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sldIdLst>
    <p:sldId id="256" r:id="rId2"/>
    <p:sldId id="282" r:id="rId3"/>
    <p:sldId id="283" r:id="rId4"/>
    <p:sldId id="285" r:id="rId5"/>
    <p:sldId id="284" r:id="rId6"/>
    <p:sldId id="287" r:id="rId7"/>
    <p:sldId id="293" r:id="rId8"/>
    <p:sldId id="294" r:id="rId9"/>
    <p:sldId id="295" r:id="rId10"/>
    <p:sldId id="296" r:id="rId11"/>
    <p:sldId id="298" r:id="rId12"/>
    <p:sldId id="297" r:id="rId13"/>
    <p:sldId id="276" r:id="rId14"/>
    <p:sldId id="289" r:id="rId15"/>
    <p:sldId id="290" r:id="rId16"/>
    <p:sldId id="286" r:id="rId17"/>
    <p:sldId id="292" r:id="rId18"/>
    <p:sldId id="303" r:id="rId19"/>
    <p:sldId id="267" r:id="rId20"/>
    <p:sldId id="288" r:id="rId21"/>
    <p:sldId id="291" r:id="rId22"/>
    <p:sldId id="269" r:id="rId23"/>
    <p:sldId id="299" r:id="rId24"/>
    <p:sldId id="300" r:id="rId25"/>
    <p:sldId id="277" r:id="rId26"/>
    <p:sldId id="305" r:id="rId27"/>
    <p:sldId id="304" r:id="rId28"/>
    <p:sldId id="301" r:id="rId29"/>
    <p:sldId id="302" r:id="rId30"/>
    <p:sldId id="306" r:id="rId31"/>
    <p:sldId id="307" r:id="rId32"/>
    <p:sldId id="257" r:id="rId33"/>
    <p:sldId id="270" r:id="rId34"/>
    <p:sldId id="281" r:id="rId35"/>
    <p:sldId id="280" r:id="rId36"/>
    <p:sldId id="271" r:id="rId37"/>
    <p:sldId id="264" r:id="rId38"/>
    <p:sldId id="265" r:id="rId39"/>
    <p:sldId id="266" r:id="rId40"/>
    <p:sldId id="272" r:id="rId41"/>
    <p:sldId id="274" r:id="rId42"/>
    <p:sldId id="278" r:id="rId43"/>
    <p:sldId id="26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FFCF3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AAEB-6988-43D2-9654-EC3C0BFABB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8E0A-4ABF-4958-8B14-7A6E5CFE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1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qr.me/api/" TargetMode="External"/><Relationship Id="rId2" Type="http://schemas.openxmlformats.org/officeDocument/2006/relationships/hyperlink" Target="https://developers.google.com/chart/infographics/docs/qr_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manikantanrnair/images-of-mechanical-parts-boltnut-washer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68D-3222-42CF-E432-2D15247C6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17" y="1466239"/>
            <a:ext cx="9184299" cy="2387600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Inventory Management System for </a:t>
            </a:r>
            <a:r>
              <a:rPr lang="en-IN" sz="4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Anemos</a:t>
            </a:r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Energies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AD49-8B18-3336-C480-8D1CEFE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993" y="4965151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	Prepared By: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2000" dirty="0">
                <a:latin typeface="Bookman Old Style" panose="02050604050505020204" pitchFamily="18" charset="0"/>
              </a:rPr>
              <a:t>Abdullah Shaikh		191106001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Joseph Roy Thayil	191106023</a:t>
            </a:r>
            <a:endParaRPr lang="en-IN" sz="2000" dirty="0">
              <a:latin typeface="Bookman Old Style" panose="020506040505050202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3BD2-085E-E401-D698-F7DC9DA1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8" y="5084762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 Finder Pattern:</a:t>
            </a:r>
          </a:p>
          <a:p>
            <a:pPr lvl="1"/>
            <a:r>
              <a:rPr lang="en-US" dirty="0"/>
              <a:t>Separated from the rest of the QR Code by light area</a:t>
            </a:r>
          </a:p>
          <a:p>
            <a:pPr lvl="1"/>
            <a:r>
              <a:rPr lang="en-US" dirty="0"/>
              <a:t>Three identical structures in all corners except bottom right</a:t>
            </a:r>
          </a:p>
          <a:p>
            <a:pPr lvl="1"/>
            <a:r>
              <a:rPr lang="en-US" dirty="0"/>
              <a:t>Enables decoder software to recognize and determine orientation. </a:t>
            </a:r>
          </a:p>
          <a:p>
            <a:pPr marL="0" indent="0">
              <a:buNone/>
            </a:pPr>
            <a:r>
              <a:rPr lang="en-US" dirty="0"/>
              <a:t>2. Alignment Pattern:</a:t>
            </a:r>
          </a:p>
          <a:p>
            <a:pPr lvl="1"/>
            <a:r>
              <a:rPr lang="en-US" dirty="0"/>
              <a:t>Determines perspective distortion</a:t>
            </a:r>
          </a:p>
          <a:p>
            <a:pPr lvl="1"/>
            <a:r>
              <a:rPr lang="en-US" dirty="0"/>
              <a:t>Supports decoder software correction</a:t>
            </a:r>
          </a:p>
          <a:p>
            <a:pPr lvl="1"/>
            <a:r>
              <a:rPr lang="en-US" dirty="0"/>
              <a:t>Added with growing QR Code size.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US" dirty="0"/>
              <a:t>3. Timing Pattern:</a:t>
            </a:r>
          </a:p>
          <a:p>
            <a:pPr lvl="1"/>
            <a:r>
              <a:rPr lang="en-US" dirty="0"/>
              <a:t>Alternating black/white modules</a:t>
            </a:r>
          </a:p>
          <a:p>
            <a:pPr lvl="1"/>
            <a:r>
              <a:rPr lang="en-US" dirty="0"/>
              <a:t>Determines module width</a:t>
            </a:r>
          </a:p>
          <a:p>
            <a:pPr lvl="1"/>
            <a:r>
              <a:rPr lang="en-US" dirty="0"/>
              <a:t>Interconnects finder patterns</a:t>
            </a:r>
          </a:p>
          <a:p>
            <a:pPr lvl="1"/>
            <a:r>
              <a:rPr lang="en-US" dirty="0"/>
              <a:t>Determines size, rows/columns, distortion</a:t>
            </a:r>
            <a:endParaRPr lang="en-IN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1996-E493-8F5B-CE0E-10E931A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QR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F453-F931-778F-2AED-5548739B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121408"/>
            <a:ext cx="7860324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Quiet Zone:</a:t>
            </a:r>
          </a:p>
          <a:p>
            <a:pPr lvl="1"/>
            <a:r>
              <a:rPr lang="en-US" dirty="0"/>
              <a:t>Blank margin on barcode sides</a:t>
            </a:r>
          </a:p>
          <a:p>
            <a:pPr lvl="1"/>
            <a:r>
              <a:rPr lang="en-US" dirty="0"/>
              <a:t>Tells scanner symbol start/stop</a:t>
            </a:r>
          </a:p>
          <a:p>
            <a:pPr lvl="1"/>
            <a:r>
              <a:rPr lang="en-US" dirty="0"/>
              <a:t>Prevents scanner from extraneous info</a:t>
            </a:r>
          </a:p>
          <a:p>
            <a:pPr lvl="1"/>
            <a:r>
              <a:rPr lang="en-US" dirty="0"/>
              <a:t>White area of width 4 modules</a:t>
            </a:r>
          </a:p>
          <a:p>
            <a:pPr lvl="1"/>
            <a:r>
              <a:rPr lang="en-US" dirty="0"/>
              <a:t>No confusing patterns or structures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Data Area:</a:t>
            </a:r>
          </a:p>
          <a:p>
            <a:pPr lvl="1"/>
            <a:r>
              <a:rPr lang="en-US" dirty="0"/>
              <a:t>Bit stream converted, stored as code words</a:t>
            </a:r>
          </a:p>
          <a:p>
            <a:pPr lvl="1"/>
            <a:r>
              <a:rPr lang="en-US" dirty="0"/>
              <a:t>Encoded, protected by error correction</a:t>
            </a:r>
          </a:p>
          <a:p>
            <a:pPr lvl="1"/>
            <a:r>
              <a:rPr lang="en-US" dirty="0"/>
              <a:t>Reed-Solomon algorithm restores damaged data</a:t>
            </a:r>
          </a:p>
          <a:p>
            <a:pPr lvl="1"/>
            <a:r>
              <a:rPr lang="en-US" dirty="0"/>
              <a:t>Four levels of error correction (L, M, Q, H)</a:t>
            </a:r>
          </a:p>
          <a:p>
            <a:pPr lvl="1"/>
            <a:r>
              <a:rPr lang="en-US" dirty="0"/>
              <a:t>Error correction reduces QR Code data capacity.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01F2-BF4E-B6C1-E948-B359C7964E59}"/>
              </a:ext>
            </a:extLst>
          </p:cNvPr>
          <p:cNvSpPr txBox="1"/>
          <p:nvPr/>
        </p:nvSpPr>
        <p:spPr>
          <a:xfrm>
            <a:off x="9082454" y="1600200"/>
            <a:ext cx="2831123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19B09-AE0E-3E97-AD4A-952F5667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08" y="2426081"/>
            <a:ext cx="346416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4581-A712-016E-B5F1-DA715C21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6BA5-BB78-933E-9AAA-D201D4D8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53A-498F-5C1C-4FB8-0A4F1B5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0767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8E9F4-95AC-061C-C121-810D66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192307"/>
            <a:ext cx="7033404" cy="47771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Module.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QR Code System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Forecasting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Management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classification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8E2-872D-3E9D-204E-F2A38B3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E90-1B0D-20B4-05E9-07AB274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The Login Module is responsible for authenticating and authorizing the actors in the system.</a:t>
            </a:r>
          </a:p>
          <a:p>
            <a:r>
              <a:rPr lang="en-US" dirty="0"/>
              <a:t>Access Control: The module implements access control to ensure only authorized actors can access the system's features.</a:t>
            </a:r>
          </a:p>
          <a:p>
            <a:r>
              <a:rPr lang="en-US" dirty="0"/>
              <a:t>User Authentication: The module handles user authentication, verifying the user's identity before allowing access to the system.</a:t>
            </a:r>
          </a:p>
          <a:p>
            <a:r>
              <a:rPr lang="en-US" dirty="0"/>
              <a:t>Actor Management: The module manages the different actors in the system, including the admin, operator, and vendor, and assigns specific rights and access levels.</a:t>
            </a:r>
          </a:p>
          <a:p>
            <a:r>
              <a:rPr lang="en-US" dirty="0"/>
              <a:t>Secure Login: The module implements a secure login process to protect the organization's stock and prevent unauthorized access.</a:t>
            </a:r>
          </a:p>
          <a:p>
            <a:r>
              <a:rPr lang="en-US" dirty="0"/>
              <a:t>User Session Management: The module handles the management of user sessions, including the creation and termination of sessions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24F0-18D7-5D48-7FD9-8511484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088A-9AC1-8F57-B126-0B40152B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The Admin Module is responsible for managing and controlling the inventory within the organization.</a:t>
            </a:r>
          </a:p>
          <a:p>
            <a:r>
              <a:rPr lang="en-US" dirty="0"/>
              <a:t>Inventory Management: The module manages the overall inventory, including adding, updating, and deleting inventory items.</a:t>
            </a:r>
          </a:p>
          <a:p>
            <a:r>
              <a:rPr lang="en-US" dirty="0"/>
              <a:t>Stock Overview: The module provides a comprehensive overview of the organization's stock, including real-time information on the remaining balance of stock and transaction details.</a:t>
            </a:r>
          </a:p>
          <a:p>
            <a:r>
              <a:rPr lang="en-US" dirty="0"/>
              <a:t>User Activity Tracking: The module tracks the activities of the operator, including all operations that modify the database records, for auditing purposes.</a:t>
            </a:r>
          </a:p>
          <a:p>
            <a:r>
              <a:rPr lang="en-US" dirty="0"/>
              <a:t>Reporting: The module provides reporting on the sales, purchases, and remaining inventory, including the auditing system for transparency.</a:t>
            </a:r>
          </a:p>
          <a:p>
            <a:r>
              <a:rPr lang="en-US" dirty="0"/>
              <a:t>User Management: The module manages the actors in the system, including assigning rights and access levels.</a:t>
            </a:r>
          </a:p>
          <a:p>
            <a:r>
              <a:rPr lang="en-US" dirty="0"/>
              <a:t>Vendor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BB0-03C4-0BD5-8571-CFE022F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6B6-3390-46E4-0580-DE3B80B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4679"/>
            <a:ext cx="10058400" cy="431752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QR code system for quick retrieval of item information</a:t>
            </a:r>
          </a:p>
          <a:p>
            <a:r>
              <a:rPr lang="en-IN" dirty="0"/>
              <a:t>QR code generated after operator adds item details</a:t>
            </a:r>
          </a:p>
          <a:p>
            <a:r>
              <a:rPr lang="en-IN" dirty="0"/>
              <a:t>QR code can be printed and attached to box</a:t>
            </a:r>
          </a:p>
          <a:p>
            <a:r>
              <a:rPr lang="en-IN" dirty="0"/>
              <a:t>Scanning QR code displays item details in system</a:t>
            </a:r>
          </a:p>
          <a:p>
            <a:r>
              <a:rPr lang="en-IN" dirty="0"/>
              <a:t>Allows operator to make modifications as needed</a:t>
            </a:r>
          </a:p>
          <a:p>
            <a:r>
              <a:rPr lang="en-US" dirty="0"/>
              <a:t>QR code generation</a:t>
            </a:r>
          </a:p>
          <a:p>
            <a:pPr lvl="1"/>
            <a:r>
              <a:rPr lang="en-US" dirty="0"/>
              <a:t>Store Item details</a:t>
            </a:r>
          </a:p>
          <a:p>
            <a:r>
              <a:rPr lang="en-US" dirty="0"/>
              <a:t>QR code scanning</a:t>
            </a:r>
          </a:p>
          <a:p>
            <a:pPr lvl="1"/>
            <a:r>
              <a:rPr lang="en-US" dirty="0"/>
              <a:t>Get item details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QR code can be printed and attached to box.</a:t>
            </a:r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Efficient method to store item details</a:t>
            </a:r>
          </a:p>
          <a:p>
            <a:pPr lvl="1"/>
            <a:r>
              <a:rPr lang="en-IN" dirty="0"/>
              <a:t>Get item details quickly</a:t>
            </a:r>
          </a:p>
          <a:p>
            <a:pPr lvl="1"/>
            <a:r>
              <a:rPr lang="en-IN" dirty="0"/>
              <a:t>Secure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12-2D21-AB7E-9CCD-7CD971D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generating </a:t>
            </a:r>
            <a:r>
              <a:rPr lang="en-US" dirty="0" err="1"/>
              <a:t>qr</a:t>
            </a:r>
            <a:r>
              <a:rPr lang="en-US" dirty="0"/>
              <a:t> code.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12C-F703-5581-AD07-D3D0C92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Generating QR code: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Start the application and navigate to the QR code generation screen.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Enter the item details such as name, quantity, and date into the form.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application will generate a QR code based on the entered information.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displayed on the screen and can be saved or printed.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is attached to the item's box or packaging.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The QR code can be scanned later to retrieve the item details for updating or viewing.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A09A-F9D2-0D0C-3992-3BE9D06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scanning </a:t>
            </a:r>
            <a:r>
              <a:rPr lang="en-IN" dirty="0" err="1"/>
              <a:t>qr</a:t>
            </a:r>
            <a:r>
              <a:rPr lang="en-IN" dirty="0"/>
              <a:t>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9DB6-9420-98FE-8B82-6C7508B5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Scanning QR code: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 the application and navigate to the QR code scanning screen.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Point the device camera at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application will detect the QR code and capture its image.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image is processed to extract the data encoded in the QR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extracted data is compared against the database to retrieve information about the item.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match is found, the item details are displayed on the screen for the operator to view.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operator can modify the details as required and update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7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788741" y="425052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QR CODE SCANNING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E0E8C7A-56E7-0F1B-81CF-7F0483B352DD}"/>
              </a:ext>
            </a:extLst>
          </p:cNvPr>
          <p:cNvSpPr/>
          <p:nvPr/>
        </p:nvSpPr>
        <p:spPr>
          <a:xfrm>
            <a:off x="5244609" y="2804750"/>
            <a:ext cx="1822940" cy="1217764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Found QR Code?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145C-074E-E4BA-E865-D06FAD1B003C}"/>
              </a:ext>
            </a:extLst>
          </p:cNvPr>
          <p:cNvSpPr/>
          <p:nvPr/>
        </p:nvSpPr>
        <p:spPr>
          <a:xfrm>
            <a:off x="7433895" y="1556114"/>
            <a:ext cx="1456593" cy="927714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error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8338772" y="3061916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the QR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8890488" y="5431432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output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4559972" y="527551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Format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1474181" y="539860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5731" y="3371853"/>
            <a:ext cx="438878" cy="4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0C93D3-6D6E-B6BF-AB96-4BD96B1A8C89}"/>
              </a:ext>
            </a:extLst>
          </p:cNvPr>
          <p:cNvCxnSpPr>
            <a:cxnSpLocks/>
          </p:cNvCxnSpPr>
          <p:nvPr/>
        </p:nvCxnSpPr>
        <p:spPr>
          <a:xfrm flipV="1">
            <a:off x="7064659" y="3413632"/>
            <a:ext cx="1274113" cy="1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</p:cNvCxnSpPr>
          <p:nvPr/>
        </p:nvCxnSpPr>
        <p:spPr>
          <a:xfrm flipH="1">
            <a:off x="6750722" y="5831482"/>
            <a:ext cx="213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52401" y="5860205"/>
            <a:ext cx="15075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AE5745-741C-8F24-E0BE-1F8B46734152}"/>
              </a:ext>
            </a:extLst>
          </p:cNvPr>
          <p:cNvSpPr txBox="1"/>
          <p:nvPr/>
        </p:nvSpPr>
        <p:spPr>
          <a:xfrm>
            <a:off x="6096000" y="1692431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4781A-6E3D-E47B-C580-4AAC2ACEC1A2}"/>
              </a:ext>
            </a:extLst>
          </p:cNvPr>
          <p:cNvSpPr txBox="1"/>
          <p:nvPr/>
        </p:nvSpPr>
        <p:spPr>
          <a:xfrm>
            <a:off x="7387583" y="3371853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C51F5-2138-FC7E-2DFC-7EEE3D2B847B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6402598" y="1773453"/>
            <a:ext cx="784779" cy="127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44FC2D-9423-A1BC-E04F-351EC163D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6427" y="4746884"/>
            <a:ext cx="1369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8EED-775D-4553-7BE8-F524D9F2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9E78-CED8-8046-6AC9-BD22179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 company.</a:t>
            </a:r>
          </a:p>
          <a:p>
            <a:r>
              <a:rPr lang="en-US" dirty="0"/>
              <a:t>Overview of Inventory Management System.</a:t>
            </a:r>
          </a:p>
          <a:p>
            <a:r>
              <a:rPr lang="en-US" dirty="0"/>
              <a:t>Problem statement.</a:t>
            </a:r>
          </a:p>
          <a:p>
            <a:r>
              <a:rPr lang="en-US" dirty="0"/>
              <a:t>Purpose of the project.</a:t>
            </a:r>
          </a:p>
          <a:p>
            <a:r>
              <a:rPr lang="en-US" dirty="0"/>
              <a:t>Research papers. </a:t>
            </a:r>
          </a:p>
          <a:p>
            <a:r>
              <a:rPr lang="en-US" dirty="0"/>
              <a:t>Proposed solutions.</a:t>
            </a:r>
          </a:p>
          <a:p>
            <a:r>
              <a:rPr lang="en-US" dirty="0"/>
              <a:t>Algorithms </a:t>
            </a:r>
          </a:p>
          <a:p>
            <a:r>
              <a:rPr lang="en-US" dirty="0"/>
              <a:t>Conclusion. </a:t>
            </a:r>
          </a:p>
        </p:txBody>
      </p:sp>
    </p:spTree>
    <p:extLst>
      <p:ext uri="{BB962C8B-B14F-4D97-AF65-F5344CB8AC3E}">
        <p14:creationId xmlns:p14="http://schemas.microsoft.com/office/powerpoint/2010/main" val="1390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AD4-3910-3AC3-C6AF-3A440AFE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ACC-FEB6-89BE-16EE-AF61F92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items directly using its image.</a:t>
            </a:r>
          </a:p>
          <a:p>
            <a:r>
              <a:rPr lang="en-US" dirty="0"/>
              <a:t>Quick fetching and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r>
              <a:rPr lang="en-US" dirty="0"/>
              <a:t>Image classification will be done on client side (phone).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Reduction in operational time</a:t>
            </a:r>
          </a:p>
          <a:p>
            <a:pPr lvl="1"/>
            <a:r>
              <a:rPr lang="en-US" dirty="0"/>
              <a:t>Consistent item names in database</a:t>
            </a:r>
          </a:p>
          <a:p>
            <a:pPr lvl="1"/>
            <a:r>
              <a:rPr lang="en-US" dirty="0"/>
              <a:t>No need to type</a:t>
            </a:r>
          </a:p>
          <a:p>
            <a:pPr lvl="1"/>
            <a:r>
              <a:rPr lang="en-US" dirty="0"/>
              <a:t>No need to remember exact item names</a:t>
            </a:r>
          </a:p>
          <a:p>
            <a:pPr lvl="1"/>
            <a:r>
              <a:rPr lang="en-US" dirty="0"/>
              <a:t>Helpful for illiterate workers.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952-AACD-E17E-DB31-0F47E9A1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9191"/>
          </a:xfrm>
        </p:spPr>
        <p:txBody>
          <a:bodyPr/>
          <a:lstStyle/>
          <a:p>
            <a:r>
              <a:rPr lang="en-IN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E5EB-EB8A-7533-053B-E0D3C658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0731"/>
            <a:ext cx="9551260" cy="50292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General algo.</a:t>
            </a:r>
          </a:p>
          <a:p>
            <a:r>
              <a:rPr lang="en-IN" dirty="0"/>
              <a:t>Input: Image of an item</a:t>
            </a:r>
          </a:p>
          <a:p>
            <a:r>
              <a:rPr lang="en-IN" dirty="0"/>
              <a:t>Pre-processing:</a:t>
            </a:r>
          </a:p>
          <a:p>
            <a:pPr lvl="1"/>
            <a:r>
              <a:rPr lang="en-IN" dirty="0"/>
              <a:t>a. Resize image</a:t>
            </a:r>
          </a:p>
          <a:p>
            <a:pPr lvl="1"/>
            <a:r>
              <a:rPr lang="en-IN" dirty="0"/>
              <a:t>b. Convert to grayscale/RGB</a:t>
            </a:r>
          </a:p>
          <a:p>
            <a:pPr lvl="1"/>
            <a:r>
              <a:rPr lang="en-IN" dirty="0"/>
              <a:t>c. Normalize image</a:t>
            </a:r>
          </a:p>
          <a:p>
            <a:r>
              <a:rPr lang="en-IN" dirty="0"/>
              <a:t>Feature Extraction:</a:t>
            </a:r>
          </a:p>
          <a:p>
            <a:pPr lvl="1"/>
            <a:r>
              <a:rPr lang="en-IN" dirty="0"/>
              <a:t>a. Extract features using filters</a:t>
            </a:r>
          </a:p>
          <a:p>
            <a:pPr lvl="1"/>
            <a:r>
              <a:rPr lang="en-IN" dirty="0"/>
              <a:t>b. Represent as feature vector</a:t>
            </a:r>
          </a:p>
          <a:p>
            <a:r>
              <a:rPr lang="en-IN" dirty="0"/>
              <a:t>Model Selection:</a:t>
            </a:r>
          </a:p>
          <a:p>
            <a:pPr lvl="1"/>
            <a:r>
              <a:rPr lang="en-IN" dirty="0"/>
              <a:t>a. Train ML model using </a:t>
            </a:r>
            <a:r>
              <a:rPr lang="en-IN" dirty="0" err="1"/>
              <a:t>labeled</a:t>
            </a:r>
            <a:r>
              <a:rPr lang="en-IN" dirty="0"/>
              <a:t> dataset</a:t>
            </a:r>
          </a:p>
          <a:p>
            <a:pPr lvl="1"/>
            <a:r>
              <a:rPr lang="en-IN" dirty="0"/>
              <a:t>b. Select best model based on accuracy, speed, etc.</a:t>
            </a:r>
          </a:p>
          <a:p>
            <a:r>
              <a:rPr lang="en-IN" dirty="0"/>
              <a:t>Model Prediction:</a:t>
            </a:r>
          </a:p>
          <a:p>
            <a:pPr lvl="1"/>
            <a:r>
              <a:rPr lang="en-IN" dirty="0"/>
              <a:t>a. Classify input image</a:t>
            </a:r>
          </a:p>
          <a:p>
            <a:pPr lvl="1"/>
            <a:r>
              <a:rPr lang="en-IN" dirty="0"/>
              <a:t>b. Get class label &amp; confidence score</a:t>
            </a:r>
          </a:p>
          <a:p>
            <a:r>
              <a:rPr lang="en-IN" dirty="0"/>
              <a:t>Database Lookup:</a:t>
            </a:r>
          </a:p>
          <a:p>
            <a:pPr lvl="1"/>
            <a:r>
              <a:rPr lang="en-IN" dirty="0"/>
              <a:t>a. Retrieve item details based on predicted class label</a:t>
            </a:r>
          </a:p>
          <a:p>
            <a:pPr lvl="1"/>
            <a:r>
              <a:rPr lang="en-IN" dirty="0"/>
              <a:t>b. Store details in dictionary/object</a:t>
            </a:r>
          </a:p>
          <a:p>
            <a:r>
              <a:rPr lang="en-IN" dirty="0"/>
              <a:t>Output: Item details (name, description, quantity, price, etc.).</a:t>
            </a:r>
          </a:p>
        </p:txBody>
      </p:sp>
    </p:spTree>
    <p:extLst>
      <p:ext uri="{BB962C8B-B14F-4D97-AF65-F5344CB8AC3E}">
        <p14:creationId xmlns:p14="http://schemas.microsoft.com/office/powerpoint/2010/main" val="11199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873369" y="398926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IMAGE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5679213" y="2927843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Image to ML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9634289" y="2958613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Item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9123177" y="553048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Fetch Data from database using Item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5923084" y="564478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05731" y="3371853"/>
            <a:ext cx="873482" cy="2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25C9E-1B69-DFD8-8111-DFA22208BB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135807" y="3358663"/>
            <a:ext cx="2498482" cy="3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13424" y="3758713"/>
            <a:ext cx="9950" cy="177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7501304" y="6115175"/>
            <a:ext cx="1621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EF5-B449-D7D3-4A15-80EF108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 power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4AE-13A4-971F-3783-8B7EFB63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9669"/>
            <a:ext cx="10058400" cy="44225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Intelligent technique for forecasting wind speed, power output</a:t>
            </a:r>
          </a:p>
          <a:p>
            <a:r>
              <a:rPr lang="en-US" dirty="0"/>
              <a:t>Forecast for next whole month, daily basis</a:t>
            </a:r>
          </a:p>
          <a:p>
            <a:r>
              <a:rPr lang="en-US" dirty="0"/>
              <a:t>Utilize publicly available weather, energy data sets</a:t>
            </a:r>
          </a:p>
          <a:p>
            <a:r>
              <a:rPr lang="en-US" dirty="0"/>
              <a:t>Consider various features (temp, wind direction, atmospheric pressure)</a:t>
            </a:r>
          </a:p>
          <a:p>
            <a:r>
              <a:rPr lang="en-US" dirty="0"/>
              <a:t>Improve accuracy of forecasts.</a:t>
            </a:r>
          </a:p>
          <a:p>
            <a:r>
              <a:rPr lang="en-US" dirty="0"/>
              <a:t>Wind speed prediction using LSTM algorithm. </a:t>
            </a:r>
          </a:p>
          <a:p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US" dirty="0"/>
              <a:t>Help customers plan power usage, make informed decisions</a:t>
            </a:r>
          </a:p>
          <a:p>
            <a:pPr lvl="1"/>
            <a:r>
              <a:rPr lang="en-US" dirty="0"/>
              <a:t>Better energy planning and usage</a:t>
            </a:r>
          </a:p>
          <a:p>
            <a:pPr lvl="1"/>
            <a:r>
              <a:rPr lang="en-US" dirty="0"/>
              <a:t>Informed decision making for wind turbine installation</a:t>
            </a:r>
          </a:p>
          <a:p>
            <a:pPr lvl="1"/>
            <a:r>
              <a:rPr lang="en-US" dirty="0"/>
              <a:t>Improved accuracy of wind speed, power output forecasts</a:t>
            </a:r>
          </a:p>
          <a:p>
            <a:pPr lvl="1"/>
            <a:r>
              <a:rPr lang="en-US" dirty="0"/>
              <a:t>Helps with reducing uncertainty in wind energy generation</a:t>
            </a:r>
          </a:p>
          <a:p>
            <a:pPr lvl="1"/>
            <a:r>
              <a:rPr lang="en-US" dirty="0"/>
              <a:t>Better management of wind energy resources</a:t>
            </a:r>
          </a:p>
          <a:p>
            <a:pPr lvl="1"/>
            <a:r>
              <a:rPr lang="en-US" dirty="0"/>
              <a:t>Increased efficiency and effectiveness of wind energy utilization.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0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5F7-2846-02B4-567C-636277B7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ADF6-59CC-D13A-1E4F-62A76B38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Generating forecasting model:</a:t>
            </a:r>
          </a:p>
          <a:p>
            <a:pPr lvl="1"/>
            <a:r>
              <a:rPr lang="en-IN" dirty="0"/>
              <a:t>Load public data sets</a:t>
            </a:r>
          </a:p>
          <a:p>
            <a:pPr lvl="1"/>
            <a:r>
              <a:rPr lang="en-IN" dirty="0"/>
              <a:t>Pre-process data</a:t>
            </a:r>
          </a:p>
          <a:p>
            <a:pPr lvl="1"/>
            <a:r>
              <a:rPr lang="en-IN" dirty="0"/>
              <a:t>Select relevant features</a:t>
            </a:r>
          </a:p>
          <a:p>
            <a:pPr lvl="1"/>
            <a:r>
              <a:rPr lang="en-IN" dirty="0"/>
              <a:t>Use RNN-LSTM</a:t>
            </a:r>
          </a:p>
          <a:p>
            <a:pPr lvl="1"/>
            <a:r>
              <a:rPr lang="en-IN" dirty="0"/>
              <a:t>Train &amp; validate model</a:t>
            </a:r>
          </a:p>
          <a:p>
            <a:pPr lvl="1"/>
            <a:r>
              <a:rPr lang="en-IN" dirty="0"/>
              <a:t>Evaluate performance</a:t>
            </a:r>
          </a:p>
          <a:p>
            <a:pPr lvl="1"/>
            <a:r>
              <a:rPr lang="en-IN" dirty="0"/>
              <a:t>Repeat steps 4-6 if needed</a:t>
            </a:r>
          </a:p>
          <a:p>
            <a:pPr lvl="1"/>
            <a:r>
              <a:rPr lang="en-IN" dirty="0"/>
              <a:t>Use model for forecasting</a:t>
            </a:r>
          </a:p>
          <a:p>
            <a:pPr lvl="1"/>
            <a:r>
              <a:rPr lang="en-IN" dirty="0"/>
              <a:t>Store forecasted values in database.</a:t>
            </a:r>
          </a:p>
        </p:txBody>
      </p:sp>
    </p:spTree>
    <p:extLst>
      <p:ext uri="{BB962C8B-B14F-4D97-AF65-F5344CB8AC3E}">
        <p14:creationId xmlns:p14="http://schemas.microsoft.com/office/powerpoint/2010/main" val="12981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98174C7-11B0-11B2-670E-1B6112A6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086DA3-4FEE-0D58-305A-28299C7D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sz="2000" dirty="0"/>
              <a:t>User need to share his location.</a:t>
            </a:r>
          </a:p>
          <a:p>
            <a:r>
              <a:rPr lang="en-US" sz="2000" dirty="0"/>
              <a:t>Prediction of future Wind speed.</a:t>
            </a:r>
          </a:p>
          <a:p>
            <a:r>
              <a:rPr lang="en-US" sz="2000" dirty="0"/>
              <a:t>Based on that, power output will be calculated.</a:t>
            </a:r>
          </a:p>
          <a:p>
            <a:r>
              <a:rPr lang="en-US" sz="2000" dirty="0"/>
              <a:t>beneficial or not?</a:t>
            </a:r>
          </a:p>
          <a:p>
            <a:endParaRPr lang="en-US" sz="1000" dirty="0"/>
          </a:p>
          <a:p>
            <a:r>
              <a:rPr lang="en-US" sz="2400" u="sng" dirty="0"/>
              <a:t>Relationship of wind speed with turbine power:</a:t>
            </a:r>
          </a:p>
          <a:p>
            <a:r>
              <a:rPr lang="en-US" sz="2000" dirty="0"/>
              <a:t>2 types of turbine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A64D72-7CA9-2EB2-3257-75F36AEB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70354"/>
              </p:ext>
            </p:extLst>
          </p:nvPr>
        </p:nvGraphicFramePr>
        <p:xfrm>
          <a:off x="3890682" y="5504329"/>
          <a:ext cx="208280" cy="4751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73236903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90882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F2E1B9-E35F-FE40-B29F-0D170D86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98871"/>
              </p:ext>
            </p:extLst>
          </p:nvPr>
        </p:nvGraphicFramePr>
        <p:xfrm>
          <a:off x="1709271" y="467962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02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45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8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Large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Small Turbine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3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6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2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79EF-D492-038C-347A-B321B5BA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3D3-A2ED-727D-FF11-F3C3FB2B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Idhar</a:t>
            </a:r>
            <a:r>
              <a:rPr lang="en-IN" dirty="0"/>
              <a:t> level 0, 1 </a:t>
            </a:r>
            <a:r>
              <a:rPr lang="en-IN" dirty="0" err="1"/>
              <a:t>dfd</a:t>
            </a:r>
            <a:r>
              <a:rPr lang="en-IN" dirty="0"/>
              <a:t> </a:t>
            </a:r>
            <a:r>
              <a:rPr lang="en-IN" dirty="0" err="1"/>
              <a:t>daal</a:t>
            </a:r>
            <a:r>
              <a:rPr lang="en-IN" dirty="0"/>
              <a:t> </a:t>
            </a:r>
            <a:r>
              <a:rPr lang="en-IN" dirty="0" err="1"/>
              <a:t>jojo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5C31-F099-C1BE-8F49-741EF39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A6DE-03FF-7884-3487-9B895254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 done on datasets</a:t>
            </a:r>
          </a:p>
        </p:txBody>
      </p:sp>
    </p:spTree>
    <p:extLst>
      <p:ext uri="{BB962C8B-B14F-4D97-AF65-F5344CB8AC3E}">
        <p14:creationId xmlns:p14="http://schemas.microsoft.com/office/powerpoint/2010/main" val="18671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C438-24E4-B659-300F-A3770992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hardware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396-4D9E-9D4B-409A-EDC6CA1C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Software: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Microsoft® Windows® 7/8/10 (64-bit)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Xammp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0DD-B69A-06F7-9D44-A582DAE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EA49-1E88-8F0B-BE40-C03292E6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RAM minimum, 8 GB RAM recommended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GB of available disk space minimum,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4 GB Recommended (500 MB for IDE + 1.5 GB for Android SDK and emulator system image)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1280 x 800 minimum screen resolution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569-7F9C-DA58-DF70-9B166BA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COMPANY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052-DA46-39D7-78DF-DCFBDBA4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B9A-4399-21D1-7387-27793C29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E324-8574-00DC-38DD-E7DD5135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Designed UI of app</a:t>
            </a:r>
          </a:p>
          <a:p>
            <a:pPr marL="457200" indent="-457200">
              <a:buAutoNum type="arabicPeriod"/>
            </a:pPr>
            <a:r>
              <a:rPr lang="en-IN" dirty="0"/>
              <a:t>Admin console:                                                           2. Login screen: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A7F2-5C4F-7EB8-F0B2-1C72B5B7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2112" b="7492"/>
          <a:stretch/>
        </p:blipFill>
        <p:spPr bwMode="auto">
          <a:xfrm>
            <a:off x="1373359" y="2985355"/>
            <a:ext cx="2336995" cy="3582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91234-F8AA-C4B6-4988-4BA501C91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7522991" y="2901462"/>
            <a:ext cx="2263140" cy="36663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40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AD8-A047-620B-D1D0-F8DCF546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04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ABDA-A71F-C8DC-4E67-98116423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3677"/>
            <a:ext cx="10058400" cy="48885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Add stock screen:                                                                     Add item screen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BEBA9-7220-C48A-AA66-C185A091C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87"/>
          <a:stretch/>
        </p:blipFill>
        <p:spPr>
          <a:xfrm>
            <a:off x="1191700" y="1713769"/>
            <a:ext cx="2026285" cy="369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D6A91-6662-2D3D-2E11-F84C10DF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37" y="1713769"/>
            <a:ext cx="2237301" cy="4229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AE7A6-F60F-B4F6-D69B-A58A52968C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r="3521" b="2762"/>
          <a:stretch/>
        </p:blipFill>
        <p:spPr bwMode="auto">
          <a:xfrm>
            <a:off x="7847127" y="1698795"/>
            <a:ext cx="2293620" cy="4058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1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487-3959-0CEC-D763-D58958F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ookman Old Style" panose="020506040505050202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E9A-E2D4-86D5-F0EF-69EC44C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6" y="659423"/>
            <a:ext cx="10716668" cy="595239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 Review of QR code Structure for Encryption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and Decryption Process</a:t>
            </a:r>
            <a:endParaRPr lang="en-US" sz="2800" u="sng" dirty="0">
              <a:latin typeface="Bookman Old Style" panose="020506040505050202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5"/>
                </a:solidFill>
              </a:rPr>
              <a:t>International Journal of Innovative Science and Research Technology ISSN No: - 2456- 2165</a:t>
            </a:r>
            <a:endParaRPr lang="en-US" sz="1800" b="1" dirty="0">
              <a:solidFill>
                <a:schemeClr val="accent5"/>
              </a:solidFill>
              <a:latin typeface="Bookman Old Style" panose="020506040505050202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2400" u="sng" dirty="0"/>
              <a:t>Key-points:</a:t>
            </a:r>
          </a:p>
          <a:p>
            <a:r>
              <a:rPr lang="en-IN" dirty="0"/>
              <a:t>2-dimensional barcode.</a:t>
            </a:r>
          </a:p>
          <a:p>
            <a:r>
              <a:rPr lang="en-IN" dirty="0"/>
              <a:t>4296 alphanumeric characters.</a:t>
            </a:r>
          </a:p>
          <a:p>
            <a:r>
              <a:rPr lang="en-US" dirty="0"/>
              <a:t>Read by optical device with the appropriate software</a:t>
            </a:r>
          </a:p>
          <a:p>
            <a:pPr lvl="1"/>
            <a:r>
              <a:rPr lang="en-US" dirty="0"/>
              <a:t>Example: QR code reader, mobile phones.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- </a:t>
            </a:r>
            <a:r>
              <a:rPr lang="en-IN" dirty="0">
                <a:solidFill>
                  <a:srgbClr val="005696"/>
                </a:solidFill>
              </a:rPr>
              <a:t>https://ijisrt.com/wp-content/uploads/2017/03/A-Review-of-QR-code-Structure-for-Encryption-and-Decryption-Process.pdf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F7F73A2-2606-F8D1-1A68-65264AD7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13734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565-2537-0FF4-7AC6-9579617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3" y="115640"/>
            <a:ext cx="7545897" cy="1609344"/>
          </a:xfrm>
        </p:spPr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442B-09CD-92B7-BFFD-C95E7BBA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1" y="16208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code generation and scanning API:</a:t>
            </a:r>
          </a:p>
          <a:p>
            <a:r>
              <a:rPr lang="en-IN" dirty="0">
                <a:hlinkClick r:id="rId2"/>
              </a:rPr>
              <a:t>https://developers.google.com/chart/infographics/docs/qr_codes</a:t>
            </a:r>
            <a:endParaRPr lang="en-IN" dirty="0"/>
          </a:p>
          <a:p>
            <a:pPr lvl="1"/>
            <a:r>
              <a:rPr lang="en-IN" dirty="0"/>
              <a:t>Deprecated</a:t>
            </a:r>
          </a:p>
          <a:p>
            <a:r>
              <a:rPr lang="en-IN" dirty="0">
                <a:hlinkClick r:id="rId3"/>
              </a:rPr>
              <a:t>https://goqr.me/api/</a:t>
            </a:r>
            <a:endParaRPr lang="en-IN" dirty="0"/>
          </a:p>
          <a:p>
            <a:r>
              <a:rPr lang="en-IN" dirty="0"/>
              <a:t>API call</a:t>
            </a:r>
          </a:p>
          <a:p>
            <a:pPr lvl="1"/>
            <a:r>
              <a:rPr lang="en-IN" u="sng" dirty="0">
                <a:solidFill>
                  <a:srgbClr val="00B0F0"/>
                </a:solidFill>
              </a:rPr>
              <a:t>https://api.qrserver.com/v1/create-qr-code/?size=150x150&amp;data={nuts: 400; bolts: 300; washers: 400; generator: 20 } </a:t>
            </a:r>
          </a:p>
          <a:p>
            <a:endParaRPr lang="en-IN" dirty="0"/>
          </a:p>
        </p:txBody>
      </p:sp>
      <p:pic>
        <p:nvPicPr>
          <p:cNvPr id="1026" name="Picture 2" descr="Message placement within a QR symbol. The message is encoded using a (255,249) Reed Solomon code (shortened to (24,18) code by using &quot;padding&quot;) which can correct up to 3 byte errors.">
            <a:extLst>
              <a:ext uri="{FF2B5EF4-FFF2-40B4-BE49-F238E27FC236}">
                <a16:creationId xmlns:a16="http://schemas.microsoft.com/office/drawing/2014/main" id="{2CCA863D-CC44-A870-7B94-96E165D9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22" y="381311"/>
            <a:ext cx="1964290" cy="13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2F8A1-3E30-5796-5E57-9087D8E8D3E4}"/>
              </a:ext>
            </a:extLst>
          </p:cNvPr>
          <p:cNvSpPr txBox="1"/>
          <p:nvPr/>
        </p:nvSpPr>
        <p:spPr>
          <a:xfrm>
            <a:off x="8075740" y="1620875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QR code structure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60BBF86-BDA5-B069-12B5-2707FBBD7B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7" b="48552"/>
          <a:stretch/>
        </p:blipFill>
        <p:spPr>
          <a:xfrm>
            <a:off x="4513383" y="4164717"/>
            <a:ext cx="3165231" cy="1322973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D92D081-2EDB-367A-CA2E-FA1739A44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2" b="9867"/>
          <a:stretch/>
        </p:blipFill>
        <p:spPr>
          <a:xfrm>
            <a:off x="4513383" y="5487690"/>
            <a:ext cx="3165231" cy="1322974"/>
          </a:xfrm>
          <a:prstGeom prst="rect">
            <a:avLst/>
          </a:prstGeom>
        </p:spPr>
      </p:pic>
      <p:pic>
        <p:nvPicPr>
          <p:cNvPr id="9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E8BC5EE6-F6FF-0A3B-E7E6-525EDD3D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16536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655EC-1E4E-2A0A-F211-0098657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05" y="423672"/>
            <a:ext cx="10443166" cy="610263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A SURVEY ON IMAGE CLASSIFICATION APPLICATION TECHNIQUES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1900" dirty="0"/>
              <a:t>         </a:t>
            </a:r>
            <a:r>
              <a:rPr lang="en-IN" sz="1900" dirty="0" err="1"/>
              <a:t>Kamavisdar</a:t>
            </a:r>
            <a:r>
              <a:rPr lang="en-IN" sz="1900" dirty="0"/>
              <a:t>, </a:t>
            </a:r>
            <a:r>
              <a:rPr lang="en-IN" sz="1900" dirty="0" err="1"/>
              <a:t>Saluja</a:t>
            </a:r>
            <a:r>
              <a:rPr lang="en-IN" sz="1900" dirty="0"/>
              <a:t> &amp; Agrawal </a:t>
            </a:r>
            <a:r>
              <a:rPr lang="en-IN" sz="1900" dirty="0">
                <a:latin typeface="Bookman Old Style" panose="02050604050505020204" pitchFamily="18" charset="0"/>
              </a:rPr>
              <a:t>(2013)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Multiple dataset that being located under each of Hierarchical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Rejection of the class on the intermediary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Considered very simple and high rate of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Link:-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sz="1900" dirty="0">
                <a:solidFill>
                  <a:srgbClr val="0070C0"/>
                </a:solidFill>
              </a:rPr>
              <a:t>https://www.researchgate.net/publication/269984702_A_survey_of_image_classification_methods_and_techniques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65F12A-6559-9A81-52DB-B1B65005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04769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844266-2F2E-9988-D01A-4592F8D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95995" y="464228"/>
            <a:ext cx="2207473" cy="23187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9C772-1C9A-C546-86A9-B1804EB2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7" y="1425602"/>
            <a:ext cx="9652119" cy="5028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700" dirty="0" err="1">
                <a:latin typeface="Bookman Old Style" panose="02050604050505020204" pitchFamily="18" charset="0"/>
              </a:rPr>
              <a:t>Korytkowski</a:t>
            </a:r>
            <a:r>
              <a:rPr lang="en-IN" sz="1700" dirty="0">
                <a:latin typeface="Bookman Old Style" panose="02050604050505020204" pitchFamily="18" charset="0"/>
              </a:rPr>
              <a:t>, Rutkowski &amp; Scherer (2016)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PURPOSE:</a:t>
            </a:r>
          </a:p>
          <a:p>
            <a:pPr marL="0" indent="0">
              <a:buNone/>
            </a:pPr>
            <a:r>
              <a:rPr lang="en-IN" sz="1900" dirty="0"/>
              <a:t>Simple boosting Meta knowledge where local characteristic can be mostly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0" indent="0">
              <a:buNone/>
            </a:pPr>
            <a:r>
              <a:rPr lang="en-IN" sz="2200" b="1" dirty="0"/>
              <a:t>METHOD USED:</a:t>
            </a:r>
          </a:p>
          <a:p>
            <a:pPr marL="0" indent="0">
              <a:buNone/>
            </a:pPr>
            <a:r>
              <a:rPr lang="en-IN" sz="1900" dirty="0"/>
              <a:t>Fuzzy Classifiers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2200" b="1" dirty="0"/>
              <a:t>RESULT:</a:t>
            </a:r>
          </a:p>
          <a:p>
            <a:pPr marL="0" indent="0">
              <a:buNone/>
            </a:pPr>
            <a:r>
              <a:rPr lang="en-US" sz="1900" dirty="0"/>
              <a:t>Learning and classification is very fast although accuracy is not up to the mark.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900" dirty="0"/>
              <a:t>Link:-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70C0"/>
                </a:solidFill>
              </a:rPr>
              <a:t>https://www.researchgate.net/publication/282175413_Fast_Image_Classification_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70C0"/>
                </a:solidFill>
              </a:rPr>
              <a:t>by_Boosting_Fuzzy_Classifiers</a:t>
            </a:r>
            <a:endParaRPr lang="en-IN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0211B-B778-A14C-32DB-BF6E9FAE794F}"/>
              </a:ext>
            </a:extLst>
          </p:cNvPr>
          <p:cNvSpPr txBox="1"/>
          <p:nvPr/>
        </p:nvSpPr>
        <p:spPr>
          <a:xfrm>
            <a:off x="713771" y="328825"/>
            <a:ext cx="9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FAST IMAGE CLASSIFICATION BY BOOSTING FUZZY CLASSIFIERS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22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6DEA-1CAD-9D5B-0E59-21761FB8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i="0" u="none" strike="noStrike" dirty="0" err="1"/>
              <a:t>MobileNets</a:t>
            </a:r>
            <a:r>
              <a:rPr lang="en-US" sz="3400" b="1" i="0" u="none" strike="noStrike" dirty="0"/>
              <a:t>: Efficient Convolutional Neural Networks for Mobile Vision Applications</a:t>
            </a:r>
            <a:br>
              <a:rPr lang="en-US" sz="3400" b="0" i="0" u="none" strike="noStrike" dirty="0"/>
            </a:br>
            <a:r>
              <a:rPr lang="en-US" sz="3400" b="0" i="0" u="none" strike="noStrike" dirty="0"/>
              <a:t>								Google Inc.</a:t>
            </a:r>
            <a:endParaRPr lang="en-US" sz="3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2557F3-03DD-EA1C-B530-478D5710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48" r="8106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3EBA4-E4E8-A3CC-FAC5-E10337A5AF48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more accurate than </a:t>
            </a:r>
            <a:r>
              <a:rPr lang="en-US" sz="1700" dirty="0" err="1"/>
              <a:t>GoogleNet</a:t>
            </a:r>
            <a:r>
              <a:rPr lang="en-US" sz="1700" dirty="0"/>
              <a:t> while being smaller and more than 2.5 times less computation.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MobileNet</a:t>
            </a:r>
            <a:r>
              <a:rPr lang="en-US" sz="1700" dirty="0"/>
              <a:t> is nearly as accurate as VGG16 while being 32 times smaller and 27 times less compute intensive.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Table 9 compares a reduced </a:t>
            </a:r>
            <a:r>
              <a:rPr lang="en-US" sz="1700" dirty="0" err="1"/>
              <a:t>MobileNet</a:t>
            </a:r>
            <a:r>
              <a:rPr lang="en-US" sz="1700" dirty="0"/>
              <a:t> with reduced resolution 160 × 160.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ReducedMobileNet</a:t>
            </a:r>
            <a:r>
              <a:rPr lang="en-US" sz="1700" dirty="0"/>
              <a:t> is 4% better than </a:t>
            </a:r>
            <a:r>
              <a:rPr lang="en-US" sz="1700" dirty="0" err="1"/>
              <a:t>AlexNet</a:t>
            </a:r>
            <a:r>
              <a:rPr lang="en-US" sz="1700" dirty="0"/>
              <a:t> while being 45×smaller and 9.4× less compute than </a:t>
            </a:r>
            <a:r>
              <a:rPr lang="en-US" sz="1700" dirty="0" err="1"/>
              <a:t>AlexNet</a:t>
            </a:r>
            <a:r>
              <a:rPr lang="en-US" sz="1700" dirty="0"/>
              <a:t>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also 4%better than </a:t>
            </a:r>
            <a:r>
              <a:rPr lang="en-US" sz="1700" dirty="0" err="1"/>
              <a:t>Squeezenet</a:t>
            </a:r>
            <a:r>
              <a:rPr lang="en-US" sz="1700" dirty="0"/>
              <a:t> at about the same size and 22×less computation.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57BE-4E3C-5993-9FBE-31A2569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5943"/>
            <a:ext cx="10058400" cy="105729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Convolutional Neural Network (CNN)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BDA9-0220-EF17-A33A-4471F1C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8055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do not require human supervision for the task of identifying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They are very accurate at image recognition and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Weight sharing is another major advantage of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Convolutional neural networks also minimize computation in comparison with a regular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make use of the same knowledge across all image locations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040-1A65-FB97-C070-C1027E37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9157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0CD5-77B5-7458-2B7A-9C94982C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2" y="1521069"/>
            <a:ext cx="10058400" cy="4651131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uses a Convolutional Neural Network (CNN) architecture model.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lightweight making it more suitable for embedded systems and mobile devices.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MobileNetV2 significantly reduces the number of parameters thus making it less complex.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Architecture of MobileNetV2 model:</a:t>
            </a:r>
          </a:p>
          <a:p>
            <a:endParaRPr lang="en-IN" dirty="0"/>
          </a:p>
        </p:txBody>
      </p:sp>
      <p:pic>
        <p:nvPicPr>
          <p:cNvPr id="1026" name="Picture 2" descr="Convolutional neural network architecture">
            <a:extLst>
              <a:ext uri="{FF2B5EF4-FFF2-40B4-BE49-F238E27FC236}">
                <a16:creationId xmlns:a16="http://schemas.microsoft.com/office/drawing/2014/main" id="{74BF8CC7-F45F-10E8-2283-9CB3F3E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4" y="3642623"/>
            <a:ext cx="6797394" cy="27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91-FF89-444B-A4AE-F924423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C9AC-C79B-FB8D-2F3F-71FCA5BE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10058400" cy="448407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Sources: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DATASET - Images of mechanical parts (Bolt, Nut, Washer, Pin) </a:t>
            </a:r>
            <a:r>
              <a:rPr lang="en-US" sz="1400" dirty="0">
                <a:latin typeface="Bookman Old Style" panose="02050604050505020204" pitchFamily="18" charset="0"/>
                <a:hlinkClick r:id="rId2"/>
              </a:rPr>
              <a:t>https://www.kaggle.com/datasets/manikantanrnair/images-of-mechanical-parts-boltnut-washerpin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4CB5-6A1F-C2D1-8D5C-2F4628CAB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9" t="16340" r="2647" b="1438"/>
          <a:stretch/>
        </p:blipFill>
        <p:spPr>
          <a:xfrm>
            <a:off x="932331" y="2987690"/>
            <a:ext cx="2841884" cy="149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A0EBC-12A4-3F04-93E4-7C5810B80345}"/>
              </a:ext>
            </a:extLst>
          </p:cNvPr>
          <p:cNvSpPr txBox="1"/>
          <p:nvPr/>
        </p:nvSpPr>
        <p:spPr>
          <a:xfrm>
            <a:off x="2008094" y="4616238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6141D-22B4-43B1-8490-119561AAE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6" t="15949" r="2573" b="1568"/>
          <a:stretch/>
        </p:blipFill>
        <p:spPr>
          <a:xfrm>
            <a:off x="4338916" y="3012141"/>
            <a:ext cx="2830503" cy="1497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0581-4B9A-C3CB-52D2-636683B22540}"/>
              </a:ext>
            </a:extLst>
          </p:cNvPr>
          <p:cNvSpPr txBox="1"/>
          <p:nvPr/>
        </p:nvSpPr>
        <p:spPr>
          <a:xfrm>
            <a:off x="5134431" y="4628464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Washer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EDFC0-4525-1DE3-8779-4706DF83F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79" t="18462" r="2207" b="1568"/>
          <a:stretch/>
        </p:blipFill>
        <p:spPr>
          <a:xfrm>
            <a:off x="7937489" y="2987690"/>
            <a:ext cx="3003933" cy="153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5098A-45B1-914D-0098-5EF0E87729E6}"/>
              </a:ext>
            </a:extLst>
          </p:cNvPr>
          <p:cNvSpPr txBox="1"/>
          <p:nvPr/>
        </p:nvSpPr>
        <p:spPr>
          <a:xfrm>
            <a:off x="9107762" y="4622175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3B6EF-9FAA-876A-61BC-06C2CDF494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7" t="18462" r="3309" b="1961"/>
          <a:stretch/>
        </p:blipFill>
        <p:spPr>
          <a:xfrm>
            <a:off x="2268071" y="5200226"/>
            <a:ext cx="2528047" cy="1310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C4948-8C22-230C-CF91-472F18695CF3}"/>
              </a:ext>
            </a:extLst>
          </p:cNvPr>
          <p:cNvSpPr txBox="1"/>
          <p:nvPr/>
        </p:nvSpPr>
        <p:spPr>
          <a:xfrm>
            <a:off x="5134431" y="5756523"/>
            <a:ext cx="18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Locating 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CD5-5892-1093-731C-D2FBB72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F652-DACC-6FD7-DEF2-5F579B57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   The manual process of managing inventory is becoming increasingly difficult and inefficient in today's fast-paced business environment. This leads to a number of challenges, including:</a:t>
            </a:r>
          </a:p>
          <a:p>
            <a:endParaRPr lang="en-US" dirty="0"/>
          </a:p>
          <a:p>
            <a:r>
              <a:rPr lang="en-US" dirty="0"/>
              <a:t>Inaccurate tracking of inventory levels</a:t>
            </a:r>
          </a:p>
          <a:p>
            <a:r>
              <a:rPr lang="en-US" dirty="0"/>
              <a:t>Increased costs due to overstocking or stock shortages</a:t>
            </a:r>
          </a:p>
          <a:p>
            <a:r>
              <a:rPr lang="en-US" dirty="0"/>
              <a:t>Poor customer satisfaction due to unavailability of products</a:t>
            </a:r>
          </a:p>
          <a:p>
            <a:r>
              <a:rPr lang="en-US" dirty="0"/>
              <a:t>Time-consuming manual processes</a:t>
            </a:r>
          </a:p>
          <a:p>
            <a:r>
              <a:rPr lang="en-US" dirty="0"/>
              <a:t>Inability to make informed decisions about inventory levels and reordering</a:t>
            </a:r>
          </a:p>
          <a:p>
            <a:r>
              <a:rPr lang="en-US" dirty="0"/>
              <a:t>Lack of real-time data on stock levels and demand patterns</a:t>
            </a:r>
          </a:p>
          <a:p>
            <a:r>
              <a:rPr lang="en-US" dirty="0"/>
              <a:t>These challenges highlight the need for a more efficient and automated solution for inventory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BDEA-939E-ED57-2C54-E215CA2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4" y="484633"/>
            <a:ext cx="7730624" cy="985580"/>
          </a:xfrm>
        </p:spPr>
        <p:txBody>
          <a:bodyPr/>
          <a:lstStyle/>
          <a:p>
            <a:r>
              <a:rPr lang="en-US" dirty="0"/>
              <a:t>Feasibility study: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5DC-F9DA-2B0F-CC49-F961D88A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lite models in flutter</a:t>
            </a:r>
          </a:p>
          <a:p>
            <a:pPr lvl="1"/>
            <a:r>
              <a:rPr lang="en-US" dirty="0"/>
              <a:t>deprecated</a:t>
            </a:r>
          </a:p>
          <a:p>
            <a:r>
              <a:rPr lang="en-US" dirty="0"/>
              <a:t>Google ml kit module in flutter</a:t>
            </a:r>
          </a:p>
          <a:p>
            <a:pPr lvl="1"/>
            <a:r>
              <a:rPr lang="en-US" dirty="0"/>
              <a:t>Custom model</a:t>
            </a:r>
          </a:p>
          <a:p>
            <a:pPr lvl="1"/>
            <a:r>
              <a:rPr lang="en-US" dirty="0"/>
              <a:t>Classifies more than 400+ objects.</a:t>
            </a:r>
          </a:p>
          <a:p>
            <a:pPr lvl="1"/>
            <a:r>
              <a:rPr lang="en-US" dirty="0"/>
              <a:t>Hence larger in size.</a:t>
            </a:r>
            <a:endParaRPr lang="en-IN" dirty="0"/>
          </a:p>
        </p:txBody>
      </p:sp>
      <p:pic>
        <p:nvPicPr>
          <p:cNvPr id="2050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77E0BA30-4215-AEF4-2D04-C0F4A2D6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C72-D572-1694-487D-E1F91F8A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4" y="-31839"/>
            <a:ext cx="10303126" cy="14785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Work done from pr-1 to pr-2</a:t>
            </a: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D4EDB-9077-8E61-B681-33C7C771B70C}"/>
              </a:ext>
            </a:extLst>
          </p:cNvPr>
          <p:cNvCxnSpPr>
            <a:cxnSpLocks/>
          </p:cNvCxnSpPr>
          <p:nvPr/>
        </p:nvCxnSpPr>
        <p:spPr>
          <a:xfrm>
            <a:off x="1126874" y="3773225"/>
            <a:ext cx="863844" cy="9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28DFBA7-569B-60F1-E4F1-63C6070215D2}"/>
              </a:ext>
            </a:extLst>
          </p:cNvPr>
          <p:cNvSpPr/>
          <p:nvPr/>
        </p:nvSpPr>
        <p:spPr>
          <a:xfrm>
            <a:off x="1966177" y="3664050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920E3-A960-FB8B-8C17-99F378284746}"/>
              </a:ext>
            </a:extLst>
          </p:cNvPr>
          <p:cNvSpPr/>
          <p:nvPr/>
        </p:nvSpPr>
        <p:spPr>
          <a:xfrm>
            <a:off x="1801322" y="3541439"/>
            <a:ext cx="611065" cy="5583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82F1-68C2-3D28-DE5C-6B9DA679EF30}"/>
              </a:ext>
            </a:extLst>
          </p:cNvPr>
          <p:cNvSpPr/>
          <p:nvPr/>
        </p:nvSpPr>
        <p:spPr>
          <a:xfrm>
            <a:off x="1676032" y="3414695"/>
            <a:ext cx="877033" cy="77261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808A1-A305-72F2-1477-6DB85EE69FE4}"/>
              </a:ext>
            </a:extLst>
          </p:cNvPr>
          <p:cNvCxnSpPr>
            <a:cxnSpLocks/>
          </p:cNvCxnSpPr>
          <p:nvPr/>
        </p:nvCxnSpPr>
        <p:spPr>
          <a:xfrm flipH="1">
            <a:off x="2134328" y="4222355"/>
            <a:ext cx="9526" cy="9583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52AC7-7934-65E5-397B-E12ACE9D1204}"/>
              </a:ext>
            </a:extLst>
          </p:cNvPr>
          <p:cNvSpPr/>
          <p:nvPr/>
        </p:nvSpPr>
        <p:spPr>
          <a:xfrm>
            <a:off x="2003177" y="5139499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04C3-969D-FC7B-45FD-1A972F793A92}"/>
              </a:ext>
            </a:extLst>
          </p:cNvPr>
          <p:cNvSpPr txBox="1"/>
          <p:nvPr/>
        </p:nvSpPr>
        <p:spPr>
          <a:xfrm>
            <a:off x="1582615" y="288892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870-0C5E-B1A1-A749-71770A68F95C}"/>
              </a:ext>
            </a:extLst>
          </p:cNvPr>
          <p:cNvCxnSpPr>
            <a:cxnSpLocks/>
          </p:cNvCxnSpPr>
          <p:nvPr/>
        </p:nvCxnSpPr>
        <p:spPr>
          <a:xfrm>
            <a:off x="1676032" y="6369871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04EE6-84A6-DBB2-C8CE-CB1905AF67A6}"/>
              </a:ext>
            </a:extLst>
          </p:cNvPr>
          <p:cNvSpPr txBox="1"/>
          <p:nvPr/>
        </p:nvSpPr>
        <p:spPr>
          <a:xfrm>
            <a:off x="1217734" y="5552067"/>
            <a:ext cx="3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Referred research papers on image classification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23AF4-F7B5-0EE4-AC7B-7C2701CD403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247530" y="3791536"/>
            <a:ext cx="3284657" cy="187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B95410-9A02-00FA-6B4C-E31C3DF22347}"/>
              </a:ext>
            </a:extLst>
          </p:cNvPr>
          <p:cNvSpPr/>
          <p:nvPr/>
        </p:nvSpPr>
        <p:spPr>
          <a:xfrm>
            <a:off x="5532187" y="3682779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28977-70F9-1C7F-BEFB-330032831E1B}"/>
              </a:ext>
            </a:extLst>
          </p:cNvPr>
          <p:cNvSpPr/>
          <p:nvPr/>
        </p:nvSpPr>
        <p:spPr>
          <a:xfrm>
            <a:off x="5360736" y="3523497"/>
            <a:ext cx="611065" cy="558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681497-BE14-0F5B-6310-C3778E24311E}"/>
              </a:ext>
            </a:extLst>
          </p:cNvPr>
          <p:cNvSpPr/>
          <p:nvPr/>
        </p:nvSpPr>
        <p:spPr>
          <a:xfrm>
            <a:off x="5235446" y="3414695"/>
            <a:ext cx="877033" cy="7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135E8-359A-F6B8-FE6E-08D90B9E7BC6}"/>
              </a:ext>
            </a:extLst>
          </p:cNvPr>
          <p:cNvCxnSpPr>
            <a:cxnSpLocks/>
          </p:cNvCxnSpPr>
          <p:nvPr/>
        </p:nvCxnSpPr>
        <p:spPr>
          <a:xfrm flipH="1">
            <a:off x="5668100" y="2436999"/>
            <a:ext cx="9526" cy="9583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8B7825-46CB-25FA-67F2-DF282EF760C0}"/>
              </a:ext>
            </a:extLst>
          </p:cNvPr>
          <p:cNvSpPr/>
          <p:nvPr/>
        </p:nvSpPr>
        <p:spPr>
          <a:xfrm>
            <a:off x="5532187" y="2182026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87BE3-B2A9-0BE8-B3EA-F0CBB384C3CE}"/>
              </a:ext>
            </a:extLst>
          </p:cNvPr>
          <p:cNvSpPr txBox="1"/>
          <p:nvPr/>
        </p:nvSpPr>
        <p:spPr>
          <a:xfrm>
            <a:off x="5020039" y="4325010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2C49B-66DE-CCB7-6BD6-FDAD55240A29}"/>
              </a:ext>
            </a:extLst>
          </p:cNvPr>
          <p:cNvCxnSpPr>
            <a:cxnSpLocks/>
          </p:cNvCxnSpPr>
          <p:nvPr/>
        </p:nvCxnSpPr>
        <p:spPr>
          <a:xfrm>
            <a:off x="4673287" y="107979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C1DE2F-81ED-DBA1-56F5-CDCD7A7BA3D4}"/>
              </a:ext>
            </a:extLst>
          </p:cNvPr>
          <p:cNvSpPr txBox="1"/>
          <p:nvPr/>
        </p:nvSpPr>
        <p:spPr>
          <a:xfrm>
            <a:off x="4259503" y="1138839"/>
            <a:ext cx="3068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Decided the source of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Feasibility study of existing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C9BEB7-3A2D-2526-CC1D-645850E02A09}"/>
              </a:ext>
            </a:extLst>
          </p:cNvPr>
          <p:cNvSpPr/>
          <p:nvPr/>
        </p:nvSpPr>
        <p:spPr>
          <a:xfrm>
            <a:off x="9255369" y="3719104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0A871-6D92-FD7E-2C7A-91699941F8FA}"/>
              </a:ext>
            </a:extLst>
          </p:cNvPr>
          <p:cNvSpPr/>
          <p:nvPr/>
        </p:nvSpPr>
        <p:spPr>
          <a:xfrm>
            <a:off x="9083918" y="3565239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08FF3-45B2-A30B-59FB-F1F5C04504E2}"/>
              </a:ext>
            </a:extLst>
          </p:cNvPr>
          <p:cNvSpPr/>
          <p:nvPr/>
        </p:nvSpPr>
        <p:spPr>
          <a:xfrm>
            <a:off x="8958628" y="3456437"/>
            <a:ext cx="877033" cy="7726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09EBA-6776-A858-DBAE-F0BF84F41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389450" y="4229052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89BBA8-299F-8B47-CFD5-E9B5C3EF8C61}"/>
              </a:ext>
            </a:extLst>
          </p:cNvPr>
          <p:cNvSpPr/>
          <p:nvPr/>
        </p:nvSpPr>
        <p:spPr>
          <a:xfrm>
            <a:off x="9248773" y="5187415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2DFF-EDF2-0442-E600-2B6052CB80FE}"/>
              </a:ext>
            </a:extLst>
          </p:cNvPr>
          <p:cNvSpPr txBox="1"/>
          <p:nvPr/>
        </p:nvSpPr>
        <p:spPr>
          <a:xfrm>
            <a:off x="8756403" y="2695764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E8F5E-1A1F-B174-C76D-66396CA9451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5813540" y="3810265"/>
            <a:ext cx="3441829" cy="363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30D67C-F8C6-51A5-9098-939C22F49C93}"/>
              </a:ext>
            </a:extLst>
          </p:cNvPr>
          <p:cNvSpPr txBox="1"/>
          <p:nvPr/>
        </p:nvSpPr>
        <p:spPr>
          <a:xfrm>
            <a:off x="8002463" y="5561003"/>
            <a:ext cx="306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Literature survey for QR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46ABB-882F-3FFB-308F-7FA367004C2C}"/>
              </a:ext>
            </a:extLst>
          </p:cNvPr>
          <p:cNvCxnSpPr>
            <a:cxnSpLocks/>
          </p:cNvCxnSpPr>
          <p:nvPr/>
        </p:nvCxnSpPr>
        <p:spPr>
          <a:xfrm>
            <a:off x="8396469" y="626921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6" grpId="0" animBg="1"/>
      <p:bldP spid="27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FADB-D80F-4DC8-7D00-A7C8EDF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F95-F685-5169-DAB1-7529426C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B1FC-EB30-0E4E-F83F-4B58E2F8BAB6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PREDICTION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750F41-59FA-EEF5-0152-DCC98B4BCE2B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3DEE-FAA7-3945-C310-1F1192DB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970532"/>
            <a:ext cx="9636369" cy="27069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E8B-A473-2E67-0FD9-27C622C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ABC7-7279-7215-DD45-24F8D273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Inventory Management System developed using Flutter and Android Studio</a:t>
            </a:r>
          </a:p>
          <a:p>
            <a:pPr lvl="1"/>
            <a:r>
              <a:rPr lang="en-US" dirty="0"/>
              <a:t>Uses Nodejs and </a:t>
            </a:r>
            <a:r>
              <a:rPr lang="en-US" dirty="0" err="1"/>
              <a:t>Expressjs</a:t>
            </a:r>
            <a:r>
              <a:rPr lang="en-US" dirty="0"/>
              <a:t> for backend</a:t>
            </a:r>
          </a:p>
          <a:p>
            <a:pPr lvl="1"/>
            <a:r>
              <a:rPr lang="en-US" dirty="0"/>
              <a:t>Objective: comprehensive overview of organization's stock</a:t>
            </a:r>
          </a:p>
          <a:p>
            <a:pPr lvl="1"/>
            <a:r>
              <a:rPr lang="en-US" dirty="0"/>
              <a:t>Intranet-based, with admin component to manage inventory</a:t>
            </a:r>
          </a:p>
          <a:p>
            <a:pPr lvl="1"/>
            <a:r>
              <a:rPr lang="en-US" dirty="0"/>
              <a:t>Includes organization profile, sales, purchase, and stock details</a:t>
            </a:r>
          </a:p>
          <a:p>
            <a:pPr lvl="1"/>
            <a:r>
              <a:rPr lang="en-US" dirty="0"/>
              <a:t>Real-time information on stock balance and transactions</a:t>
            </a:r>
          </a:p>
          <a:p>
            <a:pPr lvl="1"/>
            <a:r>
              <a:rPr lang="en-US" dirty="0"/>
              <a:t>Stock updated based on transactions or returned sales.</a:t>
            </a:r>
          </a:p>
          <a:p>
            <a:pPr lvl="1"/>
            <a:r>
              <a:rPr lang="en-US" dirty="0"/>
              <a:t>Login page for secure management of stock.</a:t>
            </a:r>
          </a:p>
          <a:p>
            <a:pPr lvl="1"/>
            <a:r>
              <a:rPr lang="en-US" dirty="0"/>
              <a:t>Designed for </a:t>
            </a:r>
            <a:r>
              <a:rPr lang="en-US" dirty="0" err="1"/>
              <a:t>Anemos</a:t>
            </a:r>
            <a:r>
              <a:rPr lang="en-US" dirty="0"/>
              <a:t> Energies Goa with actors: admin, operator, vendor</a:t>
            </a:r>
          </a:p>
          <a:p>
            <a:pPr lvl="1"/>
            <a:r>
              <a:rPr lang="en-US" dirty="0"/>
              <a:t>Each actor with specific rights and access levels.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139-587A-3CB3-D18E-2CA987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papper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886B-7C1B-44B7-3D7A-62E628F3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42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Title: Predictive Models for Wind Speed.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Author: Md </a:t>
            </a:r>
            <a:r>
              <a:rPr lang="en-US" dirty="0" err="1"/>
              <a:t>Aminul</a:t>
            </a:r>
            <a:r>
              <a:rPr lang="en-US" dirty="0"/>
              <a:t> Ehsan.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Date: December 2019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Research Objective: Prediction of wind speed for a given time using meteorological parameters.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address the objective, twelve artificial intelligence algorithms were used for wind speed prediction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5F7-1D28-8F3E-8DE6-4727918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for Wind Speed.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CC29-F8AA-7671-D726-C3BC3F2A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Algortithms</a:t>
            </a:r>
            <a:r>
              <a:rPr lang="en-IN" dirty="0"/>
              <a:t> used: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Multiple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Lasso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Bayesian 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Huber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Bagging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AdaBoost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SVR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RNN - LSTM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6155-A702-6167-71A6-16F3D06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16D9-33FB-05A2-94B8-62CE5AB5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Three-months-long period starting from May 1, 2018 to July 31, 2018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hourly instances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National Renewable Energy Laboratory (NREL) database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features, including wind speed in 80m height as response variable.</a:t>
            </a: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Best Performance: LSTM (Model-12)</a:t>
            </a:r>
          </a:p>
          <a:p>
            <a:pPr lvl="1"/>
            <a:r>
              <a:rPr lang="en-US" dirty="0"/>
              <a:t>Lowest error terms</a:t>
            </a:r>
          </a:p>
          <a:p>
            <a:pPr lvl="1"/>
            <a:r>
              <a:rPr lang="en-US" dirty="0"/>
              <a:t>Exact accuracy of 97.8%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Result: LSTM Outperforms Other Models, Highest accuracy of 97.8%.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3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EAB-2AE9-C835-9D4E-79C77874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8396-F8D2-8E47-B3A1-D575A862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Title: A Review of QR code Structure for Encryption and Decryption Process</a:t>
            </a:r>
          </a:p>
          <a:p>
            <a:pPr marL="0" indent="0">
              <a:buNone/>
            </a:pPr>
            <a:r>
              <a:rPr lang="en-US" dirty="0"/>
              <a:t>Author: </a:t>
            </a:r>
            <a:r>
              <a:rPr lang="en-US" dirty="0" err="1"/>
              <a:t>Divya</a:t>
            </a:r>
            <a:r>
              <a:rPr lang="en-US" dirty="0"/>
              <a:t> Sharma</a:t>
            </a:r>
          </a:p>
          <a:p>
            <a:pPr marL="0" indent="0">
              <a:buNone/>
            </a:pPr>
            <a:r>
              <a:rPr lang="en-US" dirty="0"/>
              <a:t>Publishers: International Journal of Innovative Science and Research Technology </a:t>
            </a:r>
          </a:p>
          <a:p>
            <a:pPr marL="0" indent="0">
              <a:buNone/>
            </a:pPr>
            <a:r>
              <a:rPr lang="en-US" dirty="0"/>
              <a:t>ISSN No: - 2456- 2165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QR Code is a matrix or a 2-dimensional barcode based symbol with a cell structure which is formatted in a square.</a:t>
            </a:r>
          </a:p>
          <a:p>
            <a:r>
              <a:rPr lang="en-US" dirty="0"/>
              <a:t>It can store up to 4296 alphanumeric characters and can be read by optical device with the appropriate software like QR code reader and mobile phones.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2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1041</TotalTime>
  <Words>2404</Words>
  <Application>Microsoft Office PowerPoint</Application>
  <PresentationFormat>Widescreen</PresentationFormat>
  <Paragraphs>373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Bookman Old Style</vt:lpstr>
      <vt:lpstr>Calibri</vt:lpstr>
      <vt:lpstr>Roboto</vt:lpstr>
      <vt:lpstr>Rockwell</vt:lpstr>
      <vt:lpstr>Rockwell Condensed</vt:lpstr>
      <vt:lpstr>Rockwell Extra Bold</vt:lpstr>
      <vt:lpstr>Source Sans Pro</vt:lpstr>
      <vt:lpstr>Symbol</vt:lpstr>
      <vt:lpstr>Wingdings</vt:lpstr>
      <vt:lpstr>Wood Type</vt:lpstr>
      <vt:lpstr>Inventory Management System for Anemos Energies</vt:lpstr>
      <vt:lpstr>Agenda</vt:lpstr>
      <vt:lpstr>INTRODUCTION ABOUT COMPANY </vt:lpstr>
      <vt:lpstr>Problem statement</vt:lpstr>
      <vt:lpstr>Introduction  </vt:lpstr>
      <vt:lpstr>Research papper  </vt:lpstr>
      <vt:lpstr>Predictive Models for Wind Speed.</vt:lpstr>
      <vt:lpstr>PowerPoint Presentation</vt:lpstr>
      <vt:lpstr>Research paper - 2</vt:lpstr>
      <vt:lpstr>QR CODE STRUCTURE</vt:lpstr>
      <vt:lpstr>QR CODE STRUCTURE</vt:lpstr>
      <vt:lpstr>Research paper - 3</vt:lpstr>
      <vt:lpstr>Modules </vt:lpstr>
      <vt:lpstr>Login module</vt:lpstr>
      <vt:lpstr>Admin module</vt:lpstr>
      <vt:lpstr>QR CODE: </vt:lpstr>
      <vt:lpstr>Algorithm for generating qr code. </vt:lpstr>
      <vt:lpstr>Algorithm for scanning qr code </vt:lpstr>
      <vt:lpstr>PowerPoint Presentation</vt:lpstr>
      <vt:lpstr>Image classification </vt:lpstr>
      <vt:lpstr>Algorithm </vt:lpstr>
      <vt:lpstr>PowerPoint Presentation</vt:lpstr>
      <vt:lpstr>Wind power forecasting</vt:lpstr>
      <vt:lpstr>Algorithm</vt:lpstr>
      <vt:lpstr>Working</vt:lpstr>
      <vt:lpstr>Dataflow diagrams. </vt:lpstr>
      <vt:lpstr>Datasets </vt:lpstr>
      <vt:lpstr>Software &amp; hardware requirements.</vt:lpstr>
      <vt:lpstr>PowerPoint Presentation</vt:lpstr>
      <vt:lpstr>Implementation </vt:lpstr>
      <vt:lpstr>PowerPoint Presentation</vt:lpstr>
      <vt:lpstr>Research Papers</vt:lpstr>
      <vt:lpstr>Feasibility study</vt:lpstr>
      <vt:lpstr>PowerPoint Presentation</vt:lpstr>
      <vt:lpstr>PowerPoint Presentation</vt:lpstr>
      <vt:lpstr>MobileNets: Efficient Convolutional Neural Networks for Mobile Vision Applications         Google Inc.</vt:lpstr>
      <vt:lpstr>Convolutional Neural Network (CNN) </vt:lpstr>
      <vt:lpstr>Mobilenet</vt:lpstr>
      <vt:lpstr>Datasets</vt:lpstr>
      <vt:lpstr>Feasibility study:</vt:lpstr>
      <vt:lpstr>Work done from pr-1 to pr-2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Anemos Energies</dc:title>
  <dc:creator>Joseph Roy</dc:creator>
  <cp:lastModifiedBy>aslanshaikhgec@outlook.com</cp:lastModifiedBy>
  <cp:revision>43</cp:revision>
  <dcterms:created xsi:type="dcterms:W3CDTF">2022-12-06T11:41:17Z</dcterms:created>
  <dcterms:modified xsi:type="dcterms:W3CDTF">2023-01-31T15:13:49Z</dcterms:modified>
</cp:coreProperties>
</file>