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5369" r:id="rId4"/>
    <p:sldMasterId id="2147485379" r:id="rId5"/>
    <p:sldMasterId id="2147483673" r:id="rId6"/>
    <p:sldMasterId id="2147485248" r:id="rId7"/>
  </p:sldMasterIdLst>
  <p:notesMasterIdLst>
    <p:notesMasterId r:id="rId24"/>
  </p:notesMasterIdLst>
  <p:handoutMasterIdLst>
    <p:handoutMasterId r:id="rId25"/>
  </p:handoutMasterIdLst>
  <p:sldIdLst>
    <p:sldId id="683" r:id="rId8"/>
    <p:sldId id="668" r:id="rId9"/>
    <p:sldId id="634" r:id="rId10"/>
    <p:sldId id="692" r:id="rId11"/>
    <p:sldId id="657" r:id="rId12"/>
    <p:sldId id="644" r:id="rId13"/>
    <p:sldId id="656" r:id="rId14"/>
    <p:sldId id="689" r:id="rId15"/>
    <p:sldId id="699" r:id="rId16"/>
    <p:sldId id="693" r:id="rId17"/>
    <p:sldId id="694" r:id="rId18"/>
    <p:sldId id="697" r:id="rId19"/>
    <p:sldId id="698" r:id="rId20"/>
    <p:sldId id="695" r:id="rId21"/>
    <p:sldId id="696" r:id="rId22"/>
    <p:sldId id="675" r:id="rId23"/>
  </p:sldIdLst>
  <p:sldSz cx="9144000" cy="5143500" type="screen16x9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9DAD9"/>
    <a:srgbClr val="003144"/>
    <a:srgbClr val="929397"/>
    <a:srgbClr val="21C7D8"/>
    <a:srgbClr val="01646C"/>
    <a:srgbClr val="00A5B7"/>
    <a:srgbClr val="FC8236"/>
    <a:srgbClr val="9A479C"/>
    <a:srgbClr val="016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8" autoAdjust="0"/>
    <p:restoredTop sz="95928"/>
  </p:normalViewPr>
  <p:slideViewPr>
    <p:cSldViewPr snapToObjects="1">
      <p:cViewPr varScale="1">
        <p:scale>
          <a:sx n="150" d="100"/>
          <a:sy n="150" d="100"/>
        </p:scale>
        <p:origin x="160" y="752"/>
      </p:cViewPr>
      <p:guideLst>
        <p:guide orient="horz" pos="19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20" d="100"/>
          <a:sy n="120" d="100"/>
        </p:scale>
        <p:origin x="5408" y="20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Gill Sans" charset="0"/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Gill Sans" charset="0"/>
              </a:defRPr>
            </a:lvl1pPr>
          </a:lstStyle>
          <a:p>
            <a:pPr>
              <a:defRPr/>
            </a:pPr>
            <a:fld id="{25D9B07C-456E-7641-9CFE-9924522ED8F1}" type="datetimeFigureOut">
              <a:rPr lang="es-ES_tradnl" altLang="es-ES"/>
              <a:pPr>
                <a:defRPr/>
              </a:pPr>
              <a:t>21/5/19</a:t>
            </a:fld>
            <a:endParaRPr lang="es-ES_tradnl" altLang="es-E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Gill Sans" charset="0"/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7895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Gill Sans" charset="0"/>
              </a:defRPr>
            </a:lvl1pPr>
          </a:lstStyle>
          <a:p>
            <a:pPr>
              <a:defRPr/>
            </a:pPr>
            <a:fld id="{793B878C-4AB8-E54F-BE04-B1B182AD406A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267562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Gill Sans" charset="0"/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ill Sans" charset="0"/>
              </a:defRPr>
            </a:lvl1pPr>
          </a:lstStyle>
          <a:p>
            <a:pPr>
              <a:defRPr/>
            </a:pPr>
            <a:fld id="{A30FA2E7-7818-BB48-88A4-0B4C16A6E258}" type="datetimeFigureOut">
              <a:rPr lang="es-ES" altLang="es-ES"/>
              <a:pPr>
                <a:defRPr/>
              </a:pPr>
              <a:t>21/5/19</a:t>
            </a:fld>
            <a:endParaRPr lang="es-ES" alt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 noProof="0"/>
              <a:t>Haga clic para modificar el estilo de texto del patrón</a:t>
            </a:r>
          </a:p>
          <a:p>
            <a:pPr lvl="1"/>
            <a:r>
              <a:rPr lang="es-ES_tradnl" altLang="es-ES" noProof="0"/>
              <a:t>Segundo nivel</a:t>
            </a:r>
          </a:p>
          <a:p>
            <a:pPr lvl="2"/>
            <a:r>
              <a:rPr lang="es-ES_tradnl" altLang="es-ES" noProof="0"/>
              <a:t>Tercer nivel</a:t>
            </a:r>
          </a:p>
          <a:p>
            <a:pPr lvl="3"/>
            <a:r>
              <a:rPr lang="es-ES_tradnl" altLang="es-ES" noProof="0"/>
              <a:t>Cuarto nivel</a:t>
            </a:r>
          </a:p>
          <a:p>
            <a:pPr lvl="4"/>
            <a:r>
              <a:rPr lang="es-ES_tradnl" altLang="es-ES" noProof="0"/>
              <a:t>Quinto nivel</a:t>
            </a:r>
            <a:endParaRPr lang="es-ES" alt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481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Gill Sans" charset="0"/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1275" y="9378950"/>
            <a:ext cx="2944813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ill Sans" charset="0"/>
              </a:defRPr>
            </a:lvl1pPr>
          </a:lstStyle>
          <a:p>
            <a:pPr>
              <a:defRPr/>
            </a:pPr>
            <a:fld id="{56ADA792-6D97-9B43-8B73-75138E13786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80629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://twitter.com/ElevenPaths" TargetMode="External"/><Relationship Id="rId18" Type="http://schemas.openxmlformats.org/officeDocument/2006/relationships/image" Target="../media/image2.png"/><Relationship Id="rId3" Type="http://schemas.openxmlformats.org/officeDocument/2006/relationships/hyperlink" Target="http://blog.elevenpaths.com/" TargetMode="External"/><Relationship Id="rId7" Type="http://schemas.openxmlformats.org/officeDocument/2006/relationships/hyperlink" Target="http://facebook.com/ElevenPaths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1.png"/><Relationship Id="rId2" Type="http://schemas.openxmlformats.org/officeDocument/2006/relationships/hyperlink" Target="http://www.elevenpaths.com/" TargetMode="External"/><Relationship Id="rId16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11" Type="http://schemas.openxmlformats.org/officeDocument/2006/relationships/hyperlink" Target="http://linkedin.com/company/eleven-paths" TargetMode="External"/><Relationship Id="rId5" Type="http://schemas.openxmlformats.org/officeDocument/2006/relationships/hyperlink" Target="http://community.elevenpaths.com/" TargetMode="External"/><Relationship Id="rId15" Type="http://schemas.openxmlformats.org/officeDocument/2006/relationships/hyperlink" Target="http://youtube.com/ElevenPaths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://instagram.com/ElevenPaths" TargetMode="External"/><Relationship Id="rId1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://twitter.com/ElevenPaths" TargetMode="External"/><Relationship Id="rId18" Type="http://schemas.openxmlformats.org/officeDocument/2006/relationships/image" Target="../media/image2.png"/><Relationship Id="rId3" Type="http://schemas.openxmlformats.org/officeDocument/2006/relationships/hyperlink" Target="http://blog.elevenpaths.com/" TargetMode="External"/><Relationship Id="rId7" Type="http://schemas.openxmlformats.org/officeDocument/2006/relationships/hyperlink" Target="http://facebook.com/ElevenPaths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1.png"/><Relationship Id="rId2" Type="http://schemas.openxmlformats.org/officeDocument/2006/relationships/hyperlink" Target="http://www.elevenpaths.com/" TargetMode="External"/><Relationship Id="rId16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11" Type="http://schemas.openxmlformats.org/officeDocument/2006/relationships/hyperlink" Target="http://linkedin.com/company/eleven-paths" TargetMode="External"/><Relationship Id="rId5" Type="http://schemas.openxmlformats.org/officeDocument/2006/relationships/hyperlink" Target="http://community.elevenpaths.com/" TargetMode="External"/><Relationship Id="rId15" Type="http://schemas.openxmlformats.org/officeDocument/2006/relationships/hyperlink" Target="http://youtube.com/ElevenPaths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://instagram.com/ElevenPaths" TargetMode="External"/><Relationship Id="rId1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 hasCustomPrompt="1"/>
          </p:nvPr>
        </p:nvSpPr>
        <p:spPr>
          <a:xfrm>
            <a:off x="323528" y="267495"/>
            <a:ext cx="7886700" cy="504056"/>
          </a:xfrm>
          <a:prstGeom prst="rect">
            <a:avLst/>
          </a:prstGeom>
        </p:spPr>
        <p:txBody>
          <a:bodyPr/>
          <a:lstStyle>
            <a:lvl1pPr eaLnBrk="1" hangingPunct="1">
              <a:defRPr sz="3200" b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eaLnBrk="1" hangingPunct="1"/>
            <a:r>
              <a:rPr lang="es-ES" altLang="es-ES" sz="3200" dirty="0">
                <a:solidFill>
                  <a:schemeClr val="bg2"/>
                </a:solidFill>
                <a:latin typeface="Calibri" charset="0"/>
                <a:ea typeface="MS PGothic" charset="-128"/>
                <a:cs typeface="Calibri" charset="0"/>
              </a:rPr>
              <a:t>01. Escribe aquí el título (32 puntos)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987424"/>
            <a:ext cx="3960688" cy="32405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  <a:lvl2pPr marL="457200" marR="0" indent="0" algn="l" defTabSz="914400" rtl="0" eaLnBrk="1" fontAlgn="auto" latinLnBrk="0" hangingPunct="1">
              <a:lnSpc>
                <a:spcPts val="1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aseline="0">
                <a:solidFill>
                  <a:schemeClr val="bg2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01. T</a:t>
            </a:r>
            <a:r>
              <a:rPr lang="es-ES" dirty="0" err="1"/>
              <a:t>ítulo</a:t>
            </a:r>
            <a:r>
              <a:rPr lang="es-ES" dirty="0"/>
              <a:t> capítulo, a 20 puntos</a:t>
            </a:r>
            <a:endParaRPr lang="en-US" dirty="0"/>
          </a:p>
          <a:p>
            <a:pPr lvl="1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</a:p>
          <a:p>
            <a:pPr lvl="1"/>
            <a:endParaRPr lang="es-ES" dirty="0"/>
          </a:p>
          <a:p>
            <a:pPr lvl="0"/>
            <a:r>
              <a:rPr lang="en-US" dirty="0"/>
              <a:t>02. T</a:t>
            </a:r>
            <a:r>
              <a:rPr lang="es-ES" dirty="0" err="1"/>
              <a:t>ítulo</a:t>
            </a:r>
            <a:r>
              <a:rPr lang="es-ES" dirty="0"/>
              <a:t> capítulo, a 20 puntos</a:t>
            </a:r>
            <a:endParaRPr lang="en-US" dirty="0"/>
          </a:p>
          <a:p>
            <a:pPr lvl="1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03. T</a:t>
            </a:r>
            <a:r>
              <a:rPr lang="es-ES" dirty="0" err="1"/>
              <a:t>ítulo</a:t>
            </a:r>
            <a:r>
              <a:rPr lang="es-ES" dirty="0"/>
              <a:t> capítulo, a 20 puntos</a:t>
            </a:r>
            <a:endParaRPr lang="en-US" dirty="0"/>
          </a:p>
          <a:p>
            <a:pPr lvl="1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</a:p>
          <a:p>
            <a:pPr lvl="1"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987424"/>
            <a:ext cx="3960688" cy="32405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  <a:lvl2pPr marL="457200" marR="0" indent="0" algn="l" defTabSz="914400" rtl="0" eaLnBrk="1" fontAlgn="auto" latinLnBrk="0" hangingPunct="1">
              <a:lnSpc>
                <a:spcPts val="1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aseline="0">
                <a:solidFill>
                  <a:schemeClr val="bg2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01. T</a:t>
            </a:r>
            <a:r>
              <a:rPr lang="es-ES" dirty="0" err="1"/>
              <a:t>ítulo</a:t>
            </a:r>
            <a:r>
              <a:rPr lang="es-ES" dirty="0"/>
              <a:t> capítulo, a 20 puntos</a:t>
            </a:r>
            <a:endParaRPr lang="en-US" dirty="0"/>
          </a:p>
          <a:p>
            <a:pPr lvl="1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</a:p>
          <a:p>
            <a:pPr lvl="1"/>
            <a:endParaRPr lang="es-ES" dirty="0"/>
          </a:p>
          <a:p>
            <a:pPr lvl="0"/>
            <a:r>
              <a:rPr lang="en-US" dirty="0"/>
              <a:t>02. T</a:t>
            </a:r>
            <a:r>
              <a:rPr lang="es-ES" dirty="0" err="1"/>
              <a:t>ítulo</a:t>
            </a:r>
            <a:r>
              <a:rPr lang="es-ES" dirty="0"/>
              <a:t> capítulo, a 20 puntos</a:t>
            </a:r>
            <a:endParaRPr lang="en-US" dirty="0"/>
          </a:p>
          <a:p>
            <a:pPr lvl="1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03. T</a:t>
            </a:r>
            <a:r>
              <a:rPr lang="es-ES" dirty="0" err="1"/>
              <a:t>ítulo</a:t>
            </a:r>
            <a:r>
              <a:rPr lang="es-ES" dirty="0"/>
              <a:t> capítulo, a 20 puntos</a:t>
            </a:r>
            <a:endParaRPr lang="en-US" dirty="0"/>
          </a:p>
          <a:p>
            <a:pPr lvl="1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4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3671888" y="2246313"/>
            <a:ext cx="649287" cy="64928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endParaRPr lang="es-ES" dirty="0"/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3817938" y="2463800"/>
            <a:ext cx="431800" cy="215900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22605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718152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</p:grp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7" y="1525587"/>
            <a:ext cx="2378075" cy="198278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9113" y="1832768"/>
            <a:ext cx="3203575" cy="14763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</a:t>
            </a:r>
            <a:r>
              <a:rPr lang="es-ES" dirty="0" err="1"/>
              <a:t>ítulo</a:t>
            </a:r>
            <a:r>
              <a:rPr lang="es-ES" dirty="0"/>
              <a:t> del capítulo, Máximo </a:t>
            </a:r>
            <a:r>
              <a:rPr lang="es-ES"/>
              <a:t>3 líneas, Texto </a:t>
            </a:r>
            <a:r>
              <a:rPr lang="es-ES" dirty="0"/>
              <a:t>a 30 puntos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9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fux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3671888" y="2246313"/>
            <a:ext cx="649287" cy="6492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endParaRPr lang="es-ES" dirty="0"/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3817938" y="2463800"/>
            <a:ext cx="431800" cy="215900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22605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718152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</p:grp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7" y="1525587"/>
            <a:ext cx="2378075" cy="198278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9113" y="1832768"/>
            <a:ext cx="3203575" cy="14763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</a:t>
            </a:r>
            <a:r>
              <a:rPr lang="es-ES" dirty="0" err="1"/>
              <a:t>ítulo</a:t>
            </a:r>
            <a:r>
              <a:rPr lang="es-ES" dirty="0"/>
              <a:t> del capítulo, Máximo </a:t>
            </a:r>
            <a:r>
              <a:rPr lang="es-ES"/>
              <a:t>3 líneas, Texto </a:t>
            </a:r>
            <a:r>
              <a:rPr lang="es-ES" dirty="0"/>
              <a:t>a 30 puntos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92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3671888" y="2246313"/>
            <a:ext cx="649287" cy="6492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endParaRPr lang="es-ES" dirty="0"/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3817938" y="2463800"/>
            <a:ext cx="431800" cy="215900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22605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718152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</p:grp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7" y="1525587"/>
            <a:ext cx="2378075" cy="198278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9113" y="1832768"/>
            <a:ext cx="3203575" cy="14763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</a:t>
            </a:r>
            <a:r>
              <a:rPr lang="es-ES" dirty="0" err="1"/>
              <a:t>ítulo</a:t>
            </a:r>
            <a:r>
              <a:rPr lang="es-ES" dirty="0"/>
              <a:t> del capítulo, Máximo </a:t>
            </a:r>
            <a:r>
              <a:rPr lang="es-ES"/>
              <a:t>3 líneas, Texto </a:t>
            </a:r>
            <a:r>
              <a:rPr lang="es-ES" dirty="0"/>
              <a:t>a 30 puntos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86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 Telefó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1 CuadroTexto">
            <a:hlinkClick r:id="rId2"/>
          </p:cNvPr>
          <p:cNvSpPr txBox="1">
            <a:spLocks noChangeArrowheads="1"/>
          </p:cNvSpPr>
          <p:nvPr userDrawn="1"/>
        </p:nvSpPr>
        <p:spPr bwMode="auto">
          <a:xfrm>
            <a:off x="3037916" y="1696933"/>
            <a:ext cx="306816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" sz="1500" kern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¡Síguenos en nuestras</a:t>
            </a:r>
            <a:r>
              <a:rPr lang="es-ES" sz="1500" kern="0" baseline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redes sociales y entérate de todo!</a:t>
            </a:r>
            <a:endParaRPr lang="es-ES" sz="1500" kern="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adroTexto 20"/>
          <p:cNvSpPr txBox="1"/>
          <p:nvPr userDrawn="1"/>
        </p:nvSpPr>
        <p:spPr>
          <a:xfrm>
            <a:off x="323528" y="3721532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2016 © Telefónica Digital España, S.L.U. Todos los derechos reservados.</a:t>
            </a:r>
            <a:endParaRPr lang="es-ES_tradnl" sz="700" kern="1200" dirty="0">
              <a:solidFill>
                <a:schemeClr val="bg1">
                  <a:lumMod val="65000"/>
                </a:schemeClr>
              </a:solidFill>
              <a:effectLst/>
              <a:latin typeface="Calibri" charset="0"/>
              <a:ea typeface="Calibri" charset="0"/>
              <a:cs typeface="Calibri" charset="0"/>
              <a:sym typeface="Gill Sans" charset="0"/>
            </a:endParaRPr>
          </a:p>
          <a:p>
            <a:pPr algn="just"/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La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información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contenida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presente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documento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propiedad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Telefónica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Digital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España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, S.L.U. (“TDE”) y/o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cualquier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otra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entidad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dentro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Grupo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Telefónica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sus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licenciantes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. TDE y/o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cualquier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compañía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Grupo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Telefónica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los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licenciantes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TDE se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reservan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todos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los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derechos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propiedad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industrial 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intelectual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(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incluida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cualquier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patente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copyright)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que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se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deriven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recaigan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sobre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este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documento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,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incluidos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los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derechos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diseño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,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producción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,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reproducción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,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y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venta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mismo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, salvo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supuesto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que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dichos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derechos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sean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expresamente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conferidos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terceros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por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escrito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. La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información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contenida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presente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documento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podrá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ser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objeto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modificación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cualquier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momento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sin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necesidad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previo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aviso.</a:t>
            </a:r>
            <a:endParaRPr lang="es-ES_tradnl" sz="700" kern="1200" dirty="0">
              <a:solidFill>
                <a:schemeClr val="bg1">
                  <a:lumMod val="65000"/>
                </a:schemeClr>
              </a:solidFill>
              <a:effectLst/>
              <a:latin typeface="Calibri" charset="0"/>
              <a:ea typeface="Calibri" charset="0"/>
              <a:cs typeface="Calibri" charset="0"/>
              <a:sym typeface="Gill Sans" charset="0"/>
            </a:endParaRPr>
          </a:p>
          <a:p>
            <a:pPr algn="just"/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La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información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contenida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presente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documento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no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podrá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ser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ni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parcial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ni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totalmente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copiada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,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distribuida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,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adaptada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reproducida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ningún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soporte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sin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que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medie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previo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consentimiento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por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escrito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por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parte de TDE.</a:t>
            </a:r>
            <a:endParaRPr lang="es-ES_tradnl" sz="700" kern="1200" dirty="0">
              <a:solidFill>
                <a:schemeClr val="bg1">
                  <a:lumMod val="65000"/>
                </a:schemeClr>
              </a:solidFill>
              <a:effectLst/>
              <a:latin typeface="Calibri" charset="0"/>
              <a:ea typeface="Calibri" charset="0"/>
              <a:cs typeface="Calibri" charset="0"/>
              <a:sym typeface="Gill Sans" charset="0"/>
            </a:endParaRPr>
          </a:p>
          <a:p>
            <a:pPr algn="just"/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presente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documento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tiene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como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único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objetivo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servir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soporte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su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lector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producto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servicio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descrito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mismo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. El lector se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compromete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y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queda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obligado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usar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la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información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contenida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mismo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para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su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propio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y no para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ningún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otro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. </a:t>
            </a:r>
            <a:endParaRPr lang="es-ES_tradnl" sz="700" kern="1200" dirty="0">
              <a:solidFill>
                <a:schemeClr val="bg1">
                  <a:lumMod val="65000"/>
                </a:schemeClr>
              </a:solidFill>
              <a:effectLst/>
              <a:latin typeface="Calibri" charset="0"/>
              <a:ea typeface="Calibri" charset="0"/>
              <a:cs typeface="Calibri" charset="0"/>
              <a:sym typeface="Gill Sans" charset="0"/>
            </a:endParaRPr>
          </a:p>
          <a:p>
            <a:pPr algn="just"/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TDE no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será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responsable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ninguna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pérdida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daño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que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se derive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la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información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contenida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presente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documento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cualquier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error u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omisión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documento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por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incorrecto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servicio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producto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.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producto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servicio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descrito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presente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documento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se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regulará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acuerdo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con lo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establecido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los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términos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y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condiciones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aceptados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por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usuario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mismo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para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su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.</a:t>
            </a:r>
            <a:endParaRPr lang="es-ES_tradnl" sz="700" kern="1200" dirty="0">
              <a:solidFill>
                <a:schemeClr val="bg1">
                  <a:lumMod val="65000"/>
                </a:schemeClr>
              </a:solidFill>
              <a:effectLst/>
              <a:latin typeface="Calibri" charset="0"/>
              <a:ea typeface="Calibri" charset="0"/>
              <a:cs typeface="Calibri" charset="0"/>
              <a:sym typeface="Gill Sans" charset="0"/>
            </a:endParaRPr>
          </a:p>
          <a:p>
            <a:pPr algn="just"/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TDE y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sus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marcas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(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así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como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cualquier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marca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perteneciente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al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Grupo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Telefónica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) son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marcas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registradas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. TDE y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sus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filiales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se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reservan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todo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los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derechos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sobre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las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mismas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.</a:t>
            </a:r>
            <a:endParaRPr lang="es-ES_tradnl" sz="700" kern="1200" dirty="0">
              <a:solidFill>
                <a:schemeClr val="bg1">
                  <a:lumMod val="65000"/>
                </a:schemeClr>
              </a:solidFill>
              <a:effectLst/>
              <a:latin typeface="Calibri" charset="0"/>
              <a:ea typeface="Calibri" charset="0"/>
              <a:cs typeface="Calibri" charset="0"/>
              <a:sym typeface="Gill Sans" charset="0"/>
            </a:endParaRPr>
          </a:p>
          <a:p>
            <a:pPr algn="just"/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 </a:t>
            </a:r>
            <a:endParaRPr lang="es-ES_tradnl" sz="400" dirty="0">
              <a:solidFill>
                <a:schemeClr val="bg1">
                  <a:lumMod val="6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21 CuadroTexto">
            <a:hlinkClick r:id="rId2"/>
          </p:cNvPr>
          <p:cNvSpPr txBox="1">
            <a:spLocks noChangeArrowheads="1"/>
          </p:cNvSpPr>
          <p:nvPr userDrawn="1"/>
        </p:nvSpPr>
        <p:spPr bwMode="auto">
          <a:xfrm>
            <a:off x="2943991" y="2824649"/>
            <a:ext cx="324818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" sz="1500" kern="0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www.elevenpaths.com</a:t>
            </a:r>
            <a:endParaRPr lang="es-ES" sz="1500" kern="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Imagen 17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851" y="2430764"/>
            <a:ext cx="270000" cy="270000"/>
          </a:xfrm>
          <a:prstGeom prst="rect">
            <a:avLst/>
          </a:prstGeom>
        </p:spPr>
      </p:pic>
      <p:pic>
        <p:nvPicPr>
          <p:cNvPr id="22" name="Imagen 21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150" y="2430764"/>
            <a:ext cx="270000" cy="270000"/>
          </a:xfrm>
          <a:prstGeom prst="rect">
            <a:avLst/>
          </a:prstGeom>
        </p:spPr>
      </p:pic>
      <p:pic>
        <p:nvPicPr>
          <p:cNvPr id="23" name="Imagen 22">
            <a:hlinkClick r:id="rId7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99" y="2430764"/>
            <a:ext cx="270000" cy="270000"/>
          </a:xfrm>
          <a:prstGeom prst="rect">
            <a:avLst/>
          </a:prstGeom>
        </p:spPr>
      </p:pic>
      <p:pic>
        <p:nvPicPr>
          <p:cNvPr id="24" name="Imagen 23">
            <a:hlinkClick r:id="rId9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32" y="2430764"/>
            <a:ext cx="270000" cy="270000"/>
          </a:xfrm>
          <a:prstGeom prst="rect">
            <a:avLst/>
          </a:prstGeom>
        </p:spPr>
      </p:pic>
      <p:pic>
        <p:nvPicPr>
          <p:cNvPr id="25" name="Imagen 24">
            <a:hlinkClick r:id="rId11"/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715" y="2430764"/>
            <a:ext cx="270000" cy="270000"/>
          </a:xfrm>
          <a:prstGeom prst="rect">
            <a:avLst/>
          </a:prstGeom>
        </p:spPr>
      </p:pic>
      <p:pic>
        <p:nvPicPr>
          <p:cNvPr id="26" name="Imagen 25">
            <a:hlinkClick r:id="rId13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283" y="2430764"/>
            <a:ext cx="270000" cy="270000"/>
          </a:xfrm>
          <a:prstGeom prst="rect">
            <a:avLst/>
          </a:prstGeom>
        </p:spPr>
      </p:pic>
      <p:pic>
        <p:nvPicPr>
          <p:cNvPr id="27" name="Imagen 26">
            <a:hlinkClick r:id="rId15"/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567" y="2430764"/>
            <a:ext cx="270000" cy="270000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9502"/>
            <a:ext cx="1453279" cy="216000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78" y="403945"/>
            <a:ext cx="1527294" cy="1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9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1 CuadroTexto">
            <a:hlinkClick r:id="rId2"/>
          </p:cNvPr>
          <p:cNvSpPr txBox="1">
            <a:spLocks noChangeArrowheads="1"/>
          </p:cNvSpPr>
          <p:nvPr userDrawn="1"/>
        </p:nvSpPr>
        <p:spPr bwMode="auto">
          <a:xfrm>
            <a:off x="3037916" y="1696933"/>
            <a:ext cx="306816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" sz="1500" kern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¡Síguenos en nuestras</a:t>
            </a:r>
            <a:r>
              <a:rPr lang="es-ES" sz="1500" kern="0" baseline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redes sociales y entérate de todo!</a:t>
            </a:r>
            <a:endParaRPr lang="es-ES" sz="1500" kern="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21 CuadroTexto">
            <a:hlinkClick r:id="rId2"/>
          </p:cNvPr>
          <p:cNvSpPr txBox="1">
            <a:spLocks noChangeArrowheads="1"/>
          </p:cNvSpPr>
          <p:nvPr userDrawn="1"/>
        </p:nvSpPr>
        <p:spPr bwMode="auto">
          <a:xfrm>
            <a:off x="2943991" y="2824649"/>
            <a:ext cx="324818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" sz="1500" kern="0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www.elevenpaths.com</a:t>
            </a:r>
            <a:endParaRPr lang="es-ES" sz="1500" kern="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17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851" y="2430764"/>
            <a:ext cx="270000" cy="270000"/>
          </a:xfrm>
          <a:prstGeom prst="rect">
            <a:avLst/>
          </a:prstGeom>
        </p:spPr>
      </p:pic>
      <p:pic>
        <p:nvPicPr>
          <p:cNvPr id="6" name="Imagen 21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150" y="2430764"/>
            <a:ext cx="270000" cy="270000"/>
          </a:xfrm>
          <a:prstGeom prst="rect">
            <a:avLst/>
          </a:prstGeom>
        </p:spPr>
      </p:pic>
      <p:pic>
        <p:nvPicPr>
          <p:cNvPr id="7" name="Imagen 22">
            <a:hlinkClick r:id="rId7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99" y="2430764"/>
            <a:ext cx="270000" cy="270000"/>
          </a:xfrm>
          <a:prstGeom prst="rect">
            <a:avLst/>
          </a:prstGeom>
        </p:spPr>
      </p:pic>
      <p:pic>
        <p:nvPicPr>
          <p:cNvPr id="8" name="Imagen 23">
            <a:hlinkClick r:id="rId9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32" y="2430764"/>
            <a:ext cx="270000" cy="270000"/>
          </a:xfrm>
          <a:prstGeom prst="rect">
            <a:avLst/>
          </a:prstGeom>
        </p:spPr>
      </p:pic>
      <p:pic>
        <p:nvPicPr>
          <p:cNvPr id="9" name="Imagen 24">
            <a:hlinkClick r:id="rId11"/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715" y="2430764"/>
            <a:ext cx="270000" cy="270000"/>
          </a:xfrm>
          <a:prstGeom prst="rect">
            <a:avLst/>
          </a:prstGeom>
        </p:spPr>
      </p:pic>
      <p:pic>
        <p:nvPicPr>
          <p:cNvPr id="10" name="Imagen 25">
            <a:hlinkClick r:id="rId13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283" y="2430764"/>
            <a:ext cx="270000" cy="270000"/>
          </a:xfrm>
          <a:prstGeom prst="rect">
            <a:avLst/>
          </a:prstGeom>
        </p:spPr>
      </p:pic>
      <p:pic>
        <p:nvPicPr>
          <p:cNvPr id="11" name="Imagen 26">
            <a:hlinkClick r:id="rId15"/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567" y="2430764"/>
            <a:ext cx="270000" cy="270000"/>
          </a:xfrm>
          <a:prstGeom prst="rect">
            <a:avLst/>
          </a:prstGeom>
        </p:spPr>
      </p:pic>
      <p:pic>
        <p:nvPicPr>
          <p:cNvPr id="12" name="Imagen 2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672707"/>
            <a:ext cx="1453279" cy="216000"/>
          </a:xfrm>
          <a:prstGeom prst="rect">
            <a:avLst/>
          </a:prstGeom>
        </p:spPr>
      </p:pic>
      <p:pic>
        <p:nvPicPr>
          <p:cNvPr id="13" name="Imagen 2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78" y="4737150"/>
            <a:ext cx="1527294" cy="1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9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4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3 Rectángulo redondeado"/>
          <p:cNvSpPr/>
          <p:nvPr userDrawn="1"/>
        </p:nvSpPr>
        <p:spPr>
          <a:xfrm>
            <a:off x="2947195" y="2735263"/>
            <a:ext cx="1127125" cy="3175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8" name="15 Rectángulo redondeado"/>
          <p:cNvSpPr/>
          <p:nvPr userDrawn="1"/>
        </p:nvSpPr>
        <p:spPr>
          <a:xfrm>
            <a:off x="4896644" y="2735263"/>
            <a:ext cx="1127125" cy="3175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9" name="17 Rectángulo redondeado"/>
          <p:cNvSpPr/>
          <p:nvPr userDrawn="1"/>
        </p:nvSpPr>
        <p:spPr>
          <a:xfrm>
            <a:off x="6761925" y="2725738"/>
            <a:ext cx="1127125" cy="3175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13" name="1 Rectángulo redondeado"/>
          <p:cNvSpPr/>
          <p:nvPr userDrawn="1"/>
        </p:nvSpPr>
        <p:spPr>
          <a:xfrm>
            <a:off x="1018382" y="2725738"/>
            <a:ext cx="1127125" cy="3175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39" name="Text Placeholder 37"/>
          <p:cNvSpPr>
            <a:spLocks noGrp="1"/>
          </p:cNvSpPr>
          <p:nvPr>
            <p:ph type="body" sz="quarter" idx="15"/>
          </p:nvPr>
        </p:nvSpPr>
        <p:spPr>
          <a:xfrm>
            <a:off x="755650" y="3086100"/>
            <a:ext cx="1652588" cy="13192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charset="0"/>
              <a:buNone/>
              <a:defRPr sz="1200"/>
            </a:lvl1pPr>
            <a:lvl2pPr marL="457200" indent="0">
              <a:buFont typeface="Arial" charset="0"/>
              <a:buNone/>
              <a:defRPr sz="1200"/>
            </a:lvl2pPr>
            <a:lvl3pPr marL="914400" indent="0">
              <a:buFont typeface="Arial" charset="0"/>
              <a:buNone/>
              <a:defRPr sz="1200"/>
            </a:lvl3pPr>
            <a:lvl4pPr marL="1371600" indent="0">
              <a:buFont typeface="Arial" charset="0"/>
              <a:buNone/>
              <a:defRPr sz="1200"/>
            </a:lvl4pPr>
            <a:lvl5pPr marL="1828800" indent="0">
              <a:buFont typeface="Arial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6"/>
          </p:nvPr>
        </p:nvSpPr>
        <p:spPr>
          <a:xfrm>
            <a:off x="2684463" y="3086100"/>
            <a:ext cx="1652588" cy="13192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charset="0"/>
              <a:buNone/>
              <a:defRPr sz="1200"/>
            </a:lvl1pPr>
            <a:lvl2pPr marL="457200" indent="0">
              <a:buFont typeface="Arial" charset="0"/>
              <a:buNone/>
              <a:defRPr sz="1200"/>
            </a:lvl2pPr>
            <a:lvl3pPr marL="914400" indent="0">
              <a:buFont typeface="Arial" charset="0"/>
              <a:buNone/>
              <a:defRPr sz="1200"/>
            </a:lvl3pPr>
            <a:lvl4pPr marL="1371600" indent="0">
              <a:buFont typeface="Arial" charset="0"/>
              <a:buNone/>
              <a:defRPr sz="1200"/>
            </a:lvl4pPr>
            <a:lvl5pPr marL="1828800" indent="0">
              <a:buFont typeface="Arial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7"/>
          <p:cNvSpPr>
            <a:spLocks noGrp="1"/>
          </p:cNvSpPr>
          <p:nvPr>
            <p:ph type="body" sz="quarter" idx="17"/>
          </p:nvPr>
        </p:nvSpPr>
        <p:spPr>
          <a:xfrm>
            <a:off x="4633912" y="3086100"/>
            <a:ext cx="1652588" cy="13192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charset="0"/>
              <a:buNone/>
              <a:defRPr sz="1200"/>
            </a:lvl1pPr>
            <a:lvl2pPr marL="457200" indent="0">
              <a:buFont typeface="Arial" charset="0"/>
              <a:buNone/>
              <a:defRPr sz="1200"/>
            </a:lvl2pPr>
            <a:lvl3pPr marL="914400" indent="0">
              <a:buFont typeface="Arial" charset="0"/>
              <a:buNone/>
              <a:defRPr sz="1200"/>
            </a:lvl3pPr>
            <a:lvl4pPr marL="1371600" indent="0">
              <a:buFont typeface="Arial" charset="0"/>
              <a:buNone/>
              <a:defRPr sz="1200"/>
            </a:lvl4pPr>
            <a:lvl5pPr marL="1828800" indent="0">
              <a:buFont typeface="Arial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7"/>
          <p:cNvSpPr>
            <a:spLocks noGrp="1"/>
          </p:cNvSpPr>
          <p:nvPr>
            <p:ph type="body" sz="quarter" idx="18"/>
          </p:nvPr>
        </p:nvSpPr>
        <p:spPr>
          <a:xfrm>
            <a:off x="6499193" y="3086100"/>
            <a:ext cx="1652588" cy="13192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charset="0"/>
              <a:buNone/>
              <a:defRPr sz="1200"/>
            </a:lvl1pPr>
            <a:lvl2pPr marL="457200" indent="0">
              <a:buFont typeface="Arial" charset="0"/>
              <a:buNone/>
              <a:defRPr sz="1200"/>
            </a:lvl2pPr>
            <a:lvl3pPr marL="914400" indent="0">
              <a:buFont typeface="Arial" charset="0"/>
              <a:buNone/>
              <a:defRPr sz="1200"/>
            </a:lvl3pPr>
            <a:lvl4pPr marL="1371600" indent="0">
              <a:buFont typeface="Arial" charset="0"/>
              <a:buNone/>
              <a:defRPr sz="1200"/>
            </a:lvl4pPr>
            <a:lvl5pPr marL="1828800" indent="0">
              <a:buFont typeface="Arial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5"/>
          <p:cNvSpPr>
            <a:spLocks noGrp="1"/>
          </p:cNvSpPr>
          <p:nvPr>
            <p:ph type="body" sz="quarter" idx="20" hasCustomPrompt="1"/>
          </p:nvPr>
        </p:nvSpPr>
        <p:spPr>
          <a:xfrm>
            <a:off x="825500" y="2716213"/>
            <a:ext cx="1512888" cy="327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GR</a:t>
            </a:r>
            <a:r>
              <a:rPr lang="es-ES" dirty="0"/>
              <a:t>ÁFICA 1</a:t>
            </a:r>
            <a:endParaRPr lang="en-US" dirty="0"/>
          </a:p>
        </p:txBody>
      </p:sp>
      <p:sp>
        <p:nvSpPr>
          <p:cNvPr id="59" name="Text Placeholder 55"/>
          <p:cNvSpPr>
            <a:spLocks noGrp="1"/>
          </p:cNvSpPr>
          <p:nvPr>
            <p:ph type="body" sz="quarter" idx="21" hasCustomPrompt="1"/>
          </p:nvPr>
        </p:nvSpPr>
        <p:spPr>
          <a:xfrm>
            <a:off x="2754313" y="2716213"/>
            <a:ext cx="1512888" cy="327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GR</a:t>
            </a:r>
            <a:r>
              <a:rPr lang="es-ES" dirty="0"/>
              <a:t>ÁFICA 1</a:t>
            </a:r>
            <a:endParaRPr lang="en-US" dirty="0"/>
          </a:p>
        </p:txBody>
      </p:sp>
      <p:sp>
        <p:nvSpPr>
          <p:cNvPr id="60" name="Text Placeholder 55"/>
          <p:cNvSpPr>
            <a:spLocks noGrp="1"/>
          </p:cNvSpPr>
          <p:nvPr>
            <p:ph type="body" sz="quarter" idx="22" hasCustomPrompt="1"/>
          </p:nvPr>
        </p:nvSpPr>
        <p:spPr>
          <a:xfrm>
            <a:off x="4703762" y="2716213"/>
            <a:ext cx="1512888" cy="327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GR</a:t>
            </a:r>
            <a:r>
              <a:rPr lang="es-ES" dirty="0"/>
              <a:t>ÁFICA 1</a:t>
            </a:r>
            <a:endParaRPr lang="en-US" dirty="0"/>
          </a:p>
        </p:txBody>
      </p:sp>
      <p:sp>
        <p:nvSpPr>
          <p:cNvPr id="75" name="Title 9"/>
          <p:cNvSpPr>
            <a:spLocks noGrp="1"/>
          </p:cNvSpPr>
          <p:nvPr>
            <p:ph type="title" hasCustomPrompt="1"/>
          </p:nvPr>
        </p:nvSpPr>
        <p:spPr>
          <a:xfrm>
            <a:off x="323660" y="267886"/>
            <a:ext cx="7886700" cy="504056"/>
          </a:xfrm>
          <a:prstGeom prst="rect">
            <a:avLst/>
          </a:prstGeom>
        </p:spPr>
        <p:txBody>
          <a:bodyPr/>
          <a:lstStyle>
            <a:lvl1pPr eaLnBrk="1" hangingPunct="1">
              <a:defRPr sz="3200" b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eaLnBrk="1" hangingPunct="1"/>
            <a:r>
              <a:rPr lang="es-ES" altLang="es-ES" sz="3200" dirty="0">
                <a:solidFill>
                  <a:schemeClr val="bg2"/>
                </a:solidFill>
                <a:latin typeface="Calibri" charset="0"/>
                <a:ea typeface="MS PGothic" charset="-128"/>
                <a:cs typeface="Calibri" charset="0"/>
              </a:rPr>
              <a:t>01. Escribe aquí el título (32 puntos)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30276" y="804888"/>
            <a:ext cx="4033837" cy="392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Escribe </a:t>
            </a:r>
            <a:r>
              <a:rPr lang="en-US" dirty="0" err="1"/>
              <a:t>aqu</a:t>
            </a:r>
            <a:r>
              <a:rPr lang="es-ES" dirty="0"/>
              <a:t>í el subtítulo (20 puntos)</a:t>
            </a:r>
            <a:endParaRPr lang="en-US" dirty="0"/>
          </a:p>
        </p:txBody>
      </p:sp>
      <p:sp>
        <p:nvSpPr>
          <p:cNvPr id="17" name="Title 9"/>
          <p:cNvSpPr txBox="1">
            <a:spLocks/>
          </p:cNvSpPr>
          <p:nvPr userDrawn="1"/>
        </p:nvSpPr>
        <p:spPr>
          <a:xfrm>
            <a:off x="323528" y="267495"/>
            <a:ext cx="78867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S" altLang="es-ES">
                <a:ea typeface="MS PGothic" charset="-128"/>
              </a:rPr>
              <a:t>01. Escribe aquí el título (32 puntos)</a:t>
            </a:r>
            <a:endParaRPr lang="es-ES" altLang="es-ES" dirty="0">
              <a:ea typeface="MS PGothic" charset="-128"/>
            </a:endParaRPr>
          </a:p>
        </p:txBody>
      </p:sp>
      <p:sp>
        <p:nvSpPr>
          <p:cNvPr id="19" name="Text Placeholder 55"/>
          <p:cNvSpPr>
            <a:spLocks noGrp="1"/>
          </p:cNvSpPr>
          <p:nvPr>
            <p:ph type="body" sz="quarter" idx="23" hasCustomPrompt="1"/>
          </p:nvPr>
        </p:nvSpPr>
        <p:spPr>
          <a:xfrm>
            <a:off x="6569043" y="2716213"/>
            <a:ext cx="1512888" cy="327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GR</a:t>
            </a:r>
            <a:r>
              <a:rPr lang="es-ES" dirty="0"/>
              <a:t>ÁFICA 1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49250" y="1159892"/>
            <a:ext cx="8229600" cy="1342008"/>
          </a:xfrm>
          <a:prstGeom prst="rect">
            <a:avLst/>
          </a:prstGeom>
        </p:spPr>
        <p:txBody>
          <a:bodyPr/>
          <a:lstStyle>
            <a:lvl1pPr marL="0" indent="0" eaLnBrk="1" hangingPunct="1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eaLnBrk="1" hangingPunct="1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a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a. Maecenas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dolor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</a:p>
          <a:p>
            <a:pPr eaLnBrk="1" hangingPunct="1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at.Donec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non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7129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2"/>
          <p:cNvGrpSpPr>
            <a:grpSpLocks/>
          </p:cNvGrpSpPr>
          <p:nvPr userDrawn="1"/>
        </p:nvGrpSpPr>
        <p:grpSpPr bwMode="auto">
          <a:xfrm>
            <a:off x="639763" y="1443038"/>
            <a:ext cx="3571875" cy="411162"/>
            <a:chOff x="639763" y="1443706"/>
            <a:chExt cx="3571875" cy="410562"/>
          </a:xfrm>
        </p:grpSpPr>
        <p:sp>
          <p:nvSpPr>
            <p:cNvPr id="18" name="13 Rectángulo redondeado"/>
            <p:cNvSpPr/>
            <p:nvPr/>
          </p:nvSpPr>
          <p:spPr bwMode="auto">
            <a:xfrm>
              <a:off x="639763" y="1443706"/>
              <a:ext cx="3571875" cy="27423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14 Triángulo isósceles"/>
            <p:cNvSpPr/>
            <p:nvPr/>
          </p:nvSpPr>
          <p:spPr bwMode="auto">
            <a:xfrm rot="10800000">
              <a:off x="2127250" y="1703676"/>
              <a:ext cx="596900" cy="150592"/>
            </a:xfrm>
            <a:prstGeom prst="triangle">
              <a:avLst/>
            </a:prstGeom>
            <a:solidFill>
              <a:schemeClr val="tx1"/>
            </a:solidFill>
            <a:ln w="508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"/>
          <p:cNvGrpSpPr>
            <a:grpSpLocks/>
          </p:cNvGrpSpPr>
          <p:nvPr userDrawn="1"/>
        </p:nvGrpSpPr>
        <p:grpSpPr bwMode="auto">
          <a:xfrm>
            <a:off x="4932363" y="1450975"/>
            <a:ext cx="3671887" cy="403225"/>
            <a:chOff x="4932363" y="1450646"/>
            <a:chExt cx="3672086" cy="403622"/>
          </a:xfrm>
        </p:grpSpPr>
        <p:sp>
          <p:nvSpPr>
            <p:cNvPr id="21" name="16 Rectángulo redondeado"/>
            <p:cNvSpPr/>
            <p:nvPr/>
          </p:nvSpPr>
          <p:spPr bwMode="auto">
            <a:xfrm>
              <a:off x="4932363" y="1450646"/>
              <a:ext cx="3672086" cy="27014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17 Triángulo isósceles"/>
            <p:cNvSpPr/>
            <p:nvPr/>
          </p:nvSpPr>
          <p:spPr bwMode="auto">
            <a:xfrm rot="10800000">
              <a:off x="6461208" y="1706486"/>
              <a:ext cx="614396" cy="147782"/>
            </a:xfrm>
            <a:prstGeom prst="triangle">
              <a:avLst/>
            </a:prstGeom>
            <a:solidFill>
              <a:schemeClr val="bg2"/>
            </a:solidFill>
            <a:ln w="50800" cap="rnd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3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695261" y="1980946"/>
            <a:ext cx="3571875" cy="2405062"/>
          </a:xfrm>
          <a:prstGeom prst="rect">
            <a:avLst/>
          </a:prstGeom>
        </p:spPr>
        <p:txBody>
          <a:bodyPr/>
          <a:lstStyle>
            <a:lvl1pPr marL="273600" indent="-2736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30000"/>
              <a:buFont typeface="Arial" charset="0"/>
              <a:buChar char="•"/>
              <a:defRPr sz="1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eaLnBrk="1" hangingPunct="1">
              <a:buClr>
                <a:schemeClr val="tx2"/>
              </a:buClr>
              <a:buSzPct val="130000"/>
              <a:buFont typeface="Arial" charset="0"/>
              <a:buChar char="•"/>
              <a:defRPr/>
            </a:pP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Lorem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ipsum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dolor sit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amet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consectetur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adipiscing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elit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Aliquam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euismod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cursus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ipsum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Hasellus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erat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metus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faucibus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quis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interdum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id,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viverra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nec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enim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Nulla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lacus dui,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gravida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ac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ornare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ac. </a:t>
            </a:r>
          </a:p>
          <a:p>
            <a:pPr eaLnBrk="1" hangingPunct="1">
              <a:buClr>
                <a:schemeClr val="tx2"/>
              </a:buClr>
              <a:buSzPct val="130000"/>
              <a:buFont typeface="Arial" charset="0"/>
              <a:buChar char="•"/>
              <a:defRPr/>
            </a:pPr>
            <a:endParaRPr lang="en-US" altLang="es-ES" sz="1400" dirty="0">
              <a:solidFill>
                <a:schemeClr val="tx2"/>
              </a:solidFill>
              <a:latin typeface="Calibri" charset="0"/>
              <a:sym typeface="Arial" charset="0"/>
            </a:endParaRPr>
          </a:p>
          <a:p>
            <a:pPr eaLnBrk="1" hangingPunct="1">
              <a:buClr>
                <a:schemeClr val="tx2"/>
              </a:buClr>
              <a:buSzPct val="130000"/>
              <a:buFont typeface="Arial" charset="0"/>
              <a:buChar char="•"/>
              <a:defRPr/>
            </a:pP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Lorem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ipsum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dolor sit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amet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consectetur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adipiscing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elit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Aliquam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euismod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cursus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ipsum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Hasellus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erat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metus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faucibus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quis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interdum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id,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viverra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nec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enim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</a:t>
            </a:r>
            <a:endParaRPr lang="es-ES_tradnl" altLang="es-ES" sz="1400" dirty="0">
              <a:solidFill>
                <a:schemeClr val="tx2"/>
              </a:solidFill>
              <a:latin typeface="Calibri" charset="0"/>
            </a:endParaRP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4932363" y="1980946"/>
            <a:ext cx="3571875" cy="2405062"/>
          </a:xfrm>
          <a:prstGeom prst="rect">
            <a:avLst/>
          </a:prstGeom>
        </p:spPr>
        <p:txBody>
          <a:bodyPr/>
          <a:lstStyle>
            <a:lvl1pPr marL="273600" indent="-2736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30000"/>
              <a:buFont typeface="Arial" charset="0"/>
              <a:buChar char="•"/>
              <a:defRPr sz="1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eaLnBrk="1" hangingPunct="1">
              <a:buClr>
                <a:schemeClr val="tx2"/>
              </a:buClr>
              <a:buSzPct val="130000"/>
              <a:buFont typeface="Arial" charset="0"/>
              <a:buChar char="•"/>
              <a:defRPr/>
            </a:pP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Lorem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ipsum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dolor sit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amet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consectetur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adipiscing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elit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Aliquam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euismod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cursus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ipsum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Hasellus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erat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metus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faucibus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quis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interdum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id,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viverra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nec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enim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Nulla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lacus dui,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gravida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ac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ornare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ac. </a:t>
            </a:r>
          </a:p>
          <a:p>
            <a:pPr eaLnBrk="1" hangingPunct="1">
              <a:buClr>
                <a:schemeClr val="tx2"/>
              </a:buClr>
              <a:buSzPct val="130000"/>
              <a:buFont typeface="Arial" charset="0"/>
              <a:buChar char="•"/>
              <a:defRPr/>
            </a:pPr>
            <a:endParaRPr lang="en-US" altLang="es-ES" sz="1400" dirty="0">
              <a:solidFill>
                <a:schemeClr val="tx2"/>
              </a:solidFill>
              <a:latin typeface="Calibri" charset="0"/>
              <a:sym typeface="Arial" charset="0"/>
            </a:endParaRPr>
          </a:p>
          <a:p>
            <a:pPr eaLnBrk="1" hangingPunct="1">
              <a:buClr>
                <a:schemeClr val="tx2"/>
              </a:buClr>
              <a:buSzPct val="130000"/>
              <a:buFont typeface="Arial" charset="0"/>
              <a:buChar char="•"/>
              <a:defRPr/>
            </a:pP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Lorem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ipsum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dolor sit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amet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consectetur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adipiscing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elit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Aliquam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euismod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cursus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ipsum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Hasellus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erat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metus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faucibus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quis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interdum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id,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viverra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nec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enim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</a:t>
            </a:r>
            <a:endParaRPr lang="es-ES_tradnl" altLang="es-ES" sz="1400" dirty="0">
              <a:solidFill>
                <a:schemeClr val="tx2"/>
              </a:solidFill>
              <a:latin typeface="Calibri" charset="0"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043508" y="1449049"/>
            <a:ext cx="2663825" cy="260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: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5436654" y="1449049"/>
            <a:ext cx="2663825" cy="260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:</a:t>
            </a:r>
          </a:p>
        </p:txBody>
      </p:sp>
      <p:sp>
        <p:nvSpPr>
          <p:cNvPr id="14" name="Title 9"/>
          <p:cNvSpPr>
            <a:spLocks noGrp="1"/>
          </p:cNvSpPr>
          <p:nvPr>
            <p:ph type="title" hasCustomPrompt="1"/>
          </p:nvPr>
        </p:nvSpPr>
        <p:spPr>
          <a:xfrm>
            <a:off x="323660" y="267886"/>
            <a:ext cx="7886700" cy="504056"/>
          </a:xfrm>
          <a:prstGeom prst="rect">
            <a:avLst/>
          </a:prstGeom>
        </p:spPr>
        <p:txBody>
          <a:bodyPr/>
          <a:lstStyle>
            <a:lvl1pPr eaLnBrk="1" hangingPunct="1">
              <a:defRPr sz="3200" b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eaLnBrk="1" hangingPunct="1"/>
            <a:r>
              <a:rPr lang="es-ES" altLang="es-ES" sz="3200" dirty="0">
                <a:solidFill>
                  <a:schemeClr val="bg2"/>
                </a:solidFill>
                <a:latin typeface="Calibri" charset="0"/>
                <a:ea typeface="MS PGothic" charset="-128"/>
                <a:cs typeface="Calibri" charset="0"/>
              </a:rPr>
              <a:t>01. Escribe aquí el título (32 puntos)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30276" y="804888"/>
            <a:ext cx="4033837" cy="392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Escribe </a:t>
            </a:r>
            <a:r>
              <a:rPr lang="en-US" dirty="0" err="1"/>
              <a:t>aqu</a:t>
            </a:r>
            <a:r>
              <a:rPr lang="es-ES" dirty="0"/>
              <a:t>í el subtítulo (20 puntos)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1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Niveles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7675" y="1347614"/>
            <a:ext cx="8131175" cy="3070898"/>
          </a:xfrm>
          <a:prstGeom prst="rect">
            <a:avLst/>
          </a:prstGeom>
        </p:spPr>
        <p:txBody>
          <a:bodyPr/>
          <a:lstStyle>
            <a:lvl1pPr>
              <a:buFontTx/>
              <a:buChar char="•"/>
              <a:defRPr sz="2800">
                <a:effectLst/>
              </a:defRPr>
            </a:lvl1pPr>
            <a:lvl2pPr marL="685800" indent="-228600">
              <a:buFont typeface="Courier New" charset="0"/>
              <a:buChar char="o"/>
              <a:defRPr sz="2400">
                <a:effectLst/>
              </a:defRPr>
            </a:lvl2pPr>
            <a:lvl3pPr marL="1143000" indent="-228600">
              <a:buFont typeface="Wingdings" charset="2"/>
              <a:buChar char="§"/>
              <a:defRPr>
                <a:effectLst/>
              </a:defRPr>
            </a:lvl3pPr>
            <a:lvl4pPr>
              <a:defRPr>
                <a:effectLst/>
              </a:defRPr>
            </a:lvl4pPr>
          </a:lstStyle>
          <a:p>
            <a:pPr>
              <a:buFontTx/>
              <a:buChar char="•"/>
            </a:pPr>
            <a:r>
              <a:rPr lang="es-ES" altLang="es-ES" dirty="0">
                <a:latin typeface="Calibri" charset="0"/>
                <a:ea typeface="MS PGothic" charset="-128"/>
                <a:cs typeface="Calibri Light" charset="0"/>
              </a:rPr>
              <a:t>Escribe aquí el texto (28 puntos)</a:t>
            </a:r>
          </a:p>
          <a:p>
            <a:pPr lvl="1">
              <a:buFont typeface="Courier New" charset="0"/>
              <a:buChar char="o"/>
            </a:pPr>
            <a:r>
              <a:rPr lang="es-ES" altLang="es-ES" dirty="0">
                <a:latin typeface="Calibri" charset="0"/>
                <a:ea typeface="MS PGothic" charset="-128"/>
              </a:rPr>
              <a:t>Escribe aquí el texto (24 puntos)</a:t>
            </a:r>
          </a:p>
          <a:p>
            <a:pPr lvl="2">
              <a:buFont typeface="Wingdings" charset="2"/>
              <a:buChar char="§"/>
            </a:pPr>
            <a:r>
              <a:rPr lang="es-ES" altLang="es-ES" dirty="0">
                <a:latin typeface="Calibri" charset="0"/>
                <a:ea typeface="MS PGothic" charset="-128"/>
              </a:rPr>
              <a:t>Escribe aquí el texto (20 puntos)</a:t>
            </a:r>
          </a:p>
          <a:p>
            <a:pPr lvl="3"/>
            <a:r>
              <a:rPr lang="es-ES" altLang="es-ES" dirty="0">
                <a:latin typeface="Calibri" charset="0"/>
                <a:ea typeface="MS PGothic" charset="-128"/>
              </a:rPr>
              <a:t>Escribe aquí el texto (18 puntos)</a:t>
            </a:r>
          </a:p>
        </p:txBody>
      </p:sp>
      <p:sp>
        <p:nvSpPr>
          <p:cNvPr id="6" name="Title 9"/>
          <p:cNvSpPr>
            <a:spLocks noGrp="1"/>
          </p:cNvSpPr>
          <p:nvPr>
            <p:ph type="title" hasCustomPrompt="1"/>
          </p:nvPr>
        </p:nvSpPr>
        <p:spPr>
          <a:xfrm>
            <a:off x="323660" y="267886"/>
            <a:ext cx="7886700" cy="504056"/>
          </a:xfrm>
          <a:prstGeom prst="rect">
            <a:avLst/>
          </a:prstGeom>
        </p:spPr>
        <p:txBody>
          <a:bodyPr/>
          <a:lstStyle>
            <a:lvl1pPr eaLnBrk="1" hangingPunct="1">
              <a:defRPr sz="3200" b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eaLnBrk="1" hangingPunct="1"/>
            <a:r>
              <a:rPr lang="es-ES" altLang="es-ES" sz="3200" dirty="0">
                <a:solidFill>
                  <a:schemeClr val="bg2"/>
                </a:solidFill>
                <a:latin typeface="Calibri" charset="0"/>
                <a:ea typeface="MS PGothic" charset="-128"/>
                <a:cs typeface="Calibri" charset="0"/>
              </a:rPr>
              <a:t>01. Escribe aquí el título (32 puntos)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30276" y="804888"/>
            <a:ext cx="4033837" cy="392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Escribe </a:t>
            </a:r>
            <a:r>
              <a:rPr lang="en-US" dirty="0" err="1"/>
              <a:t>aqu</a:t>
            </a:r>
            <a:r>
              <a:rPr lang="es-ES" dirty="0"/>
              <a:t>í el subtítulo (20 puntos)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 - En blanco con 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9"/>
          <p:cNvSpPr txBox="1">
            <a:spLocks/>
          </p:cNvSpPr>
          <p:nvPr userDrawn="1"/>
        </p:nvSpPr>
        <p:spPr>
          <a:xfrm>
            <a:off x="996950" y="553854"/>
            <a:ext cx="7255916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eaLnBrk="1" hangingPunct="1"/>
            <a:endParaRPr lang="es-ES" altLang="es-ES" sz="2000" dirty="0">
              <a:solidFill>
                <a:schemeClr val="bg2"/>
              </a:solidFill>
              <a:latin typeface="Calibri" charset="0"/>
            </a:endParaRPr>
          </a:p>
        </p:txBody>
      </p:sp>
      <p:sp>
        <p:nvSpPr>
          <p:cNvPr id="5" name="Title 9"/>
          <p:cNvSpPr>
            <a:spLocks noGrp="1"/>
          </p:cNvSpPr>
          <p:nvPr>
            <p:ph type="title" hasCustomPrompt="1"/>
          </p:nvPr>
        </p:nvSpPr>
        <p:spPr>
          <a:xfrm>
            <a:off x="323660" y="267886"/>
            <a:ext cx="7886700" cy="504056"/>
          </a:xfrm>
          <a:prstGeom prst="rect">
            <a:avLst/>
          </a:prstGeom>
        </p:spPr>
        <p:txBody>
          <a:bodyPr/>
          <a:lstStyle>
            <a:lvl1pPr eaLnBrk="1" hangingPunct="1">
              <a:defRPr sz="3200" b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eaLnBrk="1" hangingPunct="1"/>
            <a:r>
              <a:rPr lang="es-ES" altLang="es-ES" sz="3200" dirty="0">
                <a:solidFill>
                  <a:schemeClr val="bg2"/>
                </a:solidFill>
                <a:latin typeface="Calibri" charset="0"/>
                <a:ea typeface="MS PGothic" charset="-128"/>
                <a:cs typeface="Calibri" charset="0"/>
              </a:rPr>
              <a:t>01. Escribe aquí el título (32 puntos)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30276" y="804888"/>
            <a:ext cx="4033837" cy="392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Escribe </a:t>
            </a:r>
            <a:r>
              <a:rPr lang="en-US" dirty="0" err="1"/>
              <a:t>aqu</a:t>
            </a:r>
            <a:r>
              <a:rPr lang="es-ES" dirty="0"/>
              <a:t>í el subtítulo (20 puntos)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8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En blanc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/>
          <p:cNvSpPr>
            <a:spLocks noGrp="1"/>
          </p:cNvSpPr>
          <p:nvPr>
            <p:ph type="title" hasCustomPrompt="1"/>
          </p:nvPr>
        </p:nvSpPr>
        <p:spPr>
          <a:xfrm>
            <a:off x="323660" y="267886"/>
            <a:ext cx="7886700" cy="504056"/>
          </a:xfrm>
          <a:prstGeom prst="rect">
            <a:avLst/>
          </a:prstGeom>
        </p:spPr>
        <p:txBody>
          <a:bodyPr/>
          <a:lstStyle>
            <a:lvl1pPr eaLnBrk="1" hangingPunct="1">
              <a:defRPr sz="3200" b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eaLnBrk="1" hangingPunct="1"/>
            <a:r>
              <a:rPr lang="es-ES" altLang="es-ES" sz="3200" dirty="0">
                <a:solidFill>
                  <a:schemeClr val="bg2"/>
                </a:solidFill>
                <a:latin typeface="Calibri" charset="0"/>
                <a:ea typeface="MS PGothic" charset="-128"/>
                <a:cs typeface="Calibri" charset="0"/>
              </a:rPr>
              <a:t>01. Escribe aquí el título (32 puntos)</a:t>
            </a:r>
          </a:p>
        </p:txBody>
      </p:sp>
    </p:spTree>
    <p:extLst>
      <p:ext uri="{BB962C8B-B14F-4D97-AF65-F5344CB8AC3E}">
        <p14:creationId xmlns:p14="http://schemas.microsoft.com/office/powerpoint/2010/main" val="54601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marc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250825" y="249238"/>
            <a:ext cx="8642350" cy="4625975"/>
          </a:xfrm>
          <a:prstGeom prst="rect">
            <a:avLst/>
          </a:prstGeom>
          <a:noFill/>
          <a:ln w="4445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>
            <a:off x="7953375" y="771525"/>
            <a:ext cx="431800" cy="215900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</p:grpSp>
      <p:sp>
        <p:nvSpPr>
          <p:cNvPr id="11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7308305" y="3939902"/>
            <a:ext cx="1187996" cy="503239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s-ES" dirty="0"/>
              <a:t>22.10.2016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887663"/>
            <a:ext cx="6548438" cy="722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Escribe </a:t>
            </a:r>
            <a:r>
              <a:rPr lang="en-US" dirty="0" err="1"/>
              <a:t>aqu</a:t>
            </a:r>
            <a:r>
              <a:rPr lang="es-ES" dirty="0"/>
              <a:t>í el subtítulo máximo 2 líneas (20 puntos)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707654"/>
            <a:ext cx="6548438" cy="1323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200"/>
              </a:lnSpc>
              <a:buNone/>
              <a:defRPr sz="400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Escribe </a:t>
            </a:r>
            <a:r>
              <a:rPr lang="en-US" dirty="0" err="1"/>
              <a:t>aqu</a:t>
            </a:r>
            <a:r>
              <a:rPr lang="es-ES" dirty="0"/>
              <a:t>í el título máximo 2 líneas (40 puntos)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95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3671888" y="2246313"/>
            <a:ext cx="649287" cy="6492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endParaRPr lang="es-ES" dirty="0"/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3817938" y="2463800"/>
            <a:ext cx="431800" cy="215900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22605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718152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</p:grp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7" y="1525588"/>
            <a:ext cx="2378075" cy="198278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9113" y="1832768"/>
            <a:ext cx="3203575" cy="14763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</a:t>
            </a:r>
            <a:r>
              <a:rPr lang="es-ES" dirty="0" err="1"/>
              <a:t>ítulo</a:t>
            </a:r>
            <a:r>
              <a:rPr lang="es-ES" dirty="0"/>
              <a:t> del capítulo, Máximo 3 líneas, Texto a 30 puntos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53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3671888" y="2246313"/>
            <a:ext cx="649287" cy="6492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endParaRPr lang="es-ES" dirty="0"/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3817938" y="2463800"/>
            <a:ext cx="431800" cy="215900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22605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718152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</p:grpSp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7" y="1525588"/>
            <a:ext cx="2378075" cy="198278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/>
              <a:t>02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9113" y="1832768"/>
            <a:ext cx="3203575" cy="14763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</a:t>
            </a:r>
            <a:r>
              <a:rPr lang="es-ES" dirty="0" err="1"/>
              <a:t>ítulo</a:t>
            </a:r>
            <a:r>
              <a:rPr lang="es-ES" dirty="0"/>
              <a:t> del capítulo, Máximo </a:t>
            </a:r>
            <a:r>
              <a:rPr lang="es-ES"/>
              <a:t>3 líneas, Texto </a:t>
            </a:r>
            <a:r>
              <a:rPr lang="es-ES" dirty="0"/>
              <a:t>a 30 puntos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9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 userDrawn="1"/>
        </p:nvSpPr>
        <p:spPr bwMode="auto">
          <a:xfrm>
            <a:off x="0" y="0"/>
            <a:ext cx="107950" cy="5165725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s-ES" altLang="es-ES" u="sng"/>
          </a:p>
        </p:txBody>
      </p:sp>
      <p:sp>
        <p:nvSpPr>
          <p:cNvPr id="8" name="7 Rectángulo"/>
          <p:cNvSpPr>
            <a:spLocks noChangeArrowheads="1"/>
          </p:cNvSpPr>
          <p:nvPr userDrawn="1"/>
        </p:nvSpPr>
        <p:spPr bwMode="auto">
          <a:xfrm>
            <a:off x="0" y="0"/>
            <a:ext cx="107950" cy="95091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s-ES" altLang="es-ES" u="sng"/>
          </a:p>
        </p:txBody>
      </p:sp>
      <p:sp>
        <p:nvSpPr>
          <p:cNvPr id="9" name="Rectangle 8"/>
          <p:cNvSpPr>
            <a:spLocks/>
          </p:cNvSpPr>
          <p:nvPr userDrawn="1"/>
        </p:nvSpPr>
        <p:spPr bwMode="auto">
          <a:xfrm>
            <a:off x="4424363" y="4660900"/>
            <a:ext cx="2444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fld id="{247169C4-D7FE-2B4C-94E5-01EDCE9EC2AD}" type="slidenum">
              <a:rPr lang="es-ES_tradnl" altLang="es-ES" sz="1100" smtClean="0">
                <a:solidFill>
                  <a:schemeClr val="tx1"/>
                </a:solidFill>
                <a:latin typeface="Calibri" charset="0"/>
                <a:ea typeface="MS PGothic" charset="-128"/>
                <a:cs typeface="Calibri" charset="0"/>
                <a:sym typeface="Arial" charset="0"/>
              </a:rPr>
              <a:pPr algn="ctr" eaLnBrk="1" hangingPunct="1">
                <a:defRPr/>
              </a:pPr>
              <a:t>‹Nº›</a:t>
            </a:fld>
            <a:endParaRPr lang="es-ES_tradnl" altLang="es-ES" sz="1100">
              <a:solidFill>
                <a:schemeClr val="tx1"/>
              </a:solidFill>
              <a:latin typeface="Calibri" charset="0"/>
              <a:ea typeface="MS PGothic" charset="-128"/>
              <a:cs typeface="Calibri" charset="0"/>
              <a:sym typeface="Arial" charset="0"/>
            </a:endParaRPr>
          </a:p>
        </p:txBody>
      </p:sp>
      <p:grpSp>
        <p:nvGrpSpPr>
          <p:cNvPr id="10" name="59 Grupo"/>
          <p:cNvGrpSpPr>
            <a:grpSpLocks/>
          </p:cNvGrpSpPr>
          <p:nvPr userDrawn="1"/>
        </p:nvGrpSpPr>
        <p:grpSpPr bwMode="auto">
          <a:xfrm>
            <a:off x="4330700" y="4732338"/>
            <a:ext cx="431800" cy="215900"/>
            <a:chOff x="971600" y="4149080"/>
            <a:chExt cx="1440160" cy="720080"/>
          </a:xfrm>
        </p:grpSpPr>
        <p:sp>
          <p:nvSpPr>
            <p:cNvPr id="11" name="24 Triángulo isósceles"/>
            <p:cNvSpPr/>
            <p:nvPr userDrawn="1"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12" name="24 Triángulo isósceles"/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</p:grpSp>
      <p:pic>
        <p:nvPicPr>
          <p:cNvPr id="28" name="Imagen 2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672707"/>
            <a:ext cx="1453279" cy="216000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78" y="4737150"/>
            <a:ext cx="1527294" cy="1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68" r:id="rId1"/>
    <p:sldLayoutId id="2147485371" r:id="rId2"/>
    <p:sldLayoutId id="2147485372" r:id="rId3"/>
    <p:sldLayoutId id="2147485373" r:id="rId4"/>
    <p:sldLayoutId id="2147485376" r:id="rId5"/>
    <p:sldLayoutId id="214748537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17" y="620853"/>
            <a:ext cx="1435061" cy="43172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235717"/>
            <a:ext cx="2045647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9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81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357" r:id="rId1"/>
    <p:sldLayoutId id="2147485358" r:id="rId2"/>
    <p:sldLayoutId id="2147485359" r:id="rId3"/>
    <p:sldLayoutId id="2147485360" r:id="rId4"/>
    <p:sldLayoutId id="2147485361" r:id="rId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/>
          <p:cNvSpPr>
            <a:spLocks noChangeArrowheads="1"/>
          </p:cNvSpPr>
          <p:nvPr userDrawn="1"/>
        </p:nvSpPr>
        <p:spPr bwMode="auto">
          <a:xfrm>
            <a:off x="0" y="0"/>
            <a:ext cx="107950" cy="5165725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s-ES" altLang="es-ES" u="sng"/>
          </a:p>
        </p:txBody>
      </p:sp>
      <p:sp>
        <p:nvSpPr>
          <p:cNvPr id="5" name="7 Rectángulo"/>
          <p:cNvSpPr>
            <a:spLocks noChangeArrowheads="1"/>
          </p:cNvSpPr>
          <p:nvPr userDrawn="1"/>
        </p:nvSpPr>
        <p:spPr bwMode="auto">
          <a:xfrm>
            <a:off x="0" y="0"/>
            <a:ext cx="107950" cy="95091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s-ES" altLang="es-ES" u="sn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50" r:id="rId1"/>
    <p:sldLayoutId id="214748538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data/jpa/docs/current/reference/html/#jpa.query-methods.query-creation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elefonica/cto-spring-webflux-training/blob/master/docker-compose.yml" TargetMode="External"/><Relationship Id="rId3" Type="http://schemas.openxmlformats.org/officeDocument/2006/relationships/hyperlink" Target="https://github.com/Telefonica/cto-spring-webflux-training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s://codeshare.io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pring.io/projects/spring-data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20.05.2019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Spring Data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869CDB3-690A-DA49-932C-47353DCE9F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949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Spring Data Reactive Mongo</a:t>
            </a:r>
            <a:br>
              <a:rPr lang="es-ES" dirty="0"/>
            </a:br>
            <a:r>
              <a:rPr lang="es-ES" dirty="0" err="1"/>
              <a:t>Model</a:t>
            </a:r>
            <a:br>
              <a:rPr lang="es-ES" dirty="0"/>
            </a:b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0494518-44F2-EC48-ABC1-67D52A9188AC}"/>
              </a:ext>
            </a:extLst>
          </p:cNvPr>
          <p:cNvSpPr txBox="1"/>
          <p:nvPr/>
        </p:nvSpPr>
        <p:spPr bwMode="auto">
          <a:xfrm>
            <a:off x="683568" y="1635646"/>
            <a:ext cx="760426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You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need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to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add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some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annotations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in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order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to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map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Pojo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instances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with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database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data.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Depending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on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type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of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database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,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some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annotations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may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vary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. Ex. Mongo @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Document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vs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Cassandra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@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Table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01646C"/>
              </a:solidFill>
              <a:latin typeface="Calibri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Mongo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annotations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: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@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Document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-&gt;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Identifies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a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domain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object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to be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persisted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to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MongoDB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.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CollectionName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could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be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configured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.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@Id: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Applied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at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field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level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to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mark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field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used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for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identity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purpose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.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@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Indexed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: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Applied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at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field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level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to describe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how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to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index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field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.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@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CompoundIndex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: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Applied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at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type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level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to declare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Compound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Indexes.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@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Transient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: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Excludes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field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where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it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is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applied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from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being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stored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in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database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.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@Field: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Allows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to use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other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name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in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Mongo BSON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document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.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01646C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5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Spring Data Reactive Mongo</a:t>
            </a:r>
            <a:br>
              <a:rPr lang="es-ES" dirty="0"/>
            </a:br>
            <a:r>
              <a:rPr lang="es-ES" dirty="0" err="1"/>
              <a:t>Repositories</a:t>
            </a:r>
            <a:br>
              <a:rPr lang="es-ES" dirty="0"/>
            </a:b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C1B73A7-9960-6447-B937-A8D944E5D844}"/>
              </a:ext>
            </a:extLst>
          </p:cNvPr>
          <p:cNvSpPr txBox="1"/>
          <p:nvPr/>
        </p:nvSpPr>
        <p:spPr bwMode="auto">
          <a:xfrm>
            <a:off x="971600" y="1491630"/>
            <a:ext cx="69853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You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will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have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a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basic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repository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by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creating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an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interface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extending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ReactiveMongoRepository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&lt;T, ID&gt;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where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T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is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Pojo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Type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ID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is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type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of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@Id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property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in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Pojo.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You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need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to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annotate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interface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with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Spring’s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@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Repository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6718F43-46F5-D449-AF95-ED33EE7E31E7}"/>
              </a:ext>
            </a:extLst>
          </p:cNvPr>
          <p:cNvSpPr txBox="1"/>
          <p:nvPr/>
        </p:nvSpPr>
        <p:spPr bwMode="auto">
          <a:xfrm>
            <a:off x="1911096" y="2926080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endParaRPr lang="es-ES" sz="1200" dirty="0" err="1">
              <a:solidFill>
                <a:srgbClr val="01646C"/>
              </a:solidFill>
              <a:latin typeface="Calibri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53CD84A-9EB6-C745-95E2-8F3A633A3A63}"/>
              </a:ext>
            </a:extLst>
          </p:cNvPr>
          <p:cNvSpPr txBox="1"/>
          <p:nvPr/>
        </p:nvSpPr>
        <p:spPr bwMode="auto">
          <a:xfrm>
            <a:off x="1665913" y="2354936"/>
            <a:ext cx="52021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fontAlgn="t"/>
            <a:r>
              <a:rPr lang="es-ES" sz="1200" dirty="0">
                <a:solidFill>
                  <a:srgbClr val="D73A49"/>
                </a:solidFill>
                <a:latin typeface="SFMono-Regular"/>
              </a:rPr>
              <a:t>@</a:t>
            </a:r>
            <a:r>
              <a:rPr lang="es-ES" sz="1200" dirty="0" err="1">
                <a:solidFill>
                  <a:srgbClr val="D73A49"/>
                </a:solidFill>
                <a:latin typeface="SFMono-Regular"/>
              </a:rPr>
              <a:t>Repository</a:t>
            </a:r>
            <a:endParaRPr lang="es-ES" sz="1200" dirty="0">
              <a:solidFill>
                <a:srgbClr val="D73A49"/>
              </a:solidFill>
              <a:latin typeface="SFMono-Regular"/>
            </a:endParaRPr>
          </a:p>
          <a:p>
            <a:pPr fontAlgn="t"/>
            <a:r>
              <a:rPr lang="es-ES" sz="1200" dirty="0" err="1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200" dirty="0">
                <a:solidFill>
                  <a:srgbClr val="D73A49"/>
                </a:solidFill>
                <a:latin typeface="SFMono-Regular"/>
              </a:rPr>
              <a:t>interface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200" dirty="0" err="1">
                <a:solidFill>
                  <a:srgbClr val="6F42C1"/>
                </a:solidFill>
                <a:latin typeface="SFMono-Regular"/>
              </a:rPr>
              <a:t>SocsRepository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200" dirty="0" err="1">
                <a:solidFill>
                  <a:srgbClr val="D73A49"/>
                </a:solidFill>
                <a:latin typeface="SFMono-Regular"/>
              </a:rPr>
              <a:t>extends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200" dirty="0" err="1">
                <a:solidFill>
                  <a:srgbClr val="6F42C1"/>
                </a:solidFill>
                <a:latin typeface="SFMono-Regular"/>
              </a:rPr>
              <a:t>ReactiveMongoRepository</a:t>
            </a:r>
            <a:r>
              <a:rPr lang="es-ES" sz="1200" dirty="0">
                <a:solidFill>
                  <a:srgbClr val="6F42C1"/>
                </a:solidFill>
                <a:latin typeface="SFMono-Regular"/>
              </a:rPr>
              <a:t>&lt;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SOC</a:t>
            </a:r>
            <a:r>
              <a:rPr lang="es-ES" sz="1200" dirty="0">
                <a:solidFill>
                  <a:srgbClr val="6F42C1"/>
                </a:solidFill>
                <a:latin typeface="SFMono-Regular"/>
              </a:rPr>
              <a:t>, 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Long</a:t>
            </a:r>
            <a:r>
              <a:rPr lang="es-ES" sz="1200" dirty="0">
                <a:solidFill>
                  <a:srgbClr val="6F42C1"/>
                </a:solidFill>
                <a:latin typeface="SFMono-Regular"/>
              </a:rPr>
              <a:t>&gt;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 {</a:t>
            </a:r>
          </a:p>
          <a:p>
            <a:pPr fontAlgn="t"/>
            <a:r>
              <a:rPr lang="es-ES" sz="1200" dirty="0">
                <a:solidFill>
                  <a:srgbClr val="24292E"/>
                </a:solidFill>
                <a:latin typeface="SFMono-Regular"/>
              </a:rPr>
              <a:t>}</a:t>
            </a:r>
          </a:p>
          <a:p>
            <a:pPr eaLnBrk="1" hangingPunct="1"/>
            <a:endParaRPr lang="es-ES" sz="1200" dirty="0" err="1">
              <a:solidFill>
                <a:srgbClr val="01646C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74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Spring Data Reactive Mongo</a:t>
            </a:r>
            <a:br>
              <a:rPr lang="es-ES" dirty="0"/>
            </a:br>
            <a:r>
              <a:rPr lang="es-ES" dirty="0" err="1"/>
              <a:t>Repositories</a:t>
            </a:r>
            <a:br>
              <a:rPr lang="es-ES" dirty="0"/>
            </a:b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C1B73A7-9960-6447-B937-A8D944E5D844}"/>
              </a:ext>
            </a:extLst>
          </p:cNvPr>
          <p:cNvSpPr txBox="1"/>
          <p:nvPr/>
        </p:nvSpPr>
        <p:spPr bwMode="auto">
          <a:xfrm>
            <a:off x="971600" y="1491630"/>
            <a:ext cx="65446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ReactiveMongoRepository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offers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typical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query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methods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: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findById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,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deleteById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,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count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,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save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, etc…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You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can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add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new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queries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adding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new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methods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to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interface.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01646C"/>
              </a:solidFill>
              <a:latin typeface="Calibri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6718F43-46F5-D449-AF95-ED33EE7E31E7}"/>
              </a:ext>
            </a:extLst>
          </p:cNvPr>
          <p:cNvSpPr txBox="1"/>
          <p:nvPr/>
        </p:nvSpPr>
        <p:spPr bwMode="auto">
          <a:xfrm>
            <a:off x="1911096" y="2926080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endParaRPr lang="es-ES" sz="1200" dirty="0" err="1">
              <a:solidFill>
                <a:srgbClr val="01646C"/>
              </a:solidFill>
              <a:latin typeface="Calibri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5F85A7-C54A-AB4B-9183-1357DA32DCAC}"/>
              </a:ext>
            </a:extLst>
          </p:cNvPr>
          <p:cNvSpPr txBox="1"/>
          <p:nvPr/>
        </p:nvSpPr>
        <p:spPr bwMode="auto">
          <a:xfrm>
            <a:off x="1442519" y="1995686"/>
            <a:ext cx="564898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rgbClr val="D73A49"/>
                </a:solidFill>
                <a:latin typeface="SFMono-Regular"/>
              </a:rPr>
              <a:t>@</a:t>
            </a:r>
            <a:r>
              <a:rPr lang="es-ES" sz="1200" dirty="0" err="1">
                <a:solidFill>
                  <a:srgbClr val="D73A49"/>
                </a:solidFill>
                <a:latin typeface="SFMono-Regular"/>
              </a:rPr>
              <a:t>Repository</a:t>
            </a:r>
            <a:endParaRPr lang="es-ES" sz="1200" dirty="0">
              <a:solidFill>
                <a:srgbClr val="D73A49"/>
              </a:solidFill>
              <a:latin typeface="SFMono-Regular"/>
            </a:endParaRPr>
          </a:p>
          <a:p>
            <a:pPr fontAlgn="t"/>
            <a:r>
              <a:rPr lang="es-ES" sz="1200" dirty="0" err="1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200" dirty="0">
                <a:solidFill>
                  <a:srgbClr val="D73A49"/>
                </a:solidFill>
                <a:latin typeface="SFMono-Regular"/>
              </a:rPr>
              <a:t>interface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200" dirty="0" err="1">
                <a:solidFill>
                  <a:srgbClr val="6F42C1"/>
                </a:solidFill>
                <a:latin typeface="SFMono-Regular"/>
              </a:rPr>
              <a:t>ClientsRepository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200" dirty="0" err="1">
                <a:solidFill>
                  <a:srgbClr val="D73A49"/>
                </a:solidFill>
                <a:latin typeface="SFMono-Regular"/>
              </a:rPr>
              <a:t>extends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200" dirty="0" err="1">
                <a:solidFill>
                  <a:srgbClr val="6F42C1"/>
                </a:solidFill>
                <a:latin typeface="SFMono-Regular"/>
              </a:rPr>
              <a:t>ReactiveMongoRepository</a:t>
            </a:r>
            <a:r>
              <a:rPr lang="es-ES" sz="1200" dirty="0">
                <a:solidFill>
                  <a:srgbClr val="6F42C1"/>
                </a:solidFill>
                <a:latin typeface="SFMono-Regular"/>
              </a:rPr>
              <a:t>&lt;</a:t>
            </a:r>
            <a:r>
              <a:rPr lang="es-ES" sz="1200" dirty="0" err="1">
                <a:solidFill>
                  <a:srgbClr val="24292E"/>
                </a:solidFill>
                <a:latin typeface="SFMono-Regular"/>
              </a:rPr>
              <a:t>Client</a:t>
            </a:r>
            <a:r>
              <a:rPr lang="es-ES" sz="1200" dirty="0">
                <a:solidFill>
                  <a:srgbClr val="6F42C1"/>
                </a:solidFill>
                <a:latin typeface="SFMono-Regular"/>
              </a:rPr>
              <a:t>, 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Long</a:t>
            </a:r>
            <a:r>
              <a:rPr lang="es-ES" sz="1200" dirty="0">
                <a:solidFill>
                  <a:srgbClr val="6F42C1"/>
                </a:solidFill>
                <a:latin typeface="SFMono-Regular"/>
              </a:rPr>
              <a:t>&gt;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 {</a:t>
            </a:r>
          </a:p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rgbClr val="D73A49"/>
                </a:solidFill>
                <a:latin typeface="SFMono-Regular"/>
              </a:rPr>
              <a:t>                @</a:t>
            </a:r>
            <a:r>
              <a:rPr lang="es-ES" sz="1200" dirty="0" err="1">
                <a:solidFill>
                  <a:srgbClr val="D73A49"/>
                </a:solidFill>
                <a:latin typeface="SFMono-Regular"/>
              </a:rPr>
              <a:t>Query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ES" sz="1200" dirty="0" err="1">
                <a:solidFill>
                  <a:srgbClr val="005CC5"/>
                </a:solidFill>
                <a:latin typeface="SFMono-Regular"/>
              </a:rPr>
              <a:t>value</a:t>
            </a:r>
            <a:r>
              <a:rPr lang="es-ES" sz="12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es-ES" sz="1200" dirty="0">
                <a:solidFill>
                  <a:srgbClr val="032F62"/>
                </a:solidFill>
                <a:latin typeface="SFMono-Regular"/>
              </a:rPr>
              <a:t>"{}"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s-ES" sz="1200" dirty="0" err="1">
                <a:solidFill>
                  <a:srgbClr val="005CC5"/>
                </a:solidFill>
                <a:latin typeface="SFMono-Regular"/>
              </a:rPr>
              <a:t>fields</a:t>
            </a:r>
            <a:r>
              <a:rPr lang="es-ES" sz="12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es-ES" sz="1200" dirty="0">
                <a:solidFill>
                  <a:srgbClr val="032F62"/>
                </a:solidFill>
                <a:latin typeface="SFMono-Regular"/>
              </a:rPr>
              <a:t>"{</a:t>
            </a:r>
            <a:r>
              <a:rPr lang="es-ES" sz="1200" dirty="0" err="1">
                <a:solidFill>
                  <a:srgbClr val="032F62"/>
                </a:solidFill>
                <a:latin typeface="SFMono-Regular"/>
              </a:rPr>
              <a:t>tenantId</a:t>
            </a:r>
            <a:r>
              <a:rPr lang="es-ES" sz="1200" dirty="0">
                <a:solidFill>
                  <a:srgbClr val="032F62"/>
                </a:solidFill>
                <a:latin typeface="SFMono-Regular"/>
              </a:rPr>
              <a:t>: 1, </a:t>
            </a:r>
            <a:r>
              <a:rPr lang="es-ES" sz="1200" dirty="0" err="1">
                <a:solidFill>
                  <a:srgbClr val="032F62"/>
                </a:solidFill>
                <a:latin typeface="SFMono-Regular"/>
              </a:rPr>
              <a:t>socId</a:t>
            </a:r>
            <a:r>
              <a:rPr lang="es-ES" sz="1200" dirty="0">
                <a:solidFill>
                  <a:srgbClr val="032F62"/>
                </a:solidFill>
                <a:latin typeface="SFMono-Regular"/>
              </a:rPr>
              <a:t>: 1, </a:t>
            </a:r>
            <a:r>
              <a:rPr lang="es-ES" sz="1200" dirty="0" err="1">
                <a:solidFill>
                  <a:srgbClr val="032F62"/>
                </a:solidFill>
                <a:latin typeface="SFMono-Regular"/>
              </a:rPr>
              <a:t>name</a:t>
            </a:r>
            <a:r>
              <a:rPr lang="es-ES" sz="1200" dirty="0">
                <a:solidFill>
                  <a:srgbClr val="032F62"/>
                </a:solidFill>
                <a:latin typeface="SFMono-Regular"/>
              </a:rPr>
              <a:t>: 1, </a:t>
            </a:r>
            <a:r>
              <a:rPr lang="es-ES" sz="1200" dirty="0" err="1">
                <a:solidFill>
                  <a:srgbClr val="032F62"/>
                </a:solidFill>
                <a:latin typeface="SFMono-Regular"/>
              </a:rPr>
              <a:t>acronym</a:t>
            </a:r>
            <a:r>
              <a:rPr lang="es-ES" sz="1200" dirty="0">
                <a:solidFill>
                  <a:srgbClr val="032F62"/>
                </a:solidFill>
                <a:latin typeface="SFMono-Regular"/>
              </a:rPr>
              <a:t>: 1}"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)</a:t>
            </a:r>
          </a:p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rgbClr val="D73A49"/>
                </a:solidFill>
                <a:latin typeface="SFMono-Regular"/>
              </a:rPr>
              <a:t>                Flux&lt;</a:t>
            </a:r>
            <a:r>
              <a:rPr lang="es-ES" sz="1200" dirty="0" err="1">
                <a:solidFill>
                  <a:srgbClr val="24292E"/>
                </a:solidFill>
                <a:latin typeface="SFMono-Regular"/>
              </a:rPr>
              <a:t>Client</a:t>
            </a:r>
            <a:r>
              <a:rPr lang="es-ES" sz="1200" dirty="0">
                <a:solidFill>
                  <a:srgbClr val="D73A49"/>
                </a:solidFill>
                <a:latin typeface="SFMono-Regular"/>
              </a:rPr>
              <a:t>&gt;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200" dirty="0" err="1">
                <a:solidFill>
                  <a:srgbClr val="6F42C1"/>
                </a:solidFill>
                <a:latin typeface="SFMono-Regular"/>
              </a:rPr>
              <a:t>findClientsForContext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();</a:t>
            </a:r>
          </a:p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rgbClr val="D73A49"/>
                </a:solidFill>
                <a:latin typeface="SFMono-Regular"/>
              </a:rPr>
              <a:t>	</a:t>
            </a:r>
          </a:p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rgbClr val="D73A49"/>
                </a:solidFill>
                <a:latin typeface="SFMono-Regular"/>
              </a:rPr>
              <a:t>                Flux&lt;</a:t>
            </a:r>
            <a:r>
              <a:rPr lang="es-ES" sz="1200" dirty="0" err="1">
                <a:solidFill>
                  <a:srgbClr val="24292E"/>
                </a:solidFill>
                <a:latin typeface="SFMono-Regular"/>
              </a:rPr>
              <a:t>Client</a:t>
            </a:r>
            <a:r>
              <a:rPr lang="es-ES" sz="1200" dirty="0">
                <a:solidFill>
                  <a:srgbClr val="D73A49"/>
                </a:solidFill>
                <a:latin typeface="SFMono-Regular"/>
              </a:rPr>
              <a:t>&gt;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200" dirty="0" err="1">
                <a:solidFill>
                  <a:srgbClr val="6F42C1"/>
                </a:solidFill>
                <a:latin typeface="SFMono-Regular"/>
              </a:rPr>
              <a:t>findByTenantIdAndSocId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(Long </a:t>
            </a:r>
            <a:r>
              <a:rPr lang="es-ES" sz="1200" dirty="0" err="1">
                <a:solidFill>
                  <a:srgbClr val="E36209"/>
                </a:solidFill>
                <a:latin typeface="SFMono-Regular"/>
              </a:rPr>
              <a:t>tenantId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, Long </a:t>
            </a:r>
            <a:r>
              <a:rPr lang="es-ES" sz="1200" dirty="0" err="1">
                <a:solidFill>
                  <a:srgbClr val="E36209"/>
                </a:solidFill>
                <a:latin typeface="SFMono-Regular"/>
              </a:rPr>
              <a:t>socId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rgbClr val="24292E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2629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Spring Data Reactive Mongo</a:t>
            </a:r>
            <a:br>
              <a:rPr lang="es-ES" dirty="0"/>
            </a:b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Creation</a:t>
            </a:r>
            <a:br>
              <a:rPr lang="es-ES" dirty="0"/>
            </a:br>
            <a:br>
              <a:rPr lang="es-ES" dirty="0"/>
            </a:b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8EFA474-0483-A742-9FEB-9EB448FBE785}"/>
              </a:ext>
            </a:extLst>
          </p:cNvPr>
          <p:cNvSpPr txBox="1"/>
          <p:nvPr/>
        </p:nvSpPr>
        <p:spPr bwMode="auto">
          <a:xfrm>
            <a:off x="467544" y="1707654"/>
            <a:ext cx="437901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You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can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create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queries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using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following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methods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: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Using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a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method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name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convention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. </a:t>
            </a:r>
            <a:r>
              <a:rPr lang="es-ES" sz="1200" dirty="0">
                <a:solidFill>
                  <a:srgbClr val="01646C"/>
                </a:solidFill>
                <a:latin typeface="Calibri" charset="0"/>
                <a:hlinkClick r:id="rId2"/>
              </a:rPr>
              <a:t>Link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  <a:p>
            <a:pPr marL="1085850" lvl="2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findByLastnameAndFirstName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  <a:p>
            <a:pPr marL="1085850" lvl="2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findByAgeOrderByLastnameDesc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Using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annotations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such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as:</a:t>
            </a:r>
          </a:p>
          <a:p>
            <a:pPr marL="1085850" lvl="2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@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Query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  <a:p>
            <a:pPr marL="1085850" lvl="2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@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DeleteQuery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  <a:p>
            <a:pPr marL="1085850" lvl="2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@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ExistsQuery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  <a:p>
            <a:pPr marL="1085850" lvl="2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@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CountQuery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Building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query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programmatically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. (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Advanced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Queries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462620-3145-B64B-8DEB-3111711A69E3}"/>
              </a:ext>
            </a:extLst>
          </p:cNvPr>
          <p:cNvSpPr txBox="1"/>
          <p:nvPr/>
        </p:nvSpPr>
        <p:spPr bwMode="auto">
          <a:xfrm>
            <a:off x="4139952" y="2046208"/>
            <a:ext cx="4766048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00" dirty="0">
                <a:solidFill>
                  <a:srgbClr val="D73A49"/>
                </a:solidFill>
                <a:latin typeface="SFMono-Regular"/>
              </a:rPr>
              <a:t>@</a:t>
            </a:r>
            <a:r>
              <a:rPr lang="es-ES" sz="800" dirty="0" err="1">
                <a:solidFill>
                  <a:srgbClr val="D73A49"/>
                </a:solidFill>
                <a:latin typeface="SFMono-Regular"/>
              </a:rPr>
              <a:t>Repository</a:t>
            </a:r>
            <a:endParaRPr lang="es-ES" sz="800" dirty="0">
              <a:solidFill>
                <a:srgbClr val="D73A49"/>
              </a:solidFill>
              <a:latin typeface="SFMono-Regular"/>
            </a:endParaRPr>
          </a:p>
          <a:p>
            <a:pPr fontAlgn="t"/>
            <a:r>
              <a:rPr lang="es-ES" sz="800" dirty="0" err="1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800" dirty="0">
                <a:solidFill>
                  <a:srgbClr val="D73A49"/>
                </a:solidFill>
                <a:latin typeface="SFMono-Regular"/>
              </a:rPr>
              <a:t>interface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800" dirty="0" err="1">
                <a:solidFill>
                  <a:srgbClr val="6F42C1"/>
                </a:solidFill>
                <a:latin typeface="SFMono-Regular"/>
              </a:rPr>
              <a:t>DefaultProfilesRepository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800" dirty="0" err="1">
                <a:solidFill>
                  <a:srgbClr val="D73A49"/>
                </a:solidFill>
                <a:latin typeface="SFMono-Regular"/>
              </a:rPr>
              <a:t>extends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800" dirty="0" err="1">
                <a:solidFill>
                  <a:srgbClr val="6F42C1"/>
                </a:solidFill>
                <a:latin typeface="SFMono-Regular"/>
              </a:rPr>
              <a:t>ReactiveMongoRepository</a:t>
            </a:r>
            <a:r>
              <a:rPr lang="es-ES" sz="800" dirty="0">
                <a:solidFill>
                  <a:srgbClr val="6F42C1"/>
                </a:solidFill>
                <a:latin typeface="SFMono-Regular"/>
              </a:rPr>
              <a:t>&lt;</a:t>
            </a:r>
            <a:r>
              <a:rPr lang="es-ES" sz="800" dirty="0" err="1">
                <a:solidFill>
                  <a:srgbClr val="24292E"/>
                </a:solidFill>
                <a:latin typeface="SFMono-Regular"/>
              </a:rPr>
              <a:t>DefaultProfile</a:t>
            </a:r>
            <a:r>
              <a:rPr lang="es-ES" sz="800" dirty="0">
                <a:solidFill>
                  <a:srgbClr val="6F42C1"/>
                </a:solidFill>
                <a:latin typeface="SFMono-Regular"/>
              </a:rPr>
              <a:t>, </a:t>
            </a:r>
            <a:r>
              <a:rPr lang="es-ES" sz="800" dirty="0" err="1">
                <a:solidFill>
                  <a:srgbClr val="24292E"/>
                </a:solidFill>
                <a:latin typeface="SFMono-Regular"/>
              </a:rPr>
              <a:t>String</a:t>
            </a:r>
            <a:r>
              <a:rPr lang="es-ES" sz="800" dirty="0">
                <a:solidFill>
                  <a:srgbClr val="6F42C1"/>
                </a:solidFill>
                <a:latin typeface="SFMono-Regular"/>
              </a:rPr>
              <a:t>&gt;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 {</a:t>
            </a:r>
          </a:p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00" dirty="0">
                <a:solidFill>
                  <a:srgbClr val="D73A49"/>
                </a:solidFill>
                <a:latin typeface="SFMono-Regular"/>
              </a:rPr>
              <a:t>           @</a:t>
            </a:r>
            <a:r>
              <a:rPr lang="es-ES" sz="800" dirty="0" err="1">
                <a:solidFill>
                  <a:srgbClr val="D73A49"/>
                </a:solidFill>
                <a:latin typeface="SFMono-Regular"/>
              </a:rPr>
              <a:t>DeleteQuery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ES" sz="800" dirty="0" err="1">
                <a:solidFill>
                  <a:srgbClr val="005CC5"/>
                </a:solidFill>
                <a:latin typeface="SFMono-Regular"/>
              </a:rPr>
              <a:t>value</a:t>
            </a:r>
            <a:r>
              <a:rPr lang="es-ES" sz="8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es-ES" sz="800" dirty="0">
                <a:solidFill>
                  <a:srgbClr val="032F62"/>
                </a:solidFill>
                <a:latin typeface="SFMono-Regular"/>
              </a:rPr>
              <a:t>"{</a:t>
            </a:r>
            <a:r>
              <a:rPr lang="es-ES" sz="800" dirty="0" err="1">
                <a:solidFill>
                  <a:srgbClr val="032F62"/>
                </a:solidFill>
                <a:latin typeface="SFMono-Regular"/>
              </a:rPr>
              <a:t>contextId</a:t>
            </a:r>
            <a:r>
              <a:rPr lang="es-ES" sz="800" dirty="0">
                <a:solidFill>
                  <a:srgbClr val="032F62"/>
                </a:solidFill>
                <a:latin typeface="SFMono-Regular"/>
              </a:rPr>
              <a:t> : ?0, </a:t>
            </a:r>
            <a:r>
              <a:rPr lang="es-ES" sz="800" dirty="0" err="1">
                <a:solidFill>
                  <a:srgbClr val="032F62"/>
                </a:solidFill>
                <a:latin typeface="SFMono-Regular"/>
              </a:rPr>
              <a:t>profileId</a:t>
            </a:r>
            <a:r>
              <a:rPr lang="es-ES" sz="800" dirty="0">
                <a:solidFill>
                  <a:srgbClr val="032F62"/>
                </a:solidFill>
                <a:latin typeface="SFMono-Regular"/>
              </a:rPr>
              <a:t>: ?1}"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)</a:t>
            </a:r>
          </a:p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00" dirty="0">
                <a:solidFill>
                  <a:srgbClr val="D73A49"/>
                </a:solidFill>
                <a:latin typeface="SFMono-Regular"/>
              </a:rPr>
              <a:t>           Mono&lt;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Long</a:t>
            </a:r>
            <a:r>
              <a:rPr lang="es-ES" sz="800" dirty="0">
                <a:solidFill>
                  <a:srgbClr val="D73A49"/>
                </a:solidFill>
                <a:latin typeface="SFMono-Regular"/>
              </a:rPr>
              <a:t>&gt;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800" dirty="0" err="1">
                <a:solidFill>
                  <a:srgbClr val="6F42C1"/>
                </a:solidFill>
                <a:latin typeface="SFMono-Regular"/>
              </a:rPr>
              <a:t>deleteByContextIdAndProfileId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ES" sz="800" dirty="0" err="1">
                <a:solidFill>
                  <a:srgbClr val="24292E"/>
                </a:solidFill>
                <a:latin typeface="SFMono-Regular"/>
              </a:rPr>
              <a:t>String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800" dirty="0" err="1">
                <a:solidFill>
                  <a:srgbClr val="E36209"/>
                </a:solidFill>
                <a:latin typeface="SFMono-Regular"/>
              </a:rPr>
              <a:t>contextId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, Long </a:t>
            </a:r>
            <a:r>
              <a:rPr lang="es-ES" sz="800" dirty="0" err="1">
                <a:solidFill>
                  <a:srgbClr val="E36209"/>
                </a:solidFill>
                <a:latin typeface="SFMono-Regular"/>
              </a:rPr>
              <a:t>profileId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fontAlgn="t"/>
            <a:endParaRPr lang="es-ES" sz="800" dirty="0">
              <a:solidFill>
                <a:srgbClr val="24292E"/>
              </a:solidFill>
              <a:latin typeface="SFMono-Regular"/>
            </a:endParaRPr>
          </a:p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00" dirty="0">
                <a:solidFill>
                  <a:srgbClr val="D73A49"/>
                </a:solidFill>
                <a:latin typeface="SFMono-Regular"/>
              </a:rPr>
              <a:t>           @</a:t>
            </a:r>
            <a:r>
              <a:rPr lang="es-ES" sz="800" dirty="0" err="1">
                <a:solidFill>
                  <a:srgbClr val="D73A49"/>
                </a:solidFill>
                <a:latin typeface="SFMono-Regular"/>
              </a:rPr>
              <a:t>Query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ES" sz="800" dirty="0">
                <a:solidFill>
                  <a:srgbClr val="032F62"/>
                </a:solidFill>
                <a:latin typeface="SFMono-Regular"/>
              </a:rPr>
              <a:t>"{'$</a:t>
            </a:r>
            <a:r>
              <a:rPr lang="es-ES" sz="800" dirty="0" err="1">
                <a:solidFill>
                  <a:srgbClr val="032F62"/>
                </a:solidFill>
                <a:latin typeface="SFMono-Regular"/>
              </a:rPr>
              <a:t>or</a:t>
            </a:r>
            <a:r>
              <a:rPr lang="es-ES" sz="800" dirty="0">
                <a:solidFill>
                  <a:srgbClr val="032F62"/>
                </a:solidFill>
                <a:latin typeface="SFMono-Regular"/>
              </a:rPr>
              <a:t>':[ {'</a:t>
            </a:r>
            <a:r>
              <a:rPr lang="es-ES" sz="800" dirty="0" err="1">
                <a:solidFill>
                  <a:srgbClr val="032F62"/>
                </a:solidFill>
                <a:latin typeface="SFMono-Regular"/>
              </a:rPr>
              <a:t>contextId</a:t>
            </a:r>
            <a:r>
              <a:rPr lang="es-ES" sz="800" dirty="0">
                <a:solidFill>
                  <a:srgbClr val="032F62"/>
                </a:solidFill>
                <a:latin typeface="SFMono-Regular"/>
              </a:rPr>
              <a:t>':?0}, {'</a:t>
            </a:r>
            <a:r>
              <a:rPr lang="es-ES" sz="800" dirty="0" err="1">
                <a:solidFill>
                  <a:srgbClr val="032F62"/>
                </a:solidFill>
                <a:latin typeface="SFMono-Regular"/>
              </a:rPr>
              <a:t>contextId</a:t>
            </a:r>
            <a:r>
              <a:rPr lang="es-ES" sz="800" dirty="0">
                <a:solidFill>
                  <a:srgbClr val="032F62"/>
                </a:solidFill>
                <a:latin typeface="SFMono-Regular"/>
              </a:rPr>
              <a:t>':?1}, {'</a:t>
            </a:r>
            <a:r>
              <a:rPr lang="es-ES" sz="800" dirty="0" err="1">
                <a:solidFill>
                  <a:srgbClr val="032F62"/>
                </a:solidFill>
                <a:latin typeface="SFMono-Regular"/>
              </a:rPr>
              <a:t>contextId</a:t>
            </a:r>
            <a:r>
              <a:rPr lang="es-ES" sz="800" dirty="0">
                <a:solidFill>
                  <a:srgbClr val="032F62"/>
                </a:solidFill>
                <a:latin typeface="SFMono-Regular"/>
              </a:rPr>
              <a:t>':?2}] }"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)</a:t>
            </a:r>
          </a:p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00" dirty="0">
                <a:solidFill>
                  <a:srgbClr val="D73A49"/>
                </a:solidFill>
                <a:latin typeface="SFMono-Regular"/>
              </a:rPr>
              <a:t>            Flux&lt;</a:t>
            </a:r>
            <a:r>
              <a:rPr lang="es-ES" sz="800" dirty="0" err="1">
                <a:solidFill>
                  <a:srgbClr val="24292E"/>
                </a:solidFill>
                <a:latin typeface="SFMono-Regular"/>
              </a:rPr>
              <a:t>DefaultProfile</a:t>
            </a:r>
            <a:r>
              <a:rPr lang="es-ES" sz="800" dirty="0">
                <a:solidFill>
                  <a:srgbClr val="D73A49"/>
                </a:solidFill>
                <a:latin typeface="SFMono-Regular"/>
              </a:rPr>
              <a:t>&gt;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800" dirty="0" err="1">
                <a:solidFill>
                  <a:srgbClr val="6F42C1"/>
                </a:solidFill>
                <a:latin typeface="SFMono-Regular"/>
              </a:rPr>
              <a:t>findByContextId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ES" sz="800" dirty="0" err="1">
                <a:solidFill>
                  <a:srgbClr val="24292E"/>
                </a:solidFill>
                <a:latin typeface="SFMono-Regular"/>
              </a:rPr>
              <a:t>String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800" dirty="0" err="1">
                <a:solidFill>
                  <a:srgbClr val="E36209"/>
                </a:solidFill>
                <a:latin typeface="SFMono-Regular"/>
              </a:rPr>
              <a:t>contextIdNoParent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s-ES" sz="800" dirty="0" err="1">
                <a:solidFill>
                  <a:srgbClr val="24292E"/>
                </a:solidFill>
                <a:latin typeface="SFMono-Regular"/>
              </a:rPr>
              <a:t>String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800" dirty="0" err="1">
                <a:solidFill>
                  <a:srgbClr val="E36209"/>
                </a:solidFill>
                <a:latin typeface="SFMono-Regular"/>
              </a:rPr>
              <a:t>contextParent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s-ES" sz="800" dirty="0" err="1">
                <a:solidFill>
                  <a:srgbClr val="24292E"/>
                </a:solidFill>
                <a:latin typeface="SFMono-Regular"/>
              </a:rPr>
              <a:t>String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800" dirty="0" err="1">
                <a:solidFill>
                  <a:srgbClr val="E36209"/>
                </a:solidFill>
                <a:latin typeface="SFMono-Regular"/>
              </a:rPr>
              <a:t>contextId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fontAlgn="t"/>
            <a:r>
              <a:rPr lang="es-ES" sz="800" dirty="0">
                <a:solidFill>
                  <a:srgbClr val="24292E"/>
                </a:solidFill>
                <a:latin typeface="SFMono-Regular"/>
              </a:rPr>
              <a:t>}</a:t>
            </a:r>
          </a:p>
          <a:p>
            <a:pPr eaLnBrk="1" hangingPunct="1"/>
            <a:endParaRPr lang="es-ES" sz="1200" dirty="0" err="1">
              <a:solidFill>
                <a:srgbClr val="01646C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098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Spring Data Reactive Mongo</a:t>
            </a:r>
            <a:br>
              <a:rPr lang="es-ES" dirty="0"/>
            </a:br>
            <a:r>
              <a:rPr lang="es-ES" dirty="0" err="1"/>
              <a:t>Advanced</a:t>
            </a:r>
            <a:r>
              <a:rPr lang="es-ES" dirty="0"/>
              <a:t> </a:t>
            </a:r>
            <a:r>
              <a:rPr lang="es-ES" dirty="0" err="1"/>
              <a:t>Repositories</a:t>
            </a:r>
            <a:br>
              <a:rPr lang="es-ES" dirty="0"/>
            </a:b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4B7F58C-7CAA-CA4E-8D15-B5FA251D5DB6}"/>
              </a:ext>
            </a:extLst>
          </p:cNvPr>
          <p:cNvSpPr txBox="1"/>
          <p:nvPr/>
        </p:nvSpPr>
        <p:spPr bwMode="auto">
          <a:xfrm>
            <a:off x="1259632" y="1419622"/>
            <a:ext cx="66247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/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You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may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need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to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extend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options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of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ReactiveMongoRepository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because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you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need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to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create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a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complex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query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or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special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method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.</a:t>
            </a:r>
          </a:p>
          <a:p>
            <a:pPr eaLnBrk="1" hangingPunct="1"/>
            <a:endParaRPr lang="es-ES" sz="1200" dirty="0">
              <a:solidFill>
                <a:srgbClr val="01646C"/>
              </a:solidFill>
              <a:latin typeface="Calibri" charset="0"/>
            </a:endParaRPr>
          </a:p>
          <a:p>
            <a:pPr eaLnBrk="1" hangingPunct="1"/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Sequence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problem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. Interface +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Implementation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5F7E1F1-7B5A-1140-A1F5-E9C1901E805B}"/>
              </a:ext>
            </a:extLst>
          </p:cNvPr>
          <p:cNvSpPr txBox="1"/>
          <p:nvPr/>
        </p:nvSpPr>
        <p:spPr bwMode="auto">
          <a:xfrm>
            <a:off x="755576" y="2250619"/>
            <a:ext cx="4503156" cy="242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fontAlgn="t"/>
            <a:r>
              <a:rPr lang="es-ES" sz="1050" dirty="0">
                <a:solidFill>
                  <a:srgbClr val="D73A49"/>
                </a:solidFill>
                <a:latin typeface="SFMono-Regular"/>
              </a:rPr>
              <a:t>@</a:t>
            </a:r>
            <a:r>
              <a:rPr lang="es-ES" sz="1050" dirty="0" err="1">
                <a:solidFill>
                  <a:srgbClr val="D73A49"/>
                </a:solidFill>
                <a:latin typeface="SFMono-Regular"/>
              </a:rPr>
              <a:t>Repository</a:t>
            </a:r>
            <a:endParaRPr lang="es-ES" sz="1050" dirty="0">
              <a:solidFill>
                <a:srgbClr val="D73A49"/>
              </a:solidFill>
              <a:latin typeface="SFMono-Regular"/>
            </a:endParaRPr>
          </a:p>
          <a:p>
            <a:pPr fontAlgn="t"/>
            <a:r>
              <a:rPr lang="es-ES" sz="1050" dirty="0" err="1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50" dirty="0" err="1">
                <a:solidFill>
                  <a:srgbClr val="D73A49"/>
                </a:solidFill>
                <a:latin typeface="SFMono-Regular"/>
              </a:rPr>
              <a:t>class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50" dirty="0" err="1">
                <a:solidFill>
                  <a:srgbClr val="6F42C1"/>
                </a:solidFill>
                <a:latin typeface="SFMono-Regular"/>
              </a:rPr>
              <a:t>SequenceRepositoryImpl</a:t>
            </a:r>
            <a:r>
              <a:rPr lang="es-ES" sz="1050" dirty="0">
                <a:solidFill>
                  <a:srgbClr val="6F42C1"/>
                </a:solidFill>
                <a:latin typeface="SFMono-Regular"/>
              </a:rPr>
              <a:t>&lt;T&gt; </a:t>
            </a:r>
            <a:r>
              <a:rPr lang="es-ES" sz="1050" dirty="0" err="1">
                <a:solidFill>
                  <a:srgbClr val="FF0000"/>
                </a:solidFill>
                <a:latin typeface="SFMono-Regular"/>
              </a:rPr>
              <a:t>implements</a:t>
            </a:r>
            <a:r>
              <a:rPr lang="es-ES" sz="1050" dirty="0">
                <a:solidFill>
                  <a:srgbClr val="6F42C1"/>
                </a:solidFill>
                <a:latin typeface="SFMono-Regular"/>
              </a:rPr>
              <a:t> </a:t>
            </a:r>
            <a:r>
              <a:rPr lang="es-ES" sz="1050" dirty="0" err="1">
                <a:solidFill>
                  <a:srgbClr val="6F42C1"/>
                </a:solidFill>
                <a:latin typeface="SFMono-Regular"/>
              </a:rPr>
              <a:t>SequenceRepository</a:t>
            </a:r>
            <a:r>
              <a:rPr lang="es-ES" sz="1050" dirty="0">
                <a:solidFill>
                  <a:srgbClr val="6F42C1"/>
                </a:solidFill>
                <a:latin typeface="SFMono-Regular"/>
              </a:rPr>
              <a:t>&lt;T&gt;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 {</a:t>
            </a:r>
          </a:p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50" dirty="0">
                <a:solidFill>
                  <a:srgbClr val="D73A49"/>
                </a:solidFill>
                <a:latin typeface="SFMono-Regular"/>
              </a:rPr>
              <a:t>     </a:t>
            </a:r>
            <a:r>
              <a:rPr lang="es-ES" sz="1050" dirty="0" err="1">
                <a:solidFill>
                  <a:srgbClr val="D73A49"/>
                </a:solidFill>
                <a:latin typeface="SFMono-Regular"/>
              </a:rPr>
              <a:t>private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50" dirty="0">
                <a:solidFill>
                  <a:srgbClr val="D73A49"/>
                </a:solidFill>
                <a:latin typeface="SFMono-Regular"/>
              </a:rPr>
              <a:t>final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50" dirty="0" err="1">
                <a:solidFill>
                  <a:srgbClr val="24292E"/>
                </a:solidFill>
                <a:latin typeface="SFMono-Regular"/>
              </a:rPr>
              <a:t>ReactiveMongoTemplate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50" dirty="0" err="1">
                <a:solidFill>
                  <a:srgbClr val="24292E"/>
                </a:solidFill>
                <a:latin typeface="SFMono-Regular"/>
              </a:rPr>
              <a:t>mongoTemplate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;</a:t>
            </a:r>
          </a:p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50" dirty="0">
                <a:solidFill>
                  <a:srgbClr val="D73A49"/>
                </a:solidFill>
                <a:latin typeface="SFMono-Regular"/>
              </a:rPr>
              <a:t>     </a:t>
            </a:r>
            <a:r>
              <a:rPr lang="es-ES" sz="1050" dirty="0" err="1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50" dirty="0" err="1">
                <a:solidFill>
                  <a:srgbClr val="6F42C1"/>
                </a:solidFill>
                <a:latin typeface="SFMono-Regular"/>
              </a:rPr>
              <a:t>SequenceRepository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ES" sz="1050" dirty="0" err="1">
                <a:solidFill>
                  <a:srgbClr val="24292E"/>
                </a:solidFill>
                <a:latin typeface="SFMono-Regular"/>
              </a:rPr>
              <a:t>ReactiveMongoTemplate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50" dirty="0" err="1">
                <a:solidFill>
                  <a:srgbClr val="E36209"/>
                </a:solidFill>
                <a:latin typeface="SFMono-Regular"/>
              </a:rPr>
              <a:t>mongoTemplate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) {</a:t>
            </a:r>
          </a:p>
          <a:p>
            <a:pPr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50" dirty="0">
                <a:solidFill>
                  <a:srgbClr val="005CC5"/>
                </a:solidFill>
                <a:latin typeface="SFMono-Regular"/>
              </a:rPr>
              <a:t>           </a:t>
            </a:r>
            <a:r>
              <a:rPr lang="es-ES" sz="1050" dirty="0" err="1">
                <a:solidFill>
                  <a:srgbClr val="005CC5"/>
                </a:solidFill>
                <a:latin typeface="SFMono-Regular"/>
              </a:rPr>
              <a:t>this</a:t>
            </a:r>
            <a:r>
              <a:rPr lang="es-ES" sz="1050" dirty="0" err="1">
                <a:solidFill>
                  <a:srgbClr val="D73A49"/>
                </a:solidFill>
                <a:latin typeface="SFMono-Regular"/>
              </a:rPr>
              <a:t>.</a:t>
            </a:r>
            <a:r>
              <a:rPr lang="es-ES" sz="1050" dirty="0" err="1">
                <a:solidFill>
                  <a:srgbClr val="24292E"/>
                </a:solidFill>
                <a:latin typeface="SFMono-Regular"/>
              </a:rPr>
              <a:t>mongoTemplate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5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50" dirty="0" err="1">
                <a:solidFill>
                  <a:srgbClr val="24292E"/>
                </a:solidFill>
                <a:latin typeface="SFMono-Regular"/>
              </a:rPr>
              <a:t>mongoTemplate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;</a:t>
            </a:r>
          </a:p>
          <a:p>
            <a:pPr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50" dirty="0">
                <a:solidFill>
                  <a:srgbClr val="24292E"/>
                </a:solidFill>
                <a:latin typeface="SFMono-Regular"/>
              </a:rPr>
              <a:t>     }</a:t>
            </a:r>
          </a:p>
          <a:p>
            <a:pPr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50" dirty="0">
                <a:solidFill>
                  <a:srgbClr val="24292E"/>
                </a:solidFill>
                <a:latin typeface="SFMono-Regular"/>
              </a:rPr>
              <a:t>     @</a:t>
            </a:r>
            <a:r>
              <a:rPr lang="es-ES" sz="1050" dirty="0" err="1">
                <a:solidFill>
                  <a:srgbClr val="24292E"/>
                </a:solidFill>
                <a:latin typeface="SFMono-Regular"/>
              </a:rPr>
              <a:t>Override</a:t>
            </a:r>
            <a:endParaRPr lang="es-ES" sz="1050" dirty="0">
              <a:solidFill>
                <a:srgbClr val="24292E"/>
              </a:solidFill>
              <a:latin typeface="SFMono-Regular"/>
            </a:endParaRPr>
          </a:p>
          <a:p>
            <a:pPr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50" dirty="0">
                <a:solidFill>
                  <a:srgbClr val="D73A49"/>
                </a:solidFill>
                <a:latin typeface="SFMono-Regular"/>
              </a:rPr>
              <a:t>     </a:t>
            </a:r>
            <a:r>
              <a:rPr lang="es-ES" sz="1050" dirty="0" err="1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50" dirty="0">
                <a:solidFill>
                  <a:srgbClr val="D73A49"/>
                </a:solidFill>
                <a:latin typeface="SFMono-Regular"/>
              </a:rPr>
              <a:t>Mono&lt;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Long</a:t>
            </a:r>
            <a:r>
              <a:rPr lang="es-ES" sz="1050" dirty="0">
                <a:solidFill>
                  <a:srgbClr val="D73A49"/>
                </a:solidFill>
                <a:latin typeface="SFMono-Regular"/>
              </a:rPr>
              <a:t>&gt;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50" dirty="0" err="1">
                <a:solidFill>
                  <a:srgbClr val="6F42C1"/>
                </a:solidFill>
                <a:latin typeface="SFMono-Regular"/>
              </a:rPr>
              <a:t>next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ES" sz="1050" dirty="0" err="1">
                <a:solidFill>
                  <a:srgbClr val="FF0000"/>
                </a:solidFill>
                <a:latin typeface="SFMono-Regular"/>
              </a:rPr>
              <a:t>Class</a:t>
            </a:r>
            <a:r>
              <a:rPr lang="es-ES" sz="1050" dirty="0">
                <a:solidFill>
                  <a:srgbClr val="FF0000"/>
                </a:solidFill>
                <a:latin typeface="SFMono-Regular"/>
              </a:rPr>
              <a:t>&lt;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T</a:t>
            </a:r>
            <a:r>
              <a:rPr lang="es-ES" sz="1050" dirty="0">
                <a:solidFill>
                  <a:srgbClr val="FF0000"/>
                </a:solidFill>
                <a:latin typeface="SFMono-Regular"/>
              </a:rPr>
              <a:t>&gt;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50" dirty="0" err="1">
                <a:solidFill>
                  <a:srgbClr val="E36209"/>
                </a:solidFill>
                <a:latin typeface="SFMono-Regular"/>
              </a:rPr>
              <a:t>entityType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) {</a:t>
            </a:r>
          </a:p>
          <a:p>
            <a:pPr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50" dirty="0">
                <a:solidFill>
                  <a:srgbClr val="24292E"/>
                </a:solidFill>
                <a:latin typeface="SFMono-Regular"/>
              </a:rPr>
              <a:t>     …………….</a:t>
            </a:r>
          </a:p>
          <a:p>
            <a:pPr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050" dirty="0">
              <a:solidFill>
                <a:srgbClr val="24292E"/>
              </a:solidFill>
              <a:latin typeface="SFMono-Regular"/>
            </a:endParaRPr>
          </a:p>
          <a:p>
            <a:pPr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50" dirty="0">
                <a:solidFill>
                  <a:srgbClr val="24292E"/>
                </a:solidFill>
                <a:latin typeface="SFMono-Regular"/>
              </a:rPr>
              <a:t>     }</a:t>
            </a:r>
          </a:p>
          <a:p>
            <a:pPr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rgbClr val="24292E"/>
                </a:solidFill>
                <a:latin typeface="SFMono-Regular"/>
              </a:rPr>
              <a:t>}</a:t>
            </a:r>
          </a:p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200" dirty="0">
              <a:solidFill>
                <a:srgbClr val="24292E"/>
              </a:solidFill>
              <a:latin typeface="SFMono-Regular"/>
            </a:endParaRPr>
          </a:p>
          <a:p>
            <a:pPr eaLnBrk="1" hangingPunct="1"/>
            <a:endParaRPr lang="es-ES" sz="1200" dirty="0" err="1">
              <a:solidFill>
                <a:srgbClr val="01646C"/>
              </a:solidFill>
              <a:latin typeface="Calibri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754491E-96FE-824F-9423-F297AD361A8E}"/>
              </a:ext>
            </a:extLst>
          </p:cNvPr>
          <p:cNvSpPr txBox="1"/>
          <p:nvPr/>
        </p:nvSpPr>
        <p:spPr bwMode="auto">
          <a:xfrm>
            <a:off x="5868144" y="2285244"/>
            <a:ext cx="267733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fontAlgn="t"/>
            <a:r>
              <a:rPr lang="es-ES" sz="1100" dirty="0" err="1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es-ES" sz="11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100" dirty="0">
                <a:solidFill>
                  <a:srgbClr val="D73A49"/>
                </a:solidFill>
                <a:latin typeface="SFMono-Regular"/>
              </a:rPr>
              <a:t>interface</a:t>
            </a:r>
            <a:r>
              <a:rPr lang="es-ES" sz="11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100" dirty="0" err="1">
                <a:solidFill>
                  <a:srgbClr val="6F42C1"/>
                </a:solidFill>
                <a:latin typeface="SFMono-Regular"/>
              </a:rPr>
              <a:t>SequenceRepository</a:t>
            </a:r>
            <a:r>
              <a:rPr lang="es-ES" sz="1100" dirty="0">
                <a:solidFill>
                  <a:srgbClr val="6F42C1"/>
                </a:solidFill>
                <a:latin typeface="SFMono-Regular"/>
              </a:rPr>
              <a:t>&lt;T&gt;</a:t>
            </a:r>
            <a:r>
              <a:rPr lang="es-ES" sz="1100" dirty="0">
                <a:solidFill>
                  <a:srgbClr val="24292E"/>
                </a:solidFill>
                <a:latin typeface="SFMono-Regular"/>
              </a:rPr>
              <a:t> {</a:t>
            </a:r>
          </a:p>
          <a:p>
            <a:pPr fontAlgn="t"/>
            <a:r>
              <a:rPr lang="es-ES" sz="1100" dirty="0">
                <a:solidFill>
                  <a:srgbClr val="6F42C1"/>
                </a:solidFill>
                <a:latin typeface="SFMono-Regular"/>
              </a:rPr>
              <a:t>      </a:t>
            </a:r>
            <a:r>
              <a:rPr lang="es-ES" sz="1100" dirty="0">
                <a:solidFill>
                  <a:srgbClr val="FF0000"/>
                </a:solidFill>
                <a:latin typeface="SFMono-Regular"/>
              </a:rPr>
              <a:t>Mono&lt;</a:t>
            </a:r>
            <a:r>
              <a:rPr lang="es-ES" sz="1100" dirty="0">
                <a:latin typeface="SFMono-Regular"/>
              </a:rPr>
              <a:t>Long</a:t>
            </a:r>
            <a:r>
              <a:rPr lang="es-ES" sz="1100" dirty="0">
                <a:solidFill>
                  <a:srgbClr val="FF0000"/>
                </a:solidFill>
                <a:latin typeface="SFMono-Regular"/>
              </a:rPr>
              <a:t>&gt;</a:t>
            </a:r>
            <a:r>
              <a:rPr lang="es-ES" sz="1100" dirty="0">
                <a:solidFill>
                  <a:srgbClr val="6F42C1"/>
                </a:solidFill>
                <a:latin typeface="SFMono-Regular"/>
              </a:rPr>
              <a:t> </a:t>
            </a:r>
            <a:r>
              <a:rPr lang="es-ES" sz="1100" dirty="0" err="1">
                <a:solidFill>
                  <a:srgbClr val="6F42C1"/>
                </a:solidFill>
                <a:latin typeface="SFMono-Regular"/>
              </a:rPr>
              <a:t>next</a:t>
            </a:r>
            <a:r>
              <a:rPr lang="es-ES" sz="11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ES" sz="1100" dirty="0" err="1">
                <a:solidFill>
                  <a:srgbClr val="D73A49"/>
                </a:solidFill>
                <a:latin typeface="SFMono-Regular"/>
              </a:rPr>
              <a:t>Class</a:t>
            </a:r>
            <a:r>
              <a:rPr lang="es-ES" sz="1100" dirty="0">
                <a:solidFill>
                  <a:srgbClr val="D73A49"/>
                </a:solidFill>
                <a:latin typeface="SFMono-Regular"/>
              </a:rPr>
              <a:t>&lt;</a:t>
            </a:r>
            <a:r>
              <a:rPr lang="es-ES" sz="1100" dirty="0">
                <a:solidFill>
                  <a:srgbClr val="24292E"/>
                </a:solidFill>
                <a:latin typeface="SFMono-Regular"/>
              </a:rPr>
              <a:t>T</a:t>
            </a:r>
            <a:r>
              <a:rPr lang="es-ES" sz="1100" dirty="0">
                <a:solidFill>
                  <a:srgbClr val="D73A49"/>
                </a:solidFill>
                <a:latin typeface="SFMono-Regular"/>
              </a:rPr>
              <a:t>&gt;</a:t>
            </a:r>
            <a:r>
              <a:rPr lang="es-ES" sz="11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100" dirty="0" err="1">
                <a:solidFill>
                  <a:srgbClr val="E36209"/>
                </a:solidFill>
                <a:latin typeface="SFMono-Regular"/>
              </a:rPr>
              <a:t>entityType</a:t>
            </a:r>
            <a:r>
              <a:rPr lang="es-ES" sz="1100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fontAlgn="t"/>
            <a:r>
              <a:rPr lang="es-ES" sz="1100" dirty="0">
                <a:solidFill>
                  <a:srgbClr val="24292E"/>
                </a:solidFill>
                <a:latin typeface="SFMono-Regular"/>
              </a:rPr>
              <a:t>}</a:t>
            </a:r>
          </a:p>
          <a:p>
            <a:pPr eaLnBrk="1" hangingPunct="1"/>
            <a:endParaRPr lang="es-ES" sz="1200" dirty="0" err="1">
              <a:solidFill>
                <a:srgbClr val="01646C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392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Spring Data Reactive Mongo</a:t>
            </a:r>
            <a:br>
              <a:rPr lang="es-ES" dirty="0"/>
            </a:br>
            <a:r>
              <a:rPr lang="es-ES" dirty="0" err="1"/>
              <a:t>Advanced</a:t>
            </a:r>
            <a:r>
              <a:rPr lang="es-ES" dirty="0"/>
              <a:t> </a:t>
            </a:r>
            <a:r>
              <a:rPr lang="es-ES" dirty="0" err="1"/>
              <a:t>Queries</a:t>
            </a:r>
            <a:br>
              <a:rPr lang="es-ES" dirty="0"/>
            </a:b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7CCA242-4EE0-3F40-93A2-40AA0CA346EA}"/>
              </a:ext>
            </a:extLst>
          </p:cNvPr>
          <p:cNvSpPr txBox="1"/>
          <p:nvPr/>
        </p:nvSpPr>
        <p:spPr bwMode="auto">
          <a:xfrm>
            <a:off x="1635776" y="1707654"/>
            <a:ext cx="5790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ReactiveMongoTemplate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+ Spring Data Mongo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query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Classes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+ Spring data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domain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classes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F17A8BE-F245-2E45-ABD4-6D6FEA18F852}"/>
              </a:ext>
            </a:extLst>
          </p:cNvPr>
          <p:cNvSpPr txBox="1"/>
          <p:nvPr/>
        </p:nvSpPr>
        <p:spPr bwMode="auto">
          <a:xfrm>
            <a:off x="1731700" y="2355726"/>
            <a:ext cx="5070619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Query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query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00" dirty="0">
                <a:solidFill>
                  <a:srgbClr val="D73A49"/>
                </a:solidFill>
                <a:latin typeface="SFMono-Regular"/>
              </a:rPr>
              <a:t>new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Query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Criteria</a:t>
            </a:r>
            <a:r>
              <a:rPr lang="es-ES" sz="1000" dirty="0" err="1">
                <a:solidFill>
                  <a:srgbClr val="D73A49"/>
                </a:solidFill>
                <a:latin typeface="SFMono-Regular"/>
              </a:rPr>
              <a:t>.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where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ES" sz="1000" dirty="0">
                <a:solidFill>
                  <a:srgbClr val="032F62"/>
                </a:solidFill>
                <a:latin typeface="SFMono-Regular"/>
              </a:rPr>
              <a:t>"_id"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)</a:t>
            </a:r>
            <a:r>
              <a:rPr lang="es-ES" sz="1000" dirty="0">
                <a:solidFill>
                  <a:srgbClr val="D73A49"/>
                </a:solidFill>
                <a:latin typeface="SFMono-Regular"/>
              </a:rPr>
              <a:t>.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is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key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));</a:t>
            </a:r>
          </a:p>
          <a:p>
            <a:pPr fontAlgn="t"/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Update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update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00" dirty="0">
                <a:solidFill>
                  <a:srgbClr val="D73A49"/>
                </a:solidFill>
                <a:latin typeface="SFMono-Regular"/>
              </a:rPr>
              <a:t>new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Update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()</a:t>
            </a:r>
            <a:r>
              <a:rPr lang="es-ES" sz="1000" dirty="0">
                <a:solidFill>
                  <a:srgbClr val="D73A49"/>
                </a:solidFill>
                <a:latin typeface="SFMono-Regular"/>
              </a:rPr>
              <a:t>.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inc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ES" sz="10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es-ES" sz="1000" dirty="0" err="1">
                <a:solidFill>
                  <a:srgbClr val="032F62"/>
                </a:solidFill>
                <a:latin typeface="SFMono-Regular"/>
              </a:rPr>
              <a:t>counter</a:t>
            </a:r>
            <a:r>
              <a:rPr lang="es-ES" sz="10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s-ES" sz="1000" dirty="0">
                <a:solidFill>
                  <a:srgbClr val="005CC5"/>
                </a:solidFill>
                <a:latin typeface="SFMono-Regular"/>
              </a:rPr>
              <a:t>1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FindAndModifyOptions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00" dirty="0">
                <a:solidFill>
                  <a:srgbClr val="D73A49"/>
                </a:solidFill>
                <a:latin typeface="SFMono-Regular"/>
              </a:rPr>
              <a:t>new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FindAndModifyOptions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()</a:t>
            </a:r>
            <a:r>
              <a:rPr lang="es-ES" sz="1000" dirty="0">
                <a:solidFill>
                  <a:srgbClr val="D73A49"/>
                </a:solidFill>
                <a:latin typeface="SFMono-Regular"/>
              </a:rPr>
              <a:t>.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upsert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ES" sz="1000" dirty="0">
                <a:solidFill>
                  <a:srgbClr val="005CC5"/>
                </a:solidFill>
                <a:latin typeface="SFMono-Regular"/>
              </a:rPr>
              <a:t>true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)</a:t>
            </a:r>
            <a:r>
              <a:rPr lang="es-ES" sz="1000" dirty="0">
                <a:solidFill>
                  <a:srgbClr val="D73A49"/>
                </a:solidFill>
                <a:latin typeface="SFMono-Regular"/>
              </a:rPr>
              <a:t>.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returnNew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ES" sz="1000" dirty="0">
                <a:solidFill>
                  <a:srgbClr val="005CC5"/>
                </a:solidFill>
                <a:latin typeface="SFMono-Regular"/>
              </a:rPr>
              <a:t>true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dirty="0" err="1">
                <a:solidFill>
                  <a:srgbClr val="D73A49"/>
                </a:solidFill>
                <a:latin typeface="SFMono-Regular"/>
              </a:rPr>
              <a:t>return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mongoTemplate</a:t>
            </a:r>
            <a:r>
              <a:rPr lang="es-ES" sz="1000" dirty="0" err="1">
                <a:solidFill>
                  <a:srgbClr val="D73A49"/>
                </a:solidFill>
                <a:latin typeface="SFMono-Regular"/>
              </a:rPr>
              <a:t>.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findAndModify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query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update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Sequence</a:t>
            </a:r>
            <a:r>
              <a:rPr lang="es-ES" sz="1000" dirty="0" err="1">
                <a:solidFill>
                  <a:srgbClr val="D73A49"/>
                </a:solidFill>
                <a:latin typeface="SFMono-Regular"/>
              </a:rPr>
              <a:t>.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class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)</a:t>
            </a:r>
          </a:p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dirty="0">
                <a:solidFill>
                  <a:srgbClr val="24292E"/>
                </a:solidFill>
                <a:latin typeface="SFMono-Regular"/>
              </a:rPr>
              <a:t>.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map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Sequence</a:t>
            </a:r>
            <a:r>
              <a:rPr lang="es-ES" sz="1000" dirty="0">
                <a:solidFill>
                  <a:srgbClr val="D73A49"/>
                </a:solidFill>
                <a:latin typeface="SFMono-Regular"/>
              </a:rPr>
              <a:t>::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getCounter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eaLnBrk="1" hangingPunct="1"/>
            <a:endParaRPr lang="es-ES" sz="1200" dirty="0" err="1">
              <a:solidFill>
                <a:srgbClr val="01646C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415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81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01. Spring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02. Reactive Modules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Reactive Mongo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Model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Repository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Advanced Repository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Advanced Queries</a:t>
            </a:r>
            <a:endParaRPr lang="en-US" dirty="0"/>
          </a:p>
          <a:p>
            <a:pPr lvl="1"/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2D9EE0B-D86E-E948-83B3-BF61CA838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419622"/>
            <a:ext cx="329456" cy="32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3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29113" y="2283718"/>
            <a:ext cx="3915295" cy="1025425"/>
          </a:xfrm>
        </p:spPr>
        <p:txBody>
          <a:bodyPr/>
          <a:lstStyle/>
          <a:p>
            <a:r>
              <a:rPr lang="en-US" dirty="0"/>
              <a:t>Spring Data</a:t>
            </a:r>
          </a:p>
        </p:txBody>
      </p:sp>
    </p:spTree>
    <p:extLst>
      <p:ext uri="{BB962C8B-B14F-4D97-AF65-F5344CB8AC3E}">
        <p14:creationId xmlns:p14="http://schemas.microsoft.com/office/powerpoint/2010/main" val="198317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C5EDFF9B-2286-9F42-838D-5E2C364EFB8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30276" y="804888"/>
            <a:ext cx="4033837" cy="392113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06F5A7-FCA7-6841-A88E-6C2778C41F7B}"/>
              </a:ext>
            </a:extLst>
          </p:cNvPr>
          <p:cNvSpPr txBox="1"/>
          <p:nvPr/>
        </p:nvSpPr>
        <p:spPr bwMode="auto">
          <a:xfrm>
            <a:off x="930276" y="1779662"/>
            <a:ext cx="720460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Provides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a Spring-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based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flavour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for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data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access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and 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allowing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special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features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of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underlying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data store.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Easy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to use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Relational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and non-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relational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databases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This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is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an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umbrella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project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that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contains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many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subprojects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: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Spring Data JDBC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Spring Data JPA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Spring Data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MongoDb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Spring Data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Cassandra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Spring Data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Redis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Spring Data Neo4j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Ability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to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create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repositories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automatically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3996A20-9911-6743-920A-067DB4460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4" t="3197" r="908" b="893"/>
          <a:stretch/>
        </p:blipFill>
        <p:spPr>
          <a:xfrm>
            <a:off x="5220072" y="2139702"/>
            <a:ext cx="338437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3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D22C096-BA80-4340-B873-03539732E5A1}"/>
              </a:ext>
            </a:extLst>
          </p:cNvPr>
          <p:cNvSpPr txBox="1"/>
          <p:nvPr/>
        </p:nvSpPr>
        <p:spPr bwMode="auto">
          <a:xfrm>
            <a:off x="1547664" y="1678825"/>
            <a:ext cx="4608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/>
            <a:r>
              <a:rPr lang="es-ES" sz="2400" dirty="0">
                <a:hlinkClick r:id="rId2"/>
              </a:rPr>
              <a:t>https://codeshare.io</a:t>
            </a:r>
            <a:r>
              <a:rPr lang="es-ES" sz="2400" dirty="0"/>
              <a:t>/5zkwNj</a:t>
            </a:r>
            <a:endParaRPr lang="es-ES" sz="2400" dirty="0">
              <a:solidFill>
                <a:srgbClr val="01646C"/>
              </a:solidFill>
              <a:latin typeface="Calibri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A41DD9A-9614-BD46-85FA-820A7DE81DB4}"/>
              </a:ext>
            </a:extLst>
          </p:cNvPr>
          <p:cNvSpPr txBox="1"/>
          <p:nvPr/>
        </p:nvSpPr>
        <p:spPr bwMode="auto">
          <a:xfrm>
            <a:off x="1547664" y="1005963"/>
            <a:ext cx="65089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s-ES" sz="2000" dirty="0">
                <a:hlinkClick r:id="rId3"/>
              </a:rPr>
              <a:t>https://github.com/Telefonica/cto-spring-webflux-training</a:t>
            </a:r>
            <a:endParaRPr lang="es-ES" sz="2000" dirty="0">
              <a:solidFill>
                <a:srgbClr val="01646C"/>
              </a:solidFill>
              <a:latin typeface="Calibri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57A21BE-6265-C543-8E39-D459E033E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915566"/>
            <a:ext cx="658520" cy="65852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79ADDDF-8802-874A-9EDF-629DFB70D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11560" y="1618449"/>
            <a:ext cx="658520" cy="65852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40DCBB2-5530-B741-9BF9-3C9FF848D1B7}"/>
              </a:ext>
            </a:extLst>
          </p:cNvPr>
          <p:cNvSpPr txBox="1"/>
          <p:nvPr/>
        </p:nvSpPr>
        <p:spPr bwMode="auto">
          <a:xfrm>
            <a:off x="1547664" y="3192616"/>
            <a:ext cx="50626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s-ES" sz="2400" dirty="0">
                <a:hlinkClick r:id="rId6"/>
              </a:rPr>
              <a:t>https://spring.io/projects/spring-data</a:t>
            </a:r>
            <a:endParaRPr lang="es-ES" sz="2400" dirty="0">
              <a:solidFill>
                <a:srgbClr val="01646C"/>
              </a:solidFill>
              <a:latin typeface="Calibri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A21D3D5-349A-FE42-9486-8F778EA660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60" y="3094188"/>
            <a:ext cx="658520" cy="65852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71A0333-B528-7F47-9112-62AB3590407B}"/>
              </a:ext>
            </a:extLst>
          </p:cNvPr>
          <p:cNvSpPr txBox="1"/>
          <p:nvPr/>
        </p:nvSpPr>
        <p:spPr bwMode="auto">
          <a:xfrm>
            <a:off x="1547664" y="2504439"/>
            <a:ext cx="72853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s-ES" sz="1400" dirty="0">
                <a:hlinkClick r:id="rId8"/>
              </a:rPr>
              <a:t>https://github.com/Telefonica/cto-spring-webflux-training/blob/master/docker-compose.yml</a:t>
            </a:r>
            <a:endParaRPr lang="es-ES" sz="1400" dirty="0">
              <a:solidFill>
                <a:srgbClr val="01646C"/>
              </a:solidFill>
              <a:latin typeface="Calibri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4A6E78B-24B1-D142-8A6A-E112689608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560" y="2321332"/>
            <a:ext cx="658520" cy="65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4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29113" y="2211710"/>
            <a:ext cx="3915295" cy="1097433"/>
          </a:xfrm>
        </p:spPr>
        <p:txBody>
          <a:bodyPr/>
          <a:lstStyle/>
          <a:p>
            <a:r>
              <a:rPr lang="en-US" sz="4000" dirty="0"/>
              <a:t>Reactive Modules</a:t>
            </a:r>
          </a:p>
        </p:txBody>
      </p:sp>
    </p:spTree>
    <p:extLst>
      <p:ext uri="{BB962C8B-B14F-4D97-AF65-F5344CB8AC3E}">
        <p14:creationId xmlns:p14="http://schemas.microsoft.com/office/powerpoint/2010/main" val="33438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z="2000" dirty="0"/>
              <a:t>Reactive modules for the most popular </a:t>
            </a:r>
            <a:r>
              <a:rPr lang="en-US" sz="2000" dirty="0" err="1"/>
              <a:t>NoSql</a:t>
            </a:r>
            <a:r>
              <a:rPr lang="en-US" sz="2000" dirty="0"/>
              <a:t> Databases are available:</a:t>
            </a:r>
          </a:p>
          <a:p>
            <a:pPr lvl="1"/>
            <a:r>
              <a:rPr lang="en-US" sz="1600" dirty="0" err="1"/>
              <a:t>MongoDb</a:t>
            </a:r>
            <a:endParaRPr lang="en-US" sz="1600" dirty="0"/>
          </a:p>
          <a:p>
            <a:pPr lvl="1"/>
            <a:r>
              <a:rPr lang="en-US" sz="1600" dirty="0"/>
              <a:t>Cassandra</a:t>
            </a:r>
          </a:p>
          <a:p>
            <a:pPr lvl="1"/>
            <a:r>
              <a:rPr lang="en-US" sz="1600" dirty="0" err="1"/>
              <a:t>Redis</a:t>
            </a:r>
            <a:endParaRPr lang="en-US" sz="1600" dirty="0"/>
          </a:p>
          <a:p>
            <a:pPr lvl="1"/>
            <a:r>
              <a:rPr lang="en-US" sz="1600" dirty="0"/>
              <a:t>Couchbase</a:t>
            </a:r>
          </a:p>
          <a:p>
            <a:r>
              <a:rPr lang="en-US" sz="2000" dirty="0"/>
              <a:t>Project R2DBC brings a reactive programming API to SQL databases and Spring Data R2DBC makes easier to use and the Project Reactor Compliance.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41169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Spring Data Reactive Mongo</a:t>
            </a:r>
            <a:br>
              <a:rPr lang="es-ES" dirty="0"/>
            </a:b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E83F6C2-32B3-2740-8614-DBC09A12A2D6}"/>
              </a:ext>
            </a:extLst>
          </p:cNvPr>
          <p:cNvSpPr txBox="1"/>
          <p:nvPr/>
        </p:nvSpPr>
        <p:spPr bwMode="auto">
          <a:xfrm>
            <a:off x="1001308" y="1635646"/>
            <a:ext cx="653140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Reactive Module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Project Reactor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compliant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.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Repository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methods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return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 Mono/Flux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objects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It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handles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collection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creation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/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index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Very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easy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 to use at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beggining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617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Spring Data Reactive Mongo</a:t>
            </a:r>
            <a:br>
              <a:rPr lang="es-ES" dirty="0"/>
            </a:b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E83F6C2-32B3-2740-8614-DBC09A12A2D6}"/>
              </a:ext>
            </a:extLst>
          </p:cNvPr>
          <p:cNvSpPr txBox="1"/>
          <p:nvPr/>
        </p:nvSpPr>
        <p:spPr bwMode="auto">
          <a:xfrm>
            <a:off x="1001308" y="1635646"/>
            <a:ext cx="379757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Add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 reactive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dependency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 to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pom.xml</a:t>
            </a:r>
            <a:endParaRPr lang="es-ES" sz="1600" dirty="0">
              <a:solidFill>
                <a:srgbClr val="01646C"/>
              </a:solidFill>
              <a:latin typeface="Calibri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1646C"/>
              </a:solidFill>
              <a:latin typeface="Calibri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1646C"/>
              </a:solidFill>
              <a:latin typeface="Calibri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1646C"/>
              </a:solidFill>
              <a:latin typeface="Calibri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1646C"/>
              </a:solidFill>
              <a:latin typeface="Calibri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Add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 a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basic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configuration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for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mongoDb</a:t>
            </a:r>
            <a:endParaRPr lang="es-ES" sz="1600" dirty="0">
              <a:solidFill>
                <a:srgbClr val="01646C"/>
              </a:solidFill>
              <a:latin typeface="Calibri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9785C4-A834-AB4B-9080-DAD6CD5AFF29}"/>
              </a:ext>
            </a:extLst>
          </p:cNvPr>
          <p:cNvSpPr txBox="1"/>
          <p:nvPr/>
        </p:nvSpPr>
        <p:spPr bwMode="auto">
          <a:xfrm>
            <a:off x="1001308" y="1028926"/>
            <a:ext cx="1269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s-ES" sz="1800" dirty="0" err="1">
                <a:solidFill>
                  <a:srgbClr val="01646C"/>
                </a:solidFill>
                <a:latin typeface="Calibri" charset="0"/>
              </a:rPr>
              <a:t>Initial</a:t>
            </a:r>
            <a:r>
              <a:rPr lang="es-ES" sz="18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800" dirty="0" err="1">
                <a:solidFill>
                  <a:srgbClr val="01646C"/>
                </a:solidFill>
                <a:latin typeface="Calibri" charset="0"/>
              </a:rPr>
              <a:t>Steps</a:t>
            </a:r>
            <a:endParaRPr lang="es-ES" sz="1800" dirty="0">
              <a:solidFill>
                <a:srgbClr val="01646C"/>
              </a:solidFill>
              <a:latin typeface="Calibri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55F4D3D-4CDB-874D-918B-603FE3917817}"/>
              </a:ext>
            </a:extLst>
          </p:cNvPr>
          <p:cNvSpPr txBox="1"/>
          <p:nvPr/>
        </p:nvSpPr>
        <p:spPr bwMode="auto">
          <a:xfrm>
            <a:off x="1907704" y="1995686"/>
            <a:ext cx="4253087" cy="108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r>
              <a:rPr lang="es-ES" sz="1050" dirty="0"/>
              <a:t>&lt;</a:t>
            </a:r>
            <a:r>
              <a:rPr lang="es-ES" sz="1050" dirty="0" err="1"/>
              <a:t>dependency</a:t>
            </a:r>
            <a:r>
              <a:rPr lang="es-ES" sz="1050" dirty="0"/>
              <a:t>&gt;</a:t>
            </a:r>
          </a:p>
          <a:p>
            <a:r>
              <a:rPr lang="es-ES" sz="1050" dirty="0"/>
              <a:t>    &lt;</a:t>
            </a:r>
            <a:r>
              <a:rPr lang="es-ES" sz="1050" dirty="0" err="1"/>
              <a:t>groupId</a:t>
            </a:r>
            <a:r>
              <a:rPr lang="es-ES" sz="1050" dirty="0"/>
              <a:t>&gt;</a:t>
            </a:r>
            <a:r>
              <a:rPr lang="es-ES" sz="1050" dirty="0" err="1"/>
              <a:t>org.springframework.boot</a:t>
            </a:r>
            <a:r>
              <a:rPr lang="es-ES" sz="1050" dirty="0"/>
              <a:t>&lt;/</a:t>
            </a:r>
            <a:r>
              <a:rPr lang="es-ES" sz="1050" dirty="0" err="1"/>
              <a:t>groupId</a:t>
            </a:r>
            <a:r>
              <a:rPr lang="es-ES" sz="1050" dirty="0"/>
              <a:t>&gt;</a:t>
            </a:r>
          </a:p>
          <a:p>
            <a:r>
              <a:rPr lang="es-ES" sz="1050" dirty="0"/>
              <a:t>    &lt;</a:t>
            </a:r>
            <a:r>
              <a:rPr lang="es-ES" sz="1050" dirty="0" err="1"/>
              <a:t>artifactId</a:t>
            </a:r>
            <a:r>
              <a:rPr lang="es-ES" sz="1050" dirty="0"/>
              <a:t>&gt;</a:t>
            </a:r>
            <a:r>
              <a:rPr lang="es-ES" sz="1050" dirty="0" err="1"/>
              <a:t>spring</a:t>
            </a:r>
            <a:r>
              <a:rPr lang="es-ES" sz="1050" dirty="0"/>
              <a:t>-</a:t>
            </a:r>
            <a:r>
              <a:rPr lang="es-ES" sz="1050" dirty="0" err="1"/>
              <a:t>boot</a:t>
            </a:r>
            <a:r>
              <a:rPr lang="es-ES" sz="1050" dirty="0"/>
              <a:t>-starter-data-</a:t>
            </a:r>
            <a:r>
              <a:rPr lang="es-ES" sz="1050" dirty="0" err="1"/>
              <a:t>mongodb</a:t>
            </a:r>
            <a:r>
              <a:rPr lang="es-ES" sz="1050" dirty="0"/>
              <a:t>-reactive&lt;/</a:t>
            </a:r>
            <a:r>
              <a:rPr lang="es-ES" sz="1050" dirty="0" err="1"/>
              <a:t>artifactId</a:t>
            </a:r>
            <a:r>
              <a:rPr lang="es-ES" sz="1050" dirty="0"/>
              <a:t>&gt;</a:t>
            </a:r>
          </a:p>
          <a:p>
            <a:r>
              <a:rPr lang="es-ES" sz="1050" dirty="0"/>
              <a:t>  &lt;/</a:t>
            </a:r>
            <a:r>
              <a:rPr lang="es-ES" sz="1050" dirty="0" err="1"/>
              <a:t>dependency</a:t>
            </a:r>
            <a:r>
              <a:rPr lang="es-ES" sz="1050" dirty="0"/>
              <a:t>&gt;</a:t>
            </a:r>
          </a:p>
          <a:p>
            <a:r>
              <a:rPr lang="es-ES" sz="1050" dirty="0"/>
              <a:t>&lt;</a:t>
            </a:r>
            <a:r>
              <a:rPr lang="es-ES" sz="1050" dirty="0" err="1"/>
              <a:t>dependency</a:t>
            </a:r>
            <a:r>
              <a:rPr lang="es-ES" sz="1050" dirty="0"/>
              <a:t>&gt;</a:t>
            </a:r>
          </a:p>
          <a:p>
            <a:pPr eaLnBrk="1" hangingPunct="1"/>
            <a:endParaRPr lang="es-ES" sz="1200" dirty="0" err="1">
              <a:solidFill>
                <a:srgbClr val="01646C"/>
              </a:solidFill>
              <a:latin typeface="Calibri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E3DA266-F49B-4A4C-8576-E03F962928DD}"/>
              </a:ext>
            </a:extLst>
          </p:cNvPr>
          <p:cNvSpPr txBox="1"/>
          <p:nvPr/>
        </p:nvSpPr>
        <p:spPr bwMode="auto">
          <a:xfrm>
            <a:off x="611560" y="3498357"/>
            <a:ext cx="43204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s-ES" sz="1000" dirty="0" err="1"/>
              <a:t>spring.data.mongodb.uri</a:t>
            </a:r>
            <a:r>
              <a:rPr lang="es-ES" sz="1000" dirty="0"/>
              <a:t> = ${</a:t>
            </a:r>
            <a:r>
              <a:rPr lang="es-ES" sz="1000" dirty="0" err="1"/>
              <a:t>MONGO_URI:mongodb</a:t>
            </a:r>
            <a:r>
              <a:rPr lang="es-ES" sz="1000" dirty="0"/>
              <a:t>://127.0.0.1/</a:t>
            </a:r>
            <a:r>
              <a:rPr lang="es-ES" sz="1000" dirty="0" err="1"/>
              <a:t>webflux</a:t>
            </a:r>
            <a:r>
              <a:rPr lang="es-ES" sz="1000" dirty="0"/>
              <a:t>}</a:t>
            </a:r>
          </a:p>
          <a:p>
            <a:pPr eaLnBrk="1" hangingPunct="1"/>
            <a:endParaRPr lang="es-ES" sz="1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8D37D6F-3643-794C-8EF0-80EDF1AC2B72}"/>
              </a:ext>
            </a:extLst>
          </p:cNvPr>
          <p:cNvSpPr txBox="1"/>
          <p:nvPr/>
        </p:nvSpPr>
        <p:spPr bwMode="auto">
          <a:xfrm>
            <a:off x="5292080" y="3490331"/>
            <a:ext cx="32255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r>
              <a:rPr lang="es-ES" sz="1000" dirty="0" err="1"/>
              <a:t>spring</a:t>
            </a:r>
            <a:r>
              <a:rPr lang="es-ES" sz="1000" dirty="0"/>
              <a:t>:</a:t>
            </a:r>
          </a:p>
          <a:p>
            <a:r>
              <a:rPr lang="es-ES" sz="1000" dirty="0"/>
              <a:t>  data:</a:t>
            </a:r>
          </a:p>
          <a:p>
            <a:r>
              <a:rPr lang="es-ES" sz="1000" dirty="0"/>
              <a:t>    </a:t>
            </a:r>
            <a:r>
              <a:rPr lang="es-ES" sz="1000" dirty="0" err="1"/>
              <a:t>mongodb</a:t>
            </a:r>
            <a:r>
              <a:rPr lang="es-ES" sz="1000" dirty="0"/>
              <a:t>:</a:t>
            </a:r>
          </a:p>
          <a:p>
            <a:r>
              <a:rPr lang="es-ES" sz="1000" dirty="0"/>
              <a:t>      </a:t>
            </a:r>
            <a:r>
              <a:rPr lang="es-ES" sz="1000" dirty="0" err="1"/>
              <a:t>uri</a:t>
            </a:r>
            <a:r>
              <a:rPr lang="es-ES" sz="1000" dirty="0"/>
              <a:t>: ${</a:t>
            </a:r>
            <a:r>
              <a:rPr lang="es-ES" sz="1000" dirty="0" err="1"/>
              <a:t>MONGO_URI:mongodb</a:t>
            </a:r>
            <a:r>
              <a:rPr lang="es-ES" sz="1000" dirty="0"/>
              <a:t>://127.0.0.1/</a:t>
            </a:r>
            <a:r>
              <a:rPr lang="es-ES" sz="1000" dirty="0" err="1"/>
              <a:t>webflux</a:t>
            </a:r>
            <a:r>
              <a:rPr lang="es-ES" sz="1000" dirty="0"/>
              <a:t>}</a:t>
            </a:r>
          </a:p>
          <a:p>
            <a:pPr eaLnBrk="1" hangingPunct="1"/>
            <a:endParaRPr lang="es-ES" sz="1200" dirty="0" err="1">
              <a:solidFill>
                <a:srgbClr val="01646C"/>
              </a:solidFill>
              <a:latin typeface="Calibri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CDFFA5-C04B-AE41-B09A-53F69551E55B}"/>
              </a:ext>
            </a:extLst>
          </p:cNvPr>
          <p:cNvSpPr txBox="1"/>
          <p:nvPr/>
        </p:nvSpPr>
        <p:spPr bwMode="auto">
          <a:xfrm>
            <a:off x="1763688" y="3213332"/>
            <a:ext cx="15165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s-ES" sz="1200" u="sng" dirty="0" err="1">
                <a:solidFill>
                  <a:srgbClr val="01646C"/>
                </a:solidFill>
                <a:latin typeface="Calibri" charset="0"/>
              </a:rPr>
              <a:t>Properties</a:t>
            </a:r>
            <a:r>
              <a:rPr lang="es-ES" sz="1200" u="sng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u="sng" dirty="0" err="1">
                <a:solidFill>
                  <a:srgbClr val="01646C"/>
                </a:solidFill>
                <a:latin typeface="Calibri" charset="0"/>
              </a:rPr>
              <a:t>Config</a:t>
            </a:r>
            <a:r>
              <a:rPr lang="es-ES" sz="1200" u="sng" dirty="0">
                <a:solidFill>
                  <a:srgbClr val="01646C"/>
                </a:solidFill>
                <a:latin typeface="Calibri" charset="0"/>
              </a:rPr>
              <a:t> 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425D5FA-AED0-2547-B946-B29E13882B0C}"/>
              </a:ext>
            </a:extLst>
          </p:cNvPr>
          <p:cNvSpPr txBox="1"/>
          <p:nvPr/>
        </p:nvSpPr>
        <p:spPr bwMode="auto">
          <a:xfrm>
            <a:off x="6012160" y="3213332"/>
            <a:ext cx="12018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s-ES" sz="1200" u="sng" dirty="0">
                <a:solidFill>
                  <a:srgbClr val="01646C"/>
                </a:solidFill>
                <a:latin typeface="Calibri" charset="0"/>
              </a:rPr>
              <a:t>YAML </a:t>
            </a:r>
            <a:r>
              <a:rPr lang="es-ES" sz="1200" u="sng" dirty="0" err="1">
                <a:solidFill>
                  <a:srgbClr val="01646C"/>
                </a:solidFill>
                <a:latin typeface="Calibri" charset="0"/>
              </a:rPr>
              <a:t>config</a:t>
            </a:r>
            <a:r>
              <a:rPr lang="es-ES" sz="1200" u="sng" dirty="0">
                <a:solidFill>
                  <a:srgbClr val="01646C"/>
                </a:solidFill>
                <a:latin typeface="Calibri" charset="0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4050196419"/>
      </p:ext>
    </p:extLst>
  </p:cSld>
  <p:clrMapOvr>
    <a:masterClrMapping/>
  </p:clrMapOvr>
</p:sld>
</file>

<file path=ppt/theme/theme1.xml><?xml version="1.0" encoding="utf-8"?>
<a:theme xmlns:a="http://schemas.openxmlformats.org/drawingml/2006/main" name="Interior">
  <a:themeElements>
    <a:clrScheme name="Telefo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 eaLnBrk="1" hangingPunct="1">
          <a:defRPr sz="1200" dirty="0" err="1">
            <a:solidFill>
              <a:srgbClr val="01646C"/>
            </a:solidFill>
            <a:latin typeface="Calibri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UEBA_TELEFONICA" id="{CBF685EB-AD9F-C642-9636-AE893CEC20DE}" vid="{3FF6B8D9-DB12-E544-B10B-EB39B7EC6B9D}"/>
    </a:ext>
  </a:extLst>
</a:theme>
</file>

<file path=ppt/theme/theme2.xml><?xml version="1.0" encoding="utf-8"?>
<a:theme xmlns:a="http://schemas.openxmlformats.org/drawingml/2006/main" name="Portada texto blanco para imagen de fondo">
  <a:themeElements>
    <a:clrScheme name="Telefo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800" dirty="0">
            <a:solidFill>
              <a:schemeClr val="tx2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UEBA_TELEFONICA" id="{CBF685EB-AD9F-C642-9636-AE893CEC20DE}" vid="{67AD02C8-B89F-2847-B115-42820130722F}"/>
    </a:ext>
  </a:extLst>
</a:theme>
</file>

<file path=ppt/theme/theme3.xml><?xml version="1.0" encoding="utf-8"?>
<a:theme xmlns:a="http://schemas.openxmlformats.org/drawingml/2006/main" name="Separadores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800" dirty="0">
            <a:solidFill>
              <a:schemeClr val="tx2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UEBA_TELEFONICA" id="{CBF685EB-AD9F-C642-9636-AE893CEC20DE}" vid="{F2DCE2A5-9281-9240-8C3C-833E45E97BD8}"/>
    </a:ext>
  </a:extLst>
</a:theme>
</file>

<file path=ppt/theme/theme4.xml><?xml version="1.0" encoding="utf-8"?>
<a:theme xmlns:a="http://schemas.openxmlformats.org/drawingml/2006/main" name="Cierre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>
            <a:solidFill>
              <a:schemeClr val="tx2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UEBA_TELEFONICA" id="{CBF685EB-AD9F-C642-9636-AE893CEC20DE}" vid="{532F9966-227D-CB4D-A47A-73A8921E621C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7E522E5E8844D9A9F767B4DD0CE93" ma:contentTypeVersion="7" ma:contentTypeDescription="Create a new document." ma:contentTypeScope="" ma:versionID="8ba8f910f6d1a461228dfa20cef1de2f">
  <xsd:schema xmlns:xsd="http://www.w3.org/2001/XMLSchema" xmlns:xs="http://www.w3.org/2001/XMLSchema" xmlns:p="http://schemas.microsoft.com/office/2006/metadata/properties" xmlns:ns2="c91cdc3e-973e-4d12-b469-360c8baa679e" xmlns:ns3="40b18733-aeac-4a76-9772-656af1fde4d8" targetNamespace="http://schemas.microsoft.com/office/2006/metadata/properties" ma:root="true" ma:fieldsID="84c164cab73a850c21ee9cb14a302be5" ns2:_="" ns3:_="">
    <xsd:import namespace="c91cdc3e-973e-4d12-b469-360c8baa679e"/>
    <xsd:import namespace="40b18733-aeac-4a76-9772-656af1fde4d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cdc3e-973e-4d12-b469-360c8baa679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b18733-aeac-4a76-9772-656af1fde4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418B9F-AC94-4746-8DF7-6CFBDDA511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1cdc3e-973e-4d12-b469-360c8baa679e"/>
    <ds:schemaRef ds:uri="40b18733-aeac-4a76-9772-656af1fde4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C8EE23-D077-4470-A7D2-FAA4D6B2A52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0B79C05-E018-46D4-8AB5-39122C510A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851</Words>
  <Application>Microsoft Macintosh PowerPoint</Application>
  <PresentationFormat>Presentación en pantalla (16:9)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16</vt:i4>
      </vt:variant>
    </vt:vector>
  </HeadingPairs>
  <TitlesOfParts>
    <vt:vector size="30" baseType="lpstr">
      <vt:lpstr>ＭＳ Ｐゴシック</vt:lpstr>
      <vt:lpstr>ＭＳ Ｐゴシック</vt:lpstr>
      <vt:lpstr>ヒラギノ角ゴ ProN W3</vt:lpstr>
      <vt:lpstr>Arial</vt:lpstr>
      <vt:lpstr>Calibri</vt:lpstr>
      <vt:lpstr>Calibri Light</vt:lpstr>
      <vt:lpstr>Courier New</vt:lpstr>
      <vt:lpstr>Gill Sans</vt:lpstr>
      <vt:lpstr>SFMono-Regular</vt:lpstr>
      <vt:lpstr>Wingdings</vt:lpstr>
      <vt:lpstr>Interior</vt:lpstr>
      <vt:lpstr>Portada texto blanco para imagen de fondo</vt:lpstr>
      <vt:lpstr>Separadores</vt:lpstr>
      <vt:lpstr>Cierre</vt:lpstr>
      <vt:lpstr>Presentación de PowerPoint</vt:lpstr>
      <vt:lpstr>Index</vt:lpstr>
      <vt:lpstr>Presentación de PowerPoint</vt:lpstr>
      <vt:lpstr>Spring Data</vt:lpstr>
      <vt:lpstr>Links</vt:lpstr>
      <vt:lpstr>Presentación de PowerPoint</vt:lpstr>
      <vt:lpstr>Introduction</vt:lpstr>
      <vt:lpstr>Spring Data Reactive Mongo </vt:lpstr>
      <vt:lpstr>Spring Data Reactive Mongo </vt:lpstr>
      <vt:lpstr>Spring Data Reactive Mongo Model </vt:lpstr>
      <vt:lpstr>Spring Data Reactive Mongo Repositories </vt:lpstr>
      <vt:lpstr>Spring Data Reactive Mongo Repositories </vt:lpstr>
      <vt:lpstr>Spring Data Reactive Mongo Query Creation  </vt:lpstr>
      <vt:lpstr>Spring Data Reactive Mongo Advanced Repositories </vt:lpstr>
      <vt:lpstr>Spring Data Reactive Mongo Advanced Queries 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JUAN ANTONIO HERNANDO LABAJO</cp:lastModifiedBy>
  <cp:revision>63</cp:revision>
  <dcterms:modified xsi:type="dcterms:W3CDTF">2019-05-21T10:30:14Z</dcterms:modified>
</cp:coreProperties>
</file>