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3.xml"/><Relationship Id="rId22" Type="http://schemas.openxmlformats.org/officeDocument/2006/relationships/font" Target="fonts/Roboto-boldItalic.fntdata"/><Relationship Id="rId10" Type="http://schemas.openxmlformats.org/officeDocument/2006/relationships/slide" Target="slides/slide2.xml"/><Relationship Id="rId21" Type="http://schemas.openxmlformats.org/officeDocument/2006/relationships/font" Target="fonts/Roboto-italic.fnt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3.xml"/><Relationship Id="rId19" Type="http://schemas.openxmlformats.org/officeDocument/2006/relationships/font" Target="fonts/Roboto-regular.fntdata"/><Relationship Id="rId6" Type="http://schemas.openxmlformats.org/officeDocument/2006/relationships/slideMaster" Target="slideMasters/slideMaster4.xml"/><Relationship Id="rId18" Type="http://schemas.openxmlformats.org/officeDocument/2006/relationships/slide" Target="slides/slide10.xml"/><Relationship Id="rId7" Type="http://schemas.openxmlformats.org/officeDocument/2006/relationships/slideMaster" Target="slideMasters/slideMaster5.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e8dfcd0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5e8dfcd09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e8dfcd0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5e8dfcd0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e8dfcd0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5e8dfcd09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e8dfcd0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5e8dfcd09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e8dfcd09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e8dfcd09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60800" y="2065320"/>
            <a:ext cx="8221680" cy="469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5" name="Shape 11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6" name="Shape 116"/>
        <p:cNvGrpSpPr/>
        <p:nvPr/>
      </p:nvGrpSpPr>
      <p:grpSpPr>
        <a:xfrm>
          <a:off x="0" y="0"/>
          <a:ext cx="0" cy="0"/>
          <a:chOff x="0" y="0"/>
          <a:chExt cx="0" cy="0"/>
        </a:xfrm>
      </p:grpSpPr>
      <p:sp>
        <p:nvSpPr>
          <p:cNvPr id="117" name="Google Shape;117;p29"/>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9" name="Shape 119"/>
        <p:cNvGrpSpPr/>
        <p:nvPr/>
      </p:nvGrpSpPr>
      <p:grpSpPr>
        <a:xfrm>
          <a:off x="0" y="0"/>
          <a:ext cx="0" cy="0"/>
          <a:chOff x="0" y="0"/>
          <a:chExt cx="0" cy="0"/>
        </a:xfrm>
      </p:grpSpPr>
      <p:sp>
        <p:nvSpPr>
          <p:cNvPr id="120" name="Google Shape;120;p30"/>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2" name="Shape 122"/>
        <p:cNvGrpSpPr/>
        <p:nvPr/>
      </p:nvGrpSpPr>
      <p:grpSpPr>
        <a:xfrm>
          <a:off x="0" y="0"/>
          <a:ext cx="0" cy="0"/>
          <a:chOff x="0" y="0"/>
          <a:chExt cx="0" cy="0"/>
        </a:xfrm>
      </p:grpSpPr>
      <p:sp>
        <p:nvSpPr>
          <p:cNvPr id="123" name="Google Shape;123;p31"/>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6" name="Shape 126"/>
        <p:cNvGrpSpPr/>
        <p:nvPr/>
      </p:nvGrpSpPr>
      <p:grpSpPr>
        <a:xfrm>
          <a:off x="0" y="0"/>
          <a:ext cx="0" cy="0"/>
          <a:chOff x="0" y="0"/>
          <a:chExt cx="0" cy="0"/>
        </a:xfrm>
      </p:grpSpPr>
      <p:sp>
        <p:nvSpPr>
          <p:cNvPr id="127" name="Google Shape;127;p32"/>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8" name="Shape 128"/>
        <p:cNvGrpSpPr/>
        <p:nvPr/>
      </p:nvGrpSpPr>
      <p:grpSpPr>
        <a:xfrm>
          <a:off x="0" y="0"/>
          <a:ext cx="0" cy="0"/>
          <a:chOff x="0" y="0"/>
          <a:chExt cx="0" cy="0"/>
        </a:xfrm>
      </p:grpSpPr>
      <p:sp>
        <p:nvSpPr>
          <p:cNvPr id="129" name="Google Shape;129;p33"/>
          <p:cNvSpPr txBox="1"/>
          <p:nvPr>
            <p:ph idx="1" type="subTitle"/>
          </p:nvPr>
        </p:nvSpPr>
        <p:spPr>
          <a:xfrm>
            <a:off x="460800" y="2065320"/>
            <a:ext cx="8221680" cy="469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0" name="Shape 130"/>
        <p:cNvGrpSpPr/>
        <p:nvPr/>
      </p:nvGrpSpPr>
      <p:grpSpPr>
        <a:xfrm>
          <a:off x="0" y="0"/>
          <a:ext cx="0" cy="0"/>
          <a:chOff x="0" y="0"/>
          <a:chExt cx="0" cy="0"/>
        </a:xfrm>
      </p:grpSpPr>
      <p:sp>
        <p:nvSpPr>
          <p:cNvPr id="131" name="Google Shape;131;p34"/>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5" name="Shape 135"/>
        <p:cNvGrpSpPr/>
        <p:nvPr/>
      </p:nvGrpSpPr>
      <p:grpSpPr>
        <a:xfrm>
          <a:off x="0" y="0"/>
          <a:ext cx="0" cy="0"/>
          <a:chOff x="0" y="0"/>
          <a:chExt cx="0" cy="0"/>
        </a:xfrm>
      </p:grpSpPr>
      <p:sp>
        <p:nvSpPr>
          <p:cNvPr id="136" name="Google Shape;136;p35"/>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0" name="Shape 140"/>
        <p:cNvGrpSpPr/>
        <p:nvPr/>
      </p:nvGrpSpPr>
      <p:grpSpPr>
        <a:xfrm>
          <a:off x="0" y="0"/>
          <a:ext cx="0" cy="0"/>
          <a:chOff x="0" y="0"/>
          <a:chExt cx="0" cy="0"/>
        </a:xfrm>
      </p:grpSpPr>
      <p:sp>
        <p:nvSpPr>
          <p:cNvPr id="141" name="Google Shape;141;p36"/>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5" name="Shape 145"/>
        <p:cNvGrpSpPr/>
        <p:nvPr/>
      </p:nvGrpSpPr>
      <p:grpSpPr>
        <a:xfrm>
          <a:off x="0" y="0"/>
          <a:ext cx="0" cy="0"/>
          <a:chOff x="0" y="0"/>
          <a:chExt cx="0" cy="0"/>
        </a:xfrm>
      </p:grpSpPr>
      <p:sp>
        <p:nvSpPr>
          <p:cNvPr id="146" name="Google Shape;146;p37"/>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9" name="Shape 149"/>
        <p:cNvGrpSpPr/>
        <p:nvPr/>
      </p:nvGrpSpPr>
      <p:grpSpPr>
        <a:xfrm>
          <a:off x="0" y="0"/>
          <a:ext cx="0" cy="0"/>
          <a:chOff x="0" y="0"/>
          <a:chExt cx="0" cy="0"/>
        </a:xfrm>
      </p:grpSpPr>
      <p:sp>
        <p:nvSpPr>
          <p:cNvPr id="150" name="Google Shape;150;p38"/>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5" name="Shape 155"/>
        <p:cNvGrpSpPr/>
        <p:nvPr/>
      </p:nvGrpSpPr>
      <p:grpSpPr>
        <a:xfrm>
          <a:off x="0" y="0"/>
          <a:ext cx="0" cy="0"/>
          <a:chOff x="0" y="0"/>
          <a:chExt cx="0" cy="0"/>
        </a:xfrm>
      </p:grpSpPr>
      <p:sp>
        <p:nvSpPr>
          <p:cNvPr id="156" name="Google Shape;156;p39"/>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0" name="Shape 170"/>
        <p:cNvGrpSpPr/>
        <p:nvPr/>
      </p:nvGrpSpPr>
      <p:grpSpPr>
        <a:xfrm>
          <a:off x="0" y="0"/>
          <a:ext cx="0" cy="0"/>
          <a:chOff x="0" y="0"/>
          <a:chExt cx="0" cy="0"/>
        </a:xfrm>
      </p:grpSpPr>
      <p:sp>
        <p:nvSpPr>
          <p:cNvPr id="171" name="Google Shape;171;p41"/>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1"/>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41"/>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4" name="Shape 174"/>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5" name="Shape 175"/>
        <p:cNvGrpSpPr/>
        <p:nvPr/>
      </p:nvGrpSpPr>
      <p:grpSpPr>
        <a:xfrm>
          <a:off x="0" y="0"/>
          <a:ext cx="0" cy="0"/>
          <a:chOff x="0" y="0"/>
          <a:chExt cx="0" cy="0"/>
        </a:xfrm>
      </p:grpSpPr>
      <p:sp>
        <p:nvSpPr>
          <p:cNvPr id="176" name="Google Shape;176;p43"/>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78" name="Shape 178"/>
        <p:cNvGrpSpPr/>
        <p:nvPr/>
      </p:nvGrpSpPr>
      <p:grpSpPr>
        <a:xfrm>
          <a:off x="0" y="0"/>
          <a:ext cx="0" cy="0"/>
          <a:chOff x="0" y="0"/>
          <a:chExt cx="0" cy="0"/>
        </a:xfrm>
      </p:grpSpPr>
      <p:sp>
        <p:nvSpPr>
          <p:cNvPr id="179" name="Google Shape;179;p44"/>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sp>
        <p:nvSpPr>
          <p:cNvPr id="182" name="Google Shape;182;p45"/>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83" name="Shape 183"/>
        <p:cNvGrpSpPr/>
        <p:nvPr/>
      </p:nvGrpSpPr>
      <p:grpSpPr>
        <a:xfrm>
          <a:off x="0" y="0"/>
          <a:ext cx="0" cy="0"/>
          <a:chOff x="0" y="0"/>
          <a:chExt cx="0" cy="0"/>
        </a:xfrm>
      </p:grpSpPr>
      <p:sp>
        <p:nvSpPr>
          <p:cNvPr id="184" name="Google Shape;184;p46"/>
          <p:cNvSpPr txBox="1"/>
          <p:nvPr>
            <p:ph idx="1" type="subTitle"/>
          </p:nvPr>
        </p:nvSpPr>
        <p:spPr>
          <a:xfrm>
            <a:off x="460800" y="2065320"/>
            <a:ext cx="8221680" cy="469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85" name="Shape 185"/>
        <p:cNvGrpSpPr/>
        <p:nvPr/>
      </p:nvGrpSpPr>
      <p:grpSpPr>
        <a:xfrm>
          <a:off x="0" y="0"/>
          <a:ext cx="0" cy="0"/>
          <a:chOff x="0" y="0"/>
          <a:chExt cx="0" cy="0"/>
        </a:xfrm>
      </p:grpSpPr>
      <p:sp>
        <p:nvSpPr>
          <p:cNvPr id="186" name="Google Shape;186;p47"/>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47"/>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90" name="Shape 190"/>
        <p:cNvGrpSpPr/>
        <p:nvPr/>
      </p:nvGrpSpPr>
      <p:grpSpPr>
        <a:xfrm>
          <a:off x="0" y="0"/>
          <a:ext cx="0" cy="0"/>
          <a:chOff x="0" y="0"/>
          <a:chExt cx="0" cy="0"/>
        </a:xfrm>
      </p:grpSpPr>
      <p:sp>
        <p:nvSpPr>
          <p:cNvPr id="191" name="Google Shape;191;p48"/>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8"/>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48"/>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48"/>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95" name="Shape 195"/>
        <p:cNvGrpSpPr/>
        <p:nvPr/>
      </p:nvGrpSpPr>
      <p:grpSpPr>
        <a:xfrm>
          <a:off x="0" y="0"/>
          <a:ext cx="0" cy="0"/>
          <a:chOff x="0" y="0"/>
          <a:chExt cx="0" cy="0"/>
        </a:xfrm>
      </p:grpSpPr>
      <p:sp>
        <p:nvSpPr>
          <p:cNvPr id="196" name="Google Shape;196;p49"/>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9"/>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4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49"/>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00" name="Shape 200"/>
        <p:cNvGrpSpPr/>
        <p:nvPr/>
      </p:nvGrpSpPr>
      <p:grpSpPr>
        <a:xfrm>
          <a:off x="0" y="0"/>
          <a:ext cx="0" cy="0"/>
          <a:chOff x="0" y="0"/>
          <a:chExt cx="0" cy="0"/>
        </a:xfrm>
      </p:grpSpPr>
      <p:sp>
        <p:nvSpPr>
          <p:cNvPr id="201" name="Google Shape;201;p50"/>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50"/>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50"/>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04" name="Shape 204"/>
        <p:cNvGrpSpPr/>
        <p:nvPr/>
      </p:nvGrpSpPr>
      <p:grpSpPr>
        <a:xfrm>
          <a:off x="0" y="0"/>
          <a:ext cx="0" cy="0"/>
          <a:chOff x="0" y="0"/>
          <a:chExt cx="0" cy="0"/>
        </a:xfrm>
      </p:grpSpPr>
      <p:sp>
        <p:nvSpPr>
          <p:cNvPr id="205" name="Google Shape;205;p51"/>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1"/>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1"/>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51"/>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1"/>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10" name="Shape 210"/>
        <p:cNvGrpSpPr/>
        <p:nvPr/>
      </p:nvGrpSpPr>
      <p:grpSpPr>
        <a:xfrm>
          <a:off x="0" y="0"/>
          <a:ext cx="0" cy="0"/>
          <a:chOff x="0" y="0"/>
          <a:chExt cx="0" cy="0"/>
        </a:xfrm>
      </p:grpSpPr>
      <p:sp>
        <p:nvSpPr>
          <p:cNvPr id="211" name="Google Shape;211;p52"/>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2"/>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2"/>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52"/>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52"/>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2"/>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22" name="Shape 2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23" name="Shape 223"/>
        <p:cNvGrpSpPr/>
        <p:nvPr/>
      </p:nvGrpSpPr>
      <p:grpSpPr>
        <a:xfrm>
          <a:off x="0" y="0"/>
          <a:ext cx="0" cy="0"/>
          <a:chOff x="0" y="0"/>
          <a:chExt cx="0" cy="0"/>
        </a:xfrm>
      </p:grpSpPr>
      <p:sp>
        <p:nvSpPr>
          <p:cNvPr id="224" name="Google Shape;224;p55"/>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5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26" name="Shape 226"/>
        <p:cNvGrpSpPr/>
        <p:nvPr/>
      </p:nvGrpSpPr>
      <p:grpSpPr>
        <a:xfrm>
          <a:off x="0" y="0"/>
          <a:ext cx="0" cy="0"/>
          <a:chOff x="0" y="0"/>
          <a:chExt cx="0" cy="0"/>
        </a:xfrm>
      </p:grpSpPr>
      <p:sp>
        <p:nvSpPr>
          <p:cNvPr id="227" name="Google Shape;227;p56"/>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6"/>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29" name="Shape 229"/>
        <p:cNvGrpSpPr/>
        <p:nvPr/>
      </p:nvGrpSpPr>
      <p:grpSpPr>
        <a:xfrm>
          <a:off x="0" y="0"/>
          <a:ext cx="0" cy="0"/>
          <a:chOff x="0" y="0"/>
          <a:chExt cx="0" cy="0"/>
        </a:xfrm>
      </p:grpSpPr>
      <p:sp>
        <p:nvSpPr>
          <p:cNvPr id="230" name="Google Shape;230;p57"/>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57"/>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3" name="Shape 233"/>
        <p:cNvGrpSpPr/>
        <p:nvPr/>
      </p:nvGrpSpPr>
      <p:grpSpPr>
        <a:xfrm>
          <a:off x="0" y="0"/>
          <a:ext cx="0" cy="0"/>
          <a:chOff x="0" y="0"/>
          <a:chExt cx="0" cy="0"/>
        </a:xfrm>
      </p:grpSpPr>
      <p:sp>
        <p:nvSpPr>
          <p:cNvPr id="234" name="Google Shape;234;p58"/>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5" name="Shape 235"/>
        <p:cNvGrpSpPr/>
        <p:nvPr/>
      </p:nvGrpSpPr>
      <p:grpSpPr>
        <a:xfrm>
          <a:off x="0" y="0"/>
          <a:ext cx="0" cy="0"/>
          <a:chOff x="0" y="0"/>
          <a:chExt cx="0" cy="0"/>
        </a:xfrm>
      </p:grpSpPr>
      <p:sp>
        <p:nvSpPr>
          <p:cNvPr id="236" name="Google Shape;236;p59"/>
          <p:cNvSpPr txBox="1"/>
          <p:nvPr>
            <p:ph idx="1" type="subTitle"/>
          </p:nvPr>
        </p:nvSpPr>
        <p:spPr>
          <a:xfrm>
            <a:off x="460800" y="2065320"/>
            <a:ext cx="8221680" cy="469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7" name="Shape 237"/>
        <p:cNvGrpSpPr/>
        <p:nvPr/>
      </p:nvGrpSpPr>
      <p:grpSpPr>
        <a:xfrm>
          <a:off x="0" y="0"/>
          <a:ext cx="0" cy="0"/>
          <a:chOff x="0" y="0"/>
          <a:chExt cx="0" cy="0"/>
        </a:xfrm>
      </p:grpSpPr>
      <p:sp>
        <p:nvSpPr>
          <p:cNvPr id="238" name="Google Shape;238;p60"/>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60"/>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42" name="Shape 242"/>
        <p:cNvGrpSpPr/>
        <p:nvPr/>
      </p:nvGrpSpPr>
      <p:grpSpPr>
        <a:xfrm>
          <a:off x="0" y="0"/>
          <a:ext cx="0" cy="0"/>
          <a:chOff x="0" y="0"/>
          <a:chExt cx="0" cy="0"/>
        </a:xfrm>
      </p:grpSpPr>
      <p:sp>
        <p:nvSpPr>
          <p:cNvPr id="243" name="Google Shape;243;p61"/>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61"/>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61"/>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1"/>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47" name="Shape 247"/>
        <p:cNvGrpSpPr/>
        <p:nvPr/>
      </p:nvGrpSpPr>
      <p:grpSpPr>
        <a:xfrm>
          <a:off x="0" y="0"/>
          <a:ext cx="0" cy="0"/>
          <a:chOff x="0" y="0"/>
          <a:chExt cx="0" cy="0"/>
        </a:xfrm>
      </p:grpSpPr>
      <p:sp>
        <p:nvSpPr>
          <p:cNvPr id="248" name="Google Shape;248;p62"/>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6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6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2"/>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52" name="Shape 252"/>
        <p:cNvGrpSpPr/>
        <p:nvPr/>
      </p:nvGrpSpPr>
      <p:grpSpPr>
        <a:xfrm>
          <a:off x="0" y="0"/>
          <a:ext cx="0" cy="0"/>
          <a:chOff x="0" y="0"/>
          <a:chExt cx="0" cy="0"/>
        </a:xfrm>
      </p:grpSpPr>
      <p:sp>
        <p:nvSpPr>
          <p:cNvPr id="253" name="Google Shape;253;p63"/>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63"/>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3"/>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56" name="Shape 256"/>
        <p:cNvGrpSpPr/>
        <p:nvPr/>
      </p:nvGrpSpPr>
      <p:grpSpPr>
        <a:xfrm>
          <a:off x="0" y="0"/>
          <a:ext cx="0" cy="0"/>
          <a:chOff x="0" y="0"/>
          <a:chExt cx="0" cy="0"/>
        </a:xfrm>
      </p:grpSpPr>
      <p:sp>
        <p:nvSpPr>
          <p:cNvPr id="257" name="Google Shape;257;p64"/>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64"/>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64"/>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64"/>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64"/>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460800" y="2065320"/>
            <a:ext cx="8221680" cy="469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62" name="Shape 262"/>
        <p:cNvGrpSpPr/>
        <p:nvPr/>
      </p:nvGrpSpPr>
      <p:grpSpPr>
        <a:xfrm>
          <a:off x="0" y="0"/>
          <a:ext cx="0" cy="0"/>
          <a:chOff x="0" y="0"/>
          <a:chExt cx="0" cy="0"/>
        </a:xfrm>
      </p:grpSpPr>
      <p:sp>
        <p:nvSpPr>
          <p:cNvPr id="263" name="Google Shape;263;p65"/>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65"/>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65"/>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65"/>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65"/>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8" name="Google Shape;268;p65"/>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9" name="Google Shape;269;p65"/>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6.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3.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5" name="Shape 5"/>
        <p:cNvGrpSpPr/>
        <p:nvPr/>
      </p:nvGrpSpPr>
      <p:grpSpPr>
        <a:xfrm>
          <a:off x="0" y="0"/>
          <a:ext cx="0" cy="0"/>
          <a:chOff x="0" y="0"/>
          <a:chExt cx="0" cy="0"/>
        </a:xfrm>
      </p:grpSpPr>
      <p:sp>
        <p:nvSpPr>
          <p:cNvPr id="6" name="Google Shape;6;p1"/>
          <p:cNvSpPr/>
          <p:nvPr/>
        </p:nvSpPr>
        <p:spPr>
          <a:xfrm flipH="1">
            <a:off x="8246520" y="4245840"/>
            <a:ext cx="897120" cy="89712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flipH="1">
            <a:off x="8246520" y="4245840"/>
            <a:ext cx="897120" cy="897120"/>
          </a:xfrm>
          <a:prstGeom prst="round1Rect">
            <a:avLst>
              <a:gd fmla="val 16667" name="adj"/>
            </a:avLst>
          </a:prstGeom>
          <a:solidFill>
            <a:srgbClr val="FFFFFF">
              <a:alpha val="6862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390600" y="1819440"/>
            <a:ext cx="8221680" cy="9331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523720" y="46954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737373"/>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737373"/>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737373"/>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737373"/>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737373"/>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737373"/>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737373"/>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737373"/>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737373"/>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490320" y="488160"/>
            <a:ext cx="6226920" cy="4090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2" type="sldNum"/>
          </p:nvPr>
        </p:nvSpPr>
        <p:spPr>
          <a:xfrm>
            <a:off x="8523720" y="46954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2" name="Google Shape;62;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FAFA"/>
        </a:solidFill>
      </p:bgPr>
    </p:bg>
    <p:spTree>
      <p:nvGrpSpPr>
        <p:cNvPr id="111" name="Shape 111"/>
        <p:cNvGrpSpPr/>
        <p:nvPr/>
      </p:nvGrpSpPr>
      <p:grpSpPr>
        <a:xfrm>
          <a:off x="0" y="0"/>
          <a:ext cx="0" cy="0"/>
          <a:chOff x="0" y="0"/>
          <a:chExt cx="0" cy="0"/>
        </a:xfrm>
      </p:grpSpPr>
      <p:sp>
        <p:nvSpPr>
          <p:cNvPr id="112" name="Google Shape;112;p27"/>
          <p:cNvSpPr txBox="1"/>
          <p:nvPr>
            <p:ph idx="12" type="sldNum"/>
          </p:nvPr>
        </p:nvSpPr>
        <p:spPr>
          <a:xfrm>
            <a:off x="8523720" y="46954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737373"/>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737373"/>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737373"/>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737373"/>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737373"/>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737373"/>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737373"/>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737373"/>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737373"/>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13" name="Google Shape;113;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4" name="Google Shape;114;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163" name="Shape 163"/>
        <p:cNvGrpSpPr/>
        <p:nvPr/>
      </p:nvGrpSpPr>
      <p:grpSpPr>
        <a:xfrm>
          <a:off x="0" y="0"/>
          <a:ext cx="0" cy="0"/>
          <a:chOff x="0" y="0"/>
          <a:chExt cx="0" cy="0"/>
        </a:xfrm>
      </p:grpSpPr>
      <p:sp>
        <p:nvSpPr>
          <p:cNvPr id="164" name="Google Shape;164;p40"/>
          <p:cNvSpPr/>
          <p:nvPr/>
        </p:nvSpPr>
        <p:spPr>
          <a:xfrm flipH="1" rot="10800000">
            <a:off x="-1080" y="5143680"/>
            <a:ext cx="9143640" cy="345708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0"/>
          <p:cNvSpPr/>
          <p:nvPr/>
        </p:nvSpPr>
        <p:spPr>
          <a:xfrm>
            <a:off x="0" y="1685880"/>
            <a:ext cx="9143640" cy="108360"/>
          </a:xfrm>
          <a:prstGeom prst="rect">
            <a:avLst/>
          </a:prstGeom>
          <a:gradFill>
            <a:gsLst>
              <a:gs pos="0">
                <a:srgbClr val="F9F9F9"/>
              </a:gs>
              <a:gs pos="100000">
                <a:srgbClr val="DEDEDE"/>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0"/>
          <p:cNvSpPr txBox="1"/>
          <p:nvPr>
            <p:ph type="title"/>
          </p:nvPr>
        </p:nvSpPr>
        <p:spPr>
          <a:xfrm>
            <a:off x="471960" y="738720"/>
            <a:ext cx="8221680" cy="7675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7" name="Google Shape;167;p40"/>
          <p:cNvSpPr txBox="1"/>
          <p:nvPr>
            <p:ph idx="1" type="body"/>
          </p:nvPr>
        </p:nvSpPr>
        <p:spPr>
          <a:xfrm>
            <a:off x="471960" y="1919160"/>
            <a:ext cx="3999600" cy="27097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68" name="Google Shape;168;p40"/>
          <p:cNvSpPr txBox="1"/>
          <p:nvPr>
            <p:ph idx="2" type="body"/>
          </p:nvPr>
        </p:nvSpPr>
        <p:spPr>
          <a:xfrm>
            <a:off x="4694400" y="1919160"/>
            <a:ext cx="3999600" cy="27097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69" name="Google Shape;169;p40"/>
          <p:cNvSpPr txBox="1"/>
          <p:nvPr>
            <p:ph idx="12" type="sldNum"/>
          </p:nvPr>
        </p:nvSpPr>
        <p:spPr>
          <a:xfrm>
            <a:off x="8523720" y="46954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sz="1000" strike="noStrike">
                <a:solidFill>
                  <a:srgbClr val="737373"/>
                </a:solidFill>
                <a:latin typeface="Roboto"/>
                <a:ea typeface="Roboto"/>
                <a:cs typeface="Roboto"/>
                <a:sym typeface="Roboto"/>
              </a:defRPr>
            </a:lvl1pPr>
            <a:lvl2pPr indent="0" lvl="1" marL="0" marR="0" rtl="0" algn="r">
              <a:lnSpc>
                <a:spcPct val="100000"/>
              </a:lnSpc>
              <a:spcBef>
                <a:spcPts val="0"/>
              </a:spcBef>
              <a:buNone/>
              <a:defRPr b="0" sz="1000" strike="noStrike">
                <a:solidFill>
                  <a:srgbClr val="737373"/>
                </a:solidFill>
                <a:latin typeface="Roboto"/>
                <a:ea typeface="Roboto"/>
                <a:cs typeface="Roboto"/>
                <a:sym typeface="Roboto"/>
              </a:defRPr>
            </a:lvl2pPr>
            <a:lvl3pPr indent="0" lvl="2" marL="0" marR="0" rtl="0" algn="r">
              <a:lnSpc>
                <a:spcPct val="100000"/>
              </a:lnSpc>
              <a:spcBef>
                <a:spcPts val="0"/>
              </a:spcBef>
              <a:buNone/>
              <a:defRPr b="0" sz="1000" strike="noStrike">
                <a:solidFill>
                  <a:srgbClr val="737373"/>
                </a:solidFill>
                <a:latin typeface="Roboto"/>
                <a:ea typeface="Roboto"/>
                <a:cs typeface="Roboto"/>
                <a:sym typeface="Roboto"/>
              </a:defRPr>
            </a:lvl3pPr>
            <a:lvl4pPr indent="0" lvl="3" marL="0" marR="0" rtl="0" algn="r">
              <a:lnSpc>
                <a:spcPct val="100000"/>
              </a:lnSpc>
              <a:spcBef>
                <a:spcPts val="0"/>
              </a:spcBef>
              <a:buNone/>
              <a:defRPr b="0" sz="1000" strike="noStrike">
                <a:solidFill>
                  <a:srgbClr val="737373"/>
                </a:solidFill>
                <a:latin typeface="Roboto"/>
                <a:ea typeface="Roboto"/>
                <a:cs typeface="Roboto"/>
                <a:sym typeface="Roboto"/>
              </a:defRPr>
            </a:lvl4pPr>
            <a:lvl5pPr indent="0" lvl="4" marL="0" marR="0" rtl="0" algn="r">
              <a:lnSpc>
                <a:spcPct val="100000"/>
              </a:lnSpc>
              <a:spcBef>
                <a:spcPts val="0"/>
              </a:spcBef>
              <a:buNone/>
              <a:defRPr b="0" sz="1000" strike="noStrike">
                <a:solidFill>
                  <a:srgbClr val="737373"/>
                </a:solidFill>
                <a:latin typeface="Roboto"/>
                <a:ea typeface="Roboto"/>
                <a:cs typeface="Roboto"/>
                <a:sym typeface="Roboto"/>
              </a:defRPr>
            </a:lvl5pPr>
            <a:lvl6pPr indent="0" lvl="5" marL="0" marR="0" rtl="0" algn="r">
              <a:lnSpc>
                <a:spcPct val="100000"/>
              </a:lnSpc>
              <a:spcBef>
                <a:spcPts val="0"/>
              </a:spcBef>
              <a:buNone/>
              <a:defRPr b="0" sz="1000" strike="noStrike">
                <a:solidFill>
                  <a:srgbClr val="737373"/>
                </a:solidFill>
                <a:latin typeface="Roboto"/>
                <a:ea typeface="Roboto"/>
                <a:cs typeface="Roboto"/>
                <a:sym typeface="Roboto"/>
              </a:defRPr>
            </a:lvl6pPr>
            <a:lvl7pPr indent="0" lvl="6" marL="0" marR="0" rtl="0" algn="r">
              <a:lnSpc>
                <a:spcPct val="100000"/>
              </a:lnSpc>
              <a:spcBef>
                <a:spcPts val="0"/>
              </a:spcBef>
              <a:buNone/>
              <a:defRPr b="0" sz="1000" strike="noStrike">
                <a:solidFill>
                  <a:srgbClr val="737373"/>
                </a:solidFill>
                <a:latin typeface="Roboto"/>
                <a:ea typeface="Roboto"/>
                <a:cs typeface="Roboto"/>
                <a:sym typeface="Roboto"/>
              </a:defRPr>
            </a:lvl7pPr>
            <a:lvl8pPr indent="0" lvl="7" marL="0" marR="0" rtl="0" algn="r">
              <a:lnSpc>
                <a:spcPct val="100000"/>
              </a:lnSpc>
              <a:spcBef>
                <a:spcPts val="0"/>
              </a:spcBef>
              <a:buNone/>
              <a:defRPr b="0" sz="1000" strike="noStrike">
                <a:solidFill>
                  <a:srgbClr val="737373"/>
                </a:solidFill>
                <a:latin typeface="Roboto"/>
                <a:ea typeface="Roboto"/>
                <a:cs typeface="Roboto"/>
                <a:sym typeface="Roboto"/>
              </a:defRPr>
            </a:lvl8pPr>
            <a:lvl9pPr indent="0" lvl="8" marL="0" marR="0" rtl="0" algn="r">
              <a:lnSpc>
                <a:spcPct val="100000"/>
              </a:lnSpc>
              <a:spcBef>
                <a:spcPts val="0"/>
              </a:spcBef>
              <a:buNone/>
              <a:defRPr b="0" sz="1000" strike="noStrike">
                <a:solidFill>
                  <a:srgbClr val="737373"/>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218" name="Shape 218"/>
        <p:cNvGrpSpPr/>
        <p:nvPr/>
      </p:nvGrpSpPr>
      <p:grpSpPr>
        <a:xfrm>
          <a:off x="0" y="0"/>
          <a:ext cx="0" cy="0"/>
          <a:chOff x="0" y="0"/>
          <a:chExt cx="0" cy="0"/>
        </a:xfrm>
      </p:grpSpPr>
      <p:sp>
        <p:nvSpPr>
          <p:cNvPr id="219" name="Google Shape;219;p53"/>
          <p:cNvSpPr txBox="1"/>
          <p:nvPr>
            <p:ph type="title"/>
          </p:nvPr>
        </p:nvSpPr>
        <p:spPr>
          <a:xfrm>
            <a:off x="460800" y="2065320"/>
            <a:ext cx="8221680" cy="1012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0" name="Google Shape;220;p53"/>
          <p:cNvSpPr txBox="1"/>
          <p:nvPr>
            <p:ph idx="12" type="sldNum"/>
          </p:nvPr>
        </p:nvSpPr>
        <p:spPr>
          <a:xfrm>
            <a:off x="8523720" y="46954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sz="1000" strike="noStrike">
                <a:solidFill>
                  <a:srgbClr val="FFFFFF"/>
                </a:solidFill>
                <a:latin typeface="Roboto"/>
                <a:ea typeface="Roboto"/>
                <a:cs typeface="Roboto"/>
                <a:sym typeface="Roboto"/>
              </a:defRPr>
            </a:lvl1pPr>
            <a:lvl2pPr indent="0" lvl="1" marL="0" marR="0" rtl="0" algn="r">
              <a:lnSpc>
                <a:spcPct val="100000"/>
              </a:lnSpc>
              <a:spcBef>
                <a:spcPts val="0"/>
              </a:spcBef>
              <a:buNone/>
              <a:defRPr b="0" sz="1000" strike="noStrike">
                <a:solidFill>
                  <a:srgbClr val="FFFFFF"/>
                </a:solidFill>
                <a:latin typeface="Roboto"/>
                <a:ea typeface="Roboto"/>
                <a:cs typeface="Roboto"/>
                <a:sym typeface="Roboto"/>
              </a:defRPr>
            </a:lvl2pPr>
            <a:lvl3pPr indent="0" lvl="2" marL="0" marR="0" rtl="0" algn="r">
              <a:lnSpc>
                <a:spcPct val="100000"/>
              </a:lnSpc>
              <a:spcBef>
                <a:spcPts val="0"/>
              </a:spcBef>
              <a:buNone/>
              <a:defRPr b="0" sz="1000" strike="noStrike">
                <a:solidFill>
                  <a:srgbClr val="FFFFFF"/>
                </a:solidFill>
                <a:latin typeface="Roboto"/>
                <a:ea typeface="Roboto"/>
                <a:cs typeface="Roboto"/>
                <a:sym typeface="Roboto"/>
              </a:defRPr>
            </a:lvl3pPr>
            <a:lvl4pPr indent="0" lvl="3" marL="0" marR="0" rtl="0" algn="r">
              <a:lnSpc>
                <a:spcPct val="100000"/>
              </a:lnSpc>
              <a:spcBef>
                <a:spcPts val="0"/>
              </a:spcBef>
              <a:buNone/>
              <a:defRPr b="0" sz="1000" strike="noStrike">
                <a:solidFill>
                  <a:srgbClr val="FFFFFF"/>
                </a:solidFill>
                <a:latin typeface="Roboto"/>
                <a:ea typeface="Roboto"/>
                <a:cs typeface="Roboto"/>
                <a:sym typeface="Roboto"/>
              </a:defRPr>
            </a:lvl4pPr>
            <a:lvl5pPr indent="0" lvl="4" marL="0" marR="0" rtl="0" algn="r">
              <a:lnSpc>
                <a:spcPct val="100000"/>
              </a:lnSpc>
              <a:spcBef>
                <a:spcPts val="0"/>
              </a:spcBef>
              <a:buNone/>
              <a:defRPr b="0" sz="1000" strike="noStrike">
                <a:solidFill>
                  <a:srgbClr val="FFFFFF"/>
                </a:solidFill>
                <a:latin typeface="Roboto"/>
                <a:ea typeface="Roboto"/>
                <a:cs typeface="Roboto"/>
                <a:sym typeface="Roboto"/>
              </a:defRPr>
            </a:lvl5pPr>
            <a:lvl6pPr indent="0" lvl="5" marL="0" marR="0" rtl="0" algn="r">
              <a:lnSpc>
                <a:spcPct val="100000"/>
              </a:lnSpc>
              <a:spcBef>
                <a:spcPts val="0"/>
              </a:spcBef>
              <a:buNone/>
              <a:defRPr b="0" sz="1000" strike="noStrike">
                <a:solidFill>
                  <a:srgbClr val="FFFFFF"/>
                </a:solidFill>
                <a:latin typeface="Roboto"/>
                <a:ea typeface="Roboto"/>
                <a:cs typeface="Roboto"/>
                <a:sym typeface="Roboto"/>
              </a:defRPr>
            </a:lvl6pPr>
            <a:lvl7pPr indent="0" lvl="6" marL="0" marR="0" rtl="0" algn="r">
              <a:lnSpc>
                <a:spcPct val="100000"/>
              </a:lnSpc>
              <a:spcBef>
                <a:spcPts val="0"/>
              </a:spcBef>
              <a:buNone/>
              <a:defRPr b="0" sz="1000" strike="noStrike">
                <a:solidFill>
                  <a:srgbClr val="FFFFFF"/>
                </a:solidFill>
                <a:latin typeface="Roboto"/>
                <a:ea typeface="Roboto"/>
                <a:cs typeface="Roboto"/>
                <a:sym typeface="Roboto"/>
              </a:defRPr>
            </a:lvl7pPr>
            <a:lvl8pPr indent="0" lvl="7" marL="0" marR="0" rtl="0" algn="r">
              <a:lnSpc>
                <a:spcPct val="100000"/>
              </a:lnSpc>
              <a:spcBef>
                <a:spcPts val="0"/>
              </a:spcBef>
              <a:buNone/>
              <a:defRPr b="0" sz="1000" strike="noStrike">
                <a:solidFill>
                  <a:srgbClr val="FFFFFF"/>
                </a:solidFill>
                <a:latin typeface="Roboto"/>
                <a:ea typeface="Roboto"/>
                <a:cs typeface="Roboto"/>
                <a:sym typeface="Roboto"/>
              </a:defRPr>
            </a:lvl8pPr>
            <a:lvl9pPr indent="0" lvl="8" marL="0" marR="0" rtl="0" algn="r">
              <a:lnSpc>
                <a:spcPct val="100000"/>
              </a:lnSpc>
              <a:spcBef>
                <a:spcPts val="0"/>
              </a:spcBef>
              <a:buNone/>
              <a:defRPr b="0" sz="1000"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21" name="Google Shape;221;p53"/>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doi.org/10.5194/os-13-551-20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 Id="rId3" Type="http://schemas.openxmlformats.org/officeDocument/2006/relationships/hyperlink" Target="https://www.pmel.noaa.gov/mimoc/" TargetMode="External"/><Relationship Id="rId4" Type="http://schemas.openxmlformats.org/officeDocument/2006/relationships/hyperlink" Target="http://doi.org/doi:10.17882/42182" TargetMode="External"/><Relationship Id="rId5" Type="http://schemas.openxmlformats.org/officeDocument/2006/relationships/hyperlink" Target="https://www.aviso.altimetry.fr/en/data/products/sea-surface-height-products/global/gridded-sea-level-heights-and-derived-variables.html" TargetMode="External"/><Relationship Id="rId6" Type="http://schemas.openxmlformats.org/officeDocument/2006/relationships/hyperlink" Target="https://doi.pangaea.de/doi:10.1594/PANGAEA.8695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66"/>
          <p:cNvSpPr txBox="1"/>
          <p:nvPr/>
        </p:nvSpPr>
        <p:spPr>
          <a:xfrm>
            <a:off x="390600" y="1819440"/>
            <a:ext cx="8221680" cy="9331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Roboto"/>
                <a:ea typeface="Roboto"/>
                <a:cs typeface="Roboto"/>
                <a:sym typeface="Roboto"/>
              </a:rPr>
              <a:t>Team KICA</a:t>
            </a:r>
            <a:br>
              <a:rPr b="0" i="0" lang="en-US" sz="1800" u="none" cap="none" strike="noStrike"/>
            </a:br>
            <a:r>
              <a:rPr b="0" i="0" lang="en-US" sz="4400" u="none" cap="none" strike="noStrike">
                <a:solidFill>
                  <a:srgbClr val="FFFFFF"/>
                </a:solidFill>
                <a:latin typeface="Roboto"/>
                <a:ea typeface="Roboto"/>
                <a:cs typeface="Roboto"/>
                <a:sym typeface="Roboto"/>
              </a:rPr>
              <a:t>Kaoutar, Iris, Cristiana, Ana</a:t>
            </a:r>
            <a:endParaRPr b="0" i="0" sz="4400" u="none" cap="none" strike="noStrike">
              <a:solidFill>
                <a:srgbClr val="000000"/>
              </a:solidFill>
              <a:latin typeface="Arial"/>
              <a:ea typeface="Arial"/>
              <a:cs typeface="Arial"/>
              <a:sym typeface="Arial"/>
            </a:endParaRPr>
          </a:p>
        </p:txBody>
      </p:sp>
      <p:sp>
        <p:nvSpPr>
          <p:cNvPr id="275" name="Google Shape;275;p66"/>
          <p:cNvSpPr txBox="1"/>
          <p:nvPr/>
        </p:nvSpPr>
        <p:spPr>
          <a:xfrm>
            <a:off x="390600" y="2789280"/>
            <a:ext cx="8221680" cy="43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Roboto"/>
                <a:ea typeface="Roboto"/>
                <a:cs typeface="Roboto"/>
                <a:sym typeface="Roboto"/>
              </a:rPr>
              <a:t>The CODATA-RDA Research Data Science Summer School</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FFFF"/>
                </a:solidFill>
                <a:latin typeface="Roboto"/>
                <a:ea typeface="Roboto"/>
                <a:cs typeface="Roboto"/>
                <a:sym typeface="Roboto"/>
              </a:rPr>
              <a:t>RDM LAB</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FFFF"/>
                </a:solidFill>
                <a:latin typeface="Roboto"/>
                <a:ea typeface="Roboto"/>
                <a:cs typeface="Roboto"/>
                <a:sym typeface="Roboto"/>
              </a:rPr>
              <a:t>Trieste, 9. 8. 2019</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75"/>
          <p:cNvSpPr txBox="1"/>
          <p:nvPr/>
        </p:nvSpPr>
        <p:spPr>
          <a:xfrm>
            <a:off x="270325" y="2065325"/>
            <a:ext cx="4573500" cy="10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4200">
                <a:solidFill>
                  <a:srgbClr val="FFFFFF"/>
                </a:solidFill>
                <a:latin typeface="Roboto"/>
                <a:ea typeface="Roboto"/>
                <a:cs typeface="Roboto"/>
                <a:sym typeface="Roboto"/>
              </a:rPr>
              <a:t>Recommendation for authors</a:t>
            </a:r>
            <a:endParaRPr b="0" sz="4200" strike="noStrike">
              <a:solidFill>
                <a:srgbClr val="000000"/>
              </a:solidFill>
              <a:latin typeface="Arial"/>
              <a:ea typeface="Arial"/>
              <a:cs typeface="Arial"/>
              <a:sym typeface="Arial"/>
            </a:endParaRPr>
          </a:p>
        </p:txBody>
      </p:sp>
      <p:sp>
        <p:nvSpPr>
          <p:cNvPr id="340" name="Google Shape;340;p75"/>
          <p:cNvSpPr/>
          <p:nvPr/>
        </p:nvSpPr>
        <p:spPr>
          <a:xfrm>
            <a:off x="5048526" y="572750"/>
            <a:ext cx="3633900" cy="3997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i="1" lang="en-US" sz="1600">
                <a:solidFill>
                  <a:srgbClr val="FAFAFA"/>
                </a:solidFill>
                <a:latin typeface="Roboto"/>
                <a:ea typeface="Roboto"/>
                <a:cs typeface="Roboto"/>
                <a:sym typeface="Roboto"/>
              </a:rPr>
              <a:t>It is not enough to describe the data but the authors should also explain the methodology in more details and provide instructions on how to download the data in an open source format.</a:t>
            </a:r>
            <a:endParaRPr i="1" sz="16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67"/>
          <p:cNvPicPr preferRelativeResize="0"/>
          <p:nvPr/>
        </p:nvPicPr>
        <p:blipFill rotWithShape="1">
          <a:blip r:embed="rId3">
            <a:alphaModFix/>
          </a:blip>
          <a:srcRect b="0" l="7783" r="0" t="0"/>
          <a:stretch/>
        </p:blipFill>
        <p:spPr>
          <a:xfrm>
            <a:off x="360" y="0"/>
            <a:ext cx="9143640" cy="5143320"/>
          </a:xfrm>
          <a:prstGeom prst="rect">
            <a:avLst/>
          </a:prstGeom>
          <a:noFill/>
          <a:ln>
            <a:noFill/>
          </a:ln>
        </p:spPr>
      </p:pic>
      <p:sp>
        <p:nvSpPr>
          <p:cNvPr id="281" name="Google Shape;281;p67"/>
          <p:cNvSpPr txBox="1"/>
          <p:nvPr/>
        </p:nvSpPr>
        <p:spPr>
          <a:xfrm>
            <a:off x="490320" y="488160"/>
            <a:ext cx="6550560" cy="40903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600" u="none" cap="none" strike="noStrike">
                <a:solidFill>
                  <a:srgbClr val="FFFFFF"/>
                </a:solidFill>
                <a:latin typeface="Roboto"/>
                <a:ea typeface="Roboto"/>
                <a:cs typeface="Roboto"/>
                <a:sym typeface="Roboto"/>
              </a:rPr>
              <a:t>Decadal oxygen change in the eastern tropical North Atlantic</a:t>
            </a:r>
            <a:br>
              <a:rPr b="0" i="0" lang="en-US" sz="1800" u="none" cap="none" strike="noStrike"/>
            </a:br>
            <a:r>
              <a:rPr b="1" i="0" lang="en-US" sz="2400" u="none" cap="none" strike="noStrike">
                <a:solidFill>
                  <a:srgbClr val="FFFFFF"/>
                </a:solidFill>
                <a:latin typeface="Roboto"/>
                <a:ea typeface="Roboto"/>
                <a:cs typeface="Roboto"/>
                <a:sym typeface="Roboto"/>
              </a:rPr>
              <a:t>Johannes Hahn, Peter Brandt, Sunke Schmidtko, and Gerd Krahmann</a:t>
            </a:r>
            <a:br>
              <a:rPr b="0" i="0" lang="en-US" sz="1800" u="none" cap="none" strike="noStrike"/>
            </a:br>
            <a:r>
              <a:rPr b="1" i="0" lang="en-US" sz="1800" u="none" cap="none" strike="noStrike">
                <a:solidFill>
                  <a:srgbClr val="FFFFFF"/>
                </a:solidFill>
                <a:latin typeface="Roboto"/>
                <a:ea typeface="Roboto"/>
                <a:cs typeface="Roboto"/>
                <a:sym typeface="Roboto"/>
              </a:rPr>
              <a:t>2017</a:t>
            </a:r>
            <a:br>
              <a:rPr b="0" i="0" lang="en-US" sz="1800" u="none" cap="none" strike="noStrike"/>
            </a:br>
            <a:r>
              <a:rPr b="1" i="0" lang="en-US" sz="1800" u="none" cap="none" strike="noStrike">
                <a:solidFill>
                  <a:srgbClr val="FFFFFF"/>
                </a:solidFill>
                <a:latin typeface="Roboto"/>
                <a:ea typeface="Roboto"/>
                <a:cs typeface="Roboto"/>
                <a:sym typeface="Roboto"/>
              </a:rPr>
              <a:t>Ocean Science, 13, 551–576</a:t>
            </a:r>
            <a:br>
              <a:rPr b="0" i="0" lang="en-US" sz="1800" u="none" cap="none" strike="noStrike"/>
            </a:br>
            <a:r>
              <a:rPr b="1" i="0" lang="en-US" sz="1800" u="sng" cap="none" strike="noStrike">
                <a:solidFill>
                  <a:schemeClr val="hlink"/>
                </a:solidFill>
                <a:latin typeface="Roboto"/>
                <a:ea typeface="Roboto"/>
                <a:cs typeface="Roboto"/>
                <a:sym typeface="Roboto"/>
                <a:hlinkClick r:id="rId4"/>
              </a:rPr>
              <a:t>https://doi.org/10.5194/os-13-551-2017</a:t>
            </a:r>
            <a:endParaRPr b="1" i="0"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800">
              <a:solidFill>
                <a:srgbClr val="FFFFFF"/>
              </a:solidFill>
              <a:latin typeface="Roboto"/>
              <a:ea typeface="Roboto"/>
              <a:cs typeface="Roboto"/>
              <a:sym typeface="Roboto"/>
            </a:endParaRPr>
          </a:p>
          <a:p>
            <a:pPr indent="0" lvl="0" marL="0" marR="0" rtl="0" algn="l">
              <a:lnSpc>
                <a:spcPct val="100000"/>
              </a:lnSpc>
              <a:spcBef>
                <a:spcPts val="0"/>
              </a:spcBef>
              <a:spcAft>
                <a:spcPts val="0"/>
              </a:spcAft>
              <a:buNone/>
            </a:pPr>
            <a:r>
              <a:rPr b="1" lang="en-US" sz="1800">
                <a:solidFill>
                  <a:srgbClr val="FFFFFF"/>
                </a:solidFill>
                <a:latin typeface="Roboto"/>
                <a:ea typeface="Roboto"/>
                <a:cs typeface="Roboto"/>
                <a:sym typeface="Roboto"/>
              </a:rPr>
              <a:t>© Author(s) 2017. This work is distributed under the Creative Commons Attribution 3.0 License.</a:t>
            </a:r>
            <a:endParaRPr b="1" sz="18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68"/>
          <p:cNvSpPr/>
          <p:nvPr/>
        </p:nvSpPr>
        <p:spPr>
          <a:xfrm>
            <a:off x="0" y="0"/>
            <a:ext cx="2286000" cy="523512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8"/>
          <p:cNvSpPr txBox="1"/>
          <p:nvPr/>
        </p:nvSpPr>
        <p:spPr>
          <a:xfrm>
            <a:off x="1839240" y="-1803240"/>
            <a:ext cx="8520120" cy="39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The team</a:t>
            </a:r>
            <a:br>
              <a:rPr b="0" i="0" lang="en-US" sz="1800" u="none" cap="none" strike="noStrike"/>
            </a:br>
            <a:r>
              <a:rPr b="0" i="0" lang="en-US" sz="1400" u="none" cap="none" strike="noStrike">
                <a:solidFill>
                  <a:srgbClr val="000000"/>
                </a:solidFill>
                <a:latin typeface="Arial"/>
                <a:ea typeface="Arial"/>
                <a:cs typeface="Arial"/>
                <a:sym typeface="Arial"/>
              </a:rPr>
              <a:t>Answer the question, “Why are we the ones to solve the problem we identified?”</a:t>
            </a:r>
            <a:endParaRPr b="0" sz="1400" strike="noStrike">
              <a:solidFill>
                <a:srgbClr val="000000"/>
              </a:solidFill>
              <a:latin typeface="Arial"/>
              <a:ea typeface="Arial"/>
              <a:cs typeface="Arial"/>
              <a:sym typeface="Arial"/>
            </a:endParaRPr>
          </a:p>
        </p:txBody>
      </p:sp>
      <p:pic>
        <p:nvPicPr>
          <p:cNvPr id="288" name="Google Shape;288;p68"/>
          <p:cNvPicPr preferRelativeResize="0"/>
          <p:nvPr/>
        </p:nvPicPr>
        <p:blipFill rotWithShape="1">
          <a:blip r:embed="rId3">
            <a:alphaModFix/>
          </a:blip>
          <a:srcRect b="0" l="0" r="0" t="0"/>
          <a:stretch/>
        </p:blipFill>
        <p:spPr>
          <a:xfrm>
            <a:off x="2296800" y="0"/>
            <a:ext cx="6857640" cy="5143320"/>
          </a:xfrm>
          <a:prstGeom prst="rect">
            <a:avLst/>
          </a:prstGeom>
          <a:noFill/>
          <a:ln>
            <a:noFill/>
          </a:ln>
        </p:spPr>
      </p:pic>
      <p:sp>
        <p:nvSpPr>
          <p:cNvPr id="289" name="Google Shape;289;p68"/>
          <p:cNvSpPr txBox="1"/>
          <p:nvPr/>
        </p:nvSpPr>
        <p:spPr>
          <a:xfrm>
            <a:off x="10440" y="182880"/>
            <a:ext cx="9144000" cy="731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lang="en-US" sz="3200" strike="noStrike">
                <a:solidFill>
                  <a:srgbClr val="FFFFFF"/>
                </a:solidFill>
                <a:latin typeface="Roboto"/>
                <a:ea typeface="Roboto"/>
                <a:cs typeface="Roboto"/>
                <a:sym typeface="Roboto"/>
              </a:rPr>
              <a:t>The Team     </a:t>
            </a:r>
            <a:r>
              <a:rPr b="1" baseline="-25000" lang="en-US" sz="2200" strike="noStrike">
                <a:solidFill>
                  <a:srgbClr val="FFFFFF"/>
                </a:solidFill>
                <a:latin typeface="Roboto"/>
                <a:ea typeface="Roboto"/>
                <a:cs typeface="Roboto"/>
                <a:sym typeface="Roboto"/>
              </a:rPr>
              <a:t>“Why are we the ones to solve the problem we identified?”</a:t>
            </a:r>
            <a:endParaRPr b="0" sz="2200" strike="noStrike">
              <a:solidFill>
                <a:srgbClr val="000000"/>
              </a:solidFill>
              <a:latin typeface="Arial"/>
              <a:ea typeface="Arial"/>
              <a:cs typeface="Arial"/>
              <a:sym typeface="Arial"/>
            </a:endParaRPr>
          </a:p>
        </p:txBody>
      </p:sp>
      <p:sp>
        <p:nvSpPr>
          <p:cNvPr id="290" name="Google Shape;290;p68"/>
          <p:cNvSpPr txBox="1"/>
          <p:nvPr/>
        </p:nvSpPr>
        <p:spPr>
          <a:xfrm>
            <a:off x="-91440" y="914400"/>
            <a:ext cx="2468880" cy="41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US" sz="1600" strike="noStrike">
                <a:solidFill>
                  <a:srgbClr val="FFFFFF"/>
                </a:solidFill>
                <a:latin typeface="Roboto"/>
                <a:ea typeface="Roboto"/>
                <a:cs typeface="Roboto"/>
                <a:sym typeface="Roboto"/>
              </a:rPr>
              <a:t>Iris Diana Uy (Philippines)</a:t>
            </a:r>
            <a:br>
              <a:rPr lang="en-US" sz="1800"/>
            </a:br>
            <a:r>
              <a:rPr b="0" lang="en-US" sz="1600" strike="noStrike">
                <a:solidFill>
                  <a:srgbClr val="FFFFFF"/>
                </a:solidFill>
                <a:latin typeface="Roboto"/>
                <a:ea typeface="Roboto"/>
                <a:cs typeface="Roboto"/>
                <a:sym typeface="Roboto"/>
              </a:rPr>
              <a:t>Technician</a:t>
            </a:r>
            <a:br>
              <a:rPr lang="en-US" sz="1800"/>
            </a:br>
            <a:br>
              <a:rPr lang="en-US" sz="1800"/>
            </a:br>
            <a:r>
              <a:rPr b="1" lang="en-US" sz="1600" strike="noStrike">
                <a:solidFill>
                  <a:srgbClr val="FFFFFF"/>
                </a:solidFill>
                <a:latin typeface="Roboto"/>
                <a:ea typeface="Roboto"/>
                <a:cs typeface="Roboto"/>
                <a:sym typeface="Roboto"/>
              </a:rPr>
              <a:t>Kaoutar El Khattabi (Morocco)</a:t>
            </a:r>
            <a:br>
              <a:rPr lang="en-US" sz="1800"/>
            </a:br>
            <a:r>
              <a:rPr b="0" lang="en-US" sz="1600" strike="noStrike">
                <a:solidFill>
                  <a:srgbClr val="FFFFFF"/>
                </a:solidFill>
                <a:latin typeface="Roboto"/>
                <a:ea typeface="Roboto"/>
                <a:cs typeface="Roboto"/>
                <a:sym typeface="Roboto"/>
              </a:rPr>
              <a:t>Scientist</a:t>
            </a:r>
            <a:br>
              <a:rPr lang="en-US" sz="1800"/>
            </a:br>
            <a:br>
              <a:rPr lang="en-US" sz="1800"/>
            </a:br>
            <a:r>
              <a:rPr b="1" lang="en-US" sz="1600" strike="noStrike">
                <a:solidFill>
                  <a:srgbClr val="FFFFFF"/>
                </a:solidFill>
                <a:latin typeface="Roboto"/>
                <a:ea typeface="Roboto"/>
                <a:cs typeface="Roboto"/>
                <a:sym typeface="Roboto"/>
              </a:rPr>
              <a:t>Cristiana Pisoni (Italy)</a:t>
            </a:r>
            <a:br>
              <a:rPr lang="en-US" sz="1800"/>
            </a:br>
            <a:r>
              <a:rPr b="0" lang="en-US" sz="1600" strike="noStrike">
                <a:solidFill>
                  <a:srgbClr val="FFFFFF"/>
                </a:solidFill>
                <a:latin typeface="Roboto"/>
                <a:ea typeface="Roboto"/>
                <a:cs typeface="Roboto"/>
                <a:sym typeface="Roboto"/>
              </a:rPr>
              <a:t>Reader/Investigator</a:t>
            </a:r>
            <a:br>
              <a:rPr lang="en-US" sz="1800"/>
            </a:br>
            <a:br>
              <a:rPr lang="en-US" sz="1800"/>
            </a:br>
            <a:r>
              <a:rPr b="1" lang="en-US" sz="1600" strike="noStrike">
                <a:solidFill>
                  <a:srgbClr val="FFFFFF"/>
                </a:solidFill>
                <a:latin typeface="Roboto"/>
                <a:ea typeface="Roboto"/>
                <a:cs typeface="Roboto"/>
                <a:sym typeface="Roboto"/>
              </a:rPr>
              <a:t>Ana Slavec (Slovenia)</a:t>
            </a:r>
            <a:br>
              <a:rPr lang="en-US" sz="1800"/>
            </a:br>
            <a:r>
              <a:rPr b="0" lang="en-US" sz="1500" strike="noStrike">
                <a:solidFill>
                  <a:srgbClr val="FFFFFF"/>
                </a:solidFill>
                <a:latin typeface="Roboto"/>
                <a:ea typeface="Roboto"/>
                <a:cs typeface="Roboto"/>
                <a:sym typeface="Roboto"/>
              </a:rPr>
              <a:t>Science Communicator</a:t>
            </a:r>
            <a:endParaRPr b="0" sz="15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69"/>
          <p:cNvSpPr txBox="1"/>
          <p:nvPr/>
        </p:nvSpPr>
        <p:spPr>
          <a:xfrm>
            <a:off x="471960" y="738720"/>
            <a:ext cx="8221800" cy="76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US" sz="3200">
                <a:solidFill>
                  <a:srgbClr val="FFFFFF"/>
                </a:solidFill>
                <a:latin typeface="Roboto"/>
                <a:ea typeface="Roboto"/>
                <a:cs typeface="Roboto"/>
                <a:sym typeface="Roboto"/>
              </a:rPr>
              <a:t>Context</a:t>
            </a:r>
            <a:endParaRPr b="0" sz="3200" strike="noStrike">
              <a:solidFill>
                <a:srgbClr val="000000"/>
              </a:solidFill>
              <a:latin typeface="Arial"/>
              <a:ea typeface="Arial"/>
              <a:cs typeface="Arial"/>
              <a:sym typeface="Arial"/>
            </a:endParaRPr>
          </a:p>
        </p:txBody>
      </p:sp>
      <p:sp>
        <p:nvSpPr>
          <p:cNvPr id="296" name="Google Shape;296;p69"/>
          <p:cNvSpPr/>
          <p:nvPr/>
        </p:nvSpPr>
        <p:spPr>
          <a:xfrm>
            <a:off x="5943600" y="-1371600"/>
            <a:ext cx="1390200" cy="5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69"/>
          <p:cNvPicPr preferRelativeResize="0"/>
          <p:nvPr/>
        </p:nvPicPr>
        <p:blipFill>
          <a:blip r:embed="rId3">
            <a:alphaModFix/>
          </a:blip>
          <a:stretch>
            <a:fillRect/>
          </a:stretch>
        </p:blipFill>
        <p:spPr>
          <a:xfrm>
            <a:off x="792550" y="1752470"/>
            <a:ext cx="5092600" cy="3332581"/>
          </a:xfrm>
          <a:prstGeom prst="rect">
            <a:avLst/>
          </a:prstGeom>
          <a:noFill/>
          <a:ln>
            <a:noFill/>
          </a:ln>
        </p:spPr>
      </p:pic>
      <p:sp>
        <p:nvSpPr>
          <p:cNvPr id="298" name="Google Shape;298;p69"/>
          <p:cNvSpPr/>
          <p:nvPr/>
        </p:nvSpPr>
        <p:spPr>
          <a:xfrm>
            <a:off x="6107900" y="2232000"/>
            <a:ext cx="2688600" cy="2499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i="1" lang="en-US" sz="1600">
                <a:solidFill>
                  <a:srgbClr val="FAFAFA"/>
                </a:solidFill>
                <a:latin typeface="Roboto"/>
                <a:ea typeface="Roboto"/>
                <a:cs typeface="Roboto"/>
                <a:sym typeface="Roboto"/>
              </a:rPr>
              <a:t>Location: Eastern tropical North Atlantic (Along 23W between 6 and 14 N)</a:t>
            </a:r>
            <a:endParaRPr i="1" sz="1600">
              <a:solidFill>
                <a:srgbClr val="FAFAFA"/>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i="1" sz="1600">
              <a:solidFill>
                <a:srgbClr val="FAFAFA"/>
              </a:solidFill>
              <a:latin typeface="Roboto"/>
              <a:ea typeface="Roboto"/>
              <a:cs typeface="Roboto"/>
              <a:sym typeface="Roboto"/>
            </a:endParaRPr>
          </a:p>
          <a:p>
            <a:pPr indent="0" lvl="0" marL="0" marR="0" rtl="0" algn="l">
              <a:lnSpc>
                <a:spcPct val="115000"/>
              </a:lnSpc>
              <a:spcBef>
                <a:spcPts val="0"/>
              </a:spcBef>
              <a:spcAft>
                <a:spcPts val="0"/>
              </a:spcAft>
              <a:buNone/>
            </a:pPr>
            <a:r>
              <a:rPr i="1" lang="en-US" sz="1600">
                <a:solidFill>
                  <a:srgbClr val="FAFAFA"/>
                </a:solidFill>
                <a:latin typeface="Roboto"/>
                <a:ea typeface="Roboto"/>
                <a:cs typeface="Roboto"/>
                <a:sym typeface="Roboto"/>
              </a:rPr>
              <a:t>Duration: 2006 - 2015</a:t>
            </a:r>
            <a:endParaRPr i="1" sz="1600">
              <a:solidFill>
                <a:srgbClr val="FAFA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70"/>
          <p:cNvSpPr txBox="1"/>
          <p:nvPr/>
        </p:nvSpPr>
        <p:spPr>
          <a:xfrm>
            <a:off x="471960" y="1919160"/>
            <a:ext cx="8489100" cy="270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800">
                <a:solidFill>
                  <a:srgbClr val="FFFFFF"/>
                </a:solidFill>
                <a:latin typeface="Roboto"/>
                <a:ea typeface="Roboto"/>
                <a:cs typeface="Roboto"/>
                <a:sym typeface="Roboto"/>
              </a:rPr>
              <a:t>The aim of the paper we reviewed was to contribute to a more comprehensive understanding of the oxygen changes during the last decade and of the dynamical processes that drive this variability. This encompasses three major goals:</a:t>
            </a:r>
            <a:endParaRPr sz="1800">
              <a:solidFill>
                <a:srgbClr val="FFFFFF"/>
              </a:solidFill>
              <a:latin typeface="Roboto"/>
              <a:ea typeface="Roboto"/>
              <a:cs typeface="Roboto"/>
              <a:sym typeface="Roboto"/>
            </a:endParaRPr>
          </a:p>
          <a:p>
            <a:pPr indent="457200" lvl="0" marL="0" marR="0" rtl="0" algn="l">
              <a:lnSpc>
                <a:spcPct val="115000"/>
              </a:lnSpc>
              <a:spcBef>
                <a:spcPts val="0"/>
              </a:spcBef>
              <a:spcAft>
                <a:spcPts val="0"/>
              </a:spcAft>
              <a:buNone/>
            </a:pPr>
            <a:r>
              <a:rPr lang="en-US" sz="1800">
                <a:solidFill>
                  <a:srgbClr val="FFFFFF"/>
                </a:solidFill>
                <a:latin typeface="Roboto"/>
                <a:ea typeface="Roboto"/>
                <a:cs typeface="Roboto"/>
                <a:sym typeface="Roboto"/>
              </a:rPr>
              <a:t>(i) description of the regional pattern of the decadal oxygen trend;</a:t>
            </a:r>
            <a:endParaRPr sz="1800">
              <a:solidFill>
                <a:srgbClr val="FFFFFF"/>
              </a:solidFill>
              <a:latin typeface="Roboto"/>
              <a:ea typeface="Roboto"/>
              <a:cs typeface="Roboto"/>
              <a:sym typeface="Roboto"/>
            </a:endParaRPr>
          </a:p>
          <a:p>
            <a:pPr indent="457200" lvl="0" marL="0" marR="0" rtl="0" algn="l">
              <a:lnSpc>
                <a:spcPct val="115000"/>
              </a:lnSpc>
              <a:spcBef>
                <a:spcPts val="0"/>
              </a:spcBef>
              <a:spcAft>
                <a:spcPts val="0"/>
              </a:spcAft>
              <a:buNone/>
            </a:pPr>
            <a:r>
              <a:rPr lang="en-US" sz="1800">
                <a:solidFill>
                  <a:srgbClr val="FFFFFF"/>
                </a:solidFill>
                <a:latin typeface="Roboto"/>
                <a:ea typeface="Roboto"/>
                <a:cs typeface="Roboto"/>
                <a:sym typeface="Roboto"/>
              </a:rPr>
              <a:t>(ii) determination of associated trends in salinity and circulation;</a:t>
            </a:r>
            <a:endParaRPr sz="1800">
              <a:solidFill>
                <a:srgbClr val="FFFFFF"/>
              </a:solidFill>
              <a:latin typeface="Roboto"/>
              <a:ea typeface="Roboto"/>
              <a:cs typeface="Roboto"/>
              <a:sym typeface="Roboto"/>
            </a:endParaRPr>
          </a:p>
          <a:p>
            <a:pPr indent="0" lvl="0" marL="457200" marR="0" rtl="0" algn="l">
              <a:lnSpc>
                <a:spcPct val="115000"/>
              </a:lnSpc>
              <a:spcBef>
                <a:spcPts val="0"/>
              </a:spcBef>
              <a:spcAft>
                <a:spcPts val="0"/>
              </a:spcAft>
              <a:buNone/>
            </a:pPr>
            <a:r>
              <a:rPr lang="en-US" sz="1800">
                <a:solidFill>
                  <a:srgbClr val="FFFFFF"/>
                </a:solidFill>
                <a:latin typeface="Roboto"/>
                <a:ea typeface="Roboto"/>
                <a:cs typeface="Roboto"/>
                <a:sym typeface="Roboto"/>
              </a:rPr>
              <a:t>(iii) discussion of implications of the decadal oxygen trend for the oxygen budget of the ETNA.</a:t>
            </a:r>
            <a:endParaRPr sz="1800">
              <a:solidFill>
                <a:srgbClr val="FFFFFF"/>
              </a:solidFill>
              <a:latin typeface="Roboto"/>
              <a:ea typeface="Roboto"/>
              <a:cs typeface="Roboto"/>
              <a:sym typeface="Roboto"/>
            </a:endParaRPr>
          </a:p>
        </p:txBody>
      </p:sp>
      <p:sp>
        <p:nvSpPr>
          <p:cNvPr id="304" name="Google Shape;304;p70"/>
          <p:cNvSpPr txBox="1"/>
          <p:nvPr/>
        </p:nvSpPr>
        <p:spPr>
          <a:xfrm>
            <a:off x="471960" y="738720"/>
            <a:ext cx="8221800" cy="76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US" sz="3200">
                <a:solidFill>
                  <a:srgbClr val="FFFFFF"/>
                </a:solidFill>
                <a:latin typeface="Roboto"/>
                <a:ea typeface="Roboto"/>
                <a:cs typeface="Roboto"/>
                <a:sym typeface="Roboto"/>
              </a:rPr>
              <a:t>Aim</a:t>
            </a:r>
            <a:endParaRPr b="0" sz="3200" strike="noStrike">
              <a:solidFill>
                <a:srgbClr val="000000"/>
              </a:solidFill>
              <a:latin typeface="Arial"/>
              <a:ea typeface="Arial"/>
              <a:cs typeface="Arial"/>
              <a:sym typeface="Arial"/>
            </a:endParaRPr>
          </a:p>
        </p:txBody>
      </p:sp>
      <p:sp>
        <p:nvSpPr>
          <p:cNvPr id="305" name="Google Shape;305;p70"/>
          <p:cNvSpPr/>
          <p:nvPr/>
        </p:nvSpPr>
        <p:spPr>
          <a:xfrm>
            <a:off x="5943600" y="-1371600"/>
            <a:ext cx="1390200" cy="5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71"/>
          <p:cNvSpPr txBox="1"/>
          <p:nvPr/>
        </p:nvSpPr>
        <p:spPr>
          <a:xfrm>
            <a:off x="471960" y="738720"/>
            <a:ext cx="8221680" cy="767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US" sz="3200">
                <a:solidFill>
                  <a:srgbClr val="FFFFFF"/>
                </a:solidFill>
                <a:latin typeface="Roboto"/>
                <a:ea typeface="Roboto"/>
                <a:cs typeface="Roboto"/>
                <a:sym typeface="Roboto"/>
              </a:rPr>
              <a:t>Data and methodology</a:t>
            </a:r>
            <a:endParaRPr b="0" sz="3200" strike="noStrike">
              <a:solidFill>
                <a:srgbClr val="000000"/>
              </a:solidFill>
              <a:latin typeface="Arial"/>
              <a:ea typeface="Arial"/>
              <a:cs typeface="Arial"/>
              <a:sym typeface="Arial"/>
            </a:endParaRPr>
          </a:p>
        </p:txBody>
      </p:sp>
      <p:sp>
        <p:nvSpPr>
          <p:cNvPr id="311" name="Google Shape;311;p71"/>
          <p:cNvSpPr txBox="1"/>
          <p:nvPr/>
        </p:nvSpPr>
        <p:spPr>
          <a:xfrm>
            <a:off x="471960" y="1919160"/>
            <a:ext cx="8489160" cy="270972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15000"/>
              </a:lnSpc>
              <a:spcBef>
                <a:spcPts val="0"/>
              </a:spcBef>
              <a:spcAft>
                <a:spcPts val="0"/>
              </a:spcAft>
              <a:buClr>
                <a:srgbClr val="FFFFFF"/>
              </a:buClr>
              <a:buSzPts val="810"/>
              <a:buFont typeface="Noto Sans Symbols"/>
              <a:buChar char="●"/>
            </a:pPr>
            <a:r>
              <a:rPr b="0" lang="en-US" sz="1800" strike="noStrike">
                <a:solidFill>
                  <a:srgbClr val="FFFFFF"/>
                </a:solidFill>
                <a:latin typeface="Roboto"/>
                <a:ea typeface="Roboto"/>
                <a:cs typeface="Roboto"/>
                <a:sym typeface="Roboto"/>
              </a:rPr>
              <a:t>Monthly, isopycnal and mixed-layer ocean climatology - MIMOC (</a:t>
            </a:r>
            <a:r>
              <a:rPr b="0" lang="en-US" sz="1800" u="sng" strike="noStrike">
                <a:solidFill>
                  <a:srgbClr val="FFFFFF"/>
                </a:solidFill>
                <a:latin typeface="Roboto"/>
                <a:ea typeface="Roboto"/>
                <a:cs typeface="Roboto"/>
                <a:sym typeface="Roboto"/>
                <a:hlinkClick r:id="rId3"/>
              </a:rPr>
              <a:t>http</a:t>
            </a:r>
            <a:r>
              <a:rPr b="0" lang="en-US" sz="1800" strike="noStrike">
                <a:solidFill>
                  <a:srgbClr val="FFFFFF"/>
                </a:solidFill>
                <a:latin typeface="Roboto"/>
                <a:ea typeface="Roboto"/>
                <a:cs typeface="Roboto"/>
                <a:sym typeface="Roboto"/>
              </a:rPr>
              <a:t>)</a:t>
            </a:r>
            <a:endParaRPr b="0" sz="1800" strike="noStrike">
              <a:solidFill>
                <a:srgbClr val="FFFFFF"/>
              </a:solidFill>
              <a:latin typeface="Arial"/>
              <a:ea typeface="Arial"/>
              <a:cs typeface="Arial"/>
              <a:sym typeface="Arial"/>
            </a:endParaRPr>
          </a:p>
          <a:p>
            <a:pPr indent="-216000" lvl="4" marL="1080000" marR="0" rtl="0" algn="l">
              <a:spcBef>
                <a:spcPts val="283"/>
              </a:spcBef>
              <a:spcAft>
                <a:spcPts val="0"/>
              </a:spcAft>
              <a:buClr>
                <a:srgbClr val="FFFFFF"/>
              </a:buClr>
              <a:buSzPts val="630"/>
              <a:buFont typeface="Noto Sans Symbols"/>
              <a:buChar char="●"/>
            </a:pPr>
            <a:r>
              <a:rPr b="0" i="0" lang="en-US" sz="1400" u="none" cap="none" strike="noStrike">
                <a:solidFill>
                  <a:srgbClr val="FFFFFF"/>
                </a:solidFill>
                <a:latin typeface="Roboto"/>
                <a:ea typeface="Roboto"/>
                <a:cs typeface="Roboto"/>
                <a:sym typeface="Roboto"/>
              </a:rPr>
              <a:t>used as a reference mean state to perform a water mass analysis</a:t>
            </a:r>
            <a:endParaRPr b="0" i="0" sz="1400" u="none" cap="none" strike="noStrike">
              <a:solidFill>
                <a:srgbClr val="FFFFFF"/>
              </a:solidFill>
              <a:latin typeface="Arial"/>
              <a:ea typeface="Arial"/>
              <a:cs typeface="Arial"/>
              <a:sym typeface="Arial"/>
            </a:endParaRPr>
          </a:p>
          <a:p>
            <a:pPr indent="-216000" lvl="4" marL="1080000" marR="0" rtl="0" algn="l">
              <a:spcBef>
                <a:spcPts val="283"/>
              </a:spcBef>
              <a:spcAft>
                <a:spcPts val="0"/>
              </a:spcAft>
              <a:buClr>
                <a:srgbClr val="FFFFFF"/>
              </a:buClr>
              <a:buSzPts val="630"/>
              <a:buFont typeface="Noto Sans Symbols"/>
              <a:buChar char="●"/>
            </a:pPr>
            <a:r>
              <a:rPr b="0" i="0" lang="en-US" sz="1400" u="none" cap="none" strike="noStrike">
                <a:solidFill>
                  <a:srgbClr val="FFFFFF"/>
                </a:solidFill>
                <a:latin typeface="Roboto"/>
                <a:ea typeface="Roboto"/>
                <a:cs typeface="Roboto"/>
                <a:sym typeface="Roboto"/>
              </a:rPr>
              <a:t>and quantify the temporal evolution of salinity anomalies in the tropical Atlantic</a:t>
            </a:r>
            <a:endParaRPr b="0" i="0" sz="1400" u="none" cap="none" strike="noStrike">
              <a:solidFill>
                <a:srgbClr val="FFFFFF"/>
              </a:solidFill>
              <a:latin typeface="Arial"/>
              <a:ea typeface="Arial"/>
              <a:cs typeface="Arial"/>
              <a:sym typeface="Arial"/>
            </a:endParaRPr>
          </a:p>
          <a:p>
            <a:pPr indent="-216000" lvl="0" marL="216000" marR="0" rtl="0" algn="l">
              <a:lnSpc>
                <a:spcPct val="115000"/>
              </a:lnSpc>
              <a:spcBef>
                <a:spcPts val="0"/>
              </a:spcBef>
              <a:spcAft>
                <a:spcPts val="0"/>
              </a:spcAft>
              <a:buClr>
                <a:srgbClr val="FFFFFF"/>
              </a:buClr>
              <a:buSzPts val="810"/>
              <a:buFont typeface="Noto Sans Symbols"/>
              <a:buChar char="●"/>
            </a:pPr>
            <a:r>
              <a:rPr b="1" lang="en-US" sz="1800" strike="noStrike">
                <a:solidFill>
                  <a:srgbClr val="FFFFFF"/>
                </a:solidFill>
                <a:latin typeface="Roboto"/>
                <a:ea typeface="Roboto"/>
                <a:cs typeface="Roboto"/>
                <a:sym typeface="Roboto"/>
              </a:rPr>
              <a:t>ARGO float data (</a:t>
            </a:r>
            <a:r>
              <a:rPr b="1" lang="en-US" sz="1800" u="sng" strike="noStrike">
                <a:solidFill>
                  <a:srgbClr val="FFFFFF"/>
                </a:solidFill>
                <a:latin typeface="Roboto"/>
                <a:ea typeface="Roboto"/>
                <a:cs typeface="Roboto"/>
                <a:sym typeface="Roboto"/>
                <a:hlinkClick r:id="rId4"/>
              </a:rPr>
              <a:t>DOI</a:t>
            </a:r>
            <a:r>
              <a:rPr b="1" lang="en-US" sz="1800" strike="noStrike">
                <a:solidFill>
                  <a:srgbClr val="FFFFFF"/>
                </a:solidFill>
                <a:latin typeface="Roboto"/>
                <a:ea typeface="Roboto"/>
                <a:cs typeface="Roboto"/>
                <a:sym typeface="Roboto"/>
              </a:rPr>
              <a:t>)</a:t>
            </a:r>
            <a:endParaRPr b="1" sz="1800" strike="noStrike">
              <a:solidFill>
                <a:srgbClr val="FFFFFF"/>
              </a:solidFill>
            </a:endParaRPr>
          </a:p>
          <a:p>
            <a:pPr indent="-216000" lvl="4" marL="1080000" marR="0" rtl="0" algn="l">
              <a:spcBef>
                <a:spcPts val="283"/>
              </a:spcBef>
              <a:spcAft>
                <a:spcPts val="0"/>
              </a:spcAft>
              <a:buClr>
                <a:srgbClr val="FFFFFF"/>
              </a:buClr>
              <a:buSzPts val="630"/>
              <a:buFont typeface="Noto Sans Symbols"/>
              <a:buChar char="●"/>
            </a:pPr>
            <a:r>
              <a:rPr b="1" i="0" lang="en-US" sz="1400" u="none" cap="none" strike="noStrike">
                <a:solidFill>
                  <a:srgbClr val="FFFFFF"/>
                </a:solidFill>
                <a:latin typeface="Roboto"/>
                <a:ea typeface="Roboto"/>
                <a:cs typeface="Roboto"/>
                <a:sym typeface="Roboto"/>
              </a:rPr>
              <a:t>to quantify the temporal evolution of salinity anomalies in the tropical Atlantic on two characteristic density surfaces (26.8 and 27.2 kg m−3)</a:t>
            </a:r>
            <a:endParaRPr b="1" i="0" sz="1400" u="none" cap="none" strike="noStrike">
              <a:solidFill>
                <a:srgbClr val="FFFFFF"/>
              </a:solidFill>
            </a:endParaRPr>
          </a:p>
          <a:p>
            <a:pPr indent="-216000" lvl="0" marL="216000" marR="0" rtl="0" algn="l">
              <a:lnSpc>
                <a:spcPct val="115000"/>
              </a:lnSpc>
              <a:spcBef>
                <a:spcPts val="0"/>
              </a:spcBef>
              <a:spcAft>
                <a:spcPts val="0"/>
              </a:spcAft>
              <a:buClr>
                <a:srgbClr val="FFFFFF"/>
              </a:buClr>
              <a:buSzPts val="810"/>
              <a:buFont typeface="Noto Sans Symbols"/>
              <a:buChar char="●"/>
            </a:pPr>
            <a:r>
              <a:rPr b="0" lang="en-US" sz="1800" strike="noStrike">
                <a:solidFill>
                  <a:srgbClr val="FFFFFF"/>
                </a:solidFill>
                <a:latin typeface="Roboto"/>
                <a:ea typeface="Roboto"/>
                <a:cs typeface="Roboto"/>
                <a:sym typeface="Roboto"/>
              </a:rPr>
              <a:t>Aviso altimetry products of surface geostrophic velocity (</a:t>
            </a:r>
            <a:r>
              <a:rPr b="0" lang="en-US" sz="1800" u="sng" strike="noStrike">
                <a:solidFill>
                  <a:srgbClr val="FFFFFF"/>
                </a:solidFill>
                <a:latin typeface="Roboto"/>
                <a:ea typeface="Roboto"/>
                <a:cs typeface="Roboto"/>
                <a:sym typeface="Roboto"/>
                <a:hlinkClick r:id="rId5"/>
              </a:rPr>
              <a:t>http</a:t>
            </a:r>
            <a:r>
              <a:rPr b="0" lang="en-US" sz="1800" strike="noStrike">
                <a:solidFill>
                  <a:srgbClr val="FFFFFF"/>
                </a:solidFill>
                <a:latin typeface="Roboto"/>
                <a:ea typeface="Roboto"/>
                <a:cs typeface="Roboto"/>
                <a:sym typeface="Roboto"/>
              </a:rPr>
              <a:t>)</a:t>
            </a:r>
            <a:endParaRPr b="0" sz="1800" strike="noStrike">
              <a:solidFill>
                <a:srgbClr val="FFFFFF"/>
              </a:solidFill>
              <a:latin typeface="Arial"/>
              <a:ea typeface="Arial"/>
              <a:cs typeface="Arial"/>
              <a:sym typeface="Arial"/>
            </a:endParaRPr>
          </a:p>
          <a:p>
            <a:pPr indent="-216000" lvl="4" marL="1080000" marR="0" rtl="0" algn="l">
              <a:spcBef>
                <a:spcPts val="283"/>
              </a:spcBef>
              <a:spcAft>
                <a:spcPts val="0"/>
              </a:spcAft>
              <a:buClr>
                <a:srgbClr val="FFFFFF"/>
              </a:buClr>
              <a:buSzPts val="630"/>
              <a:buFont typeface="Noto Sans Symbols"/>
              <a:buChar char="●"/>
            </a:pPr>
            <a:r>
              <a:rPr b="0" i="0" lang="en-US" sz="1400" u="none" cap="none" strike="noStrike">
                <a:solidFill>
                  <a:srgbClr val="FFFFFF"/>
                </a:solidFill>
                <a:latin typeface="Roboto"/>
                <a:ea typeface="Roboto"/>
                <a:cs typeface="Roboto"/>
                <a:sym typeface="Roboto"/>
              </a:rPr>
              <a:t>to quantify the temporal evolution of salinity anomalies in the tropical Atlantic on two characteristic density surfaces (26.8 and 27.2 kg m−3)</a:t>
            </a:r>
            <a:endParaRPr b="0" i="0" sz="1400" u="none" cap="none" strike="noStrike">
              <a:solidFill>
                <a:srgbClr val="FFFFFF"/>
              </a:solidFill>
              <a:latin typeface="Arial"/>
              <a:ea typeface="Arial"/>
              <a:cs typeface="Arial"/>
              <a:sym typeface="Arial"/>
            </a:endParaRPr>
          </a:p>
          <a:p>
            <a:pPr indent="-216000" lvl="0" marL="216000" marR="0" rtl="0" algn="l">
              <a:lnSpc>
                <a:spcPct val="115000"/>
              </a:lnSpc>
              <a:spcBef>
                <a:spcPts val="0"/>
              </a:spcBef>
              <a:spcAft>
                <a:spcPts val="0"/>
              </a:spcAft>
              <a:buClr>
                <a:srgbClr val="FFFFFF"/>
              </a:buClr>
              <a:buSzPts val="810"/>
              <a:buFont typeface="Noto Sans Symbols"/>
              <a:buChar char="●"/>
            </a:pPr>
            <a:r>
              <a:rPr b="1" lang="en-US" sz="1800" strike="noStrike">
                <a:solidFill>
                  <a:srgbClr val="FFFFFF"/>
                </a:solidFill>
                <a:latin typeface="Roboto"/>
                <a:ea typeface="Roboto"/>
                <a:cs typeface="Roboto"/>
                <a:sym typeface="Roboto"/>
              </a:rPr>
              <a:t>Pangea shipboard and mooring data (</a:t>
            </a:r>
            <a:r>
              <a:rPr b="1" lang="en-US" sz="1800" u="sng" strike="noStrike">
                <a:solidFill>
                  <a:srgbClr val="FFFFFF"/>
                </a:solidFill>
                <a:latin typeface="Roboto"/>
                <a:ea typeface="Roboto"/>
                <a:cs typeface="Roboto"/>
                <a:sym typeface="Roboto"/>
                <a:hlinkClick r:id="rId6"/>
              </a:rPr>
              <a:t>DOI</a:t>
            </a:r>
            <a:r>
              <a:rPr b="1" lang="en-US" sz="1800" strike="noStrike">
                <a:solidFill>
                  <a:srgbClr val="FFFFFF"/>
                </a:solidFill>
                <a:latin typeface="Roboto"/>
                <a:ea typeface="Roboto"/>
                <a:cs typeface="Roboto"/>
                <a:sym typeface="Roboto"/>
              </a:rPr>
              <a:t>)</a:t>
            </a:r>
            <a:endParaRPr b="1" sz="1800">
              <a:solidFill>
                <a:srgbClr val="FFFFFF"/>
              </a:solidFill>
              <a:latin typeface="Roboto"/>
              <a:ea typeface="Roboto"/>
              <a:cs typeface="Roboto"/>
              <a:sym typeface="Roboto"/>
            </a:endParaRPr>
          </a:p>
        </p:txBody>
      </p:sp>
      <p:sp>
        <p:nvSpPr>
          <p:cNvPr id="312" name="Google Shape;312;p71"/>
          <p:cNvSpPr/>
          <p:nvPr/>
        </p:nvSpPr>
        <p:spPr>
          <a:xfrm>
            <a:off x="5943600" y="-1371600"/>
            <a:ext cx="1390320" cy="5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72"/>
          <p:cNvSpPr txBox="1"/>
          <p:nvPr/>
        </p:nvSpPr>
        <p:spPr>
          <a:xfrm>
            <a:off x="146650" y="348400"/>
            <a:ext cx="7575900" cy="10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4200">
                <a:solidFill>
                  <a:srgbClr val="FFFFFF"/>
                </a:solidFill>
                <a:latin typeface="Roboto"/>
                <a:ea typeface="Roboto"/>
                <a:cs typeface="Roboto"/>
                <a:sym typeface="Roboto"/>
              </a:rPr>
              <a:t>Trying to sample ARGO data</a:t>
            </a:r>
            <a:endParaRPr b="0" sz="4200" strike="noStrike">
              <a:solidFill>
                <a:srgbClr val="000000"/>
              </a:solidFill>
              <a:latin typeface="Arial"/>
              <a:ea typeface="Arial"/>
              <a:cs typeface="Arial"/>
              <a:sym typeface="Arial"/>
            </a:endParaRPr>
          </a:p>
        </p:txBody>
      </p:sp>
      <p:pic>
        <p:nvPicPr>
          <p:cNvPr id="318" name="Google Shape;318;p72"/>
          <p:cNvPicPr preferRelativeResize="0"/>
          <p:nvPr/>
        </p:nvPicPr>
        <p:blipFill>
          <a:blip r:embed="rId3">
            <a:alphaModFix/>
          </a:blip>
          <a:stretch>
            <a:fillRect/>
          </a:stretch>
        </p:blipFill>
        <p:spPr>
          <a:xfrm>
            <a:off x="2432946" y="1595675"/>
            <a:ext cx="5870875" cy="3155575"/>
          </a:xfrm>
          <a:prstGeom prst="rect">
            <a:avLst/>
          </a:prstGeom>
          <a:noFill/>
          <a:ln>
            <a:noFill/>
          </a:ln>
        </p:spPr>
      </p:pic>
      <p:sp>
        <p:nvSpPr>
          <p:cNvPr id="319" name="Google Shape;319;p72"/>
          <p:cNvSpPr/>
          <p:nvPr/>
        </p:nvSpPr>
        <p:spPr>
          <a:xfrm>
            <a:off x="182649" y="1845725"/>
            <a:ext cx="2199000" cy="31557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15000"/>
              </a:lnSpc>
              <a:spcBef>
                <a:spcPts val="0"/>
              </a:spcBef>
              <a:spcAft>
                <a:spcPts val="0"/>
              </a:spcAft>
              <a:buClr>
                <a:srgbClr val="FAFAFA"/>
              </a:buClr>
              <a:buSzPts val="1600"/>
              <a:buFont typeface="Roboto"/>
              <a:buChar char="-"/>
            </a:pPr>
            <a:r>
              <a:rPr i="1" lang="en-US" sz="1600">
                <a:solidFill>
                  <a:srgbClr val="FAFAFA"/>
                </a:solidFill>
                <a:latin typeface="Roboto"/>
                <a:ea typeface="Roboto"/>
                <a:cs typeface="Roboto"/>
                <a:sym typeface="Roboto"/>
              </a:rPr>
              <a:t>Full data set is huge</a:t>
            </a:r>
            <a:endParaRPr i="1" sz="1600">
              <a:solidFill>
                <a:srgbClr val="FAFAFA"/>
              </a:solidFill>
              <a:latin typeface="Roboto"/>
              <a:ea typeface="Roboto"/>
              <a:cs typeface="Roboto"/>
              <a:sym typeface="Roboto"/>
            </a:endParaRPr>
          </a:p>
          <a:p>
            <a:pPr indent="-330200" lvl="0" marL="457200" marR="0" rtl="0" algn="l">
              <a:lnSpc>
                <a:spcPct val="115000"/>
              </a:lnSpc>
              <a:spcBef>
                <a:spcPts val="0"/>
              </a:spcBef>
              <a:spcAft>
                <a:spcPts val="0"/>
              </a:spcAft>
              <a:buClr>
                <a:srgbClr val="FAFAFA"/>
              </a:buClr>
              <a:buSzPts val="1600"/>
              <a:buFont typeface="Roboto"/>
              <a:buChar char="-"/>
            </a:pPr>
            <a:r>
              <a:rPr i="1" lang="en-US" sz="1600">
                <a:solidFill>
                  <a:srgbClr val="FAFAFA"/>
                </a:solidFill>
                <a:latin typeface="Roboto"/>
                <a:ea typeface="Roboto"/>
                <a:cs typeface="Roboto"/>
                <a:sym typeface="Roboto"/>
              </a:rPr>
              <a:t>Available in binary format that needs other tools to convert to text</a:t>
            </a:r>
            <a:endParaRPr i="1" sz="1600">
              <a:solidFill>
                <a:srgbClr val="FAFAFA"/>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73"/>
          <p:cNvSpPr txBox="1"/>
          <p:nvPr/>
        </p:nvSpPr>
        <p:spPr>
          <a:xfrm>
            <a:off x="146650" y="348395"/>
            <a:ext cx="3687000" cy="10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4200">
                <a:solidFill>
                  <a:srgbClr val="FFFFFF"/>
                </a:solidFill>
                <a:latin typeface="Roboto"/>
                <a:ea typeface="Roboto"/>
                <a:cs typeface="Roboto"/>
                <a:sym typeface="Roboto"/>
              </a:rPr>
              <a:t>Their result</a:t>
            </a:r>
            <a:endParaRPr b="0" sz="4200" strike="noStrike">
              <a:solidFill>
                <a:srgbClr val="000000"/>
              </a:solidFill>
              <a:latin typeface="Arial"/>
              <a:ea typeface="Arial"/>
              <a:cs typeface="Arial"/>
              <a:sym typeface="Arial"/>
            </a:endParaRPr>
          </a:p>
        </p:txBody>
      </p:sp>
      <p:pic>
        <p:nvPicPr>
          <p:cNvPr id="325" name="Google Shape;325;p73"/>
          <p:cNvPicPr preferRelativeResize="0"/>
          <p:nvPr/>
        </p:nvPicPr>
        <p:blipFill>
          <a:blip r:embed="rId3">
            <a:alphaModFix/>
          </a:blip>
          <a:stretch>
            <a:fillRect/>
          </a:stretch>
        </p:blipFill>
        <p:spPr>
          <a:xfrm>
            <a:off x="391425" y="1914525"/>
            <a:ext cx="3714750" cy="1314450"/>
          </a:xfrm>
          <a:prstGeom prst="rect">
            <a:avLst/>
          </a:prstGeom>
          <a:noFill/>
          <a:ln>
            <a:noFill/>
          </a:ln>
        </p:spPr>
      </p:pic>
      <p:sp>
        <p:nvSpPr>
          <p:cNvPr id="326" name="Google Shape;326;p73"/>
          <p:cNvSpPr txBox="1"/>
          <p:nvPr/>
        </p:nvSpPr>
        <p:spPr>
          <a:xfrm>
            <a:off x="4843450" y="348395"/>
            <a:ext cx="3687000" cy="10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4200">
                <a:solidFill>
                  <a:srgbClr val="FFFFFF"/>
                </a:solidFill>
                <a:latin typeface="Roboto"/>
                <a:ea typeface="Roboto"/>
                <a:cs typeface="Roboto"/>
                <a:sym typeface="Roboto"/>
              </a:rPr>
              <a:t>Our result</a:t>
            </a:r>
            <a:endParaRPr b="0" sz="4200" strike="noStrike">
              <a:solidFill>
                <a:srgbClr val="000000"/>
              </a:solidFill>
              <a:latin typeface="Arial"/>
              <a:ea typeface="Arial"/>
              <a:cs typeface="Arial"/>
              <a:sym typeface="Arial"/>
            </a:endParaRPr>
          </a:p>
        </p:txBody>
      </p:sp>
      <p:pic>
        <p:nvPicPr>
          <p:cNvPr id="327" name="Google Shape;327;p73"/>
          <p:cNvPicPr preferRelativeResize="0"/>
          <p:nvPr/>
        </p:nvPicPr>
        <p:blipFill>
          <a:blip r:embed="rId4">
            <a:alphaModFix/>
          </a:blip>
          <a:stretch>
            <a:fillRect/>
          </a:stretch>
        </p:blipFill>
        <p:spPr>
          <a:xfrm>
            <a:off x="5086138" y="1556200"/>
            <a:ext cx="3201637" cy="2134425"/>
          </a:xfrm>
          <a:prstGeom prst="rect">
            <a:avLst/>
          </a:prstGeom>
          <a:noFill/>
          <a:ln>
            <a:noFill/>
          </a:ln>
        </p:spPr>
      </p:pic>
      <p:sp>
        <p:nvSpPr>
          <p:cNvPr id="328" name="Google Shape;328;p73"/>
          <p:cNvSpPr/>
          <p:nvPr/>
        </p:nvSpPr>
        <p:spPr>
          <a:xfrm>
            <a:off x="5024400" y="3886225"/>
            <a:ext cx="3048900" cy="684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i="1" lang="en-US" sz="1600">
                <a:solidFill>
                  <a:srgbClr val="FAFAFA"/>
                </a:solidFill>
                <a:latin typeface="Roboto"/>
                <a:ea typeface="Roboto"/>
                <a:cs typeface="Roboto"/>
                <a:sym typeface="Roboto"/>
              </a:rPr>
              <a:t>Note: the data is only for Pangea data (limited to 2015)</a:t>
            </a:r>
            <a:endParaRPr i="1" sz="1600">
              <a:solidFill>
                <a:srgbClr val="FAFAFA"/>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74"/>
          <p:cNvSpPr txBox="1"/>
          <p:nvPr/>
        </p:nvSpPr>
        <p:spPr>
          <a:xfrm>
            <a:off x="460800" y="2065320"/>
            <a:ext cx="3687000" cy="10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US" sz="4200">
                <a:solidFill>
                  <a:srgbClr val="FFFFFF"/>
                </a:solidFill>
                <a:latin typeface="Roboto"/>
                <a:ea typeface="Roboto"/>
                <a:cs typeface="Roboto"/>
                <a:sym typeface="Roboto"/>
              </a:rPr>
              <a:t>Summary</a:t>
            </a:r>
            <a:endParaRPr b="0" sz="4200" strike="noStrike">
              <a:solidFill>
                <a:srgbClr val="000000"/>
              </a:solidFill>
              <a:latin typeface="Arial"/>
              <a:ea typeface="Arial"/>
              <a:cs typeface="Arial"/>
              <a:sym typeface="Arial"/>
            </a:endParaRPr>
          </a:p>
        </p:txBody>
      </p:sp>
      <p:sp>
        <p:nvSpPr>
          <p:cNvPr id="334" name="Google Shape;334;p74"/>
          <p:cNvSpPr/>
          <p:nvPr/>
        </p:nvSpPr>
        <p:spPr>
          <a:xfrm>
            <a:off x="4563000" y="572760"/>
            <a:ext cx="4119600" cy="39975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15000"/>
              </a:lnSpc>
              <a:spcBef>
                <a:spcPts val="0"/>
              </a:spcBef>
              <a:spcAft>
                <a:spcPts val="0"/>
              </a:spcAft>
              <a:buClr>
                <a:srgbClr val="FAFAFA"/>
              </a:buClr>
              <a:buSzPts val="1600"/>
              <a:buFont typeface="Roboto"/>
              <a:buAutoNum type="arabicPeriod"/>
            </a:pPr>
            <a:r>
              <a:rPr i="1" lang="en-US" sz="1600">
                <a:solidFill>
                  <a:srgbClr val="FAFAFA"/>
                </a:solidFill>
                <a:latin typeface="Roboto"/>
                <a:ea typeface="Roboto"/>
                <a:cs typeface="Roboto"/>
                <a:sym typeface="Roboto"/>
              </a:rPr>
              <a:t>We were not able to replicate data because it is too large and it would need to be sampled (i.e. we cannot replicate the same sample that the original researchers did)</a:t>
            </a:r>
            <a:endParaRPr i="1" sz="1600">
              <a:solidFill>
                <a:srgbClr val="FAFAFA"/>
              </a:solidFill>
              <a:latin typeface="Roboto"/>
              <a:ea typeface="Roboto"/>
              <a:cs typeface="Roboto"/>
              <a:sym typeface="Roboto"/>
            </a:endParaRPr>
          </a:p>
          <a:p>
            <a:pPr indent="-330200" lvl="0" marL="457200" marR="0" rtl="0" algn="l">
              <a:lnSpc>
                <a:spcPct val="115000"/>
              </a:lnSpc>
              <a:spcBef>
                <a:spcPts val="0"/>
              </a:spcBef>
              <a:spcAft>
                <a:spcPts val="0"/>
              </a:spcAft>
              <a:buClr>
                <a:srgbClr val="FAFAFA"/>
              </a:buClr>
              <a:buSzPts val="1600"/>
              <a:buFont typeface="Roboto"/>
              <a:buAutoNum type="arabicPeriod"/>
            </a:pPr>
            <a:r>
              <a:rPr i="1" lang="en-US" sz="1600">
                <a:solidFill>
                  <a:srgbClr val="FAFAFA"/>
                </a:solidFill>
                <a:latin typeface="Roboto"/>
                <a:ea typeface="Roboto"/>
                <a:cs typeface="Roboto"/>
                <a:sym typeface="Roboto"/>
              </a:rPr>
              <a:t>We tried to sample but the data is in binary format so we would need to have other tools.</a:t>
            </a:r>
            <a:endParaRPr i="1" sz="1600">
              <a:solidFill>
                <a:srgbClr val="FAFAFA"/>
              </a:solidFill>
              <a:latin typeface="Roboto"/>
              <a:ea typeface="Roboto"/>
              <a:cs typeface="Roboto"/>
              <a:sym typeface="Roboto"/>
            </a:endParaRPr>
          </a:p>
          <a:p>
            <a:pPr indent="-330200" lvl="0" marL="457200" marR="0" rtl="0" algn="l">
              <a:lnSpc>
                <a:spcPct val="115000"/>
              </a:lnSpc>
              <a:spcBef>
                <a:spcPts val="0"/>
              </a:spcBef>
              <a:spcAft>
                <a:spcPts val="0"/>
              </a:spcAft>
              <a:buClr>
                <a:srgbClr val="FAFAFA"/>
              </a:buClr>
              <a:buSzPts val="1600"/>
              <a:buFont typeface="Roboto"/>
              <a:buAutoNum type="arabicPeriod"/>
            </a:pPr>
            <a:r>
              <a:rPr i="1" lang="en-US" sz="1600">
                <a:solidFill>
                  <a:srgbClr val="FAFAFA"/>
                </a:solidFill>
                <a:latin typeface="Roboto"/>
                <a:ea typeface="Roboto"/>
                <a:cs typeface="Roboto"/>
                <a:sym typeface="Roboto"/>
              </a:rPr>
              <a:t>Finally, we decided to focus on the easiest to access the data which is Pangea but we have that for only for one year and we couldn’t calculate anomalies.</a:t>
            </a:r>
            <a:endParaRPr i="1" sz="1600">
              <a:solidFill>
                <a:srgbClr val="FAFAFA"/>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