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  <p:sldId id="265" r:id="rId13"/>
    <p:sldId id="266" r:id="rId14"/>
    <p:sldId id="267" r:id="rId15"/>
  </p:sldIdLst>
  <p:sldSz cx="14630400" cy="8229600"/>
  <p:notesSz cx="8229600" cy="14630400"/>
  <p:embeddedFontLst>
    <p:embeddedFont>
      <p:font typeface="Overpass Light" pitchFamily="34" charset="0"/>
      <p:regular r:id="rId19"/>
    </p:embeddedFont>
    <p:embeddedFont>
      <p:font typeface="Overpass Light" pitchFamily="34" charset="-122"/>
      <p:regular r:id="rId20"/>
    </p:embeddedFont>
    <p:embeddedFont>
      <p:font typeface="Overpass Light" pitchFamily="34" charset="-120"/>
      <p:regular r:id="rId2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3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Taxi-v3: Reinforcement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Exploring Dynamic Programming and Monte Carlo methods in the Taxi-v3 environment. This presentation covers problem definition, MDP modeling, and comparative analysis of solutions.</a:t>
            </a:r>
            <a:endParaRPr lang="en-US" sz="1750" dirty="0"/>
          </a:p>
        </p:txBody>
      </p:sp>
      <p:pic>
        <p:nvPicPr>
          <p:cNvPr id="5" name="Picture 4" descr="Screenshot 2025-06-13 at 21.41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86752"/>
            <a:ext cx="731686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Comparison: DP vs. MC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735693"/>
            <a:ext cx="7556421" cy="5807154"/>
          </a:xfrm>
          <a:prstGeom prst="roundRect">
            <a:avLst>
              <a:gd name="adj" fmla="val 1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1743313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6515457" y="1887022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Feature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1887022"/>
            <a:ext cx="205192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Dynamic Programming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1887022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Monte Carlo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2756535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0" name="Text 7"/>
          <p:cNvSpPr/>
          <p:nvPr/>
        </p:nvSpPr>
        <p:spPr>
          <a:xfrm>
            <a:off x="6515457" y="2900243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Model Requirement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2900243"/>
            <a:ext cx="205192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Full MDP knowledge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2900243"/>
            <a:ext cx="205573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No model, learns from episodes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3769757"/>
            <a:ext cx="7540347" cy="137612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4" name="Text 11"/>
          <p:cNvSpPr/>
          <p:nvPr/>
        </p:nvSpPr>
        <p:spPr>
          <a:xfrm>
            <a:off x="6515457" y="3913465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Convergence Speed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3913465"/>
            <a:ext cx="205192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Fast (hundreds of iterations)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3913465"/>
            <a:ext cx="205573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Slow (tens of thousands of episodes)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145881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8" name="Text 15"/>
          <p:cNvSpPr/>
          <p:nvPr/>
        </p:nvSpPr>
        <p:spPr>
          <a:xfrm>
            <a:off x="6515457" y="5289590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5289590"/>
            <a:ext cx="205192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High (precise under model)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5289590"/>
            <a:ext cx="205573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Variable (depends on exploration)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810" y="6159103"/>
            <a:ext cx="7540347" cy="1376124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2" name="Text 19"/>
          <p:cNvSpPr/>
          <p:nvPr/>
        </p:nvSpPr>
        <p:spPr>
          <a:xfrm>
            <a:off x="6515457" y="6302812"/>
            <a:ext cx="205573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Scalability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032438" y="6302812"/>
            <a:ext cx="205192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Limited to small/medium state spaces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545610" y="6302812"/>
            <a:ext cx="205573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More scalable with function approximation</a:t>
            </a:r>
            <a:endParaRPr lang="en-US" sz="1750" dirty="0"/>
          </a:p>
        </p:txBody>
      </p:sp>
      <p:pic>
        <p:nvPicPr>
          <p:cNvPr id="25" name="Picture 24" descr="Screenshot 2025-06-13 at 21.41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876550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 &amp; Improvements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613065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088255" y="2223849"/>
            <a:ext cx="538436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DP for Known, Small Environments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577762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Achieves optimal results faster with full model knowledge.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C3D4CC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3814762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5895261" y="3587472"/>
            <a:ext cx="667654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MC for Unknown, Interactive Environments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95261" y="4077891"/>
            <a:ext cx="667654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Learns from experience, more flexible despite slower convergence.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C3D4CC"/>
          </a:solidFill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892" y="5178385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MC Improvement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702266" y="5441513"/>
            <a:ext cx="6330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Implement decaying epsilon for better exploration-exploitation.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C3D4CC"/>
          </a:solidFill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94773" y="6542008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500" dirty="0"/>
          </a:p>
        </p:txBody>
      </p:sp>
      <p:sp>
        <p:nvSpPr>
          <p:cNvPr id="20" name="Text 14"/>
          <p:cNvSpPr/>
          <p:nvPr/>
        </p:nvSpPr>
        <p:spPr>
          <a:xfrm>
            <a:off x="7509272" y="631471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DP Improvement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09272" y="6805136"/>
            <a:ext cx="438292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Prioritized sweeping for larger state spaces.</a:t>
            </a:r>
            <a:endParaRPr lang="en-US" sz="1750" dirty="0"/>
          </a:p>
        </p:txBody>
      </p:sp>
      <p:pic>
        <p:nvPicPr>
          <p:cNvPr id="22" name="Picture 21" descr="Screenshot 2025-06-13 at 21.41.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8454747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Future Research Directions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74175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200989"/>
            <a:ext cx="365688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Complex Environments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91408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Explore dynamic, partially observable, and multi-agent systems. Focus on advanced game theory.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335060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6187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Transfer Learning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052292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Develop methods to apply learned policies to new, related tasks. Enhance adaptation capabilities.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95944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922758"/>
            <a:ext cx="302394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Explainable AI (XAI)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413177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Increase transparency in agent decision-making. Build trust and interpretability in RL models.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056828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83643"/>
            <a:ext cx="377904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Real-World Deployment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74061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Integrate robust RL solutions into robotics, healthcare, and finance. Address safety and reliability.</a:t>
            </a:r>
            <a:endParaRPr lang="en-US" sz="1750" dirty="0"/>
          </a:p>
        </p:txBody>
      </p:sp>
      <p:pic>
        <p:nvPicPr>
          <p:cNvPr id="15" name="Picture 14" descr="Screenshot 2025-06-13 at 21.41.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10088761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Problem Description &amp; 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Environment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Taxi-v3 is a 5x5 grid world. A taxi picks up a passenger and drops them off.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Each episode starts with random taxi, passenger, and destination positions.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53222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Rewards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113371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-1 for each time step (encourages speed)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918472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+20 for successful drop-off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360670"/>
            <a:ext cx="3978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-10 for illegal actions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53222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113371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Learn an efficient policy. Minimize steps and avoid penalties.</a:t>
            </a:r>
            <a:endParaRPr lang="en-US" sz="1750" dirty="0"/>
          </a:p>
        </p:txBody>
      </p:sp>
      <p:pic>
        <p:nvPicPr>
          <p:cNvPr id="12" name="Picture 11" descr="Screenshot 2025-06-13 at 21.41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717232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Why Taxi-v3 is Suitable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213895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Discrete Spaces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2664738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Finite states (500) and actions (6) are ideal for tabular methods.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2377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Known Dynamics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30906" y="4049554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Transition probabilities are known, enabling Dynamic Programming.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9085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Episodic Nature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434370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Clear start and end points suit Monte Carlo methods.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6293406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30906" y="6328767"/>
            <a:ext cx="43047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Model-Based &amp; Model-Free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Supports both DP (model-based) and MC (model-free) learning.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7337"/>
            <a:ext cx="1303877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Markov Decision Process (MDP) Definition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69744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States (S):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The MDP models the Taxi-v3 environment. Each state captures the taxi, passenger, and destination locations.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1194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Actions (A):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Possible actions include moving (North, South, East, West) and interacting (pickup, dropoff).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54141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Transition Probabilities (P):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Actions deterministically lead to new states in Taxi-v3. The next state is certain given the current state and action.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59241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Reward Function (R):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Rewards guide the agent toward efficient passenger drop-offs and penalize illegal moves.</a:t>
            </a:r>
            <a:endParaRPr lang="en-US" sz="1750" dirty="0"/>
          </a:p>
        </p:txBody>
      </p:sp>
      <p:pic>
        <p:nvPicPr>
          <p:cNvPr id="7" name="Picture 6" descr="Screenshot 2025-06-13 at 21.41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646640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Q-learning Algorithm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Model-Free Approach: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Q-learning directly optimizes policy without needing a model of the environment's transitions.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Q-Value Estimation: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It learns an action-value function, Q(s,a), representing expected cumulative rewards.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Off-Policy Learning: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The algorithm learns the optimal policy regardless of the agent's exploration strategy.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Iterative Updates:</a:t>
            </a: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Q-values are refined through experience, converging to the optimal action for each state.</a:t>
            </a:r>
            <a:endParaRPr lang="en-US" sz="1750" dirty="0"/>
          </a:p>
        </p:txBody>
      </p:sp>
      <p:pic>
        <p:nvPicPr>
          <p:cNvPr id="7" name="Picture 6" descr="Screenshot 2025-06-13 at 21.41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57892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Epsilon-Greedy Exploration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Explore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Take random actions with probability epsilon. This discovers new states and potential rewards.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Exploit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Choose the action with the highest Q-value. This maximizes immediate returns based on current knowledge.</a:t>
            </a:r>
            <a:endParaRPr lang="en-US" sz="1750" dirty="0"/>
          </a:p>
        </p:txBody>
      </p:sp>
      <p:pic>
        <p:nvPicPr>
          <p:cNvPr id="7" name="Picture 6" descr="Screenshot 2025-06-13 at 21.41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9384"/>
            <a:ext cx="1303877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Markov Decision Process (MDP) Definition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0179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1362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States (S)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626644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500 discrete states: taxi position, passenger location, destination.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90179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1362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Actions (A)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626644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6 actions: Move (North, South, East, West), Pickup, Dropoff.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90179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136225"/>
            <a:ext cx="3727490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Transition Probabilities (P)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980974"/>
            <a:ext cx="372749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Deterministic environment: actions lead to predictable outcomes.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68027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40246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Rewards (R)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892879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-1 per step, +20 for dropoff, -10 for illegal actions.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168027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5402461"/>
            <a:ext cx="293036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Discount Factor (γ)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3101" y="5892879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γ = 0.9, balancing immediate and future rewards.</a:t>
            </a:r>
            <a:endParaRPr lang="en-US" sz="1750" dirty="0"/>
          </a:p>
        </p:txBody>
      </p:sp>
      <p:pic>
        <p:nvPicPr>
          <p:cNvPr id="18" name="Picture 17" descr="Screenshot 2025-06-13 at 21.41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0" y="7620000"/>
            <a:ext cx="23749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3429" y="599837"/>
            <a:ext cx="7617143" cy="13632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Dynamic Programming: Value Iteration</a:t>
            </a: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29" y="2290286"/>
            <a:ext cx="545306" cy="5453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3429" y="3053715"/>
            <a:ext cx="2357199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Optimal Value Function V*(s)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3429" y="3866078"/>
            <a:ext cx="2357199" cy="6979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How good it is to be in state 's' optimally.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81" y="2290286"/>
            <a:ext cx="545306" cy="5453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93281" y="3053715"/>
            <a:ext cx="2357318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Optimal Policy π*(s)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3393281" y="3866078"/>
            <a:ext cx="2357318" cy="104691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Best action to take in each state for maximum rewards.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253" y="2290286"/>
            <a:ext cx="545306" cy="5453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23253" y="3053715"/>
            <a:ext cx="2357318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Higher V*(s) Values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6023253" y="3866078"/>
            <a:ext cx="2357318" cy="69794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Closer to goal, more advantageous states.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29" y="5349240"/>
            <a:ext cx="545306" cy="54530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3429" y="6112669"/>
            <a:ext cx="2357199" cy="3407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Convergence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763429" y="6584275"/>
            <a:ext cx="2357199" cy="104691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Typically 100-200 iterations, max change &lt; 1e-6.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0447" y="846772"/>
            <a:ext cx="7703106" cy="12865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Monte Carlo Method: Control Loop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47" y="2442091"/>
            <a:ext cx="1029295" cy="12351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58472" y="2647950"/>
            <a:ext cx="2870954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Setup &amp; Initialization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58472" y="3093006"/>
            <a:ext cx="636508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Import libraries, initialize Q-table, returns, and policy.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47" y="3677245"/>
            <a:ext cx="1029295" cy="12351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58472" y="3883104"/>
            <a:ext cx="3116461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Epsilon-Greedy Policy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58472" y="4328160"/>
            <a:ext cx="636508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Balances exploration (random) and exploitation (best Q-value).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47" y="4912400"/>
            <a:ext cx="1029295" cy="12351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58472" y="5118259"/>
            <a:ext cx="2797850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Episode Generation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58472" y="5563314"/>
            <a:ext cx="636508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Simulate interactions, record states, actions, and rewards.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7" y="6147554"/>
            <a:ext cx="1029295" cy="12351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58472" y="6353413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Control Loop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2058472" y="6798469"/>
            <a:ext cx="636508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Process episodes backward, update Q-values, and improve policy.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4392</Words>
  <Application>WPS Writer</Application>
  <PresentationFormat>On-screen Show (16:9)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Syne Bold</vt:lpstr>
      <vt:lpstr>苹方-简</vt:lpstr>
      <vt:lpstr>Syne Bold</vt:lpstr>
      <vt:lpstr>Syne Bold</vt:lpstr>
      <vt:lpstr>Overpass Light</vt:lpstr>
      <vt:lpstr>Overpass Light</vt:lpstr>
      <vt:lpstr>Overpass Light</vt:lpstr>
      <vt:lpstr>Calibri</vt:lpstr>
      <vt:lpstr>Helvetica Neue</vt:lpstr>
      <vt:lpstr>Microsoft YaHei</vt:lpstr>
      <vt:lpstr>汉仪旗黑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Asliddin Choriyev</cp:lastModifiedBy>
  <cp:revision>3</cp:revision>
  <dcterms:created xsi:type="dcterms:W3CDTF">2025-06-13T12:42:40Z</dcterms:created>
  <dcterms:modified xsi:type="dcterms:W3CDTF">2025-06-13T12:42:40Z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58589D9372BDC14A58B045683DDD3BC8_42</vt:lpwstr>
  </property>
  <property fmtid="{D5CDD505-2E9C-101B-9397-08002B2CF9AE}" pid="3" name="KSOProductBuildVer">
    <vt:lpwstr>1033-6.12.2.8699</vt:lpwstr>
  </property>
</Properties>
</file>