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85" r:id="rId18"/>
    <p:sldId id="269" r:id="rId19"/>
    <p:sldId id="276" r:id="rId20"/>
    <p:sldId id="28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7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0EC7FF7-2337-E0AB-4EC0-551A9B9F4887}" name="ast5651" initials="AT" userId="S::ast5651@thi.de::6d26c41a-05fb-48e2-950e-91914f21249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1" autoAdjust="0"/>
    <p:restoredTop sz="94660"/>
  </p:normalViewPr>
  <p:slideViewPr>
    <p:cSldViewPr snapToGrid="0">
      <p:cViewPr>
        <p:scale>
          <a:sx n="63" d="100"/>
          <a:sy n="63" d="100"/>
        </p:scale>
        <p:origin x="82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286D5-BFB0-449C-8E52-79F6335DCB66}" type="datetimeFigureOut">
              <a:rPr lang="de-DE" smtClean="0"/>
              <a:t>17.07.2024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EC0E-6D5F-49F7-AD14-11D732049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7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EC0E-6D5F-49F7-AD14-11D7320495B4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04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61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81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76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32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50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34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07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1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1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45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35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0" r:id="rId6"/>
    <p:sldLayoutId id="2147483916" r:id="rId7"/>
    <p:sldLayoutId id="2147483917" r:id="rId8"/>
    <p:sldLayoutId id="2147483918" r:id="rId9"/>
    <p:sldLayoutId id="2147483919" r:id="rId10"/>
    <p:sldLayoutId id="214748392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ai.com/dall-e/" TargetMode="External"/><Relationship Id="rId2" Type="http://schemas.openxmlformats.org/officeDocument/2006/relationships/hyperlink" Target="https://www.openai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060297-997B-8E76-427B-0F9FC3C43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4134537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4200" dirty="0"/>
              <a:t>Applied </a:t>
            </a:r>
            <a:r>
              <a:rPr lang="de-DE" sz="4200" dirty="0" err="1"/>
              <a:t>Machine</a:t>
            </a:r>
            <a:r>
              <a:rPr lang="de-DE" sz="4200" dirty="0"/>
              <a:t> Learning Seminararbeit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72F89D-0E21-9A8D-86CD-7BB93CBC0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4134537" cy="1475177"/>
          </a:xfrm>
        </p:spPr>
        <p:txBody>
          <a:bodyPr>
            <a:normAutofit/>
          </a:bodyPr>
          <a:lstStyle/>
          <a:p>
            <a:r>
              <a:rPr lang="de-DE" dirty="0"/>
              <a:t>Datensatz Lackdefekte 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3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Ein Bild, das Rad, Fahrzeug, Reifen, Spielzeug enthält.&#10;&#10;Automatisch generierte Beschreibung">
            <a:extLst>
              <a:ext uri="{FF2B5EF4-FFF2-40B4-BE49-F238E27FC236}">
                <a16:creationId xmlns:a16="http://schemas.microsoft.com/office/drawing/2014/main" id="{99E6A7F8-7DA0-EE48-9BB5-C2D6FFCF33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8" r="2" b="3132"/>
          <a:stretch/>
        </p:blipFill>
        <p:spPr>
          <a:xfrm>
            <a:off x="5474822" y="681645"/>
            <a:ext cx="5852302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1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8EE1EC-552B-B17F-2EBD-71B4A5CF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Umgang mit Ausreißern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17A5EB9E-3597-99B3-C4BB-A27E17B96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1" y="2160016"/>
            <a:ext cx="4133559" cy="36012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de-DE" sz="700" b="1" u="none" strike="noStrike" cap="none" normalizeH="0" baseline="0" dirty="0">
                <a:ln>
                  <a:noFill/>
                </a:ln>
                <a:effectLst/>
              </a:rPr>
              <a:t>trial und status:</a:t>
            </a:r>
          </a:p>
          <a:p>
            <a:pPr marR="0" lvl="0" fontAlgn="base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Beide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Variablen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zeigen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konstante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Werte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ohne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Varianz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daher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bieten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die Boxplots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keine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weiteren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Informationen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R="0" lvl="0" fontAlgn="base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de-DE" sz="700" b="1" u="none" strike="noStrike" cap="none" normalizeH="0" baseline="0" dirty="0" err="1">
                <a:ln>
                  <a:noFill/>
                </a:ln>
                <a:effectLst/>
              </a:rPr>
              <a:t>defect_id</a:t>
            </a:r>
            <a:r>
              <a:rPr kumimoji="0" lang="en-US" altLang="de-DE" sz="700" b="1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R="0" lvl="0" fontAlgn="base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Der Boxplot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zeigt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eine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breite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Verteilung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der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Defekt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-IDs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mit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einigen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Ausreißern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. Der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Großteil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der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Werte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liegt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im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unteren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Bereich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während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die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Ausreißer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nach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oben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hin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sichtbar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sind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R="0" lvl="0" fontAlgn="base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de-DE" sz="700" b="1" u="none" strike="noStrike" cap="none" normalizeH="0" baseline="0" dirty="0" err="1">
                <a:ln>
                  <a:noFill/>
                </a:ln>
                <a:effectLst/>
              </a:rPr>
              <a:t>max_z</a:t>
            </a:r>
            <a:r>
              <a:rPr kumimoji="0" lang="en-US" altLang="de-DE" sz="700" b="1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R="0" lvl="0" fontAlgn="base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Die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Werte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von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max_z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zeigen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eine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signifikante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Streuung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mit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mehreren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Ausreißern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. Die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meisten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Werte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sind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relativ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niedrig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aber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es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gibt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einige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extrem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hohe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Werte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R="0" lvl="0" fontAlgn="base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de-DE" sz="700" b="1" u="none" strike="noStrike" cap="none" normalizeH="0" baseline="0" dirty="0" err="1">
                <a:ln>
                  <a:noFill/>
                </a:ln>
                <a:effectLst/>
              </a:rPr>
              <a:t>min_z</a:t>
            </a:r>
            <a:r>
              <a:rPr kumimoji="0" lang="en-US" altLang="de-DE" sz="700" b="1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R="0" lvl="0" fontAlgn="base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Der Boxplot von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min_z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zeigt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eine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starke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Konzentration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der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Werte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nahe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null,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mit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einigen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Ausreißern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, die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weit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höher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liegen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R="0" lvl="0" fontAlgn="base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de-DE" sz="700" b="1" u="none" strike="noStrike" cap="none" normalizeH="0" baseline="0" dirty="0" err="1">
                <a:ln>
                  <a:noFill/>
                </a:ln>
                <a:effectLst/>
              </a:rPr>
              <a:t>lower_volume</a:t>
            </a:r>
            <a:r>
              <a:rPr kumimoji="0" lang="en-US" altLang="de-DE" sz="700" b="1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R="0" lvl="0" fontAlgn="base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Die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meisten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Werte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von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lower_volume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liegen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nahe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null,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aber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es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gibt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einige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Ausreißer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, die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deutlich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höher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sind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R="0" lvl="0" fontAlgn="base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de-DE" sz="700" b="1" u="none" strike="noStrike" cap="none" normalizeH="0" baseline="0" dirty="0" err="1">
                <a:ln>
                  <a:noFill/>
                </a:ln>
                <a:effectLst/>
              </a:rPr>
              <a:t>upper_volume</a:t>
            </a:r>
            <a:r>
              <a:rPr kumimoji="0" lang="en-US" altLang="de-DE" sz="700" b="1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R="0" lvl="0" fontAlgn="base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Ähnlich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wie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bei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lower_volume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liegen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die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meisten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Werte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von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upper_volume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nahe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null,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mit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einigen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höheren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Ausreißern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R="0" lvl="0" fontAlgn="base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de-DE" sz="700" b="1" u="none" strike="noStrike" cap="none" normalizeH="0" baseline="0" dirty="0">
                <a:ln>
                  <a:noFill/>
                </a:ln>
                <a:effectLst/>
              </a:rPr>
              <a:t>length:</a:t>
            </a:r>
          </a:p>
          <a:p>
            <a:pPr marR="0" lvl="0" fontAlgn="base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Der Boxplot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zeigt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dass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die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Werte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von length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überwiegend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zwischen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0.5 und 1.5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liegen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mit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einigen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Ausreißern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, die bis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zu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 3.5 </a:t>
            </a:r>
            <a:r>
              <a:rPr kumimoji="0" lang="en-US" altLang="de-DE" sz="700" u="none" strike="noStrike" cap="none" normalizeH="0" baseline="0" dirty="0" err="1">
                <a:ln>
                  <a:noFill/>
                </a:ln>
                <a:effectLst/>
              </a:rPr>
              <a:t>reichen</a:t>
            </a:r>
            <a:r>
              <a:rPr kumimoji="0" lang="en-US" altLang="de-DE" sz="70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de-DE" sz="70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5" name="Inhaltsplatzhalter 4" descr="Ein Bild, das Text, Diagramm, Screenshot, parallel enthält.&#10;&#10;Automatisch generierte Beschreibung">
            <a:extLst>
              <a:ext uri="{FF2B5EF4-FFF2-40B4-BE49-F238E27FC236}">
                <a16:creationId xmlns:a16="http://schemas.microsoft.com/office/drawing/2014/main" id="{0180D143-5AA5-2353-7A10-B57AC62B9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6596" y="1206147"/>
            <a:ext cx="6430513" cy="443705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2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7101215-345E-4FBB-9109-2E8E09406F1E}"/>
              </a:ext>
            </a:extLst>
          </p:cNvPr>
          <p:cNvSpPr txBox="1"/>
          <p:nvPr/>
        </p:nvSpPr>
        <p:spPr>
          <a:xfrm>
            <a:off x="3647661" y="2653748"/>
            <a:ext cx="5794513" cy="288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04127BF-0506-B453-9798-931BC71A2EE4}"/>
              </a:ext>
            </a:extLst>
          </p:cNvPr>
          <p:cNvSpPr txBox="1"/>
          <p:nvPr/>
        </p:nvSpPr>
        <p:spPr>
          <a:xfrm>
            <a:off x="449493" y="-1221298"/>
            <a:ext cx="5646507" cy="288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857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3BFEA-B808-A4EB-6AFF-C873EDF9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995137" cy="12689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 err="1"/>
              <a:t>Ausreißer</a:t>
            </a:r>
            <a:r>
              <a:rPr lang="en-US" dirty="0"/>
              <a:t> </a:t>
            </a:r>
            <a:r>
              <a:rPr lang="en-US" dirty="0" err="1"/>
              <a:t>entfernen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Capping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9A64C85-5D87-9739-3AC2-1C2330ABD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" y="2160016"/>
            <a:ext cx="5995137" cy="36012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de-DE" sz="1100" b="1" u="none" strike="noStrike" cap="none" normalizeH="0" baseline="0" dirty="0">
                <a:ln>
                  <a:noFill/>
                </a:ln>
                <a:effectLst/>
              </a:rPr>
              <a:t>Capping:</a:t>
            </a:r>
          </a:p>
          <a:p>
            <a:pPr marR="0" lvl="0" fontAlgn="base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Extremwerte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, die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unterhalb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der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unteren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Grenze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oder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oberhalb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der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oberen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Grenze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lagen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wurden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auf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diese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Grenzwerte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begrenzt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. Dies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reduziert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den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Einfluss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extremer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Werte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auf die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Datenanalyse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R="0" lvl="0" fontAlgn="base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de-DE" sz="1100" b="1" u="none" strike="noStrike" cap="none" normalizeH="0" baseline="0" dirty="0" err="1">
                <a:ln>
                  <a:noFill/>
                </a:ln>
                <a:effectLst/>
              </a:rPr>
              <a:t>Beibehaltung</a:t>
            </a:r>
            <a:r>
              <a:rPr kumimoji="0" lang="en-US" altLang="de-DE" sz="1100" b="1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b="1" u="none" strike="noStrike" cap="none" normalizeH="0" baseline="0" dirty="0" err="1">
                <a:ln>
                  <a:noFill/>
                </a:ln>
                <a:effectLst/>
              </a:rPr>
              <a:t>bestimmter</a:t>
            </a:r>
            <a:r>
              <a:rPr kumimoji="0" lang="en-US" altLang="de-DE" sz="1100" b="1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b="1" u="none" strike="noStrike" cap="none" normalizeH="0" baseline="0" dirty="0" err="1">
                <a:ln>
                  <a:noFill/>
                </a:ln>
                <a:effectLst/>
              </a:rPr>
              <a:t>Ausreißer</a:t>
            </a:r>
            <a:r>
              <a:rPr kumimoji="0" lang="en-US" altLang="de-DE" sz="1100" b="1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-228600" fontAlgn="base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defect_id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und length: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Hier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wurden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Ausreißer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bewusst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beibehalten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.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Gründe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dafür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sind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Ausreißer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können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wichtige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Informationen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über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seltene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aber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bedeutende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Ereignisse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oder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Anomalien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enthalten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z.B.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seltene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kritische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Defekte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oder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besonders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große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/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kleine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Objekte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Domänenspezifisches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Wissen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kann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darauf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hinweisen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dass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bestimmte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extreme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Werte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realistisch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und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wichtig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sind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Das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Entfernen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von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Ausreißern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kann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zu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einem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Verlust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wichtiger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Variabilität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führen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wodurch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die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Datenintegrität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beeinträchtigt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werden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100" u="none" strike="noStrike" cap="none" normalizeH="0" baseline="0" dirty="0" err="1">
                <a:ln>
                  <a:noFill/>
                </a:ln>
                <a:effectLst/>
              </a:rPr>
              <a:t>könnte</a:t>
            </a:r>
            <a:r>
              <a:rPr kumimoji="0" lang="en-US" altLang="de-DE" sz="110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de-DE" sz="110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0E31B22-454D-C6DE-3A54-F92A84EB0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6600" y="3342963"/>
            <a:ext cx="4334439" cy="123531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618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71D69-C1C0-1D31-6943-7DA5D3E2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Datenfehler suchen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3E1788-3F53-243A-1E1C-A6CFA32A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Es wurden keine Datenfehler gefunden </a:t>
            </a:r>
          </a:p>
        </p:txBody>
      </p:sp>
    </p:spTree>
    <p:extLst>
      <p:ext uri="{BB962C8B-B14F-4D97-AF65-F5344CB8AC3E}">
        <p14:creationId xmlns:p14="http://schemas.microsoft.com/office/powerpoint/2010/main" val="292968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40E66-6AF0-2227-5F4A-E23312A0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69" y="510213"/>
            <a:ext cx="8630805" cy="1268984"/>
          </a:xfrm>
        </p:spPr>
        <p:txBody>
          <a:bodyPr>
            <a:normAutofit fontScale="90000"/>
          </a:bodyPr>
          <a:lstStyle/>
          <a:p>
            <a:r>
              <a:rPr lang="de-DE" dirty="0"/>
              <a:t>Überprüfung und Bereinigung von Duplikaten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191C85F-322A-3700-78DD-90259CCEE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769" y="1779197"/>
            <a:ext cx="6419447" cy="3648210"/>
          </a:xfrm>
        </p:spPr>
      </p:pic>
    </p:spTree>
    <p:extLst>
      <p:ext uri="{BB962C8B-B14F-4D97-AF65-F5344CB8AC3E}">
        <p14:creationId xmlns:p14="http://schemas.microsoft.com/office/powerpoint/2010/main" val="309587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D1590E-9861-D212-E216-F72633FD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Daten standardisieren und transformieren</a:t>
            </a:r>
            <a:endParaRPr lang="de-D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BB529B-B0C9-B205-C4F2-D36365A56C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5150" y="2160015"/>
            <a:ext cx="10241395" cy="38243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altLang="de-DE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Kategorische Merkmale kodiert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paint_color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defect_category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defect_severity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</a:rPr>
              <a:t> mit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effectLst/>
              </a:rPr>
              <a:t>OneHotEncoder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</a:rPr>
              <a:t> kodiert.</a:t>
            </a:r>
            <a:endParaRPr kumimoji="0" lang="de-DE" altLang="de-DE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Numerische Merkmale skaliert und transformiert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Merkmale: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max_z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min_z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lower_volume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upper_volume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length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de-DE" altLang="de-DE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StandardScaler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Skaliert Daten auf Mittelwert 0, Standardabweichung 1.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PowerTransformer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Yeo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-Johnson)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Normalisiert Datenverteilung und reduziert Schiefe.</a:t>
            </a:r>
            <a:endParaRPr lang="de-DE" altLang="de-DE" dirty="0">
              <a:latin typeface="Arial" panose="020B0604020202020204" pitchFamily="34" charset="0"/>
            </a:endParaRPr>
          </a:p>
          <a:p>
            <a:r>
              <a:rPr lang="de-DE" b="1" dirty="0"/>
              <a:t>Pipeline erstellt und angewendet</a:t>
            </a:r>
            <a:r>
              <a:rPr lang="de-DE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Kombiniert Kategorisierung und Skalierung in einem Schritt.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Nicht spezifizierte Spalten bleiben unverändert.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Neuer </a:t>
            </a:r>
            <a:r>
              <a:rPr lang="de-DE" dirty="0" err="1"/>
              <a:t>DataFrame</a:t>
            </a:r>
            <a:r>
              <a:rPr lang="de-DE" dirty="0"/>
              <a:t> mit transformierten Werten erstellt.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de-DE" altLang="de-DE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altLang="de-DE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1733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09BDA-BAE5-5009-7A9D-D7715D53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62280"/>
            <a:ext cx="7335835" cy="1268984"/>
          </a:xfrm>
        </p:spPr>
        <p:txBody>
          <a:bodyPr>
            <a:normAutofit fontScale="90000"/>
          </a:bodyPr>
          <a:lstStyle/>
          <a:p>
            <a:r>
              <a:rPr lang="de-DE" dirty="0"/>
              <a:t>Feature </a:t>
            </a:r>
            <a:r>
              <a:rPr lang="de-DE" dirty="0" err="1"/>
              <a:t>Selection</a:t>
            </a:r>
            <a:r>
              <a:rPr lang="de-DE" dirty="0"/>
              <a:t> und Extraktion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625B27-BB65-696F-489C-074EB268CC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Ziel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Reduzierung der Anzahl der Features durch Entfernen hoch korrelierter Merkmale.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Vorgehen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Korrelation berechnen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Ermittlung der Korrelationen zwischen den numerischen Merkmalen.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Auswahl der Korrelationen, die über einem Schwellenwert liegen (hier: 0.5).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Identifikation hoch korrelierter Paare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Festlegen eines Schwellenwertes für hohe Korrelation (0.8).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Finden von Merkmalspaaren, deren Korrelation diesen Wert überschreitet.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Merkmale entfernen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Auswahl der zu entfernenden Merkmale aus den korrelierten Paaren.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Entfernen dieser Merkmale aus dem Datensatz.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Ergebnis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Reduzierter Datensatz mit weniger redundanten Features, was die Modellleistung verbessern kann.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25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EA286E-A56E-C80C-1068-86BC6C40B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45516"/>
            <a:ext cx="10130224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800" b="1" i="0" dirty="0">
                <a:effectLst/>
                <a:highlight>
                  <a:srgbClr val="FFFFFF"/>
                </a:highlight>
                <a:latin typeface="system-ui"/>
              </a:rPr>
              <a:t>Zusammenführung, Modifikation und Aufteilung der Zielvariablen</a:t>
            </a:r>
            <a:br>
              <a:rPr lang="de-DE" sz="2800" b="1" i="0" dirty="0">
                <a:effectLst/>
                <a:highlight>
                  <a:srgbClr val="FFFFFF"/>
                </a:highlight>
                <a:latin typeface="system-ui"/>
              </a:rPr>
            </a:br>
            <a:endParaRPr lang="de-DE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6EED9F-D664-F3C5-E14D-1D3A6910D5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5149" y="1542289"/>
            <a:ext cx="10130224" cy="36012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Kombiniert die Werte von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defect_severity_not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repairable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mit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defect_severity_irreparable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und löscht die Spalte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defect_severity_not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repairable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altLang="de-DE" sz="16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Ziel- und Eingabemerkmale definieren: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Zielvariablen: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defect_severity_irreparable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defect_severity_medium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defect_severity_small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Eingabemerkmale: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Alle anderen Spalten außer den Zielvariablen.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altLang="de-DE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Trainings- und Testdatensätze erstellen: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Aufteilen der Daten in Trainings- (80%) und Testdatensätze (20%) mit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train_test_split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altLang="de-DE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Ergebnis überprüfen: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Größen der Trainings- und Testdatensätze: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Trainingsdaten: 2154 Einträge, 11 Spalten.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Testdaten: 539 Einträge, 11 Spalten.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44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C1028-C70D-6E87-7279-ECF8EB1F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das alles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142615-CCCC-2EB7-B377-0958011D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90700"/>
            <a:ext cx="7335835" cy="3970528"/>
          </a:xfrm>
        </p:spPr>
        <p:txBody>
          <a:bodyPr>
            <a:normAutofit fontScale="92500" lnSpcReduction="20000"/>
          </a:bodyPr>
          <a:lstStyle/>
          <a:p>
            <a:r>
              <a:rPr lang="de-DE" b="1" dirty="0"/>
              <a:t>Trainingsdaten: </a:t>
            </a:r>
            <a:r>
              <a:rPr lang="de-DE" dirty="0"/>
              <a:t>Zum Trainieren des Modells</a:t>
            </a:r>
          </a:p>
          <a:p>
            <a:r>
              <a:rPr lang="de-DE" b="1" dirty="0"/>
              <a:t>Testdaten:</a:t>
            </a:r>
            <a:r>
              <a:rPr lang="de-DE" dirty="0"/>
              <a:t> Zur Hyperparameter Optimierung und Bewertung des Modells während dem Training</a:t>
            </a:r>
          </a:p>
          <a:p>
            <a:r>
              <a:rPr lang="de-DE" b="1" dirty="0"/>
              <a:t>Validierungsdaten: </a:t>
            </a:r>
            <a:r>
              <a:rPr lang="de-DE" dirty="0"/>
              <a:t>Zur Endgültigen Bewertung des Modell. Zeigt, wie gut da Modell auf neuen, ungesehenen Daten funktioniert.</a:t>
            </a:r>
          </a:p>
          <a:p>
            <a:r>
              <a:rPr lang="de-DE" b="1" dirty="0"/>
              <a:t>Warum wird gesplittet? </a:t>
            </a:r>
          </a:p>
          <a:p>
            <a:r>
              <a:rPr lang="de-DE" dirty="0"/>
              <a:t>Um Überanpassungen zu verhindern</a:t>
            </a:r>
          </a:p>
          <a:p>
            <a:r>
              <a:rPr lang="de-DE" dirty="0"/>
              <a:t>Ein Modell, dass nur auf Trainingsdaten getestet wird, könnte sich die Daten merken und nicht gut auf neue Daten generalisieren</a:t>
            </a:r>
          </a:p>
        </p:txBody>
      </p:sp>
    </p:spTree>
    <p:extLst>
      <p:ext uri="{BB962C8B-B14F-4D97-AF65-F5344CB8AC3E}">
        <p14:creationId xmlns:p14="http://schemas.microsoft.com/office/powerpoint/2010/main" val="2813446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831270-032A-2E12-8AEF-1D2F6AD0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11056570" cy="106324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>
                <a:effectLst/>
                <a:highlight>
                  <a:srgbClr val="FFFFFF"/>
                </a:highlight>
              </a:rPr>
              <a:t>Übersicht</a:t>
            </a:r>
            <a:r>
              <a:rPr lang="en-US" sz="2800" dirty="0">
                <a:effectLst/>
                <a:highlight>
                  <a:srgbClr val="FFFFFF"/>
                </a:highlight>
              </a:rPr>
              <a:t> </a:t>
            </a:r>
            <a:r>
              <a:rPr lang="en-US" sz="2800" dirty="0" err="1">
                <a:effectLst/>
                <a:highlight>
                  <a:srgbClr val="FFFFFF"/>
                </a:highlight>
              </a:rPr>
              <a:t>über</a:t>
            </a:r>
            <a:r>
              <a:rPr lang="en-US" sz="2800" dirty="0">
                <a:effectLst/>
                <a:highlight>
                  <a:srgbClr val="FFFFFF"/>
                </a:highlight>
              </a:rPr>
              <a:t> </a:t>
            </a:r>
            <a:r>
              <a:rPr lang="en-US" sz="2800" dirty="0" err="1">
                <a:effectLst/>
                <a:highlight>
                  <a:srgbClr val="FFFFFF"/>
                </a:highlight>
              </a:rPr>
              <a:t>Modelle</a:t>
            </a:r>
            <a:r>
              <a:rPr lang="en-US" sz="2800" dirty="0">
                <a:effectLst/>
                <a:highlight>
                  <a:srgbClr val="FFFFFF"/>
                </a:highlight>
              </a:rPr>
              <a:t>, Loss-</a:t>
            </a:r>
            <a:r>
              <a:rPr lang="en-US" sz="2800" dirty="0" err="1">
                <a:effectLst/>
                <a:highlight>
                  <a:srgbClr val="FFFFFF"/>
                </a:highlight>
              </a:rPr>
              <a:t>Funktionen</a:t>
            </a:r>
            <a:r>
              <a:rPr lang="en-US" sz="2800" dirty="0">
                <a:effectLst/>
                <a:highlight>
                  <a:srgbClr val="FFFFFF"/>
                </a:highlight>
              </a:rPr>
              <a:t> und </a:t>
            </a:r>
            <a:r>
              <a:rPr lang="en-US" sz="2800" dirty="0" err="1">
                <a:effectLst/>
                <a:highlight>
                  <a:srgbClr val="FFFFFF"/>
                </a:highlight>
              </a:rPr>
              <a:t>Bewertungsmetriken</a:t>
            </a:r>
            <a:br>
              <a:rPr lang="en-US" sz="2800" dirty="0">
                <a:effectLst/>
                <a:highlight>
                  <a:srgbClr val="FFFFFF"/>
                </a:highlight>
              </a:rPr>
            </a:br>
            <a:br>
              <a:rPr lang="en-US" sz="2800" dirty="0">
                <a:effectLst/>
                <a:highlight>
                  <a:srgbClr val="FFFFFF"/>
                </a:highlight>
              </a:rPr>
            </a:br>
            <a:endParaRPr lang="en-US" sz="28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E18F483-F2B7-F010-37E1-4D8BB0074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50" y="1678810"/>
            <a:ext cx="10924339" cy="2253007"/>
          </a:xfr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233101F4-369F-B15A-9461-B192030FF70E}"/>
              </a:ext>
            </a:extLst>
          </p:cNvPr>
          <p:cNvSpPr txBox="1"/>
          <p:nvPr/>
        </p:nvSpPr>
        <p:spPr>
          <a:xfrm>
            <a:off x="587183" y="3984305"/>
            <a:ext cx="633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Bewertungsmetriken</a:t>
            </a:r>
            <a:endParaRPr lang="de-DE" sz="1400" b="1" i="0" dirty="0"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377429-85D3-825D-F7CC-08390B6C0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042" y="4261941"/>
            <a:ext cx="482856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Wie viele Vorhersagen insgesamt richtig sind.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Precision: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Wie genau die positiven Vorhersagen sind.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Recall: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Wie vollständig die positiven Fälle erkannt werden.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F1-Score: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Ein Maß für die Balance zwischen Präzision und Recall. </a:t>
            </a:r>
          </a:p>
        </p:txBody>
      </p:sp>
    </p:spTree>
    <p:extLst>
      <p:ext uri="{BB962C8B-B14F-4D97-AF65-F5344CB8AC3E}">
        <p14:creationId xmlns:p14="http://schemas.microsoft.com/office/powerpoint/2010/main" val="3639527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601323-A82B-9316-0A64-156B9E69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93" y="166919"/>
            <a:ext cx="6402597" cy="106324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dirty="0" err="1"/>
              <a:t>Vergleich</a:t>
            </a:r>
            <a:r>
              <a:rPr lang="en-US" sz="4400" dirty="0"/>
              <a:t> der </a:t>
            </a:r>
            <a:r>
              <a:rPr lang="en-US" sz="4400" dirty="0" err="1"/>
              <a:t>Modelle</a:t>
            </a:r>
            <a:r>
              <a:rPr lang="en-US" sz="4400" dirty="0"/>
              <a:t> </a:t>
            </a:r>
            <a:r>
              <a:rPr lang="en-US" sz="4400" dirty="0" err="1"/>
              <a:t>nach</a:t>
            </a:r>
            <a:r>
              <a:rPr lang="en-US" sz="4400" dirty="0"/>
              <a:t> den Training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31858DD-95F4-5258-1601-A584FEFBC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122" y="1371939"/>
            <a:ext cx="7774881" cy="4509431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19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D8739-59EF-36BB-9F55-014C6892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Gründe für den Einsatz von 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64EC37-9233-F65E-C116-F088ED06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de-DE" i="0" dirty="0">
                <a:effectLst/>
                <a:highlight>
                  <a:srgbClr val="FFFFFF"/>
                </a:highlight>
                <a:latin typeface="system-ui"/>
              </a:rPr>
              <a:t>Wir verwenden ML, um die Schwere von Produktionsdefekten vorherzusagen</a:t>
            </a:r>
          </a:p>
          <a:p>
            <a:pPr algn="l"/>
            <a:r>
              <a:rPr lang="de-DE" i="0" dirty="0">
                <a:effectLst/>
                <a:highlight>
                  <a:srgbClr val="FFFFFF"/>
                </a:highlight>
                <a:latin typeface="system-ui"/>
              </a:rPr>
              <a:t>ML-Algorithmen können komplexe Muster und Beziehungen in Daten erkennen, die für Menschen schwer zu durchschauen sind</a:t>
            </a:r>
          </a:p>
          <a:p>
            <a:pPr algn="l"/>
            <a:r>
              <a:rPr lang="de-DE" i="0" dirty="0">
                <a:effectLst/>
                <a:highlight>
                  <a:srgbClr val="FFFFFF"/>
                </a:highlight>
                <a:latin typeface="system-ui"/>
              </a:rPr>
              <a:t>ML-Modelle können den Prozess der Datenanalyse und Vorhersage automatisieren. Sobald das Modell trainiert ist, kann es schnell und effizient Vorhersagen treffen</a:t>
            </a:r>
          </a:p>
          <a:p>
            <a:pPr algn="l"/>
            <a:r>
              <a:rPr lang="de-DE" i="0" dirty="0">
                <a:effectLst/>
                <a:highlight>
                  <a:srgbClr val="FFFFFF"/>
                </a:highlight>
                <a:latin typeface="system-ui"/>
              </a:rPr>
              <a:t>Lernen und Besserwerden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7796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8E0B3-D64C-F58C-15D0-8FC2C7CB1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Was ist Over- und </a:t>
            </a:r>
            <a:r>
              <a:rPr lang="de-DE" dirty="0" err="1"/>
              <a:t>Underfitting</a:t>
            </a:r>
            <a:r>
              <a:rPr lang="de-DE" dirty="0"/>
              <a:t>?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7EF00A-3DF9-97D9-06D3-8D1880B5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Overfitting</a:t>
            </a:r>
            <a:r>
              <a:rPr lang="de-DE" b="1" dirty="0"/>
              <a:t>:</a:t>
            </a:r>
            <a:r>
              <a:rPr lang="de-DE" dirty="0"/>
              <a:t> wenn ein Modell zu gut auf den Trainingsdaten performt, aber schlecht auf neuen, ungesehenen Daten</a:t>
            </a:r>
          </a:p>
          <a:p>
            <a:r>
              <a:rPr lang="de-DE" b="1" dirty="0" err="1"/>
              <a:t>Underfitting</a:t>
            </a:r>
            <a:r>
              <a:rPr lang="de-DE" b="1" dirty="0"/>
              <a:t>:</a:t>
            </a:r>
            <a:r>
              <a:rPr lang="de-DE" dirty="0"/>
              <a:t> wenn ein Modell weder auf Trainingsdaten noch auf neuen Daten gut performt</a:t>
            </a:r>
          </a:p>
        </p:txBody>
      </p:sp>
    </p:spTree>
    <p:extLst>
      <p:ext uri="{BB962C8B-B14F-4D97-AF65-F5344CB8AC3E}">
        <p14:creationId xmlns:p14="http://schemas.microsoft.com/office/powerpoint/2010/main" val="1614800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CCC380-13F9-4278-A0A2-93255C10D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995137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Überprüfen auf Over- und </a:t>
            </a:r>
            <a:r>
              <a:rPr lang="de-DE" dirty="0" err="1"/>
              <a:t>Underfitting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64167B-0284-C079-683E-BD5558009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995137" cy="360121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900" b="1" dirty="0"/>
              <a:t>Trainingsgenauigkeit</a:t>
            </a:r>
            <a:r>
              <a:rPr lang="de-DE" sz="900" dirty="0"/>
              <a:t> (rote Kurve):</a:t>
            </a:r>
          </a:p>
          <a:p>
            <a:pPr>
              <a:lnSpc>
                <a:spcPct val="90000"/>
              </a:lnSpc>
            </a:pPr>
            <a:r>
              <a:rPr lang="de-DE" sz="900" dirty="0"/>
              <a:t>Bleibt konstant bei 1.0.</a:t>
            </a:r>
          </a:p>
          <a:p>
            <a:pPr>
              <a:lnSpc>
                <a:spcPct val="90000"/>
              </a:lnSpc>
            </a:pPr>
            <a:r>
              <a:rPr lang="de-DE" sz="900" dirty="0"/>
              <a:t>Perfekte Klassifikation der Trainingsdaten.</a:t>
            </a:r>
          </a:p>
          <a:p>
            <a:pPr>
              <a:lnSpc>
                <a:spcPct val="90000"/>
              </a:lnSpc>
            </a:pPr>
            <a:r>
              <a:rPr lang="de-DE" sz="900" dirty="0"/>
              <a:t>Hinweis auf </a:t>
            </a:r>
            <a:r>
              <a:rPr lang="de-DE" sz="900" dirty="0" err="1"/>
              <a:t>Overfitting</a:t>
            </a:r>
            <a:r>
              <a:rPr lang="de-DE" sz="900" dirty="0"/>
              <a:t>, da das Modell die Trainingsdaten vollständig gelernt hat.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900" b="1" dirty="0"/>
              <a:t>Kreuzvalidierungsgenauigkeit</a:t>
            </a:r>
            <a:r>
              <a:rPr lang="de-DE" sz="900" dirty="0"/>
              <a:t> (grüne Kurve):</a:t>
            </a:r>
          </a:p>
          <a:p>
            <a:pPr>
              <a:lnSpc>
                <a:spcPct val="90000"/>
              </a:lnSpc>
            </a:pPr>
            <a:r>
              <a:rPr lang="de-DE" sz="900" dirty="0"/>
              <a:t>Bleibt bei etwa 0.75 konstant.</a:t>
            </a:r>
          </a:p>
          <a:p>
            <a:pPr>
              <a:lnSpc>
                <a:spcPct val="90000"/>
              </a:lnSpc>
            </a:pPr>
            <a:r>
              <a:rPr lang="de-DE" sz="900" dirty="0"/>
              <a:t>Moderate Leistung auf Validierungsdaten.</a:t>
            </a:r>
          </a:p>
          <a:p>
            <a:pPr>
              <a:lnSpc>
                <a:spcPct val="90000"/>
              </a:lnSpc>
            </a:pPr>
            <a:r>
              <a:rPr lang="de-DE" sz="900" dirty="0"/>
              <a:t>Großer Abstand zur Trainingsgenauigkeit deutet auf Schwierigkeiten bei der Generalisierung hin.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900" b="1" dirty="0"/>
              <a:t>Interpretation</a:t>
            </a:r>
            <a:r>
              <a:rPr lang="de-DE" sz="900" dirty="0"/>
              <a:t>:</a:t>
            </a:r>
          </a:p>
          <a:p>
            <a:pPr>
              <a:lnSpc>
                <a:spcPct val="90000"/>
              </a:lnSpc>
            </a:pPr>
            <a:r>
              <a:rPr lang="de-DE" sz="900" dirty="0"/>
              <a:t>Das Modell zeigt </a:t>
            </a:r>
            <a:r>
              <a:rPr lang="de-DE" sz="900" dirty="0" err="1"/>
              <a:t>Overfitting</a:t>
            </a:r>
            <a:r>
              <a:rPr lang="de-DE" sz="900" dirty="0"/>
              <a:t>: Es lernt die Trainingsdaten perfekt, performt aber mäßig auf neuen Daten.</a:t>
            </a:r>
          </a:p>
          <a:p>
            <a:pPr marL="0" indent="0">
              <a:lnSpc>
                <a:spcPct val="90000"/>
              </a:lnSpc>
              <a:buNone/>
            </a:pPr>
            <a:endParaRPr lang="de-DE" sz="900" dirty="0"/>
          </a:p>
          <a:p>
            <a:pPr>
              <a:lnSpc>
                <a:spcPct val="90000"/>
              </a:lnSpc>
            </a:pPr>
            <a:endParaRPr lang="de-DE" sz="9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20005E-4A51-FA72-4052-9DC079825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356879"/>
            <a:ext cx="4334439" cy="320748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543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2B71C6-8BC1-9192-D2B3-F3E9AC53A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995137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Überprüfen auf Over- und </a:t>
            </a:r>
            <a:r>
              <a:rPr lang="de-DE" dirty="0" err="1"/>
              <a:t>Underfitting</a:t>
            </a:r>
            <a:endParaRPr lang="de-D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1354A5-1256-5A34-A4BF-791AEFA480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5150" y="2160016"/>
            <a:ext cx="5995137" cy="36012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Trainingsgenauigkeit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(rote Kurve):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Schwankt leicht, bleibt aber relativ stabil um 0.80.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Deutet darauf hin, dass das Modell verschiedene Muster in den Trainingsdaten erfasst.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Kreuzvalidierungsgenauigkeit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(grüne Kurve):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Bleibt konstant zwischen 0.79 und 0.80.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Zeigt, dass das Modell gut generalisiert und keine Anzeichen von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Overfitting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oder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Underfitting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aufweist.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Interpretation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Kleiner Abstand zwischen Trainings- und Validierungsgenauigkeit.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Überlappung der Fehlerbänder deutet auf konsistente Leistung auf Trainings- und Validierungsdaten hin.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Keine Anzeichen von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Overfitting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oder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Underfitting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Gute Balance zwischen Bias und Varianz, was auf die Zuverlässigkeit des Modells hinweist.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altLang="de-DE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F001843-37F6-D007-CAED-855F6456C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318952"/>
            <a:ext cx="4334439" cy="328333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198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7DB462-E2B6-05D6-83E9-06390BA1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995137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Überprüfen auf Over- und </a:t>
            </a:r>
            <a:r>
              <a:rPr lang="de-DE" dirty="0" err="1"/>
              <a:t>Underfitting</a:t>
            </a:r>
            <a:r>
              <a:rPr lang="de-DE" dirty="0"/>
              <a:t> </a:t>
            </a:r>
            <a:endParaRPr lang="de-D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E876A7-16AC-46C0-971D-E50ECF82FE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5150" y="2160016"/>
            <a:ext cx="5995137" cy="36012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de-DE" altLang="de-DE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Modellgenauigkeit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(linkes Diagramm):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de-DE" altLang="de-DE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Trainingsgenauigkeit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(blaue Linie): Steigt schnell an und stabilisiert sich nach etwa 10 Epochen.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de-DE" altLang="de-DE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Validierungsgenauigkeit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(orange Linie): Steigt ebenfalls schnell an und bleibt meist höher als die Trainingsgenauigkeit.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de-DE" altLang="de-DE" sz="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Die enge Übereinstimmung zwischen Trainings- und Validierungsgenauigkeit zeigt, dass das Modell gut generalisiert, ohne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Overfitting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oder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Underfitting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de-DE" altLang="de-DE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Modellverlust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(rechtes Diagramm):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de-DE" altLang="de-DE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Trainingsverlust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(blaue Linie): Sinkt schnell zu Beginn und erreicht ein Plateau nach etwa 10 Epochen.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de-DE" altLang="de-DE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Validierungsverlust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(orange Linie): Sinkt ebenfalls schnell und bleibt konstant niedriger als der Trainingsverlust.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de-DE" altLang="de-DE" sz="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Ein niedrigerer Validierungsverlust im Vergleich zum Trainingsverlust deutet auf eine gute Generalisierung des Modells hin.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de-DE" altLang="de-DE" sz="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Interpretation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de-DE" altLang="de-DE" sz="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Das Modell zeigt keine Anzeichen von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Overfitting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da die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Validierungsmetriken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nicht signifikant schlechter als die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Trainingsmetriken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sind.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de-DE" altLang="de-DE" sz="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Die Konsistenz zwischen Trainings- und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Validierungsmetriken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spricht für die Zuverlässigkeit und Robustheit des Modells.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de-DE" altLang="de-DE" sz="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Das Modell hat die zugrunde liegenden Muster in den Daten erfolgreich gelernt und kann diese Erkenntnisse auf neue Daten anwenden.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altLang="de-DE" sz="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F034E72-2AFB-2A36-5A23-B926B3F1D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271" y="2460414"/>
            <a:ext cx="5306925" cy="185742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088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4E8DF1-EF16-1D70-08EC-B96E01ED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Ensemble Modell</a:t>
            </a:r>
            <a:endParaRPr lang="de-D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6C07B0-7921-7B50-107C-7D8193E122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5151" y="2160016"/>
            <a:ext cx="5188535" cy="36012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Kombination von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Support Vector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(SVM) und Deep Learning Modell.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Ziel: Verbesserung der Gesamtleistung durch Nutzung der Stärken verschiedener Modelle.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Vorgehen:</a:t>
            </a:r>
          </a:p>
          <a:p>
            <a:pPr lvl="1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Einzelne Vorhersagen der drei Modelle wurden kombiniert, um die Mehrheitsklasse für jede Dimension zu bestimmen.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Interpretation: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Das Ensemble-Modell zeigt eine gute Gesamtleistung in Bezug auf Genauigkeit, Präzision, Recall und F1-Score.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Die enge Übereinstimmung zwischen den Metriken zeigt, dass das Modell gut generalisiert und sowohl auf Trainings- als auch auf Validierungsdaten konsistent performt.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Durch die Kombination verschiedener Modelle nutzt das Ensemble-Modell die individuellen Stärken jedes Ansatzes und gleicht deren Schwächen aus.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Das Modell zeigt keine signifikanten Schwächen und liefert konsistente Vorhersagen, was es zu einer robusten Wahl für die gegebene Vorhersageaufgabe macht.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altLang="de-DE" sz="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DB9A9F-0942-7823-A19C-9332506DD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314" y="2174142"/>
            <a:ext cx="3906237" cy="176196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665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2F2FE-57AF-7C97-3071-A378B364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Hyperparameter Optimierung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C4DF84-0E11-390B-19A6-F700A71EBB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5150" y="1812122"/>
            <a:ext cx="482593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Verwendete Hyperparameter: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min_samples_split</a:t>
            </a:r>
            <a:endParaRPr lang="de-DE" alt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min_samples_leaf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SVM: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svc_c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svc_kernel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linear (Optionen: linear,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rbf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svc_gamma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Deep Learning: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num_layers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num_units</a:t>
            </a:r>
            <a:endParaRPr lang="de-DE" alt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dropout_rate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715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0ADC9-0B2A-57A8-5C43-6F1C8A5A6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06252"/>
            <a:ext cx="7335835" cy="1268984"/>
          </a:xfrm>
        </p:spPr>
        <p:txBody>
          <a:bodyPr>
            <a:normAutofit fontScale="90000"/>
          </a:bodyPr>
          <a:lstStyle/>
          <a:p>
            <a:r>
              <a:rPr lang="de-DE" dirty="0"/>
              <a:t>Maßnahmen gegen Over- und </a:t>
            </a:r>
            <a:r>
              <a:rPr lang="de-DE" dirty="0" err="1"/>
              <a:t>Underfitting</a:t>
            </a:r>
            <a:endParaRPr lang="de-DE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4B7DCFF-571A-D9DE-8B33-2EC02F8284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487" y="1932403"/>
            <a:ext cx="11533773" cy="358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verhindern: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Begrenzung der Baumtiefe (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Verhindert, dass der Baum zu tief wird und sich zu stark an die Trainingsdaten anpasst.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Erhöhung der minimalen Samples für Knotenaufteilung (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min_samples_split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Reduziert die Wahrscheinlichkeit, dass der Baum kleine, spezifische Muster lernt.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Erhöhung der minimalen Samples für Blattknoten (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min_samples_leaf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Stellt sicher, dass jeder Blattknoten genügend Datenpunkte hat, um verlässliche Vorhersagen zu treffen.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SVM: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verhindern: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Regularisierung mit 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svc_c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Kontrolliert die Komplexität des Modells, indem es bestraft wird, wenn es sich zu sehr an die Trainingsdaten anpasst.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Auswahl eines passenden Kernels (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svc_kernel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Bestimmt die Art der Entscheidungsgleichung und hilft dabei, das Modell auf die Struktur der Daten abzustimmen.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Feineinstellung des Gamma-Werts (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svc_gamma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Beeinflusst die Reichweite des Einflusses eines einzelnen Trainingsbeispiels, um Überanpassung zu vermeiden.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Deep Learning: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verhindern: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Verwendung von Dropout-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Layern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dropout_rate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Deaktiviert zufällig Neuronen während des Trainings, um zu verhindern, dass das Modell zu stark an spezifische Merkmale der Trainingsdaten angepasst wird.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Einsatz von Early 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Stopping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EarlyStopping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Beendet das Training frühzeitig, wenn sich die Leistung auf den Validierungsdaten nicht mehr verbessert, um Überanpassung zu vermeiden.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Aufteilung der Daten in Trainings- und Validierungsdaten (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validation_split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Überwacht die Modellleistung auf einem separaten Validierungssatz während des Trainings, um Überanpassung zu erkennen und zu verhindern.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878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AC34A4-8EC9-832E-1201-3B3126B6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29404"/>
            <a:ext cx="4541445" cy="15874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400" dirty="0"/>
              <a:t>Vergleich der Modelle nach der Optimierung</a:t>
            </a:r>
          </a:p>
        </p:txBody>
      </p:sp>
      <p:pic>
        <p:nvPicPr>
          <p:cNvPr id="5" name="Inhaltsplatzhalter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0BAE0FE6-8473-0A06-BBED-E9155B48B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372" y="1326855"/>
            <a:ext cx="8172108" cy="476025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5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914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F0A86E-0718-C273-91EB-134D0AA75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400"/>
              <a:t>Vielen  Dank für Ihre Aufmerksamkeit!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4D3B94D-9B1D-E89D-8432-A1A06F9A6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6" y="817197"/>
            <a:ext cx="5457725" cy="154114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E1DE25B-7F13-0522-D7FE-DB2D2A813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83163" y="2691638"/>
            <a:ext cx="3022271" cy="318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8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35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2F520-5E52-FEC1-D9BE-5470A93D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A92C79-357C-3459-EF99-1FFFF97FB2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5150" y="2390961"/>
            <a:ext cx="721550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OpenAI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OpenAI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ChatGPT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Verwendete Skripte aus dem Kurs "Applied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Learning":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Applied_ML_2_2, Seiten 12, 15, 23, 34, 36, 37, 45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Applied_ML_2_1, Seiten 36, 41, 45, 46, 49, 50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Applied_ML_1, Seiten 21, 23, 38, 42, 47, 51, 54, 55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Applied_ML_7_Model_Evaluation, Seiten 28, 29, 30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Applied_ML_8_Model_selection, Seite 21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DALL-E,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OpenAI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OpenAI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 DALL-E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01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6A405-D397-3FC8-6B5C-746FB72E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308895" cy="1268984"/>
          </a:xfrm>
        </p:spPr>
        <p:txBody>
          <a:bodyPr>
            <a:normAutofit fontScale="90000"/>
          </a:bodyPr>
          <a:lstStyle/>
          <a:p>
            <a:r>
              <a:rPr lang="de-DE" i="0" dirty="0">
                <a:effectLst/>
                <a:highlight>
                  <a:srgbClr val="FFFFFF"/>
                </a:highlight>
                <a:latin typeface="system-ui"/>
              </a:rPr>
              <a:t>Die Aufgabe, die Daten und mögliche Performance Metriken (Definition Mitchell)</a:t>
            </a:r>
            <a:br>
              <a:rPr lang="de-DE" i="0" dirty="0">
                <a:effectLst/>
                <a:highlight>
                  <a:srgbClr val="FFFFFF"/>
                </a:highlight>
                <a:latin typeface="system-ui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D2C2D8-1D20-F34D-C2ED-13BABB2B1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effectLst/>
                <a:highlight>
                  <a:srgbClr val="FFFFFF"/>
                </a:highlight>
                <a:latin typeface="system-ui"/>
              </a:rPr>
              <a:t>Task:</a:t>
            </a:r>
            <a:r>
              <a:rPr lang="de-DE" b="0" i="0" dirty="0">
                <a:effectLst/>
                <a:highlight>
                  <a:srgbClr val="FFFFFF"/>
                </a:highlight>
                <a:latin typeface="system-ui"/>
              </a:rPr>
              <a:t> Vorhersagen der Schwere von Produktionsdefekten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effectLst/>
                <a:highlight>
                  <a:srgbClr val="FFFFFF"/>
                </a:highlight>
                <a:latin typeface="system-ui"/>
              </a:rPr>
              <a:t>Experience: </a:t>
            </a:r>
            <a:r>
              <a:rPr lang="de-DE" b="0" i="0" dirty="0">
                <a:effectLst/>
                <a:highlight>
                  <a:srgbClr val="FFFFFF"/>
                </a:highlight>
                <a:latin typeface="system-ui"/>
              </a:rPr>
              <a:t>Der verwendete Datensatz enthält Merkmale wie Versuchsnummer, Kennung des Defekts, Defektkategorie, Status, Maximale und minimale z-Werte, Volumenangaben, Länge, Farbe der Beschichtung, Schwere des Defekts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effectLst/>
                <a:highlight>
                  <a:srgbClr val="FFFFFF"/>
                </a:highlight>
                <a:latin typeface="system-ui"/>
              </a:rPr>
              <a:t>Performance </a:t>
            </a:r>
            <a:r>
              <a:rPr lang="de-DE" b="1" i="0" dirty="0" err="1">
                <a:effectLst/>
                <a:highlight>
                  <a:srgbClr val="FFFFFF"/>
                </a:highlight>
                <a:latin typeface="system-ui"/>
              </a:rPr>
              <a:t>Measure</a:t>
            </a:r>
            <a:r>
              <a:rPr lang="de-DE" b="1" i="0" dirty="0">
                <a:effectLst/>
                <a:highlight>
                  <a:srgbClr val="FFFFFF"/>
                </a:highlight>
                <a:latin typeface="system-ui"/>
              </a:rPr>
              <a:t>: </a:t>
            </a:r>
            <a:r>
              <a:rPr lang="de-DE" b="0" i="0" dirty="0">
                <a:effectLst/>
                <a:highlight>
                  <a:srgbClr val="FFFFFF"/>
                </a:highlight>
                <a:latin typeface="system-ui"/>
              </a:rPr>
              <a:t>Als Performance-Metriken werden die Genauigkeit (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system-ui"/>
              </a:rPr>
              <a:t>Accuracy</a:t>
            </a:r>
            <a:r>
              <a:rPr lang="de-DE" b="0" i="0" dirty="0">
                <a:effectLst/>
                <a:highlight>
                  <a:srgbClr val="FFFFFF"/>
                </a:highlight>
                <a:latin typeface="system-ui"/>
              </a:rPr>
              <a:t>), die Präzision (Precision) und die Wiederabrufquote (Recall) verwendet, um die Effektivität des Modells in der Identifikation tatsächlicher Abwanderungsfälle zu bewerten.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01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7C5AE-69F9-E883-C255-65525E68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ML Kategorie Zuordnung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57ACF2-28F9-2D9B-BEEA-C50637487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de-DE" b="1" i="0" dirty="0">
                <a:effectLst/>
                <a:highlight>
                  <a:srgbClr val="FFFFFF"/>
                </a:highlight>
                <a:latin typeface="system-ui"/>
              </a:rPr>
              <a:t>Da der Datensatz gelabelt ist, fällt die vorliegende Aufgabe in die Kategorie des </a:t>
            </a:r>
            <a:r>
              <a:rPr lang="de-DE" b="1" i="0" dirty="0" err="1">
                <a:effectLst/>
                <a:highlight>
                  <a:srgbClr val="FFFFFF"/>
                </a:highlight>
                <a:latin typeface="system-ui"/>
              </a:rPr>
              <a:t>Supervised</a:t>
            </a:r>
            <a:r>
              <a:rPr lang="de-DE" b="1" i="0" dirty="0">
                <a:effectLst/>
                <a:highlight>
                  <a:srgbClr val="FFFFFF"/>
                </a:highlight>
                <a:latin typeface="system-ui"/>
              </a:rPr>
              <a:t> Learning und Klassifikation. Diese Art des Lernens ermöglicht es dem Modell, aus den vorhandenen gelabelten Daten zu lernen und Vorhersagen für neue, nicht gelabelte Daten zu treffen.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highlight>
                  <a:srgbClr val="FFFFFF"/>
                </a:highlight>
                <a:latin typeface="system-ui"/>
              </a:rPr>
              <a:t>Gelabelte Daten: Der Datensatz ist gelabelt. Es gibt eine abhängige Variable,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system-ui"/>
              </a:rPr>
              <a:t>defect_severity</a:t>
            </a:r>
            <a:r>
              <a:rPr lang="de-DE" b="0" i="0" dirty="0">
                <a:effectLst/>
                <a:highlight>
                  <a:srgbClr val="FFFFFF"/>
                </a:highlight>
                <a:latin typeface="system-ui"/>
              </a:rPr>
              <a:t>, die Aufschluss über den Schweregrad des Defektes gibt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highlight>
                  <a:srgbClr val="FFFFFF"/>
                </a:highlight>
                <a:latin typeface="system-ui"/>
              </a:rPr>
              <a:t>Klassifikation: Wir behandeln die Variable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system-ui"/>
              </a:rPr>
              <a:t>defect_severity</a:t>
            </a:r>
            <a:r>
              <a:rPr lang="de-DE" b="0" i="0" dirty="0">
                <a:effectLst/>
                <a:highlight>
                  <a:srgbClr val="FFFFFF"/>
                </a:highlight>
                <a:latin typeface="system-ui"/>
              </a:rPr>
              <a:t> als kategoriale Variable, daher handelt es sich um eine Klassifikationsaufgabe. Es ist auch möglich, die Variable ordinal zu skalieren und eine Regression zu nutzen.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highlight>
                  <a:srgbClr val="FFFFFF"/>
                </a:highlight>
                <a:latin typeface="system-ui"/>
              </a:rPr>
              <a:t>Lernprozess: Das Modell lernt aus diesen gelabelten Daten, indem es Zusammenhänge zwischen den Features (wie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system-ui"/>
              </a:rPr>
              <a:t>max_z</a:t>
            </a:r>
            <a:r>
              <a:rPr lang="de-DE" b="0" i="0" dirty="0">
                <a:effectLst/>
                <a:highlight>
                  <a:srgbClr val="FFFFFF"/>
                </a:highlight>
                <a:latin typeface="system-ui"/>
              </a:rPr>
              <a:t>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system-ui"/>
              </a:rPr>
              <a:t>min_z</a:t>
            </a:r>
            <a:r>
              <a:rPr lang="de-DE" b="0" i="0" dirty="0">
                <a:effectLst/>
                <a:highlight>
                  <a:srgbClr val="FFFFFF"/>
                </a:highlight>
                <a:latin typeface="system-ui"/>
              </a:rPr>
              <a:t>, Volumen usw.) und den Labels erkennt.- Vorhersagen für neue Daten: Nachdem das Modell trainiert wurde, kann es genutzt werden, um die Labels für neue, nicht gelabelte Daten vorherzusagen.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796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4455F1-32F1-D251-6826-2C0E9CB9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>
            <a:normAutofit/>
          </a:bodyPr>
          <a:lstStyle/>
          <a:p>
            <a:r>
              <a:rPr lang="de-DE" dirty="0"/>
              <a:t>Explorative Datenanalyse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4941CD8-C567-ABAA-03AC-A24DD6D6D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6" y="817197"/>
            <a:ext cx="5457725" cy="1541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Der Datensatz besteht aus 11 Spalten und 2693 Reihen</a:t>
            </a:r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24E39108-49FB-56FF-9B84-5D5D06943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8964"/>
          <a:stretch/>
        </p:blipFill>
        <p:spPr>
          <a:xfrm>
            <a:off x="651489" y="2691638"/>
            <a:ext cx="10885620" cy="318973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9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86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D222F4-E665-42EB-EEFA-A6E6F4D0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Zusammenfassende Statistiken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67DEE15-020A-4753-6119-FE8F27702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134" y="2169236"/>
            <a:ext cx="9280330" cy="3712134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71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EB4DD2-5978-D27D-6EF5-1FB0D1B59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Deskripive Statistik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D34F5D9-E94D-AD93-4258-D5E9CECB8484}"/>
              </a:ext>
            </a:extLst>
          </p:cNvPr>
          <p:cNvSpPr txBox="1"/>
          <p:nvPr/>
        </p:nvSpPr>
        <p:spPr>
          <a:xfrm>
            <a:off x="565151" y="2160016"/>
            <a:ext cx="4133559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000"/>
              <a:t>defect_id: Die meisten Defekte haben niedrige IDs, und die Verteilung ist rechtsschief, was auf eine abnehmende Häufigkeit höherer IDs hinweist.</a:t>
            </a:r>
          </a:p>
          <a:p>
            <a:pPr indent="-2286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000"/>
              <a:t>max_z: Die Werte konzentrieren sich im niedrigen Bereich, und die Verteilung ist rechtsschief, was auf wenige hohe Werte hinweist.</a:t>
            </a:r>
          </a:p>
          <a:p>
            <a:pPr indent="-2286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000"/>
              <a:t>min_z: Die Werte liegen hauptsächlich nahe Null, was eine starke Konzentration im unteren Bereich zeigt. Die Verteilung ist ebenfalls rechtsschief.</a:t>
            </a:r>
          </a:p>
          <a:p>
            <a:pPr indent="-2286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000"/>
              <a:t>lower_volume: Die Werte sind überwiegend niedrig, und die Verteilung ist rechtsschief, was auf eine Häufung kleiner Werte hinweist.</a:t>
            </a:r>
          </a:p>
          <a:p>
            <a:pPr indent="-2286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000"/>
              <a:t>upper_volume: Die meisten Werte sind nahe Null konzentriert, und die Verteilung ist rechtsschief, mit wenigen höheren Werten.</a:t>
            </a:r>
          </a:p>
          <a:p>
            <a:pPr indent="-2286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000"/>
              <a:t>length: Die Werte konzentrieren sich um 1, und die Verteilung ist leicht rechtsschief.</a:t>
            </a:r>
          </a:p>
          <a:p>
            <a:pPr indent="-2286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000"/>
              <a:t>Variablen wie trial und status wurden nicht visualisiert, da ihre Werte konstant sind und keine nützlichen Informationen liefern.</a:t>
            </a:r>
          </a:p>
          <a:p>
            <a:pPr indent="-2286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00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87A1099-6DF5-307D-C398-2D69B39FD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6596" y="1173995"/>
            <a:ext cx="6430513" cy="450135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10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A53B31-7955-2802-0592-1ACB4808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00B68BD-ABBF-498B-231D-FB62275ABE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5150" y="2160588"/>
            <a:ext cx="4133850" cy="3600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min_z und lower_volume (0.89)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Diese beiden Variablen weisen eine sehr starke positive Korrelation auf. Ein Anstieg von min_z ist mit einem entsprechenden Anstieg des lower_volume verbunden. Dies deutet auf eine starke Abhängigkeit zwischen diesen Merkmalen hin.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max_z und upper_volume (0.85)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Auch hier gibt es eine starke positive Korrelation. Höhere Werte von max_z sind oft mit einem höheren upper_volume verbunden, was auf eine ähnliche Abhängigkeit wie bei min_z und lower_volume hinweist.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max_z und length (0.74)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Es gibt eine signifikante positive Korrelation zwischen max_z und length. Dies zeigt, dass längere Objekte tendenziell höhere maximale Z-Werte aufweisen, was darauf hindeutet, dass Länge und maximale Höhe proportional zueinander sind.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upper_volume und length (0.64)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Diese Korrelation ist ebenfalls stark positiv. Objekte mit einem größeren oberen Volumen sind tendenziell länger, was auf einen Zusammenhang zwischen oberen Volumen und Länge hinweist.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D3785B-D231-F1D2-8A74-CDFFED289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552" y="681645"/>
            <a:ext cx="6112600" cy="548605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6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230CA-10A2-2A58-141C-E695F918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Umgang mit fehlenden Daten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42A7E79-7388-5327-A03D-13B12F858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910" y="1561771"/>
            <a:ext cx="1786413" cy="213954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3D82660-924E-A001-8BAA-206B2DB28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025" y="1619243"/>
            <a:ext cx="2852436" cy="208207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B8C984B-63D5-89D6-64BA-E0DD5439B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910" y="3865620"/>
            <a:ext cx="4035740" cy="1905014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DA575B0-125A-8D22-5EF3-9AECFC5CCCC6}"/>
              </a:ext>
            </a:extLst>
          </p:cNvPr>
          <p:cNvCxnSpPr/>
          <p:nvPr/>
        </p:nvCxnSpPr>
        <p:spPr>
          <a:xfrm>
            <a:off x="924339" y="3701312"/>
            <a:ext cx="6669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43328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2451</Words>
  <Application>Microsoft Office PowerPoint</Application>
  <PresentationFormat>Breitbild</PresentationFormat>
  <Paragraphs>209</Paragraphs>
  <Slides>29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5" baseType="lpstr">
      <vt:lpstr>Aptos</vt:lpstr>
      <vt:lpstr>Arial</vt:lpstr>
      <vt:lpstr>Arial Unicode MS</vt:lpstr>
      <vt:lpstr>Neue Haas Grotesk Text Pro</vt:lpstr>
      <vt:lpstr>system-ui</vt:lpstr>
      <vt:lpstr>PunchcardVTI</vt:lpstr>
      <vt:lpstr>Applied Machine Learning Seminararbeit</vt:lpstr>
      <vt:lpstr>Gründe für den Einsatz von ML</vt:lpstr>
      <vt:lpstr>Die Aufgabe, die Daten und mögliche Performance Metriken (Definition Mitchell) </vt:lpstr>
      <vt:lpstr>ML Kategorie Zuordnung</vt:lpstr>
      <vt:lpstr>Explorative Datenanalyse</vt:lpstr>
      <vt:lpstr>Zusammenfassende Statistiken</vt:lpstr>
      <vt:lpstr>Deskripive Statistik </vt:lpstr>
      <vt:lpstr>PowerPoint-Präsentation</vt:lpstr>
      <vt:lpstr>Umgang mit fehlenden Daten</vt:lpstr>
      <vt:lpstr>Umgang mit Ausreißern</vt:lpstr>
      <vt:lpstr>Ausreißer entfernen mit Capping</vt:lpstr>
      <vt:lpstr>Datenfehler suchen</vt:lpstr>
      <vt:lpstr>Überprüfung und Bereinigung von Duplikaten</vt:lpstr>
      <vt:lpstr>Daten standardisieren und transformieren</vt:lpstr>
      <vt:lpstr>Feature Selection und Extraktion</vt:lpstr>
      <vt:lpstr>Zusammenführung, Modifikation und Aufteilung der Zielvariablen </vt:lpstr>
      <vt:lpstr>Warum das alles ?</vt:lpstr>
      <vt:lpstr>Übersicht über Modelle, Loss-Funktionen und Bewertungsmetriken  </vt:lpstr>
      <vt:lpstr>Vergleich der Modelle nach den Training </vt:lpstr>
      <vt:lpstr>Was ist Over- und Underfitting? </vt:lpstr>
      <vt:lpstr>Überprüfen auf Over- und Underfitting </vt:lpstr>
      <vt:lpstr>Überprüfen auf Over- und Underfitting</vt:lpstr>
      <vt:lpstr>Überprüfen auf Over- und Underfitting </vt:lpstr>
      <vt:lpstr>Ensemble Modell</vt:lpstr>
      <vt:lpstr>Hyperparameter Optimierung</vt:lpstr>
      <vt:lpstr>Maßnahmen gegen Over- und Underfitting</vt:lpstr>
      <vt:lpstr>Vergleich der Modelle nach der Optimierung</vt:lpstr>
      <vt:lpstr>Vielen  Dank für Ihre Aufmerksamkeit!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ast5651</dc:creator>
  <cp:lastModifiedBy>ast5651</cp:lastModifiedBy>
  <cp:revision>4</cp:revision>
  <dcterms:created xsi:type="dcterms:W3CDTF">2024-06-30T15:24:48Z</dcterms:created>
  <dcterms:modified xsi:type="dcterms:W3CDTF">2024-07-17T22:51:06Z</dcterms:modified>
</cp:coreProperties>
</file>