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xuDlQu5n0b8x8J8eVWKrE1IGj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6ed02ea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86ed02eab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6f868cc6f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76f868cc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e9e8931ff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7e9e8931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4ad4411a7_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84ad4411a7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a0688a3a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7ea0688a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57e8a6000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57e8a600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6ed02ea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86ed02eab0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6ed02e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86ed02eab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ed02ea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86ed02eab0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56A9F3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/>
          <p:nvPr>
            <p:ph idx="2" type="pic"/>
          </p:nvPr>
        </p:nvSpPr>
        <p:spPr>
          <a:xfrm>
            <a:off x="1154955" y="685799"/>
            <a:ext cx="8825658" cy="3640667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17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>
            <a:off x="1574800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56A9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5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5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5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1154954" y="3124201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56A9F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56A9F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7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7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56A9F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7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7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56A9F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7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8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17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8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8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8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17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8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8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8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17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8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8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56A9F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56A9F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56A9F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1154954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1154955" y="3129280"/>
            <a:ext cx="34010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17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7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6.xml"/><Relationship Id="rId21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89CA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3"/>
          <p:cNvPicPr preferRelativeResize="0"/>
          <p:nvPr/>
        </p:nvPicPr>
        <p:blipFill rotWithShape="1">
          <a:blip r:embed="rId1">
            <a:alphaModFix/>
          </a:blip>
          <a:srcRect b="0" l="3644" r="0" t="0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3"/>
          <p:cNvPicPr preferRelativeResize="0"/>
          <p:nvPr/>
        </p:nvPicPr>
        <p:blipFill rotWithShape="1">
          <a:blip r:embed="rId2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3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CCA62">
                  <a:alpha val="5098"/>
                </a:srgbClr>
              </a:gs>
              <a:gs pos="36000">
                <a:srgbClr val="7CCA62">
                  <a:alpha val="4313"/>
                </a:srgbClr>
              </a:gs>
              <a:gs pos="69000">
                <a:srgbClr val="7CCA62">
                  <a:alpha val="0"/>
                </a:srgbClr>
              </a:gs>
              <a:gs pos="100000">
                <a:srgbClr val="7CCA6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13"/>
          <p:cNvPicPr preferRelativeResize="0"/>
          <p:nvPr/>
        </p:nvPicPr>
        <p:blipFill rotWithShape="1">
          <a:blip r:embed="rId3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3"/>
          <p:cNvPicPr preferRelativeResize="0"/>
          <p:nvPr/>
        </p:nvPicPr>
        <p:blipFill rotWithShape="1">
          <a:blip r:embed="rId4">
            <a:alphaModFix/>
          </a:blip>
          <a:srcRect b="23320" l="0" r="0" t="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13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A9F3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ps.tips/blog/sending-files-via-grpc/" TargetMode="External"/><Relationship Id="rId4" Type="http://schemas.openxmlformats.org/officeDocument/2006/relationships/hyperlink" Target="https://grpc.io/docs/tutorials/basic/python/" TargetMode="External"/><Relationship Id="rId5" Type="http://schemas.openxmlformats.org/officeDocument/2006/relationships/hyperlink" Target="https://www.nginx.com/blog/service-discovery-in-a-microservices-architecture/" TargetMode="External"/><Relationship Id="rId6" Type="http://schemas.openxmlformats.org/officeDocument/2006/relationships/hyperlink" Target="https://raft.github.io/" TargetMode="External"/><Relationship Id="rId7" Type="http://schemas.openxmlformats.org/officeDocument/2006/relationships/hyperlink" Target="https://boto3.amazonaws.com/v1/documentation/api/latest/guide/s3-example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12075" y="287272"/>
            <a:ext cx="10596338" cy="25068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b="1" lang="en-US" sz="4400">
                <a:solidFill>
                  <a:schemeClr val="lt1"/>
                </a:solidFill>
              </a:rPr>
              <a:t>Group Project – Dataverse</a:t>
            </a:r>
            <a:br>
              <a:rPr b="1" lang="en-US" sz="4000">
                <a:solidFill>
                  <a:schemeClr val="lt1"/>
                </a:solidFill>
              </a:rPr>
            </a:br>
            <a:r>
              <a:rPr b="1" lang="en-US" sz="3200">
                <a:solidFill>
                  <a:schemeClr val="lt1"/>
                </a:solidFill>
              </a:rPr>
              <a:t>CMPE 275</a:t>
            </a:r>
            <a:br>
              <a:rPr b="1" lang="en-US" sz="4000">
                <a:solidFill>
                  <a:schemeClr val="lt1"/>
                </a:solidFill>
              </a:rPr>
            </a:br>
            <a:br>
              <a:rPr lang="en-US" sz="2800">
                <a:solidFill>
                  <a:schemeClr val="lt1"/>
                </a:solidFill>
              </a:rPr>
            </a:br>
            <a:br>
              <a:rPr lang="en-US" sz="2800"/>
            </a:br>
            <a:endParaRPr b="1" sz="2800">
              <a:solidFill>
                <a:schemeClr val="lt1"/>
              </a:solidFill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3871821" y="3192057"/>
            <a:ext cx="4441763" cy="32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By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Priya Khadke</a:t>
            </a:r>
            <a:endParaRPr/>
          </a:p>
          <a:p>
            <a:pPr indent="0" lvl="0" marL="393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</a:t>
            </a:r>
            <a:r>
              <a:rPr b="0" i="0" lang="en-US" sz="2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Harshada Jivane</a:t>
            </a:r>
            <a:endParaRPr b="0" i="0" sz="29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93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Manasa Hari</a:t>
            </a:r>
            <a:endParaRPr/>
          </a:p>
          <a:p>
            <a:pPr indent="0" lvl="0" marL="393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Ankit Thanekar</a:t>
            </a:r>
            <a:endParaRPr/>
          </a:p>
          <a:p>
            <a:pPr indent="0" lvl="0" marL="393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Shailesh Nayak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3438776" y="2209402"/>
            <a:ext cx="62346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Instructor – Prof. John Gash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6ed02eab0_0_15"/>
          <p:cNvSpPr txBox="1"/>
          <p:nvPr>
            <p:ph type="title"/>
          </p:nvPr>
        </p:nvSpPr>
        <p:spPr>
          <a:xfrm>
            <a:off x="1393661" y="181543"/>
            <a:ext cx="9404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b="1" lang="en-US">
                <a:solidFill>
                  <a:schemeClr val="lt1"/>
                </a:solidFill>
              </a:rPr>
              <a:t>Implementation - Optimization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3" name="Google Shape;203;g86ed02eab0_0_15"/>
          <p:cNvSpPr txBox="1"/>
          <p:nvPr/>
        </p:nvSpPr>
        <p:spPr>
          <a:xfrm>
            <a:off x="499325" y="1485450"/>
            <a:ext cx="11180700" cy="47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entury Gothic"/>
              <a:buChar char="●"/>
            </a:pP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GRPC servers perform caching of file chunks upon the first download request</a:t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entury Gothic"/>
              <a:buChar char="●"/>
            </a:pP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cache miss, the servers fetch the requested chunk from </a:t>
            </a:r>
            <a:r>
              <a:rPr lang="en-US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cloud based</a:t>
            </a: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file storage (Amazon S3)</a:t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6f868cc6f_0_8"/>
          <p:cNvSpPr txBox="1"/>
          <p:nvPr>
            <p:ph type="title"/>
          </p:nvPr>
        </p:nvSpPr>
        <p:spPr>
          <a:xfrm>
            <a:off x="1557275" y="-3"/>
            <a:ext cx="94047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1"/>
                </a:solidFill>
              </a:rPr>
              <a:t>Performance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g76f868cc6f_0_8"/>
          <p:cNvSpPr txBox="1"/>
          <p:nvPr/>
        </p:nvSpPr>
        <p:spPr>
          <a:xfrm>
            <a:off x="228000" y="1525550"/>
            <a:ext cx="11736000" cy="48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</a:t>
            </a:r>
            <a:endParaRPr sz="1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EC2 T2 micro Ubuntu server</a:t>
            </a:r>
            <a:endParaRPr sz="1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Every GRPC server first registers with the service registry </a:t>
            </a:r>
            <a:endParaRPr sz="1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sz="1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Results</a:t>
            </a:r>
            <a:endParaRPr sz="1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entury Gothic"/>
              <a:buAutoNum type="arabicPeriod"/>
            </a:pPr>
            <a:r>
              <a:rPr lang="en-US"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 GRPC server with s3 upload and Download</a:t>
            </a:r>
            <a:endParaRPr sz="1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entury Gothic"/>
              <a:buAutoNum type="alphaLcPeriod"/>
            </a:pPr>
            <a:r>
              <a:rPr lang="en-US"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22MB Upload 1 Chunk 15.9 seconds Download time 4.76 Seconds</a:t>
            </a:r>
            <a:endParaRPr sz="1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entury Gothic"/>
              <a:buAutoNum type="alphaLcPeriod"/>
            </a:pPr>
            <a:r>
              <a:rPr lang="en-US"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62MB Upload 2 Chunks 37.17 seconds Download time 13.36 seconds</a:t>
            </a:r>
            <a:endParaRPr sz="1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entury Gothic"/>
              <a:buAutoNum type="alphaLcPeriod"/>
            </a:pPr>
            <a:r>
              <a:rPr lang="en-US"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169MB Upload 6 Chunks 86.7 seconds Download time 29.4 seconds</a:t>
            </a:r>
            <a:endParaRPr sz="1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entury Gothic"/>
              <a:buAutoNum type="arabicPeriod"/>
            </a:pPr>
            <a:r>
              <a:rPr lang="en-US"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GRPC server with s3 upload and Download </a:t>
            </a:r>
            <a:endParaRPr sz="1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entury Gothic"/>
              <a:buAutoNum type="alphaLcPeriod"/>
            </a:pPr>
            <a:r>
              <a:rPr lang="en-US"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62MB Upload 2 Chunks 38.92 seconds Download time 10.15 seconds</a:t>
            </a:r>
            <a:endParaRPr sz="1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entury Gothic"/>
              <a:buAutoNum type="alphaLcPeriod"/>
            </a:pPr>
            <a:r>
              <a:rPr lang="en-US"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169MB Upload 6 Chunks 79.4 seconds Download time 21.64 seconds</a:t>
            </a:r>
            <a:endParaRPr sz="1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entury Gothic"/>
              <a:buAutoNum type="arabicPeriod"/>
            </a:pPr>
            <a:r>
              <a:rPr lang="en-US"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GRPC server with s3 upload and Download</a:t>
            </a:r>
            <a:endParaRPr sz="1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entury Gothic"/>
              <a:buAutoNum type="alphaLcPeriod"/>
            </a:pPr>
            <a:r>
              <a:rPr lang="en-US"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169MB Upload 6 Chunks 79.32 seconds Download time 25.32 seconds</a:t>
            </a:r>
            <a:endParaRPr sz="1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e9e8931ff_1_0"/>
          <p:cNvSpPr txBox="1"/>
          <p:nvPr>
            <p:ph type="title"/>
          </p:nvPr>
        </p:nvSpPr>
        <p:spPr>
          <a:xfrm>
            <a:off x="1503975" y="186022"/>
            <a:ext cx="94026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1"/>
                </a:solidFill>
              </a:rPr>
              <a:t>Conclusion</a:t>
            </a:r>
            <a:endParaRPr/>
          </a:p>
        </p:txBody>
      </p:sp>
      <p:sp>
        <p:nvSpPr>
          <p:cNvPr id="215" name="Google Shape;215;g7e9e8931ff_1_0"/>
          <p:cNvSpPr txBox="1"/>
          <p:nvPr/>
        </p:nvSpPr>
        <p:spPr>
          <a:xfrm>
            <a:off x="1190825" y="1219525"/>
            <a:ext cx="9139200" cy="4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56A9F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3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Current Standing</a:t>
            </a:r>
            <a:endParaRPr sz="3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56A9F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3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 Scope</a:t>
            </a:r>
            <a:endParaRPr sz="3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56A9F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3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gRPC servers  &amp; Webserver can be scaled horizontally.</a:t>
            </a:r>
            <a:endParaRPr sz="3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56A9F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3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Efficient multithreading.</a:t>
            </a:r>
            <a:endParaRPr sz="3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56A9F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►</a:t>
            </a:r>
            <a:r>
              <a:rPr lang="en-US" sz="3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robust architecture for security.</a:t>
            </a:r>
            <a:endParaRPr sz="3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4ad4411a7_7_0"/>
          <p:cNvSpPr txBox="1"/>
          <p:nvPr>
            <p:ph type="title"/>
          </p:nvPr>
        </p:nvSpPr>
        <p:spPr>
          <a:xfrm>
            <a:off x="746379" y="2728800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800">
                <a:solidFill>
                  <a:srgbClr val="FFFFFF"/>
                </a:solidFill>
              </a:rPr>
              <a:t>Demo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/>
          <p:nvPr>
            <p:ph type="title"/>
          </p:nvPr>
        </p:nvSpPr>
        <p:spPr>
          <a:xfrm>
            <a:off x="1393638" y="316794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entury Gothic"/>
              <a:buNone/>
            </a:pPr>
            <a:r>
              <a:rPr b="1" lang="en-US">
                <a:solidFill>
                  <a:schemeClr val="lt1"/>
                </a:solidFill>
              </a:rPr>
              <a:t>References</a:t>
            </a:r>
            <a:endParaRPr/>
          </a:p>
        </p:txBody>
      </p:sp>
      <p:sp>
        <p:nvSpPr>
          <p:cNvPr id="226" name="Google Shape;226;p11"/>
          <p:cNvSpPr txBox="1"/>
          <p:nvPr/>
        </p:nvSpPr>
        <p:spPr>
          <a:xfrm>
            <a:off x="177575" y="1717325"/>
            <a:ext cx="11077800" cy="4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rgbClr val="FFFFFF"/>
                </a:solidFill>
                <a:uFill>
                  <a:noFill/>
                </a:u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https://ops.tips/blog/sending-files-via-grpc/</a:t>
            </a:r>
            <a:endParaRPr sz="2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rgbClr val="FFFFFF"/>
                </a:solidFill>
                <a:uFill>
                  <a:noFill/>
                </a:u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https://grpc.io/docs/tutorials/basic/python/</a:t>
            </a:r>
            <a:endParaRPr sz="2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rgbClr val="FFFFFF"/>
                </a:solidFill>
                <a:uFill>
                  <a:noFill/>
                </a:u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https://www.nginx.com/blog/service-discovery-in-a-microservices-architecture/</a:t>
            </a:r>
            <a:endParaRPr sz="2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entury Gothic"/>
              <a:buChar char="●"/>
            </a:pPr>
            <a:r>
              <a:rPr lang="en-US" sz="2500">
                <a:solidFill>
                  <a:srgbClr val="FFFFFF"/>
                </a:solidFill>
                <a:uFill>
                  <a:noFill/>
                </a:u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https://raft.github.io/</a:t>
            </a:r>
            <a:endParaRPr sz="2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entury Gothic"/>
              <a:buChar char="●"/>
            </a:pPr>
            <a:r>
              <a:rPr lang="en-US" sz="2500">
                <a:solidFill>
                  <a:srgbClr val="FFFFFF"/>
                </a:solidFill>
                <a:uFill>
                  <a:noFill/>
                </a:u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https://boto3.amazonaws.com/v1/documentation/api/latest/guide/s3-examples.html</a:t>
            </a:r>
            <a:endParaRPr sz="2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type="title"/>
          </p:nvPr>
        </p:nvSpPr>
        <p:spPr>
          <a:xfrm>
            <a:off x="891668" y="292756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b="1" lang="en-US" sz="4800">
                <a:solidFill>
                  <a:schemeClr val="lt1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1156063" y="339702"/>
            <a:ext cx="9404723" cy="88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entury Gothic"/>
              <a:buNone/>
            </a:pPr>
            <a:r>
              <a:rPr b="1" lang="en-US">
                <a:solidFill>
                  <a:schemeClr val="lt1"/>
                </a:solidFill>
              </a:rPr>
              <a:t>      Introduction</a:t>
            </a:r>
            <a:endParaRPr/>
          </a:p>
        </p:txBody>
      </p:sp>
      <p:sp>
        <p:nvSpPr>
          <p:cNvPr id="155" name="Google Shape;155;p3"/>
          <p:cNvSpPr txBox="1"/>
          <p:nvPr/>
        </p:nvSpPr>
        <p:spPr>
          <a:xfrm>
            <a:off x="413275" y="1225201"/>
            <a:ext cx="10890300" cy="17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29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statement</a:t>
            </a:r>
            <a:r>
              <a:rPr lang="en-US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To build a dataverse architecture </a:t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use case - </a:t>
            </a:r>
            <a:r>
              <a:rPr lang="en-US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upload and download</a:t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Criteria:</a:t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1) Massive registration</a:t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2) Support to all file extensions</a:t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3) Efficient storage and search capabilities</a:t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i="0" sz="29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i="0" sz="2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ea0688a3a_0_7"/>
          <p:cNvSpPr txBox="1"/>
          <p:nvPr>
            <p:ph type="title"/>
          </p:nvPr>
        </p:nvSpPr>
        <p:spPr>
          <a:xfrm>
            <a:off x="1393638" y="175316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1"/>
                </a:solidFill>
              </a:rPr>
              <a:t>Technical Emphasis</a:t>
            </a:r>
            <a:br>
              <a:rPr b="1" lang="en-US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</p:txBody>
      </p:sp>
      <p:sp>
        <p:nvSpPr>
          <p:cNvPr id="161" name="Google Shape;161;g7ea0688a3a_0_7"/>
          <p:cNvSpPr txBox="1"/>
          <p:nvPr/>
        </p:nvSpPr>
        <p:spPr>
          <a:xfrm>
            <a:off x="413275" y="1225201"/>
            <a:ext cx="10890300" cy="17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entury Gothic"/>
              <a:buAutoNum type="arabicPeriod"/>
            </a:pPr>
            <a:r>
              <a:rPr lang="en-US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Loosely coupled architecture</a:t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entury Gothic"/>
              <a:buAutoNum type="arabicPeriod"/>
            </a:pPr>
            <a:r>
              <a:rPr lang="en-US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 responsibility principle throughout the system</a:t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entury Gothic"/>
              <a:buAutoNum type="arabicPeriod"/>
            </a:pPr>
            <a:r>
              <a:rPr lang="en-US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Two main optimizations:</a:t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entury Gothic"/>
              <a:buChar char="-"/>
            </a:pPr>
            <a:r>
              <a:rPr lang="en-US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Caching</a:t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entury Gothic"/>
              <a:buChar char="-"/>
            </a:pPr>
            <a:r>
              <a:rPr lang="en-US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Parallel execution (threads)</a:t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entury Gothic"/>
              <a:buAutoNum type="arabicPeriod"/>
            </a:pPr>
            <a:r>
              <a:rPr lang="en-US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 availability (Handle when an instance is down)</a:t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857e8a6000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550" y="1023200"/>
            <a:ext cx="9468626" cy="54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857e8a6000_2_0"/>
          <p:cNvSpPr txBox="1"/>
          <p:nvPr/>
        </p:nvSpPr>
        <p:spPr>
          <a:xfrm>
            <a:off x="235700" y="98050"/>
            <a:ext cx="10890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4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 Design</a:t>
            </a:r>
            <a:endParaRPr b="1" i="0" sz="4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6ed02eab0_0_10"/>
          <p:cNvSpPr txBox="1"/>
          <p:nvPr>
            <p:ph type="title"/>
          </p:nvPr>
        </p:nvSpPr>
        <p:spPr>
          <a:xfrm>
            <a:off x="1387336" y="156143"/>
            <a:ext cx="9404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b="1" lang="en-US">
                <a:solidFill>
                  <a:schemeClr val="lt1"/>
                </a:solidFill>
              </a:rPr>
              <a:t>Implementation - Consensus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3" name="Google Shape;173;g86ed02eab0_0_10"/>
          <p:cNvSpPr txBox="1"/>
          <p:nvPr/>
        </p:nvSpPr>
        <p:spPr>
          <a:xfrm>
            <a:off x="499325" y="1485450"/>
            <a:ext cx="11180700" cy="47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entury Gothic"/>
              <a:buChar char="●"/>
            </a:pP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Implemented RAFT in Service Registry </a:t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entury Gothic"/>
              <a:buChar char="●"/>
            </a:pP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Ensures the replication of two core maps,</a:t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active GRPC (streaming ) servers</a:t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details on storing file</a:t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entury Gothic"/>
              <a:buChar char="●"/>
            </a:pP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Leader </a:t>
            </a: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coordinates</a:t>
            </a: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write operation</a:t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entury Gothic"/>
              <a:buChar char="●"/>
            </a:pP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Uses PySynObj library in python</a:t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>
            <p:ph type="title"/>
          </p:nvPr>
        </p:nvSpPr>
        <p:spPr>
          <a:xfrm>
            <a:off x="1387336" y="189993"/>
            <a:ext cx="9404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b="1" lang="en-US">
                <a:solidFill>
                  <a:schemeClr val="lt1"/>
                </a:solidFill>
              </a:rPr>
              <a:t>Implementation - Scaling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499325" y="1485450"/>
            <a:ext cx="11180700" cy="47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entury Gothic"/>
              <a:buChar char="●"/>
            </a:pP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Scaling at three levels </a:t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entury Gothic"/>
              <a:buChar char="●"/>
            </a:pP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Web(Application) Server is decoupled from Service Registry allowing it to scale freely.</a:t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entury Gothic"/>
              <a:buChar char="●"/>
            </a:pP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 Registry is a cluster(3-7) of highly available servers which are only responsible for load balancing and bookkeeping.</a:t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entury Gothic"/>
              <a:buChar char="●"/>
            </a:pP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GRPC Server(Worker) cluster can be scaled independently. </a:t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type="title"/>
          </p:nvPr>
        </p:nvSpPr>
        <p:spPr>
          <a:xfrm>
            <a:off x="857100" y="143125"/>
            <a:ext cx="104778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1"/>
                </a:solidFill>
              </a:rPr>
              <a:t>Implementation - Fault Tolerance</a:t>
            </a: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1011550" y="1625250"/>
            <a:ext cx="97836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entury Gothic"/>
              <a:buChar char="●"/>
            </a:pP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 Registry is aimed at being highly fault tolerant by the use of RAFT Consensus algorithm for persistent storage.</a:t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entury Gothic"/>
              <a:buChar char="●"/>
            </a:pP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Streaming server cluster has capability to scale horizontally which makes this cluster fault tolerant (unless all fail, ofcourse)</a:t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entury Gothic"/>
              <a:buChar char="●"/>
            </a:pP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S3 replicates these chunks internally to provide resilience to failures or data loss.</a:t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6ed02eab0_0_0"/>
          <p:cNvSpPr txBox="1"/>
          <p:nvPr>
            <p:ph type="title"/>
          </p:nvPr>
        </p:nvSpPr>
        <p:spPr>
          <a:xfrm>
            <a:off x="1393661" y="249193"/>
            <a:ext cx="9404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b="1" lang="en-US">
                <a:solidFill>
                  <a:schemeClr val="lt1"/>
                </a:solidFill>
              </a:rPr>
              <a:t>Implementation - Load Balancing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1" name="Google Shape;191;g86ed02eab0_0_0"/>
          <p:cNvSpPr txBox="1"/>
          <p:nvPr/>
        </p:nvSpPr>
        <p:spPr>
          <a:xfrm>
            <a:off x="499325" y="1485450"/>
            <a:ext cx="11180700" cy="47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entury Gothic"/>
              <a:buChar char="●"/>
            </a:pP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will have a </a:t>
            </a: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separately</a:t>
            </a: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numbered ids, so data would be balanced between the two machines based on the load size</a:t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entury Gothic"/>
              <a:buChar char="●"/>
            </a:pP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 Registry is responsible for providing the GRPC client with the server node which it needs to forward the requests from Web Server</a:t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6ed02eab0_0_5"/>
          <p:cNvSpPr txBox="1"/>
          <p:nvPr>
            <p:ph type="title"/>
          </p:nvPr>
        </p:nvSpPr>
        <p:spPr>
          <a:xfrm>
            <a:off x="1387336" y="181518"/>
            <a:ext cx="9404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b="1" lang="en-US">
                <a:solidFill>
                  <a:schemeClr val="lt1"/>
                </a:solidFill>
              </a:rPr>
              <a:t>Implementation - Sharding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7" name="Google Shape;197;g86ed02eab0_0_5"/>
          <p:cNvSpPr txBox="1"/>
          <p:nvPr/>
        </p:nvSpPr>
        <p:spPr>
          <a:xfrm>
            <a:off x="499325" y="1485450"/>
            <a:ext cx="11180700" cy="49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entury Gothic"/>
              <a:buChar char="●"/>
            </a:pP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file is divided into chunks of specified size - 30MB</a:t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entury Gothic"/>
              <a:buChar char="●"/>
            </a:pP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chunks are then stored on the same/different nodes according to a sharding algorithm - Consistent Hash</a:t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entury Gothic"/>
              <a:buChar char="●"/>
            </a:pP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Service Registry maintains metadata that holds details of chunks and their cache location</a:t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entury Gothic"/>
              <a:buChar char="●"/>
            </a:pPr>
            <a:r>
              <a:rPr lang="en-US" sz="2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chunk of the file is also uploaded to a cloud based file system - Amazon S3</a:t>
            </a:r>
            <a:endParaRPr i="0" sz="29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2020-02-19T07:56:59Z</dcterms:created>
  <dc:creator>Microsoft Office User</dc:creator>
</cp:coreProperties>
</file>