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78" r:id="rId1"/>
  </p:sldMasterIdLst>
  <p:notesMasterIdLst>
    <p:notesMasterId r:id="rId2"/>
  </p:notesMasterIdLst>
  <p:sldIdLst>
    <p:sldId id="327" r:id="rId3"/>
    <p:sldId id="328" r:id="rId4"/>
    <p:sldId id="329" r:id="rId5"/>
    <p:sldId id="330" r:id="rId6"/>
    <p:sldId id="331" r:id="rId7"/>
    <p:sldId id="332" r:id="rId8"/>
    <p:sldId id="333" r:id="rId9"/>
    <p:sldId id="334" r:id="rId10"/>
    <p:sldId id="335" r:id="rId11"/>
    <p:sldId id="336" r:id="rId12"/>
    <p:sldId id="338" r:id="rId13"/>
    <p:sldId id="33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5"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68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3276599" y="344171"/>
            <a:ext cx="7629525" cy="2416809"/>
          </a:xfrm>
          <a:prstGeom prst="rect"/>
        </p:spPr>
        <p:txBody>
          <a:bodyPr bIns="0" lIns="0" rIns="0" rtlCol="0" tIns="16510" vert="horz" wrap="square">
            <a:spAutoFit/>
          </a:bodyPr>
          <a:p>
            <a:pPr marL="3213735">
              <a:spcBef>
                <a:spcPts val="130"/>
              </a:spcBef>
            </a:pPr>
            <a:r>
              <a:rPr b="1" dirty="0" sz="5400" i="0" lang="en-US">
                <a:solidFill>
                  <a:srgbClr val="0F0F0F"/>
                </a:solidFill>
                <a:effectLst/>
                <a:latin typeface="Times New Roman" panose="02020603050405020304" pitchFamily="18" charset="0"/>
                <a:cs typeface="Times New Roman" panose="02020603050405020304" pitchFamily="18" charset="0"/>
              </a:rPr>
              <a:t>Digital Portfolio </a:t>
            </a:r>
            <a:br>
              <a:rPr b="1" dirty="0" sz="540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5" y="3048317"/>
            <a:ext cx="8610600" cy="2999740"/>
          </a:xfrm>
          <a:prstGeom prst="rect"/>
          <a:noFill/>
        </p:spPr>
        <p:txBody>
          <a:bodyPr anchor="t" bIns="45720" lIns="91440" rIns="91440" rtlCol="0" tIns="45720" wrap="square">
            <a:spAutoFit/>
          </a:bodyPr>
          <a:p>
            <a:r>
              <a:rPr dirty="0" sz="2400" lang="en-US"/>
              <a:t>STUDENT NAME: </a:t>
            </a:r>
            <a:r>
              <a:rPr dirty="0" sz="2400" lang="en-US"/>
              <a:t>A</a:t>
            </a:r>
            <a:r>
              <a:rPr dirty="0" sz="2400" lang="en-US"/>
              <a:t>S</a:t>
            </a:r>
            <a:r>
              <a:rPr dirty="0" sz="2400" lang="en-US"/>
              <a:t>L</a:t>
            </a:r>
            <a:r>
              <a:rPr dirty="0" sz="2400" lang="en-US"/>
              <a:t>I</a:t>
            </a:r>
            <a:r>
              <a:rPr dirty="0" sz="2400" lang="en-US"/>
              <a:t>N</a:t>
            </a:r>
            <a:r>
              <a:rPr dirty="0" sz="2400" lang="en-US"/>
              <a:t>.</a:t>
            </a:r>
            <a:r>
              <a:rPr dirty="0" sz="2400" lang="en-US"/>
              <a:t>J</a:t>
            </a:r>
            <a:endParaRPr altLang="en-US" lang="zh-CN"/>
          </a:p>
          <a:p>
            <a:r>
              <a:rPr dirty="0" sz="2400" lang="en-US"/>
              <a:t>REGISTER NO AND NMID: </a:t>
            </a:r>
            <a:r>
              <a:rPr dirty="0" sz="2400" lang="en-US"/>
              <a:t>2</a:t>
            </a:r>
            <a:r>
              <a:rPr dirty="0" sz="2400" lang="en-US"/>
              <a:t>4</a:t>
            </a:r>
            <a:r>
              <a:rPr dirty="0" sz="2400" lang="en-US"/>
              <a:t>2</a:t>
            </a:r>
            <a:r>
              <a:rPr dirty="0" sz="2400" lang="en-US"/>
              <a:t>8</a:t>
            </a:r>
            <a:r>
              <a:rPr dirty="0" sz="2400" lang="en-US"/>
              <a:t>B</a:t>
            </a:r>
            <a:r>
              <a:rPr dirty="0" sz="2400" lang="en-US"/>
              <a:t>O</a:t>
            </a:r>
            <a:r>
              <a:rPr dirty="0" sz="2400" lang="en-US"/>
              <a:t>2</a:t>
            </a:r>
            <a:r>
              <a:rPr dirty="0" sz="2400" lang="en-US"/>
              <a:t>1</a:t>
            </a:r>
            <a:r>
              <a:rPr dirty="0" sz="2400" lang="en-US"/>
              <a:t>5</a:t>
            </a:r>
            <a:r>
              <a:rPr altLang="en-US" dirty="0" sz="2800" lang="en-US"/>
              <a:t>/</a:t>
            </a:r>
            <a:r>
              <a:rPr altLang="en-MY" dirty="0" sz="2800" lang="en-US"/>
              <a:t>9D0B1BFF7E0EB95802A41F004B0F51DA</a:t>
            </a:r>
            <a:endParaRPr dirty="0" sz="2400" lang="en-US">
              <a:cs typeface="Calibri"/>
            </a:endParaRPr>
          </a:p>
          <a:p>
            <a:r>
              <a:rPr dirty="0" sz="2400" lang="en-US"/>
              <a:t>DEPARTMENT: </a:t>
            </a:r>
            <a:r>
              <a:rPr dirty="0" sz="2400" lang="en-US"/>
              <a:t>B</a:t>
            </a:r>
            <a:r>
              <a:rPr dirty="0" sz="2400" lang="en-US"/>
              <a:t>.</a:t>
            </a:r>
            <a:r>
              <a:rPr dirty="0" sz="2400" lang="en-US"/>
              <a:t>S</a:t>
            </a:r>
            <a:r>
              <a:rPr dirty="0" sz="2400" lang="en-US"/>
              <a:t>c</a:t>
            </a:r>
            <a:r>
              <a:rPr dirty="0" sz="2400" lang="en-US"/>
              <a:t> </a:t>
            </a:r>
            <a:r>
              <a:rPr dirty="0" sz="2400" lang="en-US"/>
              <a:t>C</a:t>
            </a:r>
            <a:r>
              <a:rPr dirty="0" sz="2400" lang="en-US"/>
              <a:t>O</a:t>
            </a:r>
            <a:r>
              <a:rPr dirty="0" sz="2400" lang="en-US"/>
              <a:t>M</a:t>
            </a:r>
            <a:r>
              <a:rPr dirty="0" sz="2400" lang="en-US"/>
              <a:t>P</a:t>
            </a:r>
            <a:r>
              <a:rPr dirty="0" sz="2400" lang="en-US"/>
              <a:t>U</a:t>
            </a:r>
            <a:r>
              <a:rPr dirty="0" sz="2400" lang="en-US"/>
              <a:t>T</a:t>
            </a:r>
            <a:r>
              <a:rPr dirty="0" sz="2400" lang="en-US"/>
              <a:t>E</a:t>
            </a:r>
            <a:r>
              <a:rPr dirty="0" sz="2400" lang="en-US"/>
              <a:t>R</a:t>
            </a:r>
            <a:r>
              <a:rPr dirty="0" sz="2400" lang="en-US"/>
              <a:t> </a:t>
            </a:r>
            <a:r>
              <a:rPr dirty="0" sz="2400" lang="en-US"/>
              <a:t>S</a:t>
            </a:r>
            <a:r>
              <a:rPr dirty="0" sz="2400" lang="en-US"/>
              <a:t>C</a:t>
            </a:r>
            <a:r>
              <a:rPr dirty="0" sz="2400" lang="en-US"/>
              <a:t>I</a:t>
            </a:r>
            <a:r>
              <a:rPr dirty="0" sz="2400" lang="en-US"/>
              <a:t>ENCE </a:t>
            </a:r>
            <a:r>
              <a:rPr dirty="0" sz="2400" lang="en-US"/>
              <a:t>W</a:t>
            </a:r>
            <a:r>
              <a:rPr dirty="0" sz="2400" lang="en-US"/>
              <a:t>I</a:t>
            </a:r>
            <a:r>
              <a:rPr dirty="0" sz="2400" lang="en-US"/>
              <a:t>T</a:t>
            </a:r>
            <a:r>
              <a:rPr dirty="0" sz="2400" lang="en-US"/>
              <a:t>H</a:t>
            </a:r>
            <a:r>
              <a:rPr dirty="0" sz="2400" lang="en-US"/>
              <a:t> </a:t>
            </a:r>
            <a:r>
              <a:rPr dirty="0" sz="2400" lang="en-US"/>
              <a:t>D</a:t>
            </a:r>
            <a:r>
              <a:rPr dirty="0" sz="2400" lang="en-US"/>
              <a:t>A</a:t>
            </a:r>
            <a:r>
              <a:rPr dirty="0" sz="2400" lang="en-US"/>
              <a:t>T</a:t>
            </a:r>
            <a:r>
              <a:rPr dirty="0" sz="2400" lang="en-US"/>
              <a:t>A</a:t>
            </a:r>
            <a:r>
              <a:rPr dirty="0" sz="2400" lang="en-US"/>
              <a:t> </a:t>
            </a:r>
            <a:r>
              <a:rPr dirty="0" sz="2400" lang="en-US"/>
              <a:t>A</a:t>
            </a:r>
            <a:r>
              <a:rPr dirty="0" sz="2400" lang="en-US"/>
              <a:t>N</a:t>
            </a:r>
            <a:r>
              <a:rPr dirty="0" sz="2400" lang="en-US"/>
              <a:t>ALYTICS </a:t>
            </a:r>
            <a:endParaRPr altLang="en-US" lang="zh-CN"/>
          </a:p>
          <a:p>
            <a:r>
              <a:rPr dirty="0" sz="2400" lang="en-US"/>
              <a:t>COLLEGE/ UNIVER</a:t>
            </a:r>
            <a:r>
              <a:rPr dirty="0" sz="2400" lang="en-US"/>
              <a:t>S</a:t>
            </a:r>
            <a:r>
              <a:rPr dirty="0" sz="2400" lang="en-US"/>
              <a:t>ITY</a:t>
            </a:r>
            <a:r>
              <a:rPr dirty="0" sz="2400" lang="en-US"/>
              <a:t>:</a:t>
            </a:r>
            <a:r>
              <a:rPr dirty="0" sz="2400" lang="en-US"/>
              <a:t> </a:t>
            </a:r>
            <a:r>
              <a:rPr dirty="0" sz="2400" lang="en-US"/>
              <a:t>T</a:t>
            </a:r>
            <a:r>
              <a:rPr dirty="0" sz="2400" lang="en-US"/>
              <a:t>I</a:t>
            </a:r>
            <a:r>
              <a:rPr dirty="0" sz="2400" lang="en-US"/>
              <a:t>R</a:t>
            </a:r>
            <a:r>
              <a:rPr dirty="0" sz="2400" lang="en-US"/>
              <a:t>U</a:t>
            </a:r>
            <a:r>
              <a:rPr dirty="0" sz="2400" lang="en-US"/>
              <a:t>P</a:t>
            </a:r>
            <a:r>
              <a:rPr dirty="0" sz="2400" lang="en-US"/>
              <a:t>P</a:t>
            </a:r>
            <a:r>
              <a:rPr dirty="0" sz="2400" lang="en-US"/>
              <a:t>UR</a:t>
            </a:r>
            <a:r>
              <a:rPr dirty="0" sz="2400" lang="en-US"/>
              <a:t> K</a:t>
            </a:r>
            <a:r>
              <a:rPr dirty="0" sz="2400" lang="en-US"/>
              <a:t>U</a:t>
            </a:r>
            <a:r>
              <a:rPr dirty="0" sz="2400" lang="en-US"/>
              <a:t>M</a:t>
            </a:r>
            <a:r>
              <a:rPr dirty="0" sz="2400" lang="en-US"/>
              <a:t>A</a:t>
            </a:r>
            <a:r>
              <a:rPr dirty="0" sz="2400" lang="en-US"/>
              <a:t>RAN</a:t>
            </a:r>
            <a:r>
              <a:rPr dirty="0" sz="2400" lang="en-US"/>
              <a:t> C</a:t>
            </a:r>
            <a:r>
              <a:rPr dirty="0" sz="2400" lang="en-US"/>
              <a:t>O</a:t>
            </a:r>
            <a:r>
              <a:rPr dirty="0" sz="2400" lang="en-US"/>
              <a:t>L</a:t>
            </a:r>
            <a:r>
              <a:rPr dirty="0" sz="2400" lang="en-US"/>
              <a:t>L</a:t>
            </a:r>
            <a:r>
              <a:rPr dirty="0" sz="2400" lang="en-US"/>
              <a:t>EGE</a:t>
            </a:r>
            <a:r>
              <a:rPr dirty="0" sz="2400" lang="en-US"/>
              <a:t> F</a:t>
            </a:r>
            <a:r>
              <a:rPr dirty="0" sz="2400" lang="en-US"/>
              <a:t>O</a:t>
            </a:r>
            <a:r>
              <a:rPr dirty="0" sz="2400" lang="en-US"/>
              <a:t>R</a:t>
            </a:r>
            <a:r>
              <a:rPr dirty="0" sz="2400" lang="en-US"/>
              <a:t> W</a:t>
            </a:r>
            <a:r>
              <a:rPr dirty="0" sz="2400" lang="en-US"/>
              <a:t>O</a:t>
            </a:r>
            <a:r>
              <a:rPr dirty="0" sz="2400" lang="en-US"/>
              <a:t>M</a:t>
            </a:r>
            <a:r>
              <a:rPr dirty="0" sz="2400" lang="en-US"/>
              <a:t>EN</a:t>
            </a:r>
            <a:r>
              <a:rPr dirty="0" sz="2400" lang="en-US"/>
              <a:t>/</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Y</a:t>
            </a:r>
            <a:r>
              <a:rPr dirty="0" sz="2400" lang="en-US"/>
              <a:t>A</a:t>
            </a:r>
            <a:r>
              <a:rPr dirty="0" sz="2400" lang="en-US"/>
              <a:t>R</a:t>
            </a:r>
            <a:r>
              <a:rPr dirty="0" sz="2400" lang="en-US"/>
              <a:t> U</a:t>
            </a:r>
            <a:r>
              <a:rPr dirty="0" sz="2400" lang="en-US"/>
              <a:t>N</a:t>
            </a:r>
            <a:r>
              <a:rPr dirty="0" sz="2400" lang="en-US"/>
              <a:t>I</a:t>
            </a:r>
            <a:r>
              <a:rPr dirty="0" sz="2400" lang="en-US"/>
              <a:t>VERSITY </a:t>
            </a:r>
            <a:endParaRPr altLang="en-US" lang="zh-CN"/>
          </a:p>
          <a:p>
            <a:r>
              <a:rPr dirty="0" sz="2400" lang="en-US"/>
              <a:t>           </a:t>
            </a:r>
            <a:endParaRPr dirty="0" sz="2400" lang="en-IN"/>
          </a:p>
        </p:txBody>
      </p:sp>
      <p:sp>
        <p:nvSpPr>
          <p:cNvPr id="1048603" name=""/>
          <p:cNvSpPr txBox="1"/>
          <p:nvPr/>
        </p:nvSpPr>
        <p:spPr>
          <a:xfrm flipH="1">
            <a:off x="12229271" y="3219450"/>
            <a:ext cx="179455" cy="510540"/>
          </a:xfrm>
          <a:prstGeom prst="rect"/>
        </p:spPr>
        <p:txBody>
          <a:bodyPr rtlCol="0" wrap="square">
            <a:spAutoFit/>
          </a:bodyPr>
          <a:p>
            <a:r>
              <a:rPr sz="2800" lang="en-MY">
                <a:solidFill>
                  <a:srgbClr val="000000"/>
                </a:solidFill>
              </a:rPr>
              <a:t/>
            </a:r>
            <a:endParaRPr sz="2800" lang="en-MY">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07903"/>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0">
            <a:off x="2808172" y="1289577"/>
            <a:ext cx="5909934" cy="543571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694534" y="943321"/>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
          <p:cNvSpPr txBox="1"/>
          <p:nvPr/>
        </p:nvSpPr>
        <p:spPr>
          <a:xfrm>
            <a:off x="1192856" y="2245042"/>
            <a:ext cx="8160694" cy="3025140"/>
          </a:xfrm>
          <a:prstGeom prst="rect"/>
        </p:spPr>
        <p:txBody>
          <a:bodyPr rtlCol="0" wrap="square">
            <a:spAutoFit/>
          </a:bodyPr>
          <a:p>
            <a:r>
              <a:rPr sz="2800" lang="en-MY">
                <a:solidFill>
                  <a:srgbClr val="000000"/>
                </a:solidFill>
              </a:rPr>
              <a:t>Astronomy is the scientific study of everything beyond Earth’s atmosphere, including stars, planets, galaxies, and cosmic phenomena. It uses principles from physics, mathematics, and chemistry to explore the origins, evolution, and properties of celestial bodies and the universe as a whole.</a:t>
            </a:r>
            <a:endParaRPr sz="2800" lang="en-MY">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0" name=""/>
          <p:cNvSpPr txBox="1"/>
          <p:nvPr/>
        </p:nvSpPr>
        <p:spPr>
          <a:xfrm>
            <a:off x="897930" y="2011680"/>
            <a:ext cx="10396141" cy="3253740"/>
          </a:xfrm>
          <a:prstGeom prst="rect"/>
        </p:spPr>
        <p:txBody>
          <a:bodyPr rtlCol="0" wrap="square">
            <a:spAutoFit/>
          </a:bodyPr>
          <a:p>
            <a:endParaRPr sz="2800" lang="en-MY">
              <a:solidFill>
                <a:srgbClr val="000000"/>
              </a:solidFill>
            </a:endParaRPr>
          </a:p>
          <a:p>
            <a:endParaRPr sz="2800" lang="en-MY">
              <a:solidFill>
                <a:srgbClr val="000000"/>
              </a:solidFill>
            </a:endParaRPr>
          </a:p>
          <a:p>
            <a:endParaRPr sz="2800" lang="en-MY">
              <a:solidFill>
                <a:srgbClr val="000000"/>
              </a:solidFill>
            </a:endParaRPr>
          </a:p>
          <a:p>
            <a:endParaRPr sz="2800" lang="en-MY">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b="1" sz="3600" lang="en-US">
                <a:solidFill>
                  <a:srgbClr val="000000"/>
                </a:solidFill>
              </a:rPr>
              <a:t>G</a:t>
            </a:r>
            <a:r>
              <a:rPr b="1" sz="3600" lang="en-US">
                <a:solidFill>
                  <a:srgbClr val="000000"/>
                </a:solidFill>
              </a:rPr>
              <a:t>I</a:t>
            </a:r>
            <a:r>
              <a:rPr b="1" sz="3600" lang="en-US">
                <a:solidFill>
                  <a:srgbClr val="000000"/>
                </a:solidFill>
              </a:rPr>
              <a:t>T</a:t>
            </a:r>
            <a:r>
              <a:rPr b="1" sz="3600" lang="en-US">
                <a:solidFill>
                  <a:srgbClr val="000000"/>
                </a:solidFill>
              </a:rPr>
              <a:t>H</a:t>
            </a:r>
            <a:r>
              <a:rPr b="1" sz="3600" lang="en-US">
                <a:solidFill>
                  <a:srgbClr val="000000"/>
                </a:solidFill>
              </a:rPr>
              <a:t>U</a:t>
            </a:r>
            <a:r>
              <a:rPr b="1" sz="3600" lang="en-US">
                <a:solidFill>
                  <a:srgbClr val="000000"/>
                </a:solidFill>
              </a:rPr>
              <a:t>B</a:t>
            </a:r>
            <a:r>
              <a:rPr b="1" sz="3600" lang="en-US">
                <a:solidFill>
                  <a:srgbClr val="000000"/>
                </a:solidFill>
              </a:rPr>
              <a:t> </a:t>
            </a:r>
            <a:r>
              <a:rPr b="1" sz="3600" lang="en-US">
                <a:solidFill>
                  <a:srgbClr val="000000"/>
                </a:solidFill>
              </a:rPr>
              <a:t>L</a:t>
            </a:r>
            <a:r>
              <a:rPr b="1" sz="3600" lang="en-US">
                <a:solidFill>
                  <a:srgbClr val="000000"/>
                </a:solidFill>
              </a:rPr>
              <a:t>I</a:t>
            </a:r>
            <a:r>
              <a:rPr b="1" sz="3600" lang="en-US">
                <a:solidFill>
                  <a:srgbClr val="000000"/>
                </a:solidFill>
              </a:rPr>
              <a:t>N</a:t>
            </a:r>
            <a:r>
              <a:rPr b="1" sz="3600" lang="en-US">
                <a:solidFill>
                  <a:srgbClr val="000000"/>
                </a:solidFill>
              </a:rPr>
              <a:t>K</a:t>
            </a:r>
            <a:r>
              <a:rPr b="1" sz="3600" lang="en-US">
                <a:solidFill>
                  <a:srgbClr val="000000"/>
                </a:solidFill>
              </a:rPr>
              <a:t>:</a:t>
            </a:r>
            <a:endParaRPr sz="2800" lang="en-MY">
              <a:solidFill>
                <a:srgbClr val="000000"/>
              </a:solidFill>
            </a:endParaRPr>
          </a:p>
          <a:p>
            <a:endParaRPr sz="2800" lang="en-MY">
              <a:solidFill>
                <a:srgbClr val="000000"/>
              </a:solidFill>
            </a:endParaRPr>
          </a:p>
          <a:p>
            <a:r>
              <a:rPr sz="3600" lang="en-MY">
                <a:solidFill>
                  <a:srgbClr val="000000"/>
                </a:solidFill>
              </a:rPr>
              <a:t>aslinjalalachu-del/J.Aslin</a:t>
            </a:r>
            <a:endParaRPr sz="2800" lang="en-MY">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5600193" cy="31280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br>
              <a:rPr dirty="0" sz="4250" lang="en-US" spc="25"/>
            </a:br>
            <a:br>
              <a:rPr dirty="0" sz="4250" lang="en-US" spc="25"/>
            </a:br>
            <a:br>
              <a:rPr dirty="0" sz="4250" lang="en-US" spc="25"/>
            </a:br>
            <a:r>
              <a:rPr b="0" dirty="0" sz="4250" lang="en-US" spc="25"/>
              <a:t>A</a:t>
            </a:r>
            <a:r>
              <a:rPr b="0" dirty="0" sz="4250" lang="en-US" spc="25"/>
              <a:t>S</a:t>
            </a:r>
            <a:r>
              <a:rPr b="0" dirty="0" sz="4250" lang="en-US" spc="25"/>
              <a:t>T</a:t>
            </a:r>
            <a:r>
              <a:rPr b="0" dirty="0" sz="4250" lang="en-US" spc="25"/>
              <a:t>R</a:t>
            </a:r>
            <a:r>
              <a:rPr b="0" dirty="0" sz="4250" lang="en-US" spc="25"/>
              <a:t>O</a:t>
            </a:r>
            <a:r>
              <a:rPr b="0" dirty="0" sz="4250" lang="en-US" spc="25"/>
              <a:t>N</a:t>
            </a:r>
            <a:r>
              <a:rPr b="0" dirty="0" sz="4250" lang="en-US" spc="25"/>
              <a:t>O</a:t>
            </a:r>
            <a:r>
              <a:rPr b="0" dirty="0" sz="4250" lang="en-US" spc="25"/>
              <a:t>M</a:t>
            </a:r>
            <a:r>
              <a:rPr b="0" dirty="0" sz="4250" lang="en-US" spc="25"/>
              <a:t>Y</a:t>
            </a:r>
            <a:r>
              <a:rPr b="0" dirty="0" sz="4250" lang="en-US" spc="25"/>
              <a:t> </a:t>
            </a:r>
            <a:r>
              <a:rPr b="0" dirty="0" sz="4250" lang="en-US" spc="25"/>
              <a:t>-</a:t>
            </a:r>
            <a:r>
              <a:rPr b="0" dirty="0" sz="4250" lang="en-US" spc="25"/>
              <a:t> </a:t>
            </a:r>
            <a:r>
              <a:rPr b="0" dirty="0" sz="4250" lang="en-US" spc="25"/>
              <a:t>D</a:t>
            </a:r>
            <a:r>
              <a:rPr b="0" dirty="0" sz="4250" lang="en-US" spc="25"/>
              <a:t>I</a:t>
            </a:r>
            <a:r>
              <a:rPr b="0" dirty="0" sz="4250" lang="en-US" spc="25"/>
              <a:t>G</a:t>
            </a:r>
            <a:r>
              <a:rPr b="0" dirty="0" sz="4250" lang="en-US" spc="25"/>
              <a:t>I</a:t>
            </a:r>
            <a:r>
              <a:rPr b="0" dirty="0" sz="4250" lang="en-US" spc="25"/>
              <a:t>TAL </a:t>
            </a:r>
            <a:r>
              <a:rPr b="0" dirty="0" sz="4250" lang="en-US" spc="25"/>
              <a:t>P</a:t>
            </a:r>
            <a:r>
              <a:rPr b="0" dirty="0" sz="4250" lang="en-US" spc="25"/>
              <a:t>O</a:t>
            </a:r>
            <a:r>
              <a:rPr b="0" dirty="0" sz="4250" lang="en-US" spc="25"/>
              <a:t>R</a:t>
            </a:r>
            <a:r>
              <a:rPr b="0" dirty="0" sz="4250" lang="en-US" spc="25"/>
              <a:t>TFOLIO</a:t>
            </a:r>
            <a:r>
              <a:rPr dirty="0" sz="4250" lang="en-US" spc="25"/>
              <a:t> </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6" name="object 2"/>
          <p:cNvSpPr/>
          <p:nvPr/>
        </p:nvSpPr>
        <p:spPr>
          <a:xfrm>
            <a:off x="-236587" y="0"/>
            <a:ext cx="12942137"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6727565" cy="813434"/>
          </a:xfrm>
          <a:prstGeom prst="rect"/>
        </p:spPr>
        <p:txBody>
          <a:bodyPr bIns="0" lIns="0" rIns="0" rtlCol="0" tIns="13335" vert="horz" wrap="square">
            <a:spAutoFit/>
          </a:bodyPr>
          <a:p>
            <a:pPr indent="0" marL="0">
              <a:lnSpc>
                <a:spcPct val="100000"/>
              </a:lnSpc>
              <a:spcBef>
                <a:spcPts val="105"/>
              </a:spcBef>
              <a:buNone/>
            </a:pPr>
            <a:r>
              <a:rPr altLang="en-MY" b="0" dirty="0" sz="5400" lang="en-US" spc="25"/>
              <a:t>A</a:t>
            </a:r>
            <a:r>
              <a:rPr altLang="en-MY" b="0" dirty="0" sz="5400" lang="en-US" spc="25"/>
              <a:t>G</a:t>
            </a:r>
            <a:r>
              <a:rPr altLang="en-MY" b="0" dirty="0" sz="5400" lang="en-US" spc="25"/>
              <a:t>E</a:t>
            </a:r>
            <a:r>
              <a:rPr altLang="en-MY" b="0" dirty="0" sz="5400" lang="en-US" spc="25"/>
              <a:t>N</a:t>
            </a:r>
            <a:r>
              <a:rPr altLang="en-MY" b="0" dirty="0" sz="5400" lang="en-US" spc="25"/>
              <a:t>D</a:t>
            </a:r>
            <a:r>
              <a:rPr altLang="en-MY" b="0" dirty="0" sz="5400" lang="en-US" spc="25"/>
              <a:t>A </a:t>
            </a:r>
            <a:endParaRPr altLang="en-US" lang="zh-CN"/>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6134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a:off x="1119631" y="2010599"/>
            <a:ext cx="7605067" cy="4282440"/>
          </a:xfrm>
          <a:prstGeom prst="rect"/>
        </p:spPr>
        <p:txBody>
          <a:bodyPr rtlCol="0" wrap="square">
            <a:spAutoFit/>
          </a:bodyPr>
          <a:p>
            <a:r>
              <a:rPr sz="2800" lang="en-MY">
                <a:solidFill>
                  <a:srgbClr val="000000"/>
                </a:solidFill>
              </a:rPr>
              <a:t>Astronomy faces major unsolved problems such as understanding the origin and evolution of the solar system, the nature and source of stellar energy, the structure and expansion of the universe, and the physical drivers of solar activity. Addressing these problems requires observational data and theoretical models that can explain phenomena like star formation, cosmic ray origins, planetary system dynamics, and variations in solar output."</a:t>
            </a:r>
            <a:endParaRPr sz="2800" lang="en-MY">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a:off x="676275" y="2019300"/>
            <a:ext cx="7787524" cy="4282439"/>
          </a:xfrm>
          <a:prstGeom prst="rect"/>
        </p:spPr>
        <p:txBody>
          <a:bodyPr rtlCol="0" wrap="square">
            <a:spAutoFit/>
          </a:bodyPr>
          <a:p>
            <a:r>
              <a:rPr sz="2800" lang="en-MY">
                <a:solidFill>
                  <a:srgbClr val="000000"/>
                </a:solidFill>
              </a:rPr>
              <a:t>An astronomy project overview typically involves the study of celestial objects, phenomena beyond Earth, and the universe using scientific methods from mathematics, physics, and chemistry. The project may include topics such as celestial mechanics, theoretical astronomy, observational cosmology, astrophysics, and data analysis of astronomical data. It often integrates modern tools like telescopes, detectors, and more.</a:t>
            </a:r>
            <a:endParaRPr sz="2800" lang="en-MY">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493646" y="2019300"/>
            <a:ext cx="8842298" cy="3025140"/>
          </a:xfrm>
          <a:prstGeom prst="rect"/>
        </p:spPr>
        <p:txBody>
          <a:bodyPr rtlCol="0" wrap="square">
            <a:spAutoFit/>
          </a:bodyPr>
          <a:p>
            <a:r>
              <a:rPr sz="2800" lang="en-MY">
                <a:solidFill>
                  <a:srgbClr val="000000"/>
                </a:solidFill>
              </a:rPr>
              <a:t>The end users of astronomy include a wide range of groups such as professional astronomers, amateur astronomers, students, educators, industry, and the general public. Professional astronomers use astronomy for research and understanding the universe, while amateur astronomers contribute to observations and discoveries.</a:t>
            </a:r>
            <a:endParaRPr sz="2800" lang="en-MY">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2923548" y="2146935"/>
            <a:ext cx="7651262" cy="3444240"/>
          </a:xfrm>
          <a:prstGeom prst="rect"/>
        </p:spPr>
        <p:txBody>
          <a:bodyPr rtlCol="0" wrap="square">
            <a:spAutoFit/>
          </a:bodyPr>
          <a:p>
            <a:r>
              <a:rPr sz="2800" lang="en-MY">
                <a:solidFill>
                  <a:srgbClr val="000000"/>
                </a:solidFill>
              </a:rPr>
              <a:t>Telescopes: Optical telescopes for visible, ultraviolet, and infrared observations.</a:t>
            </a:r>
            <a:endParaRPr sz="2800" lang="en-MY">
              <a:solidFill>
                <a:srgbClr val="000000"/>
              </a:solidFill>
            </a:endParaRPr>
          </a:p>
          <a:p>
            <a:r>
              <a:rPr sz="2800" lang="en-MY">
                <a:solidFill>
                  <a:srgbClr val="000000"/>
                </a:solidFill>
              </a:rPr>
              <a:t>Cameras: Advanced cameras such as the Advanced Camera for Surveys</a:t>
            </a:r>
            <a:endParaRPr sz="2800" lang="en-MY">
              <a:solidFill>
                <a:srgbClr val="000000"/>
              </a:solidFill>
            </a:endParaRPr>
          </a:p>
          <a:p>
            <a:r>
              <a:rPr sz="2800" lang="en-MY">
                <a:solidFill>
                  <a:srgbClr val="000000"/>
                </a:solidFill>
              </a:rPr>
              <a:t>Particle detectors: Including instruments like neutrino detectors and cosmic ray detectors used for detecting and studying cosmic particles</a:t>
            </a:r>
            <a:r>
              <a:rPr sz="2800" lang="en-US">
                <a:solidFill>
                  <a:srgbClr val="000000"/>
                </a:solidFill>
              </a:rPr>
              <a:t>.</a:t>
            </a:r>
            <a:endParaRPr sz="2800" lang="en-MY">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a:t>
            </a:r>
            <a:r>
              <a:rPr b="1" dirty="0" sz="4000" lang="en-US" spc="15">
                <a:latin typeface="Trebuchet MS"/>
                <a:cs typeface="Trebuchet MS"/>
              </a:rPr>
              <a:t>R</a:t>
            </a:r>
            <a:r>
              <a:rPr b="1" dirty="0" sz="4000" lang="en-IN" spc="15">
                <a:latin typeface="Trebuchet MS"/>
                <a:cs typeface="Trebuchet MS"/>
              </a:rPr>
              <a:t>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612697" y="1287779"/>
            <a:ext cx="8740852" cy="4282440"/>
          </a:xfrm>
          <a:prstGeom prst="rect"/>
        </p:spPr>
        <p:txBody>
          <a:bodyPr rtlCol="0" wrap="square">
            <a:spAutoFit/>
          </a:bodyPr>
          <a:p>
            <a:r>
              <a:rPr sz="2800" lang="en-MY">
                <a:solidFill>
                  <a:srgbClr val="000000"/>
                </a:solidFill>
              </a:rPr>
              <a:t>Cover Page: Project title, name, date, and relevant affiliation.</a:t>
            </a:r>
            <a:endParaRPr sz="2800" lang="en-MY">
              <a:solidFill>
                <a:srgbClr val="000000"/>
              </a:solidFill>
            </a:endParaRPr>
          </a:p>
          <a:p>
            <a:r>
              <a:rPr sz="2800" lang="en-MY">
                <a:solidFill>
                  <a:srgbClr val="000000"/>
                </a:solidFill>
              </a:rPr>
              <a:t>Table of Contents: Clear navigation with page numbers.</a:t>
            </a:r>
            <a:endParaRPr sz="2800" lang="en-MY">
              <a:solidFill>
                <a:srgbClr val="000000"/>
              </a:solidFill>
            </a:endParaRPr>
          </a:p>
          <a:p>
            <a:r>
              <a:rPr sz="2800" lang="en-MY">
                <a:solidFill>
                  <a:srgbClr val="000000"/>
                </a:solidFill>
              </a:rPr>
              <a:t>Abstract: Brief summary of objectives, methods, results, and conclusions.</a:t>
            </a:r>
            <a:endParaRPr sz="2800" lang="en-MY">
              <a:solidFill>
                <a:srgbClr val="000000"/>
              </a:solidFill>
            </a:endParaRPr>
          </a:p>
          <a:p>
            <a:r>
              <a:rPr sz="2800" lang="en-MY">
                <a:solidFill>
                  <a:srgbClr val="000000"/>
                </a:solidFill>
              </a:rPr>
              <a:t>Introduction/Background: Overview of astronomy topic, literature review, and significance.</a:t>
            </a:r>
            <a:endParaRPr sz="2800" lang="en-MY">
              <a:solidFill>
                <a:srgbClr val="000000"/>
              </a:solidFill>
            </a:endParaRPr>
          </a:p>
          <a:p>
            <a:r>
              <a:rPr sz="2800" lang="en-MY">
                <a:solidFill>
                  <a:srgbClr val="000000"/>
                </a:solidFill>
              </a:rPr>
              <a:t>Hypothesis/Research Question: Clearly stated testable question or objective.</a:t>
            </a:r>
            <a:endParaRPr sz="2800" lang="en-MY">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
          <p:cNvSpPr txBox="1"/>
          <p:nvPr/>
        </p:nvSpPr>
        <p:spPr>
          <a:xfrm>
            <a:off x="634695" y="1727631"/>
            <a:ext cx="9505492" cy="3025140"/>
          </a:xfrm>
          <a:prstGeom prst="rect"/>
        </p:spPr>
        <p:txBody>
          <a:bodyPr rtlCol="0" wrap="square">
            <a:spAutoFit/>
          </a:bodyPr>
          <a:p>
            <a:r>
              <a:rPr sz="2800" lang="en-MY">
                <a:solidFill>
                  <a:srgbClr val="000000"/>
                </a:solidFill>
              </a:rPr>
              <a:t>Study of celestial objects and phenomena: Astronomy investigates planets, moons, stars, galaxies and more. </a:t>
            </a:r>
            <a:endParaRPr sz="2800" lang="en-MY">
              <a:solidFill>
                <a:srgbClr val="000000"/>
              </a:solidFill>
            </a:endParaRPr>
          </a:p>
          <a:p>
            <a:r>
              <a:rPr sz="2800" lang="en-MY">
                <a:solidFill>
                  <a:srgbClr val="000000"/>
                </a:solidFill>
              </a:rPr>
              <a:t>Use of mathematics, physics, and chemistry: It explains the origins, evolution, and physical properties of celestial bodies</a:t>
            </a:r>
            <a:endParaRPr sz="2800" lang="en-MY">
              <a:solidFill>
                <a:srgbClr val="000000"/>
              </a:solidFill>
            </a:endParaRPr>
          </a:p>
          <a:p>
            <a:r>
              <a:rPr sz="2800" lang="en-MY">
                <a:solidFill>
                  <a:srgbClr val="000000"/>
                </a:solidFill>
              </a:rPr>
              <a:t>Amateur involvement: Amateur astronomers actively participate, particularly in discovering transient events.</a:t>
            </a:r>
            <a:endParaRPr sz="2800" lang="en-MY">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RMX3951</dc:creator>
  <dcterms:created xsi:type="dcterms:W3CDTF">2025-08-31T08:39:58Z</dcterms:created>
  <dcterms:modified xsi:type="dcterms:W3CDTF">2025-09-02T06:41:09Z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662e74c33514485eaa19d9c7f3214875</vt:lpwstr>
  </property>
</Properties>
</file>