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20"/>
  </p:notesMasterIdLst>
  <p:sldIdLst>
    <p:sldId id="256" r:id="rId2"/>
    <p:sldId id="259" r:id="rId3"/>
    <p:sldId id="263" r:id="rId4"/>
    <p:sldId id="264" r:id="rId5"/>
    <p:sldId id="265" r:id="rId6"/>
    <p:sldId id="258" r:id="rId7"/>
    <p:sldId id="260" r:id="rId8"/>
    <p:sldId id="262" r:id="rId9"/>
    <p:sldId id="261" r:id="rId10"/>
    <p:sldId id="266" r:id="rId11"/>
    <p:sldId id="267" r:id="rId12"/>
    <p:sldId id="270" r:id="rId13"/>
    <p:sldId id="268" r:id="rId14"/>
    <p:sldId id="269" r:id="rId15"/>
    <p:sldId id="271" r:id="rId16"/>
    <p:sldId id="272" r:id="rId17"/>
    <p:sldId id="273" r:id="rId18"/>
    <p:sldId id="274"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57" autoAdjust="0"/>
  </p:normalViewPr>
  <p:slideViewPr>
    <p:cSldViewPr snapToGrid="0">
      <p:cViewPr varScale="1">
        <p:scale>
          <a:sx n="66" d="100"/>
          <a:sy n="66" d="100"/>
        </p:scale>
        <p:origin x="8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al__ma_Sayfas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1000">
                <a:effectLst/>
              </a:rPr>
              <a:t>Comparisons of Traffic Prediction Performance on Internet Traffic Activity</a:t>
            </a:r>
          </a:p>
          <a:p>
            <a:pPr>
              <a:defRPr/>
            </a:pPr>
            <a:r>
              <a:rPr lang="tr-TR" sz="1000">
                <a:effectLst/>
              </a:rPr>
              <a:t> </a:t>
            </a:r>
          </a:p>
        </c:rich>
      </c:tx>
      <c:layout>
        <c:manualLayout>
          <c:xMode val="edge"/>
          <c:yMode val="edge"/>
          <c:x val="0.18582099844444089"/>
          <c:y val="5.68561872909698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barChart>
        <c:barDir val="col"/>
        <c:grouping val="clustered"/>
        <c:varyColors val="0"/>
        <c:ser>
          <c:idx val="0"/>
          <c:order val="0"/>
          <c:tx>
            <c:strRef>
              <c:f>Sayfa1!$B$1</c:f>
              <c:strCache>
                <c:ptCount val="1"/>
                <c:pt idx="0">
                  <c:v>LR</c:v>
                </c:pt>
              </c:strCache>
            </c:strRef>
          </c:tx>
          <c:spPr>
            <a:solidFill>
              <a:schemeClr val="accent1"/>
            </a:solidFill>
            <a:ln>
              <a:noFill/>
            </a:ln>
            <a:effectLst/>
          </c:spPr>
          <c:invertIfNegative val="0"/>
          <c:cat>
            <c:strRef>
              <c:f>Sayfa1!$A$2:$A$3</c:f>
              <c:strCache>
                <c:ptCount val="2"/>
                <c:pt idx="0">
                  <c:v>RMSE</c:v>
                </c:pt>
                <c:pt idx="1">
                  <c:v>MAE</c:v>
                </c:pt>
              </c:strCache>
            </c:strRef>
          </c:cat>
          <c:val>
            <c:numRef>
              <c:f>Sayfa1!$B$2:$B$3</c:f>
              <c:numCache>
                <c:formatCode>General</c:formatCode>
                <c:ptCount val="2"/>
                <c:pt idx="0" formatCode="#,##0">
                  <c:v>160.78120000000001</c:v>
                </c:pt>
                <c:pt idx="1">
                  <c:v>55</c:v>
                </c:pt>
              </c:numCache>
            </c:numRef>
          </c:val>
        </c:ser>
        <c:ser>
          <c:idx val="1"/>
          <c:order val="1"/>
          <c:tx>
            <c:strRef>
              <c:f>Sayfa1!$C$1</c:f>
              <c:strCache>
                <c:ptCount val="1"/>
                <c:pt idx="0">
                  <c:v>SVM</c:v>
                </c:pt>
              </c:strCache>
            </c:strRef>
          </c:tx>
          <c:spPr>
            <a:solidFill>
              <a:schemeClr val="accent2"/>
            </a:solidFill>
            <a:ln>
              <a:noFill/>
            </a:ln>
            <a:effectLst/>
          </c:spPr>
          <c:invertIfNegative val="0"/>
          <c:cat>
            <c:strRef>
              <c:f>Sayfa1!$A$2:$A$3</c:f>
              <c:strCache>
                <c:ptCount val="2"/>
                <c:pt idx="0">
                  <c:v>RMSE</c:v>
                </c:pt>
                <c:pt idx="1">
                  <c:v>MAE</c:v>
                </c:pt>
              </c:strCache>
            </c:strRef>
          </c:cat>
          <c:val>
            <c:numRef>
              <c:f>Sayfa1!$C$2:$C$3</c:f>
              <c:numCache>
                <c:formatCode>General</c:formatCode>
                <c:ptCount val="2"/>
                <c:pt idx="0">
                  <c:v>105</c:v>
                </c:pt>
                <c:pt idx="1">
                  <c:v>49</c:v>
                </c:pt>
              </c:numCache>
            </c:numRef>
          </c:val>
        </c:ser>
        <c:ser>
          <c:idx val="2"/>
          <c:order val="2"/>
          <c:tx>
            <c:strRef>
              <c:f>Sayfa1!$D$1</c:f>
              <c:strCache>
                <c:ptCount val="1"/>
                <c:pt idx="0">
                  <c:v>DT</c:v>
                </c:pt>
              </c:strCache>
            </c:strRef>
          </c:tx>
          <c:spPr>
            <a:solidFill>
              <a:schemeClr val="accent3"/>
            </a:solidFill>
            <a:ln>
              <a:noFill/>
            </a:ln>
            <a:effectLst/>
          </c:spPr>
          <c:invertIfNegative val="0"/>
          <c:cat>
            <c:strRef>
              <c:f>Sayfa1!$A$2:$A$3</c:f>
              <c:strCache>
                <c:ptCount val="2"/>
                <c:pt idx="0">
                  <c:v>RMSE</c:v>
                </c:pt>
                <c:pt idx="1">
                  <c:v>MAE</c:v>
                </c:pt>
              </c:strCache>
            </c:strRef>
          </c:cat>
          <c:val>
            <c:numRef>
              <c:f>Sayfa1!$D$2:$D$3</c:f>
              <c:numCache>
                <c:formatCode>General</c:formatCode>
                <c:ptCount val="2"/>
                <c:pt idx="0">
                  <c:v>158</c:v>
                </c:pt>
                <c:pt idx="1">
                  <c:v>60</c:v>
                </c:pt>
              </c:numCache>
            </c:numRef>
          </c:val>
        </c:ser>
        <c:ser>
          <c:idx val="3"/>
          <c:order val="3"/>
          <c:tx>
            <c:strRef>
              <c:f>Sayfa1!$E$1</c:f>
              <c:strCache>
                <c:ptCount val="1"/>
                <c:pt idx="0">
                  <c:v>NN</c:v>
                </c:pt>
              </c:strCache>
            </c:strRef>
          </c:tx>
          <c:spPr>
            <a:solidFill>
              <a:schemeClr val="accent4"/>
            </a:solidFill>
            <a:ln>
              <a:noFill/>
            </a:ln>
            <a:effectLst/>
          </c:spPr>
          <c:invertIfNegative val="0"/>
          <c:cat>
            <c:strRef>
              <c:f>Sayfa1!$A$2:$A$3</c:f>
              <c:strCache>
                <c:ptCount val="2"/>
                <c:pt idx="0">
                  <c:v>RMSE</c:v>
                </c:pt>
                <c:pt idx="1">
                  <c:v>MAE</c:v>
                </c:pt>
              </c:strCache>
            </c:strRef>
          </c:cat>
          <c:val>
            <c:numRef>
              <c:f>Sayfa1!$E$2:$E$3</c:f>
              <c:numCache>
                <c:formatCode>General</c:formatCode>
                <c:ptCount val="2"/>
                <c:pt idx="0">
                  <c:v>108</c:v>
                </c:pt>
                <c:pt idx="1">
                  <c:v>52</c:v>
                </c:pt>
              </c:numCache>
            </c:numRef>
          </c:val>
        </c:ser>
        <c:dLbls>
          <c:showLegendKey val="0"/>
          <c:showVal val="0"/>
          <c:showCatName val="0"/>
          <c:showSerName val="0"/>
          <c:showPercent val="0"/>
          <c:showBubbleSize val="0"/>
        </c:dLbls>
        <c:gapWidth val="219"/>
        <c:overlap val="-27"/>
        <c:axId val="-106449296"/>
        <c:axId val="-106444400"/>
      </c:barChart>
      <c:catAx>
        <c:axId val="-10644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106444400"/>
        <c:crosses val="autoZero"/>
        <c:auto val="1"/>
        <c:lblAlgn val="ctr"/>
        <c:lblOffset val="100"/>
        <c:noMultiLvlLbl val="0"/>
      </c:catAx>
      <c:valAx>
        <c:axId val="-10644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106449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591AA-A23C-4D6A-BFFE-4E145DDCBE52}" type="datetimeFigureOut">
              <a:rPr lang="tr-TR" smtClean="0"/>
              <a:t>11.9.2019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D5C5E-169D-47C9-A0CF-E7D7C422F80E}" type="slidenum">
              <a:rPr lang="tr-TR" smtClean="0"/>
              <a:t>‹#›</a:t>
            </a:fld>
            <a:endParaRPr lang="tr-TR"/>
          </a:p>
        </p:txBody>
      </p:sp>
    </p:spTree>
    <p:extLst>
      <p:ext uri="{BB962C8B-B14F-4D97-AF65-F5344CB8AC3E}">
        <p14:creationId xmlns:p14="http://schemas.microsoft.com/office/powerpoint/2010/main" val="1782823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My name is Aslihan </a:t>
            </a:r>
            <a:r>
              <a:rPr lang="en-US" dirty="0" err="1" smtClean="0"/>
              <a:t>Reyhanoglu</a:t>
            </a:r>
            <a:r>
              <a:rPr lang="en-US" dirty="0" smtClean="0"/>
              <a:t>, and welcome to my MSc Project defense. So thank you for coming here. I'm here to tell you about Communication Networks-Traffic Prediction Using Machine Learning</a:t>
            </a:r>
            <a:r>
              <a:rPr lang="tr-TR" dirty="0" smtClean="0"/>
              <a:t>.</a:t>
            </a:r>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a:t>
            </a:fld>
            <a:endParaRPr lang="tr-TR"/>
          </a:p>
        </p:txBody>
      </p:sp>
    </p:spTree>
    <p:extLst>
      <p:ext uri="{BB962C8B-B14F-4D97-AF65-F5344CB8AC3E}">
        <p14:creationId xmlns:p14="http://schemas.microsoft.com/office/powerpoint/2010/main" val="3840045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342900" marR="0" lvl="0" indent="-342900" algn="l" defTabSz="457200" rtl="0" eaLnBrk="1" fontAlgn="auto" latinLnBrk="0" hangingPunct="1">
              <a:lnSpc>
                <a:spcPct val="150000"/>
              </a:lnSpc>
              <a:spcBef>
                <a:spcPts val="1000"/>
              </a:spcBef>
              <a:spcAft>
                <a:spcPts val="0"/>
              </a:spcAft>
              <a:buClr>
                <a:srgbClr val="418AB3"/>
              </a:buClr>
              <a:buSzTx/>
              <a:buFont typeface="Wingdings 3" charset="2"/>
              <a:buChar char=""/>
              <a:tabLst/>
              <a:defRPr/>
            </a:pPr>
            <a:r>
              <a:rPr kumimoji="0" lang="en-US"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MAE and RMSE values of 100 square ids were calculated separately for each algorithm.</a:t>
            </a:r>
          </a:p>
          <a:p>
            <a:pPr marL="342900" marR="0" lvl="0" indent="-342900" algn="l" defTabSz="457200" rtl="0" eaLnBrk="1" fontAlgn="auto" latinLnBrk="0" hangingPunct="1">
              <a:lnSpc>
                <a:spcPct val="150000"/>
              </a:lnSpc>
              <a:spcBef>
                <a:spcPts val="1000"/>
              </a:spcBef>
              <a:spcAft>
                <a:spcPts val="0"/>
              </a:spcAft>
              <a:buClr>
                <a:srgbClr val="418AB3"/>
              </a:buClr>
              <a:buSzTx/>
              <a:buFont typeface="Wingdings 3" charset="2"/>
              <a:buChar char=""/>
              <a:tabLst/>
              <a:defRPr/>
            </a:pPr>
            <a:r>
              <a:rPr kumimoji="0" lang="en-US"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After that step, the mean values of the MAE and RMSE values of each algorithm were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calculated</a:t>
            </a:r>
            <a:r>
              <a:rPr kumimoji="0" lang="en-US"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The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comparisons</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of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traffic</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prediction</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performances</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of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algorithms</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are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like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on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the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graph</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While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The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worst</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one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is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linear</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regression</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the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best</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one</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is SVM in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this</a:t>
            </a:r>
            <a:r>
              <a:rPr kumimoji="0" lang="tr-TR"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rPr>
              <a:t> </a:t>
            </a:r>
            <a:r>
              <a:rPr kumimoji="0" lang="tr-TR" sz="1800" b="0" i="0" u="none" strike="noStrike" kern="1200" cap="none" spc="0" normalizeH="0" baseline="0" noProof="0" dirty="0" err="1" smtClean="0">
                <a:ln>
                  <a:noFill/>
                </a:ln>
                <a:solidFill>
                  <a:srgbClr val="000000">
                    <a:lumMod val="75000"/>
                    <a:lumOff val="25000"/>
                  </a:srgbClr>
                </a:solidFill>
                <a:effectLst/>
                <a:uLnTx/>
                <a:uFillTx/>
                <a:latin typeface="Franklin Gothic Book" panose="020B0503020102020204" pitchFamily="34" charset="0"/>
              </a:rPr>
              <a:t>project</a:t>
            </a:r>
            <a:endParaRPr kumimoji="0" lang="en-US" sz="1800" b="0" i="0" u="none" strike="noStrike" kern="1200" cap="none" spc="0" normalizeH="0" baseline="0" noProof="0" dirty="0" smtClean="0">
              <a:ln>
                <a:noFill/>
              </a:ln>
              <a:solidFill>
                <a:srgbClr val="000000">
                  <a:lumMod val="75000"/>
                  <a:lumOff val="25000"/>
                </a:srgbClr>
              </a:solidFill>
              <a:effectLst/>
              <a:uLnTx/>
              <a:uFillTx/>
              <a:latin typeface="Franklin Gothic Book" panose="020B0503020102020204" pitchFamily="34" charset="0"/>
            </a:endParaRPr>
          </a:p>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16</a:t>
            </a:fld>
            <a:endParaRPr lang="tr-TR"/>
          </a:p>
        </p:txBody>
      </p:sp>
    </p:spTree>
    <p:extLst>
      <p:ext uri="{BB962C8B-B14F-4D97-AF65-F5344CB8AC3E}">
        <p14:creationId xmlns:p14="http://schemas.microsoft.com/office/powerpoint/2010/main" val="196595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smtClean="0"/>
              <a:t>You</a:t>
            </a:r>
            <a:r>
              <a:rPr lang="tr-TR" dirty="0" smtClean="0"/>
              <a:t> can </a:t>
            </a:r>
            <a:r>
              <a:rPr lang="tr-TR" dirty="0" err="1" smtClean="0"/>
              <a:t>see</a:t>
            </a:r>
            <a:r>
              <a:rPr lang="tr-TR" dirty="0" smtClean="0"/>
              <a:t> </a:t>
            </a:r>
            <a:r>
              <a:rPr lang="tr-TR" dirty="0" err="1" smtClean="0"/>
              <a:t>the</a:t>
            </a:r>
            <a:r>
              <a:rPr lang="tr-TR" dirty="0" smtClean="0"/>
              <a:t> </a:t>
            </a:r>
            <a:r>
              <a:rPr lang="tr-TR" dirty="0" err="1" smtClean="0"/>
              <a:t>exact</a:t>
            </a:r>
            <a:r>
              <a:rPr lang="tr-TR" dirty="0" smtClean="0"/>
              <a:t> MAE </a:t>
            </a:r>
            <a:r>
              <a:rPr lang="tr-TR" dirty="0" err="1" smtClean="0"/>
              <a:t>and</a:t>
            </a:r>
            <a:r>
              <a:rPr lang="tr-TR" dirty="0" smtClean="0"/>
              <a:t> RMSE </a:t>
            </a:r>
            <a:r>
              <a:rPr lang="tr-TR" dirty="0" err="1" smtClean="0"/>
              <a:t>values</a:t>
            </a:r>
            <a:r>
              <a:rPr lang="tr-TR" dirty="0" smtClean="0"/>
              <a:t> of</a:t>
            </a:r>
            <a:r>
              <a:rPr lang="tr-TR" baseline="0" dirty="0" smtClean="0"/>
              <a:t> </a:t>
            </a:r>
            <a:r>
              <a:rPr lang="tr-TR" baseline="0" dirty="0" err="1" smtClean="0"/>
              <a:t>four</a:t>
            </a:r>
            <a:r>
              <a:rPr lang="tr-TR" baseline="0" dirty="0" smtClean="0"/>
              <a:t> </a:t>
            </a:r>
            <a:r>
              <a:rPr lang="tr-TR" baseline="0" dirty="0" err="1" smtClean="0"/>
              <a:t>algorithms</a:t>
            </a:r>
            <a:r>
              <a:rPr lang="tr-TR" baseline="0" dirty="0" smtClean="0"/>
              <a:t>. </a:t>
            </a:r>
            <a:r>
              <a:rPr lang="tr-TR" dirty="0" smtClean="0"/>
              <a:t> </a:t>
            </a:r>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17</a:t>
            </a:fld>
            <a:endParaRPr lang="tr-TR"/>
          </a:p>
        </p:txBody>
      </p:sp>
    </p:spTree>
    <p:extLst>
      <p:ext uri="{BB962C8B-B14F-4D97-AF65-F5344CB8AC3E}">
        <p14:creationId xmlns:p14="http://schemas.microsoft.com/office/powerpoint/2010/main" val="273574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1" i="0" u="none" strike="noStrike" kern="1200" cap="none" spc="0" normalizeH="0" baseline="0" noProof="0" dirty="0" err="1" smtClean="0">
                <a:ln>
                  <a:noFill/>
                </a:ln>
                <a:solidFill>
                  <a:prstClr val="black"/>
                </a:solidFill>
                <a:effectLst/>
                <a:uLnTx/>
                <a:uFillTx/>
                <a:latin typeface="+mn-lt"/>
              </a:rPr>
              <a:t>Overall</a:t>
            </a:r>
            <a:endParaRPr kumimoji="0" lang="tr-TR" sz="1200" b="1" i="0" u="none" strike="noStrike" kern="1200" cap="none" spc="0" normalizeH="0" baseline="0" noProof="0" dirty="0" smtClean="0">
              <a:ln>
                <a:noFill/>
              </a:ln>
              <a:solidFill>
                <a:prstClr val="black"/>
              </a:solidFill>
              <a:effectLst/>
              <a:uLnTx/>
              <a:uFillTx/>
              <a:latin typeface="+mn-lt"/>
            </a:endParaRPr>
          </a:p>
          <a:p>
            <a:pPr>
              <a:lnSpc>
                <a:spcPct val="150000"/>
              </a:lnSpc>
            </a:pPr>
            <a:r>
              <a:rPr lang="en-US" dirty="0" smtClean="0"/>
              <a:t>Network optimization is a significant solution to allocate resources fairly due to complication of a communication network.</a:t>
            </a:r>
            <a:r>
              <a:rPr lang="tr-TR" dirty="0" smtClean="0"/>
              <a:t> </a:t>
            </a:r>
          </a:p>
          <a:p>
            <a:pPr>
              <a:lnSpc>
                <a:spcPct val="150000"/>
              </a:lnSpc>
            </a:pPr>
            <a:r>
              <a:rPr lang="tr-TR" dirty="0" smtClean="0"/>
              <a:t>Machine </a:t>
            </a:r>
            <a:r>
              <a:rPr lang="tr-TR" dirty="0" err="1" smtClean="0"/>
              <a:t>learning</a:t>
            </a:r>
            <a:r>
              <a:rPr lang="tr-TR" dirty="0" smtClean="0"/>
              <a:t> </a:t>
            </a:r>
            <a:r>
              <a:rPr lang="tr-TR" dirty="0" err="1" smtClean="0"/>
              <a:t>suggests</a:t>
            </a:r>
            <a:r>
              <a:rPr lang="tr-TR" dirty="0" smtClean="0"/>
              <a:t> a </a:t>
            </a:r>
            <a:r>
              <a:rPr lang="tr-TR" dirty="0" err="1" smtClean="0"/>
              <a:t>more</a:t>
            </a:r>
            <a:r>
              <a:rPr lang="tr-TR" dirty="0" smtClean="0"/>
              <a:t> </a:t>
            </a:r>
            <a:r>
              <a:rPr lang="tr-TR" dirty="0" err="1" smtClean="0"/>
              <a:t>intelligent</a:t>
            </a:r>
            <a:r>
              <a:rPr lang="tr-TR" dirty="0" smtClean="0"/>
              <a:t> </a:t>
            </a:r>
            <a:r>
              <a:rPr lang="tr-TR" dirty="0" err="1" smtClean="0"/>
              <a:t>and</a:t>
            </a:r>
            <a:r>
              <a:rPr lang="tr-TR" dirty="0" smtClean="0"/>
              <a:t> </a:t>
            </a:r>
            <a:r>
              <a:rPr lang="tr-TR" dirty="0" err="1" smtClean="0"/>
              <a:t>higher-level</a:t>
            </a:r>
            <a:r>
              <a:rPr lang="tr-TR" dirty="0" smtClean="0"/>
              <a:t> </a:t>
            </a:r>
            <a:r>
              <a:rPr lang="tr-TR" dirty="0" err="1" smtClean="0"/>
              <a:t>control</a:t>
            </a:r>
            <a:r>
              <a:rPr lang="tr-TR" dirty="0" smtClean="0"/>
              <a:t> </a:t>
            </a:r>
            <a:r>
              <a:rPr lang="tr-TR" dirty="0" err="1" smtClean="0"/>
              <a:t>and</a:t>
            </a:r>
            <a:r>
              <a:rPr lang="tr-TR" dirty="0" smtClean="0"/>
              <a:t> </a:t>
            </a:r>
            <a:r>
              <a:rPr lang="tr-TR" dirty="0" err="1" smtClean="0"/>
              <a:t>management</a:t>
            </a:r>
            <a:r>
              <a:rPr lang="tr-TR" dirty="0" smtClean="0"/>
              <a:t> of </a:t>
            </a:r>
            <a:r>
              <a:rPr lang="tr-TR" dirty="0" err="1" smtClean="0"/>
              <a:t>networks</a:t>
            </a:r>
            <a:r>
              <a:rPr lang="tr-TR" dirty="0" smtClean="0"/>
              <a:t> </a:t>
            </a:r>
            <a:r>
              <a:rPr lang="tr-TR" dirty="0" err="1" smtClean="0"/>
              <a:t>to</a:t>
            </a:r>
            <a:r>
              <a:rPr lang="tr-TR" dirty="0" smtClean="0"/>
              <a:t> </a:t>
            </a:r>
            <a:r>
              <a:rPr lang="tr-TR" dirty="0" err="1" smtClean="0"/>
              <a:t>meet</a:t>
            </a:r>
            <a:r>
              <a:rPr lang="tr-TR" baseline="0" dirty="0" smtClean="0"/>
              <a:t> </a:t>
            </a:r>
            <a:r>
              <a:rPr lang="tr-TR" dirty="0" err="1" smtClean="0"/>
              <a:t>different</a:t>
            </a:r>
            <a:r>
              <a:rPr lang="tr-TR" dirty="0" smtClean="0"/>
              <a:t> </a:t>
            </a:r>
            <a:r>
              <a:rPr lang="tr-TR" dirty="0" err="1" smtClean="0"/>
              <a:t>requirements</a:t>
            </a:r>
            <a:r>
              <a:rPr lang="tr-TR" dirty="0" smtClean="0"/>
              <a:t> of </a:t>
            </a:r>
            <a:r>
              <a:rPr lang="tr-TR" dirty="0" err="1" smtClean="0"/>
              <a:t>users</a:t>
            </a:r>
            <a:endParaRPr kumimoji="0" lang="tr-TR" sz="1200" b="0" i="0" u="none" strike="noStrike" kern="1200" cap="none" spc="0" normalizeH="0" baseline="0" noProof="0" dirty="0" smtClean="0">
              <a:ln>
                <a:noFill/>
              </a:ln>
              <a:solidFill>
                <a:prstClr val="black"/>
              </a:solidFill>
              <a:effectLst/>
              <a:uLnTx/>
              <a:uFillTx/>
              <a:latin typeface="+mn-lt"/>
            </a:endParaRPr>
          </a:p>
          <a:p>
            <a:r>
              <a:rPr lang="en-US" b="1" dirty="0" smtClean="0"/>
              <a:t>Future Work</a:t>
            </a:r>
          </a:p>
          <a:p>
            <a:r>
              <a:rPr lang="en-US" dirty="0" smtClean="0"/>
              <a:t>The mobile traffic </a:t>
            </a:r>
            <a:r>
              <a:rPr lang="tr-TR" dirty="0" smtClean="0"/>
              <a:t>is </a:t>
            </a:r>
            <a:r>
              <a:rPr lang="en-US" dirty="0" smtClean="0"/>
              <a:t>affected by external factors. Therefore, this would be extended by using external factors such as the number of base stations and social activity. When examining the previous research made related to this topic, it was mentioned the power of RNN algorithm. It has thought that RNN can be suitable for this Project to obtain better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ndParaRPr>
          </a:p>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18</a:t>
            </a:fld>
            <a:endParaRPr lang="tr-TR"/>
          </a:p>
        </p:txBody>
      </p:sp>
    </p:spTree>
    <p:extLst>
      <p:ext uri="{BB962C8B-B14F-4D97-AF65-F5344CB8AC3E}">
        <p14:creationId xmlns:p14="http://schemas.microsoft.com/office/powerpoint/2010/main" val="238800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The increase in traffic </a:t>
            </a:r>
            <a:r>
              <a:rPr lang="tr-TR" dirty="0" smtClean="0"/>
              <a:t>on </a:t>
            </a:r>
            <a:r>
              <a:rPr lang="en-US" dirty="0" smtClean="0"/>
              <a:t>the mobile network will cause dissatisfied of costumers due to traffic overloading. It is known that something needs to be done to increase customer satisfaction by using available radio resources efficiently. </a:t>
            </a:r>
            <a:r>
              <a:rPr lang="tr-TR" dirty="0" smtClean="0"/>
              <a:t>T</a:t>
            </a:r>
            <a:r>
              <a:rPr lang="en-US" dirty="0" smtClean="0"/>
              <a:t>he quality of service</a:t>
            </a:r>
            <a:r>
              <a:rPr lang="tr-TR" dirty="0" smtClean="0"/>
              <a:t> can </a:t>
            </a:r>
            <a:r>
              <a:rPr lang="tr-TR" dirty="0" err="1" smtClean="0"/>
              <a:t>improved</a:t>
            </a:r>
            <a:r>
              <a:rPr lang="en-US" dirty="0" smtClean="0"/>
              <a:t> by analyzing mobile network</a:t>
            </a:r>
            <a:r>
              <a:rPr lang="tr-TR" dirty="0" smtClean="0"/>
              <a:t>s</a:t>
            </a:r>
            <a:r>
              <a:rPr lang="en-US" dirty="0" smtClean="0"/>
              <a:t> and customers</a:t>
            </a:r>
            <a:r>
              <a:rPr lang="tr-TR" dirty="0" smtClean="0"/>
              <a:t>’ </a:t>
            </a:r>
            <a:r>
              <a:rPr lang="tr-TR" dirty="0" err="1" smtClean="0"/>
              <a:t>behaviour</a:t>
            </a:r>
            <a:r>
              <a:rPr lang="en-US" dirty="0" smtClean="0"/>
              <a:t>. In this study, practical </a:t>
            </a:r>
            <a:r>
              <a:rPr lang="tr-TR" dirty="0" err="1" smtClean="0"/>
              <a:t>implementations</a:t>
            </a:r>
            <a:r>
              <a:rPr lang="tr-TR" dirty="0" smtClean="0"/>
              <a:t> </a:t>
            </a:r>
            <a:r>
              <a:rPr lang="en-US" dirty="0" smtClean="0"/>
              <a:t>of machine learning </a:t>
            </a:r>
            <a:r>
              <a:rPr lang="tr-TR" dirty="0" err="1" smtClean="0"/>
              <a:t>algorithms</a:t>
            </a:r>
            <a:r>
              <a:rPr lang="tr-TR" dirty="0" smtClean="0"/>
              <a:t> </a:t>
            </a:r>
            <a:r>
              <a:rPr lang="tr-TR" dirty="0" err="1" smtClean="0"/>
              <a:t>based</a:t>
            </a:r>
            <a:r>
              <a:rPr lang="tr-TR" baseline="0" dirty="0" smtClean="0"/>
              <a:t> on </a:t>
            </a:r>
            <a:r>
              <a:rPr lang="en-US" dirty="0" smtClean="0"/>
              <a:t>a data-driven architecture</a:t>
            </a:r>
            <a:r>
              <a:rPr lang="tr-TR" dirty="0" smtClean="0"/>
              <a:t> </a:t>
            </a:r>
            <a:r>
              <a:rPr lang="en-US" dirty="0" smtClean="0"/>
              <a:t>to predict data traffic </a:t>
            </a:r>
            <a:r>
              <a:rPr lang="tr-TR" dirty="0" smtClean="0"/>
              <a:t>on </a:t>
            </a:r>
            <a:r>
              <a:rPr lang="en-US" dirty="0" smtClean="0"/>
              <a:t>the network is introduced as a solution. </a:t>
            </a:r>
          </a:p>
          <a:p>
            <a:r>
              <a:rPr lang="en-US" dirty="0" smtClean="0"/>
              <a:t>My talk is divided into 7</a:t>
            </a:r>
            <a:r>
              <a:rPr lang="tr-TR" baseline="0" dirty="0" smtClean="0"/>
              <a:t> </a:t>
            </a:r>
            <a:r>
              <a:rPr lang="en-US" dirty="0" smtClean="0"/>
              <a:t>main sections… First, </a:t>
            </a:r>
            <a:r>
              <a:rPr lang="en-US" dirty="0" err="1" smtClean="0"/>
              <a:t>literat</a:t>
            </a:r>
            <a:r>
              <a:rPr lang="tr-TR" dirty="0" smtClean="0"/>
              <a:t>u</a:t>
            </a:r>
            <a:r>
              <a:rPr lang="en-US" dirty="0" smtClean="0"/>
              <a:t>re review second, goal/objectives of the research, third background forth dataset fifth met</a:t>
            </a:r>
            <a:r>
              <a:rPr lang="tr-TR" dirty="0" smtClean="0"/>
              <a:t>h</a:t>
            </a:r>
            <a:r>
              <a:rPr lang="en-US" dirty="0" err="1" smtClean="0"/>
              <a:t>odology</a:t>
            </a:r>
            <a:r>
              <a:rPr lang="en-US" dirty="0" smtClean="0"/>
              <a:t> next one results and conclusion</a:t>
            </a:r>
          </a:p>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2</a:t>
            </a:fld>
            <a:endParaRPr lang="tr-TR"/>
          </a:p>
        </p:txBody>
      </p:sp>
    </p:spTree>
    <p:extLst>
      <p:ext uri="{BB962C8B-B14F-4D97-AF65-F5344CB8AC3E}">
        <p14:creationId xmlns:p14="http://schemas.microsoft.com/office/powerpoint/2010/main" val="126775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3</a:t>
            </a:fld>
            <a:endParaRPr lang="tr-TR"/>
          </a:p>
        </p:txBody>
      </p:sp>
    </p:spTree>
    <p:extLst>
      <p:ext uri="{BB962C8B-B14F-4D97-AF65-F5344CB8AC3E}">
        <p14:creationId xmlns:p14="http://schemas.microsoft.com/office/powerpoint/2010/main" val="349336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8</a:t>
            </a:fld>
            <a:endParaRPr lang="tr-TR"/>
          </a:p>
        </p:txBody>
      </p:sp>
    </p:spTree>
    <p:extLst>
      <p:ext uri="{BB962C8B-B14F-4D97-AF65-F5344CB8AC3E}">
        <p14:creationId xmlns:p14="http://schemas.microsoft.com/office/powerpoint/2010/main" val="289299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err="1" smtClean="0">
                <a:ln>
                  <a:noFill/>
                </a:ln>
                <a:solidFill>
                  <a:prstClr val="black"/>
                </a:solidFill>
                <a:effectLst/>
                <a:uLnTx/>
                <a:uFillTx/>
                <a:latin typeface="+mn-lt"/>
              </a:rPr>
              <a:t>Raw</a:t>
            </a:r>
            <a:r>
              <a:rPr kumimoji="0" lang="tr-TR" sz="1200" b="0" i="0" u="none" strike="noStrike" kern="1200" cap="none" spc="0" normalizeH="0" baseline="0" noProof="0" dirty="0" smtClean="0">
                <a:ln>
                  <a:noFill/>
                </a:ln>
                <a:solidFill>
                  <a:prstClr val="black"/>
                </a:solidFill>
                <a:effectLst/>
                <a:uLnTx/>
                <a:uFillTx/>
                <a:latin typeface="+mn-lt"/>
              </a:rPr>
              <a:t> </a:t>
            </a:r>
            <a:r>
              <a:rPr kumimoji="0" lang="en-US" sz="1200" b="0" i="0" u="none" strike="noStrike" kern="1200" cap="none" spc="0" normalizeH="0" baseline="0" noProof="0" dirty="0" smtClean="0">
                <a:ln>
                  <a:noFill/>
                </a:ln>
                <a:solidFill>
                  <a:prstClr val="black"/>
                </a:solidFill>
                <a:effectLst/>
                <a:uLnTx/>
                <a:uFillTx/>
                <a:latin typeface="+mn-lt"/>
              </a:rPr>
              <a:t>data used comes from Radio Access Network (RAN) </a:t>
            </a:r>
            <a:r>
              <a:rPr kumimoji="0" lang="tr-TR" sz="1200" b="0" i="0" u="none" strike="noStrike" kern="1200" cap="none" spc="0" normalizeH="0" baseline="0" noProof="0" dirty="0" smtClean="0">
                <a:ln>
                  <a:noFill/>
                </a:ln>
                <a:solidFill>
                  <a:prstClr val="black"/>
                </a:solidFill>
                <a:effectLst/>
                <a:uLnTx/>
                <a:uFillTx/>
                <a:latin typeface="+mn-lt"/>
              </a:rPr>
              <a:t>.</a:t>
            </a:r>
            <a:r>
              <a:rPr kumimoji="0" lang="en-US" sz="1200" b="0" i="0" u="none" strike="noStrike" kern="1200" cap="none" spc="0" normalizeH="0" baseline="0" noProof="0" dirty="0" smtClean="0">
                <a:ln>
                  <a:noFill/>
                </a:ln>
                <a:solidFill>
                  <a:prstClr val="black"/>
                </a:solidFill>
                <a:effectLst/>
                <a:uLnTx/>
                <a:uFillTx/>
                <a:latin typeface="+mn-lt"/>
              </a:rPr>
              <a:t>Machine </a:t>
            </a:r>
            <a:r>
              <a:rPr kumimoji="0" lang="en-US" sz="1200" b="0" i="0" u="none" strike="noStrike" kern="1200" cap="none" spc="0" normalizeH="0" baseline="0" noProof="0" dirty="0" smtClean="0">
                <a:ln>
                  <a:noFill/>
                </a:ln>
                <a:solidFill>
                  <a:prstClr val="black"/>
                </a:solidFill>
                <a:effectLst/>
                <a:uLnTx/>
                <a:uFillTx/>
                <a:latin typeface="+mn-lt"/>
              </a:rPr>
              <a:t>Learning methods have been applied to unstructured big data in RAN to </a:t>
            </a:r>
            <a:r>
              <a:rPr kumimoji="0" lang="tr-TR" sz="1200" b="0" i="0" u="none" strike="noStrike" kern="1200" cap="none" spc="0" normalizeH="0" baseline="0" noProof="0" dirty="0" err="1" smtClean="0">
                <a:ln>
                  <a:noFill/>
                </a:ln>
                <a:solidFill>
                  <a:prstClr val="black"/>
                </a:solidFill>
                <a:effectLst/>
                <a:uLnTx/>
                <a:uFillTx/>
                <a:latin typeface="+mn-lt"/>
              </a:rPr>
              <a:t>provide</a:t>
            </a:r>
            <a:r>
              <a:rPr kumimoji="0" lang="tr-TR" sz="1200" b="0" i="0" u="none" strike="noStrike" kern="1200" cap="none" spc="0" normalizeH="0" baseline="0" noProof="0" dirty="0" smtClean="0">
                <a:ln>
                  <a:noFill/>
                </a:ln>
                <a:solidFill>
                  <a:prstClr val="black"/>
                </a:solidFill>
                <a:effectLst/>
                <a:uLnTx/>
                <a:uFillTx/>
                <a:latin typeface="+mn-lt"/>
              </a:rPr>
              <a:t> </a:t>
            </a:r>
            <a:r>
              <a:rPr kumimoji="0" lang="en-US" sz="1200" b="0" i="0" u="none" strike="noStrike" kern="1200" cap="none" spc="0" normalizeH="0" baseline="0" noProof="0" dirty="0" smtClean="0">
                <a:ln>
                  <a:noFill/>
                </a:ln>
                <a:solidFill>
                  <a:prstClr val="black"/>
                </a:solidFill>
                <a:effectLst/>
                <a:uLnTx/>
                <a:uFillTx/>
                <a:latin typeface="+mn-lt"/>
              </a:rPr>
              <a:t>patterns and to </a:t>
            </a:r>
            <a:r>
              <a:rPr kumimoji="0" lang="tr-TR" sz="1200" b="0" i="0" u="none" strike="noStrike" kern="1200" cap="none" spc="0" normalizeH="0" baseline="0" noProof="0" dirty="0" err="1" smtClean="0">
                <a:ln>
                  <a:noFill/>
                </a:ln>
                <a:solidFill>
                  <a:prstClr val="black"/>
                </a:solidFill>
                <a:effectLst/>
                <a:uLnTx/>
                <a:uFillTx/>
                <a:latin typeface="+mn-lt"/>
              </a:rPr>
              <a:t>obtain</a:t>
            </a:r>
            <a:r>
              <a:rPr kumimoji="0" lang="tr-TR" sz="1200" b="0" i="0" u="none" strike="noStrike" kern="1200" cap="none" spc="0" normalizeH="0" baseline="0" noProof="0" dirty="0" smtClean="0">
                <a:ln>
                  <a:noFill/>
                </a:ln>
                <a:solidFill>
                  <a:prstClr val="black"/>
                </a:solidFill>
                <a:effectLst/>
                <a:uLnTx/>
                <a:uFillTx/>
                <a:latin typeface="+mn-lt"/>
              </a:rPr>
              <a:t> </a:t>
            </a:r>
            <a:r>
              <a:rPr kumimoji="0" lang="en-US" sz="1200" b="0" i="0" u="none" strike="noStrike" kern="1200" cap="none" spc="0" normalizeH="0" baseline="0" noProof="0" dirty="0" smtClean="0">
                <a:ln>
                  <a:noFill/>
                </a:ln>
                <a:solidFill>
                  <a:prstClr val="black"/>
                </a:solidFill>
                <a:effectLst/>
                <a:uLnTx/>
                <a:uFillTx/>
                <a:latin typeface="+mn-lt"/>
              </a:rPr>
              <a:t>information about the </a:t>
            </a:r>
            <a:r>
              <a:rPr kumimoji="0" lang="tr-TR" sz="1200" b="0" i="0" u="none" strike="noStrike" kern="1200" cap="none" spc="0" normalizeH="0" baseline="0" noProof="0" dirty="0" err="1" smtClean="0">
                <a:ln>
                  <a:noFill/>
                </a:ln>
                <a:solidFill>
                  <a:prstClr val="black"/>
                </a:solidFill>
                <a:effectLst/>
                <a:uLnTx/>
                <a:uFillTx/>
                <a:latin typeface="+mn-lt"/>
              </a:rPr>
              <a:t>situation</a:t>
            </a:r>
            <a:r>
              <a:rPr kumimoji="0" lang="tr-TR" sz="1200" b="0" i="0" u="none" strike="noStrike" kern="1200" cap="none" spc="0" normalizeH="0" baseline="0" noProof="0" dirty="0" smtClean="0">
                <a:ln>
                  <a:noFill/>
                </a:ln>
                <a:solidFill>
                  <a:prstClr val="black"/>
                </a:solidFill>
                <a:effectLst/>
                <a:uLnTx/>
                <a:uFillTx/>
                <a:latin typeface="+mn-lt"/>
              </a:rPr>
              <a:t> </a:t>
            </a:r>
            <a:r>
              <a:rPr kumimoji="0" lang="en-US" sz="1200" b="0" i="0" u="none" strike="noStrike" kern="1200" cap="none" spc="0" normalizeH="0" baseline="0" noProof="0" dirty="0" smtClean="0">
                <a:ln>
                  <a:noFill/>
                </a:ln>
                <a:solidFill>
                  <a:prstClr val="black"/>
                </a:solidFill>
                <a:effectLst/>
                <a:uLnTx/>
                <a:uFillTx/>
                <a:latin typeface="+mn-lt"/>
              </a:rPr>
              <a:t>of network and make better resource allocation. </a:t>
            </a:r>
            <a:endParaRPr kumimoji="0" lang="tr-TR" sz="1200" b="0" i="0" u="none" strike="noStrike" kern="1200" cap="none" spc="0" normalizeH="0" baseline="0" noProof="0" dirty="0" smtClean="0">
              <a:ln>
                <a:noFill/>
              </a:ln>
              <a:solidFill>
                <a:prstClr val="black"/>
              </a:solidFill>
              <a:effectLst/>
              <a:uLnTx/>
              <a:uFillTx/>
              <a:latin typeface="+mn-lt"/>
            </a:endParaRPr>
          </a:p>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9</a:t>
            </a:fld>
            <a:endParaRPr lang="tr-TR"/>
          </a:p>
        </p:txBody>
      </p:sp>
    </p:spTree>
    <p:extLst>
      <p:ext uri="{BB962C8B-B14F-4D97-AF65-F5344CB8AC3E}">
        <p14:creationId xmlns:p14="http://schemas.microsoft.com/office/powerpoint/2010/main" val="213259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1" i="0" u="none" strike="noStrike" kern="1200" cap="none" spc="0" normalizeH="0" baseline="0" noProof="0" dirty="0" smtClean="0">
                <a:ln>
                  <a:noFill/>
                </a:ln>
                <a:solidFill>
                  <a:prstClr val="black"/>
                </a:solidFill>
                <a:effectLst/>
                <a:uLnTx/>
                <a:uFillTx/>
                <a:latin typeface="+mn-lt"/>
                <a:ea typeface="+mn-ea"/>
                <a:cs typeface="+mn-cs"/>
              </a:rPr>
              <a:t>Linear </a:t>
            </a:r>
            <a:r>
              <a:rPr kumimoji="0" lang="tr-TR" sz="1200" b="1" i="0" u="none" strike="noStrike" kern="1200" cap="none" spc="0" normalizeH="0" baseline="0" noProof="0" dirty="0" err="1" smtClean="0">
                <a:ln>
                  <a:noFill/>
                </a:ln>
                <a:solidFill>
                  <a:prstClr val="black"/>
                </a:solidFill>
                <a:effectLst/>
                <a:uLnTx/>
                <a:uFillTx/>
                <a:latin typeface="+mn-lt"/>
                <a:ea typeface="+mn-ea"/>
                <a:cs typeface="+mn-cs"/>
              </a:rPr>
              <a:t>Regression</a:t>
            </a:r>
            <a:r>
              <a:rPr kumimoji="0" lang="tr-TR" sz="1200" b="1"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Linear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regression</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(LR) is a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classical</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method</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which</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is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widely</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used</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for</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time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series</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forecasting</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In</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previous</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research</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It</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has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seemed</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that</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LR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was</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extensively</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used</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for</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traffic</a:t>
            </a:r>
            <a:r>
              <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tr-TR" sz="1200" b="0" i="0" u="none" strike="noStrike" kern="1200" cap="none" spc="0" normalizeH="0" baseline="0" noProof="0" dirty="0" err="1"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rPr>
              <a:t>prediction</a:t>
            </a:r>
            <a:endPar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smtClean="0">
              <a:ln>
                <a:noFill/>
              </a:ln>
              <a:solidFill>
                <a:prstClr val="black"/>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1" i="0" u="none" strike="noStrike" kern="1200" cap="none" spc="0" normalizeH="0" baseline="0" noProof="0" dirty="0" err="1" smtClean="0">
                <a:ln>
                  <a:noFill/>
                </a:ln>
                <a:solidFill>
                  <a:prstClr val="black"/>
                </a:solidFill>
                <a:effectLst/>
                <a:uLnTx/>
                <a:uFillTx/>
                <a:latin typeface="Franklin Gothic Book" panose="020B0503020102020204" pitchFamily="34" charset="0"/>
              </a:rPr>
              <a:t>Support</a:t>
            </a:r>
            <a:r>
              <a:rPr kumimoji="0" lang="tr-TR" sz="1200" b="1" i="0" u="none" strike="noStrike" kern="1200" cap="none" spc="0" normalizeH="0" baseline="0" noProof="0" dirty="0" smtClean="0">
                <a:ln>
                  <a:noFill/>
                </a:ln>
                <a:solidFill>
                  <a:prstClr val="black"/>
                </a:solidFill>
                <a:effectLst/>
                <a:uLnTx/>
                <a:uFillTx/>
                <a:latin typeface="Franklin Gothic Book" panose="020B0503020102020204" pitchFamily="34" charset="0"/>
              </a:rPr>
              <a:t> </a:t>
            </a:r>
            <a:r>
              <a:rPr kumimoji="0" lang="tr-TR" sz="1200" b="1" i="0" u="none" strike="noStrike" kern="1200" cap="none" spc="0" normalizeH="0" baseline="0" noProof="0" dirty="0" err="1" smtClean="0">
                <a:ln>
                  <a:noFill/>
                </a:ln>
                <a:solidFill>
                  <a:prstClr val="black"/>
                </a:solidFill>
                <a:effectLst/>
                <a:uLnTx/>
                <a:uFillTx/>
                <a:latin typeface="Franklin Gothic Book" panose="020B0503020102020204" pitchFamily="34" charset="0"/>
              </a:rPr>
              <a:t>Vector</a:t>
            </a:r>
            <a:r>
              <a:rPr kumimoji="0" lang="tr-TR" sz="1200" b="1" i="0" u="none" strike="noStrike" kern="1200" cap="none" spc="0" normalizeH="0" baseline="0" noProof="0" dirty="0" smtClean="0">
                <a:ln>
                  <a:noFill/>
                </a:ln>
                <a:solidFill>
                  <a:prstClr val="black"/>
                </a:solidFill>
                <a:effectLst/>
                <a:uLnTx/>
                <a:uFillTx/>
                <a:latin typeface="Franklin Gothic Book" panose="020B0503020102020204" pitchFamily="34" charset="0"/>
              </a:rPr>
              <a:t> Machine: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smtClean="0">
                <a:ln>
                  <a:noFill/>
                </a:ln>
                <a:solidFill>
                  <a:prstClr val="black"/>
                </a:solidFill>
                <a:effectLst/>
                <a:uLnTx/>
                <a:uFillTx/>
                <a:latin typeface="+mn-lt"/>
                <a:ea typeface="+mn-ea"/>
                <a:cs typeface="+mn-cs"/>
              </a:rPr>
              <a:t>SVM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Regression</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which</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is a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nonlinear</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model can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deal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with</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nonlinearities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of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cellular</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network.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When</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SVM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was</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created</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it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was</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utilized</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input</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arguments</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which</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are</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kernel</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function</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gaussian</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and</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standardize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true</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in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addition</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to</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predictor</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values</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and</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test </a:t>
            </a:r>
            <a:r>
              <a:rPr lang="tr-TR" sz="1200" dirty="0" err="1" smtClean="0">
                <a:effectLst/>
                <a:latin typeface="Calibri" panose="020F0502020204030204" pitchFamily="34" charset="0"/>
                <a:ea typeface="Calibri" panose="020F0502020204030204" pitchFamily="34" charset="0"/>
                <a:cs typeface="Times New Roman" panose="02020603050405020304" pitchFamily="18" charset="0"/>
              </a:rPr>
              <a:t>values</a:t>
            </a:r>
            <a:r>
              <a:rPr lang="tr-TR" sz="120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1" i="0" u="none" strike="noStrike" kern="1200" cap="none" spc="0" normalizeH="0" baseline="0" noProof="0" dirty="0" err="1" smtClean="0">
                <a:ln>
                  <a:noFill/>
                </a:ln>
                <a:solidFill>
                  <a:prstClr val="black"/>
                </a:solidFill>
                <a:effectLst/>
                <a:uLnTx/>
                <a:uFillTx/>
                <a:latin typeface="+mn-lt"/>
                <a:ea typeface="+mn-ea"/>
                <a:cs typeface="+mn-cs"/>
              </a:rPr>
              <a:t>Decision</a:t>
            </a:r>
            <a:r>
              <a:rPr kumimoji="0" lang="tr-TR" sz="1200" b="1"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1" i="0" u="none" strike="noStrike" kern="1200" cap="none" spc="0" normalizeH="0" baseline="0" noProof="0" dirty="0" err="1" smtClean="0">
                <a:ln>
                  <a:noFill/>
                </a:ln>
                <a:solidFill>
                  <a:prstClr val="black"/>
                </a:solidFill>
                <a:effectLst/>
                <a:uLnTx/>
                <a:uFillTx/>
                <a:latin typeface="+mn-lt"/>
                <a:ea typeface="+mn-ea"/>
                <a:cs typeface="+mn-cs"/>
              </a:rPr>
              <a:t>Tree</a:t>
            </a:r>
            <a:endParaRPr kumimoji="0" lang="tr-TR"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Decision</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tree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is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easy</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to</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use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flexible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and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versatile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The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obtained</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tree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is a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binary</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tree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where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every</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branching</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node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is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divided</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depends</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on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the</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values</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of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predictor</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data </a:t>
            </a:r>
            <a:r>
              <a:rPr lang="tr-TR" sz="1200" b="0" dirty="0" err="1" smtClean="0">
                <a:effectLst/>
                <a:latin typeface="Calibri" panose="020F0502020204030204" pitchFamily="34" charset="0"/>
                <a:ea typeface="Calibri" panose="020F0502020204030204" pitchFamily="34" charset="0"/>
                <a:cs typeface="Times New Roman" panose="02020603050405020304" pitchFamily="18" charset="0"/>
              </a:rPr>
              <a:t>column</a:t>
            </a:r>
            <a:r>
              <a:rPr lang="tr-TR" sz="1200" b="0" dirty="0" smtClean="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1" i="0" u="none" strike="noStrike" kern="1200" cap="none" spc="0" normalizeH="0" baseline="0" noProof="0" dirty="0" err="1" smtClean="0">
                <a:ln>
                  <a:noFill/>
                </a:ln>
                <a:solidFill>
                  <a:prstClr val="black"/>
                </a:solidFill>
                <a:effectLst/>
                <a:uLnTx/>
                <a:uFillTx/>
                <a:latin typeface="Franklin Gothic Book" panose="020B0503020102020204" pitchFamily="34" charset="0"/>
              </a:rPr>
              <a:t>Feedforward</a:t>
            </a:r>
            <a:r>
              <a:rPr kumimoji="0" lang="tr-TR" sz="1200" b="1" i="0" u="none" strike="noStrike" kern="1200" cap="none" spc="0" normalizeH="0" baseline="0" noProof="0" dirty="0" smtClean="0">
                <a:ln>
                  <a:noFill/>
                </a:ln>
                <a:solidFill>
                  <a:prstClr val="black"/>
                </a:solidFill>
                <a:effectLst/>
                <a:uLnTx/>
                <a:uFillTx/>
                <a:latin typeface="Franklin Gothic Book" panose="020B0503020102020204" pitchFamily="34" charset="0"/>
              </a:rPr>
              <a:t> </a:t>
            </a:r>
            <a:r>
              <a:rPr kumimoji="0" lang="tr-TR" sz="1200" b="1" i="0" u="none" strike="noStrike" kern="1200" cap="none" spc="0" normalizeH="0" baseline="0" noProof="0" dirty="0" err="1" smtClean="0">
                <a:ln>
                  <a:noFill/>
                </a:ln>
                <a:solidFill>
                  <a:prstClr val="black"/>
                </a:solidFill>
                <a:effectLst/>
                <a:uLnTx/>
                <a:uFillTx/>
                <a:latin typeface="Franklin Gothic Book" panose="020B0503020102020204" pitchFamily="34" charset="0"/>
              </a:rPr>
              <a:t>Neural</a:t>
            </a:r>
            <a:r>
              <a:rPr kumimoji="0" lang="tr-TR" sz="1200" b="1" i="0" u="none" strike="noStrike" kern="1200" cap="none" spc="0" normalizeH="0" baseline="0" noProof="0" dirty="0" smtClean="0">
                <a:ln>
                  <a:noFill/>
                </a:ln>
                <a:solidFill>
                  <a:prstClr val="black"/>
                </a:solidFill>
                <a:effectLst/>
                <a:uLnTx/>
                <a:uFillTx/>
                <a:latin typeface="Franklin Gothic Book" panose="020B0503020102020204" pitchFamily="34" charset="0"/>
              </a:rPr>
              <a:t> Network: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Feedfoward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neural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network is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able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to</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handle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comlex</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networks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a:t>
            </a:r>
            <a:endParaRPr kumimoji="0" lang="tr-TR"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As the model of network was generated, input arguments used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ar</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e 50 neurons,1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hiddenlayer</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trainscg</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scaled</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conjugate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gradient</a:t>
            </a:r>
            <a:r>
              <a:rPr lang="tr-TR" sz="1200" b="0" i="0" kern="1200" dirty="0" smtClean="0">
                <a:solidFill>
                  <a:schemeClr val="tx1"/>
                </a:solidFill>
                <a:effectLst/>
                <a:latin typeface="+mn-lt"/>
                <a:ea typeface="+mn-ea"/>
                <a:cs typeface="+mn-cs"/>
              </a:rPr>
              <a:t> ) as a </a:t>
            </a:r>
            <a:r>
              <a:rPr lang="tr-TR" sz="1200" b="0" i="0" kern="1200" dirty="0" err="1" smtClean="0">
                <a:solidFill>
                  <a:schemeClr val="tx1"/>
                </a:solidFill>
                <a:effectLst/>
                <a:latin typeface="+mn-lt"/>
                <a:ea typeface="+mn-ea"/>
                <a:cs typeface="+mn-cs"/>
              </a:rPr>
              <a:t>train</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function</a:t>
            </a:r>
            <a:r>
              <a:rPr lang="tr-TR" sz="1200" b="0" i="0" kern="1200" dirty="0" smtClean="0">
                <a:solidFill>
                  <a:schemeClr val="tx1"/>
                </a:solidFill>
                <a:effectLst/>
                <a:latin typeface="+mn-lt"/>
                <a:ea typeface="+mn-ea"/>
                <a:cs typeface="+mn-cs"/>
              </a:rPr>
              <a:t>.</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solidFill>
                <a:effectLst/>
                <a:uLnTx/>
                <a:uFillTx/>
                <a:latin typeface="+mn-lt"/>
                <a:ea typeface="+mn-ea"/>
                <a:cs typeface="+mn-cs"/>
              </a:rPr>
              <a:t>Trainscg's</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purpose is to update values of bias and weight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according</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to</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the scaled conjugate gradient method(MATLAB).</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11</a:t>
            </a:fld>
            <a:endParaRPr lang="tr-TR"/>
          </a:p>
        </p:txBody>
      </p:sp>
    </p:spTree>
    <p:extLst>
      <p:ext uri="{BB962C8B-B14F-4D97-AF65-F5344CB8AC3E}">
        <p14:creationId xmlns:p14="http://schemas.microsoft.com/office/powerpoint/2010/main" val="14358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data used is the </a:t>
            </a:r>
            <a:r>
              <a:rPr lang="tr-TR" sz="1200" b="0" i="0" kern="1200" dirty="0" err="1" smtClean="0">
                <a:solidFill>
                  <a:schemeClr val="tx1"/>
                </a:solidFill>
                <a:effectLst/>
                <a:latin typeface="+mn-lt"/>
                <a:ea typeface="+mn-ea"/>
                <a:cs typeface="+mn-cs"/>
              </a:rPr>
              <a:t>publicly</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avalable</a:t>
            </a:r>
            <a:r>
              <a:rPr lang="tr-TR"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t>
            </a:r>
            <a:r>
              <a:rPr lang="tr-TR" sz="1200" b="0" i="0" kern="1200" dirty="0" err="1" smtClean="0">
                <a:solidFill>
                  <a:schemeClr val="tx1"/>
                </a:solidFill>
                <a:effectLst/>
                <a:latin typeface="+mn-lt"/>
                <a:ea typeface="+mn-ea"/>
                <a:cs typeface="+mn-cs"/>
              </a:rPr>
              <a:t>all</a:t>
            </a:r>
            <a:r>
              <a:rPr lang="tr-TR"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a:t>
            </a:r>
            <a:r>
              <a:rPr lang="tr-TR" sz="1200" b="0" i="0" kern="1200" dirty="0" err="1" smtClean="0">
                <a:solidFill>
                  <a:schemeClr val="tx1"/>
                </a:solidFill>
                <a:effectLst/>
                <a:latin typeface="+mn-lt"/>
                <a:ea typeface="+mn-ea"/>
                <a:cs typeface="+mn-cs"/>
              </a:rPr>
              <a:t>etail</a:t>
            </a:r>
            <a:r>
              <a:rPr lang="tr-TR"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a:t>
            </a:r>
            <a:r>
              <a:rPr lang="tr-TR" sz="1200" b="0" i="0" kern="1200" dirty="0" err="1" smtClean="0">
                <a:solidFill>
                  <a:schemeClr val="tx1"/>
                </a:solidFill>
                <a:effectLst/>
                <a:latin typeface="+mn-lt"/>
                <a:ea typeface="+mn-ea"/>
                <a:cs typeface="+mn-cs"/>
              </a:rPr>
              <a:t>ecord</a:t>
            </a:r>
            <a:r>
              <a:rPr lang="tr-TR"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provided by Telecom Italia.</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The</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record</a:t>
            </a:r>
            <a:r>
              <a:rPr lang="tr-TR" sz="1200" b="0" i="0" kern="1200" dirty="0" smtClean="0">
                <a:solidFill>
                  <a:schemeClr val="tx1"/>
                </a:solidFill>
                <a:effectLst/>
                <a:latin typeface="+mn-lt"/>
                <a:ea typeface="+mn-ea"/>
                <a:cs typeface="+mn-cs"/>
              </a:rPr>
              <a:t> of data</a:t>
            </a:r>
            <a:r>
              <a:rPr lang="tr-TR"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was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held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for</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8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weeks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in Milan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city</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of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Italy</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contains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temporal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and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spatial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data.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Traffic</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in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each</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area</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changes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in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real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-time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and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the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trend of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change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is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different</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Therefore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the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system</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can be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considered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as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dynamic</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dirty="0" smtClean="0">
                <a:ln>
                  <a:noFill/>
                </a:ln>
                <a:solidFill>
                  <a:prstClr val="black"/>
                </a:solidFill>
                <a:effectLst/>
                <a:uLnTx/>
                <a:uFillTx/>
                <a:latin typeface="+mn-lt"/>
                <a:ea typeface="+mn-ea"/>
                <a:cs typeface="+mn-cs"/>
              </a:rPr>
              <a:t>Call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Detail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Records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CDRs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indicate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activities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of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customers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and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they</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are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used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to</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bill</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customers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and</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handle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the</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network </a:t>
            </a:r>
            <a:r>
              <a:rPr kumimoji="0" lang="tr-TR" sz="1200" b="0" i="0" u="none" strike="noStrike" kern="1200" cap="none" spc="0" normalizeH="0" baseline="0" noProof="0" dirty="0" err="1" smtClean="0">
                <a:ln>
                  <a:noFill/>
                </a:ln>
                <a:solidFill>
                  <a:prstClr val="black"/>
                </a:solidFill>
                <a:effectLst/>
                <a:uLnTx/>
                <a:uFillTx/>
                <a:latin typeface="+mn-lt"/>
                <a:ea typeface="+mn-ea"/>
                <a:cs typeface="+mn-cs"/>
              </a:rPr>
              <a:t>issues</a:t>
            </a:r>
            <a:r>
              <a:rPr kumimoji="0" lang="tr-TR" sz="1200" b="0" i="0" u="none" strike="noStrike" kern="1200" cap="none" spc="0" normalizeH="0" baseline="0" noProof="0" dirty="0" smtClean="0">
                <a:ln>
                  <a:noFill/>
                </a:ln>
                <a:solidFill>
                  <a:prstClr val="black"/>
                </a:solidFill>
                <a:effectLst/>
                <a:uLnTx/>
                <a:uFillTx/>
                <a:latin typeface="+mn-lt"/>
                <a:ea typeface="+mn-ea"/>
                <a:cs typeface="+mn-cs"/>
              </a:rPr>
              <a:t>. </a:t>
            </a:r>
            <a:endParaRPr kumimoji="0" lang="tr-TR" sz="1200" b="0" i="0" u="none" strike="noStrike" kern="1200" cap="none" spc="0" normalizeH="0" baseline="0" noProof="0" dirty="0" smtClean="0">
              <a:ln>
                <a:noFill/>
              </a:ln>
              <a:solidFill>
                <a:prstClr val="black"/>
              </a:solidFill>
              <a:effectLst/>
              <a:uLnTx/>
              <a:uFillTx/>
              <a:latin typeface="+mn-lt"/>
            </a:endParaRPr>
          </a:p>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12</a:t>
            </a:fld>
            <a:endParaRPr lang="tr-TR"/>
          </a:p>
        </p:txBody>
      </p:sp>
    </p:spTree>
    <p:extLst>
      <p:ext uri="{BB962C8B-B14F-4D97-AF65-F5344CB8AC3E}">
        <p14:creationId xmlns:p14="http://schemas.microsoft.com/office/powerpoint/2010/main" val="423467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This</a:t>
            </a:r>
            <a:r>
              <a:rPr lang="tr-TR" dirty="0" smtClean="0"/>
              <a:t> is </a:t>
            </a:r>
            <a:r>
              <a:rPr lang="tr-TR" dirty="0" err="1" smtClean="0"/>
              <a:t>the</a:t>
            </a:r>
            <a:r>
              <a:rPr lang="tr-TR" dirty="0" smtClean="0"/>
              <a:t> </a:t>
            </a:r>
            <a:r>
              <a:rPr lang="tr-TR" dirty="0" err="1" smtClean="0"/>
              <a:t>method</a:t>
            </a:r>
            <a:r>
              <a:rPr lang="tr-TR" dirty="0" smtClean="0"/>
              <a:t> </a:t>
            </a:r>
            <a:r>
              <a:rPr lang="tr-TR" dirty="0" err="1" smtClean="0"/>
              <a:t>followed</a:t>
            </a:r>
            <a:r>
              <a:rPr lang="tr-TR" dirty="0" smtClean="0"/>
              <a:t> </a:t>
            </a:r>
            <a:r>
              <a:rPr lang="tr-TR" dirty="0" err="1" smtClean="0"/>
              <a:t>when</a:t>
            </a:r>
            <a:r>
              <a:rPr lang="tr-TR" dirty="0" smtClean="0"/>
              <a:t> </a:t>
            </a:r>
            <a:r>
              <a:rPr lang="tr-TR" dirty="0" err="1" smtClean="0"/>
              <a:t>applying</a:t>
            </a:r>
            <a:r>
              <a:rPr lang="tr-TR" dirty="0" smtClean="0"/>
              <a:t> </a:t>
            </a:r>
            <a:r>
              <a:rPr lang="tr-TR" dirty="0" err="1" smtClean="0"/>
              <a:t>the</a:t>
            </a:r>
            <a:r>
              <a:rPr lang="tr-TR" dirty="0" smtClean="0"/>
              <a:t> </a:t>
            </a:r>
            <a:r>
              <a:rPr lang="tr-TR" dirty="0" err="1" smtClean="0"/>
              <a:t>project</a:t>
            </a:r>
            <a:r>
              <a:rPr lang="tr-TR" dirty="0" smtClean="0"/>
              <a:t>. Data-&gt;Data </a:t>
            </a:r>
            <a:r>
              <a:rPr lang="tr-TR" dirty="0" err="1" smtClean="0"/>
              <a:t>Pre-processing</a:t>
            </a:r>
            <a:r>
              <a:rPr lang="tr-TR" dirty="0" smtClean="0"/>
              <a:t>-&gt;</a:t>
            </a:r>
            <a:r>
              <a:rPr lang="tr-TR" dirty="0" err="1" smtClean="0"/>
              <a:t>Feature</a:t>
            </a:r>
            <a:r>
              <a:rPr lang="tr-TR" baseline="0" dirty="0" smtClean="0"/>
              <a:t> </a:t>
            </a:r>
            <a:r>
              <a:rPr lang="tr-TR" baseline="0" dirty="0" err="1" smtClean="0"/>
              <a:t>Extraction</a:t>
            </a:r>
            <a:r>
              <a:rPr lang="tr-TR" baseline="0" dirty="0" smtClean="0"/>
              <a:t>-&gt;</a:t>
            </a:r>
            <a:r>
              <a:rPr lang="tr-TR" baseline="0" dirty="0" err="1" smtClean="0"/>
              <a:t>Algorithms</a:t>
            </a:r>
            <a:r>
              <a:rPr lang="tr-TR" baseline="0" dirty="0" smtClean="0"/>
              <a:t>-&gt;</a:t>
            </a:r>
            <a:r>
              <a:rPr lang="tr-TR" baseline="0" dirty="0" err="1" smtClean="0"/>
              <a:t>Accuracy</a:t>
            </a:r>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13</a:t>
            </a:fld>
            <a:endParaRPr lang="tr-TR"/>
          </a:p>
        </p:txBody>
      </p:sp>
    </p:spTree>
    <p:extLst>
      <p:ext uri="{BB962C8B-B14F-4D97-AF65-F5344CB8AC3E}">
        <p14:creationId xmlns:p14="http://schemas.microsoft.com/office/powerpoint/2010/main" val="387508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6ED5C5E-169D-47C9-A0CF-E7D7C422F80E}" type="slidenum">
              <a:rPr lang="tr-TR" smtClean="0"/>
              <a:t>15</a:t>
            </a:fld>
            <a:endParaRPr lang="tr-TR"/>
          </a:p>
        </p:txBody>
      </p:sp>
    </p:spTree>
    <p:extLst>
      <p:ext uri="{BB962C8B-B14F-4D97-AF65-F5344CB8AC3E}">
        <p14:creationId xmlns:p14="http://schemas.microsoft.com/office/powerpoint/2010/main" val="266871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151687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358356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D9267-D662-406F-8BA3-791986644657}"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0471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49935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D9267-D662-406F-8BA3-791986644657}"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2241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düzenlemek için tıklatın</a:t>
            </a:r>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3749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197825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240008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343959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9E22844-49BE-4F7F-9334-8C32A90C9A44}" type="datetimeFigureOut">
              <a:rPr lang="tr-TR" smtClean="0"/>
              <a:t>11.9.2019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3610768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269624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E22844-49BE-4F7F-9334-8C32A90C9A44}" type="datetimeFigureOut">
              <a:rPr lang="tr-TR" smtClean="0"/>
              <a:t>11.9.2019</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57297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E22844-49BE-4F7F-9334-8C32A90C9A44}" type="datetimeFigureOut">
              <a:rPr lang="tr-TR" smtClean="0"/>
              <a:t>11.9.2019</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238470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22844-49BE-4F7F-9334-8C32A90C9A44}" type="datetimeFigureOut">
              <a:rPr lang="tr-TR" smtClean="0"/>
              <a:t>11.9.2019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27840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1462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9E22844-49BE-4F7F-9334-8C32A90C9A44}" type="datetimeFigureOut">
              <a:rPr lang="tr-TR" smtClean="0"/>
              <a:t>11.9.2019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AD9267-D662-406F-8BA3-791986644657}" type="slidenum">
              <a:rPr lang="tr-TR" smtClean="0"/>
              <a:t>‹#›</a:t>
            </a:fld>
            <a:endParaRPr lang="tr-TR"/>
          </a:p>
        </p:txBody>
      </p:sp>
    </p:spTree>
    <p:extLst>
      <p:ext uri="{BB962C8B-B14F-4D97-AF65-F5344CB8AC3E}">
        <p14:creationId xmlns:p14="http://schemas.microsoft.com/office/powerpoint/2010/main" val="155054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E22844-49BE-4F7F-9334-8C32A90C9A44}" type="datetimeFigureOut">
              <a:rPr lang="tr-TR" smtClean="0"/>
              <a:t>11.9.2019</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AD9267-D662-406F-8BA3-791986644657}" type="slidenum">
              <a:rPr lang="tr-TR" smtClean="0"/>
              <a:t>‹#›</a:t>
            </a:fld>
            <a:endParaRPr lang="tr-TR"/>
          </a:p>
        </p:txBody>
      </p:sp>
    </p:spTree>
    <p:extLst>
      <p:ext uri="{BB962C8B-B14F-4D97-AF65-F5344CB8AC3E}">
        <p14:creationId xmlns:p14="http://schemas.microsoft.com/office/powerpoint/2010/main" val="168578920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87500" y="1358900"/>
            <a:ext cx="9144000" cy="3398012"/>
          </a:xfrm>
        </p:spPr>
        <p:txBody>
          <a:bodyPr>
            <a:normAutofit/>
          </a:bodyPr>
          <a:lstStyle/>
          <a:p>
            <a:r>
              <a:rPr lang="en-US" sz="4800" dirty="0">
                <a:latin typeface="+mn-lt"/>
                <a:cs typeface="Arial" panose="020B0604020202020204" pitchFamily="34" charset="0"/>
              </a:rPr>
              <a:t>Communication Networks-Traffic Prediction Using </a:t>
            </a:r>
            <a:r>
              <a:rPr lang="en-US" sz="4800" dirty="0" smtClean="0">
                <a:latin typeface="+mn-lt"/>
                <a:cs typeface="Arial" panose="020B0604020202020204" pitchFamily="34" charset="0"/>
              </a:rPr>
              <a:t>M</a:t>
            </a:r>
            <a:r>
              <a:rPr lang="tr-TR" sz="4800" dirty="0" err="1" smtClean="0">
                <a:latin typeface="+mn-lt"/>
                <a:cs typeface="Arial" panose="020B0604020202020204" pitchFamily="34" charset="0"/>
              </a:rPr>
              <a:t>achine</a:t>
            </a:r>
            <a:r>
              <a:rPr lang="tr-TR" sz="4800" dirty="0" smtClean="0">
                <a:latin typeface="+mn-lt"/>
                <a:cs typeface="Arial" panose="020B0604020202020204" pitchFamily="34" charset="0"/>
              </a:rPr>
              <a:t> Learning</a:t>
            </a:r>
            <a:endParaRPr lang="tr-TR" sz="4800" dirty="0">
              <a:latin typeface="+mn-lt"/>
              <a:cs typeface="Arial" panose="020B0604020202020204" pitchFamily="34" charset="0"/>
            </a:endParaRPr>
          </a:p>
        </p:txBody>
      </p:sp>
      <p:sp>
        <p:nvSpPr>
          <p:cNvPr id="4" name="Metin kutusu 3"/>
          <p:cNvSpPr txBox="1"/>
          <p:nvPr/>
        </p:nvSpPr>
        <p:spPr>
          <a:xfrm>
            <a:off x="7543800" y="5029200"/>
            <a:ext cx="2768600" cy="369332"/>
          </a:xfrm>
          <a:prstGeom prst="rect">
            <a:avLst/>
          </a:prstGeom>
          <a:noFill/>
        </p:spPr>
        <p:txBody>
          <a:bodyPr wrap="square" rtlCol="0">
            <a:spAutoFit/>
          </a:bodyPr>
          <a:lstStyle/>
          <a:p>
            <a:r>
              <a:rPr lang="tr-TR" dirty="0" err="1"/>
              <a:t>b</a:t>
            </a:r>
            <a:r>
              <a:rPr lang="tr-TR" dirty="0" err="1" smtClean="0"/>
              <a:t>y</a:t>
            </a:r>
            <a:r>
              <a:rPr lang="tr-TR" dirty="0" smtClean="0"/>
              <a:t> </a:t>
            </a:r>
            <a:r>
              <a:rPr lang="tr-TR" dirty="0" err="1" smtClean="0"/>
              <a:t>Aslihan</a:t>
            </a:r>
            <a:r>
              <a:rPr lang="tr-TR" dirty="0" smtClean="0"/>
              <a:t> </a:t>
            </a:r>
            <a:r>
              <a:rPr lang="tr-TR" dirty="0" err="1" smtClean="0"/>
              <a:t>Reyhanoglu</a:t>
            </a:r>
            <a:endParaRPr lang="tr-TR" dirty="0"/>
          </a:p>
        </p:txBody>
      </p:sp>
    </p:spTree>
    <p:extLst>
      <p:ext uri="{BB962C8B-B14F-4D97-AF65-F5344CB8AC3E}">
        <p14:creationId xmlns:p14="http://schemas.microsoft.com/office/powerpoint/2010/main" val="1456215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584921"/>
            <a:ext cx="8911687" cy="1280890"/>
          </a:xfrm>
        </p:spPr>
        <p:txBody>
          <a:bodyPr/>
          <a:lstStyle/>
          <a:p>
            <a:r>
              <a:rPr lang="tr-TR" dirty="0" smtClean="0"/>
              <a:t>Machine Learning in RAN</a:t>
            </a:r>
            <a:endParaRPr lang="tr-TR" dirty="0"/>
          </a:p>
        </p:txBody>
      </p:sp>
      <p:sp>
        <p:nvSpPr>
          <p:cNvPr id="3" name="İçerik Yer Tutucusu 2"/>
          <p:cNvSpPr>
            <a:spLocks noGrp="1"/>
          </p:cNvSpPr>
          <p:nvPr>
            <p:ph idx="1"/>
          </p:nvPr>
        </p:nvSpPr>
        <p:spPr>
          <a:xfrm>
            <a:off x="2589212" y="1362891"/>
            <a:ext cx="8915400" cy="3777622"/>
          </a:xfrm>
        </p:spPr>
        <p:txBody>
          <a:bodyPr/>
          <a:lstStyle/>
          <a:p>
            <a:pPr marR="899795" indent="0" algn="just">
              <a:lnSpc>
                <a:spcPct val="150000"/>
              </a:lnSpc>
              <a:spcBef>
                <a:spcPts val="250"/>
              </a:spcBef>
              <a:spcAft>
                <a:spcPts val="250"/>
              </a:spcAft>
              <a:buNone/>
            </a:pPr>
            <a:r>
              <a:rPr lang="tr-TR" dirty="0" err="1">
                <a:latin typeface="Arial" panose="020B0604020202020204" pitchFamily="34" charset="0"/>
                <a:ea typeface="Calibri" panose="020F0502020204030204" pitchFamily="34" charset="0"/>
                <a:cs typeface="Times New Roman" panose="02020603050405020304" pitchFamily="18" charset="0"/>
              </a:rPr>
              <a:t>The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prediction</a:t>
            </a:r>
            <a:r>
              <a:rPr lang="tr-TR" dirty="0">
                <a:latin typeface="Arial" panose="020B0604020202020204" pitchFamily="34" charset="0"/>
                <a:ea typeface="Calibri" panose="020F0502020204030204" pitchFamily="34" charset="0"/>
                <a:cs typeface="Times New Roman" panose="02020603050405020304" pitchFamily="18" charset="0"/>
              </a:rPr>
              <a:t> is </a:t>
            </a:r>
            <a:r>
              <a:rPr lang="tr-TR" dirty="0" err="1">
                <a:latin typeface="Arial" panose="020B0604020202020204" pitchFamily="34" charset="0"/>
                <a:ea typeface="Calibri" panose="020F0502020204030204" pitchFamily="34" charset="0"/>
                <a:cs typeface="Times New Roman" panose="02020603050405020304" pitchFamily="18" charset="0"/>
              </a:rPr>
              <a:t>so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important</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for</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many</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scientific</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areas</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and</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make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predictions</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from</a:t>
            </a:r>
            <a:r>
              <a:rPr lang="tr-TR" dirty="0">
                <a:latin typeface="Arial" panose="020B0604020202020204" pitchFamily="34" charset="0"/>
                <a:ea typeface="Calibri" panose="020F0502020204030204" pitchFamily="34" charset="0"/>
                <a:cs typeface="Times New Roman" panose="02020603050405020304" pitchFamily="18" charset="0"/>
              </a:rPr>
              <a:t> data is a </a:t>
            </a:r>
            <a:r>
              <a:rPr lang="tr-TR" dirty="0" err="1">
                <a:latin typeface="Arial" panose="020B0604020202020204" pitchFamily="34" charset="0"/>
                <a:ea typeface="Calibri" panose="020F0502020204030204" pitchFamily="34" charset="0"/>
                <a:cs typeface="Times New Roman" panose="02020603050405020304" pitchFamily="18" charset="0"/>
              </a:rPr>
              <a:t>key</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point</a:t>
            </a:r>
            <a:r>
              <a:rPr lang="tr-TR" dirty="0">
                <a:latin typeface="Arial" panose="020B0604020202020204" pitchFamily="34" charset="0"/>
                <a:ea typeface="Calibri" panose="020F0502020204030204" pitchFamily="34" charset="0"/>
                <a:cs typeface="Times New Roman" panose="02020603050405020304" pitchFamily="18" charset="0"/>
              </a:rPr>
              <a:t> of </a:t>
            </a:r>
            <a:r>
              <a:rPr lang="tr-TR" dirty="0" err="1">
                <a:latin typeface="Arial" panose="020B0604020202020204" pitchFamily="34" charset="0"/>
                <a:ea typeface="Calibri" panose="020F0502020204030204" pitchFamily="34" charset="0"/>
                <a:cs typeface="Times New Roman" panose="02020603050405020304" pitchFamily="18" charset="0"/>
              </a:rPr>
              <a:t>machine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learning</a:t>
            </a:r>
            <a:r>
              <a:rPr lang="tr-TR" dirty="0">
                <a:latin typeface="Arial" panose="020B0604020202020204" pitchFamily="34" charset="0"/>
                <a:ea typeface="Calibri" panose="020F0502020204030204" pitchFamily="34" charset="0"/>
                <a:cs typeface="Times New Roman" panose="02020603050405020304" pitchFamily="18" charset="0"/>
              </a:rPr>
              <a:t>. M</a:t>
            </a:r>
            <a:r>
              <a:rPr lang="tr-TR" dirty="0" smtClean="0">
                <a:latin typeface="Arial" panose="020B0604020202020204" pitchFamily="34" charset="0"/>
                <a:ea typeface="Calibri" panose="020F0502020204030204" pitchFamily="34" charset="0"/>
                <a:cs typeface="Times New Roman" panose="02020603050405020304" pitchFamily="18" charset="0"/>
              </a:rPr>
              <a:t>achine </a:t>
            </a:r>
            <a:r>
              <a:rPr lang="tr-TR" dirty="0" err="1">
                <a:latin typeface="Arial" panose="020B0604020202020204" pitchFamily="34" charset="0"/>
                <a:ea typeface="Calibri" panose="020F0502020204030204" pitchFamily="34" charset="0"/>
                <a:cs typeface="Times New Roman" panose="02020603050405020304" pitchFamily="18" charset="0"/>
              </a:rPr>
              <a:t>learning</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algorithms</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are</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able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learn</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from</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unstructured</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big</a:t>
            </a:r>
            <a:r>
              <a:rPr lang="tr-TR" dirty="0">
                <a:latin typeface="Arial" panose="020B0604020202020204" pitchFamily="34" charset="0"/>
                <a:ea typeface="Calibri" panose="020F0502020204030204" pitchFamily="34" charset="0"/>
                <a:cs typeface="Times New Roman" panose="02020603050405020304" pitchFamily="18" charset="0"/>
              </a:rPr>
              <a:t> data in </a:t>
            </a:r>
            <a:r>
              <a:rPr lang="tr-TR" dirty="0" err="1">
                <a:latin typeface="Arial" panose="020B0604020202020204" pitchFamily="34" charset="0"/>
                <a:ea typeface="Calibri" panose="020F0502020204030204" pitchFamily="34" charset="0"/>
                <a:cs typeface="Times New Roman" panose="02020603050405020304" pitchFamily="18" charset="0"/>
              </a:rPr>
              <a:t>the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Radio</a:t>
            </a:r>
            <a:r>
              <a:rPr lang="tr-TR" dirty="0">
                <a:latin typeface="Arial" panose="020B0604020202020204" pitchFamily="34" charset="0"/>
                <a:ea typeface="Calibri" panose="020F0502020204030204" pitchFamily="34" charset="0"/>
                <a:cs typeface="Times New Roman" panose="02020603050405020304" pitchFamily="18" charset="0"/>
              </a:rPr>
              <a:t> Access Network(RAN) </a:t>
            </a:r>
            <a:r>
              <a:rPr lang="tr-TR" dirty="0" err="1">
                <a:latin typeface="Arial" panose="020B0604020202020204" pitchFamily="34" charset="0"/>
                <a:ea typeface="Calibri" panose="020F0502020204030204" pitchFamily="34" charset="0"/>
                <a:cs typeface="Times New Roman" panose="02020603050405020304" pitchFamily="18" charset="0"/>
              </a:rPr>
              <a:t>to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assure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patterns</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which</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are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efficient</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for</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base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stations</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learn</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about</a:t>
            </a:r>
            <a:r>
              <a:rPr lang="tr-TR" dirty="0">
                <a:latin typeface="Arial" panose="020B0604020202020204" pitchFamily="34" charset="0"/>
                <a:ea typeface="Calibri" panose="020F0502020204030204" pitchFamily="34" charset="0"/>
                <a:cs typeface="Times New Roman" panose="02020603050405020304" pitchFamily="18" charset="0"/>
              </a:rPr>
              <a:t> network </a:t>
            </a:r>
            <a:r>
              <a:rPr lang="tr-TR" dirty="0" err="1">
                <a:latin typeface="Arial" panose="020B0604020202020204" pitchFamily="34" charset="0"/>
                <a:ea typeface="Calibri" panose="020F0502020204030204" pitchFamily="34" charset="0"/>
                <a:cs typeface="Times New Roman" panose="02020603050405020304" pitchFamily="18" charset="0"/>
              </a:rPr>
              <a:t>condition</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and</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to</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smtClean="0">
                <a:latin typeface="Arial" panose="020B0604020202020204" pitchFamily="34" charset="0"/>
                <a:ea typeface="Calibri" panose="020F0502020204030204" pitchFamily="34" charset="0"/>
                <a:cs typeface="Times New Roman" panose="02020603050405020304" pitchFamily="18" charset="0"/>
              </a:rPr>
              <a:t>improve</a:t>
            </a:r>
            <a:r>
              <a:rPr lang="tr-TR" dirty="0" smtClean="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the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method</a:t>
            </a:r>
            <a:r>
              <a:rPr lang="tr-TR" dirty="0">
                <a:latin typeface="Arial" panose="020B0604020202020204" pitchFamily="34" charset="0"/>
                <a:ea typeface="Calibri" panose="020F0502020204030204" pitchFamily="34" charset="0"/>
                <a:cs typeface="Times New Roman" panose="02020603050405020304" pitchFamily="18" charset="0"/>
              </a:rPr>
              <a:t> of </a:t>
            </a:r>
            <a:r>
              <a:rPr lang="tr-TR" dirty="0" err="1">
                <a:latin typeface="Arial" panose="020B0604020202020204" pitchFamily="34" charset="0"/>
                <a:ea typeface="Calibri" panose="020F0502020204030204" pitchFamily="34" charset="0"/>
                <a:cs typeface="Times New Roman" panose="02020603050405020304" pitchFamily="18" charset="0"/>
              </a:rPr>
              <a:t>resource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allocation</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Today</a:t>
            </a:r>
            <a:r>
              <a:rPr lang="tr-TR" dirty="0">
                <a:latin typeface="Arial" panose="020B0604020202020204" pitchFamily="34" charset="0"/>
                <a:ea typeface="Calibri" panose="020F0502020204030204" pitchFamily="34" charset="0"/>
                <a:cs typeface="Times New Roman" panose="02020603050405020304" pitchFamily="18" charset="0"/>
              </a:rPr>
              <a:t>, data </a:t>
            </a:r>
            <a:r>
              <a:rPr lang="tr-TR" dirty="0" err="1">
                <a:latin typeface="Arial" panose="020B0604020202020204" pitchFamily="34" charset="0"/>
                <a:ea typeface="Calibri" panose="020F0502020204030204" pitchFamily="34" charset="0"/>
                <a:cs typeface="Times New Roman" panose="02020603050405020304" pitchFamily="18" charset="0"/>
              </a:rPr>
              <a:t>traffic</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smtClean="0">
                <a:latin typeface="Arial" panose="020B0604020202020204" pitchFamily="34" charset="0"/>
                <a:ea typeface="Calibri" panose="020F0502020204030204" pitchFamily="34" charset="0"/>
                <a:cs typeface="Times New Roman" panose="02020603050405020304" pitchFamily="18" charset="0"/>
              </a:rPr>
              <a:t>on a </a:t>
            </a:r>
            <a:r>
              <a:rPr lang="tr-TR" dirty="0">
                <a:latin typeface="Arial" panose="020B0604020202020204" pitchFamily="34" charset="0"/>
                <a:ea typeface="Calibri" panose="020F0502020204030204" pitchFamily="34" charset="0"/>
                <a:cs typeface="Times New Roman" panose="02020603050405020304" pitchFamily="18" charset="0"/>
              </a:rPr>
              <a:t>mobile network is </a:t>
            </a:r>
            <a:r>
              <a:rPr lang="tr-TR" dirty="0" err="1">
                <a:latin typeface="Arial" panose="020B0604020202020204" pitchFamily="34" charset="0"/>
                <a:ea typeface="Calibri" panose="020F0502020204030204" pitchFamily="34" charset="0"/>
                <a:cs typeface="Times New Roman" panose="02020603050405020304" pitchFamily="18" charset="0"/>
              </a:rPr>
              <a:t>to</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enhance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while</a:t>
            </a:r>
            <a:r>
              <a:rPr lang="tr-TR" dirty="0">
                <a:latin typeface="Arial" panose="020B0604020202020204" pitchFamily="34" charset="0"/>
                <a:ea typeface="Calibri" panose="020F0502020204030204" pitchFamily="34" charset="0"/>
                <a:cs typeface="Times New Roman" panose="02020603050405020304" pitchFamily="18" charset="0"/>
              </a:rPr>
              <a:t> Internet-</a:t>
            </a:r>
            <a:r>
              <a:rPr lang="tr-TR" dirty="0" err="1">
                <a:latin typeface="Arial" panose="020B0604020202020204" pitchFamily="34" charset="0"/>
                <a:ea typeface="Calibri" panose="020F0502020204030204" pitchFamily="34" charset="0"/>
                <a:cs typeface="Times New Roman" panose="02020603050405020304" pitchFamily="18" charset="0"/>
              </a:rPr>
              <a:t>enabled</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smartphones</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and</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tablets</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are</a:t>
            </a:r>
            <a:r>
              <a:rPr lang="tr-TR" dirty="0">
                <a:latin typeface="Arial" panose="020B0604020202020204" pitchFamily="34" charset="0"/>
                <a:ea typeface="Calibri" panose="020F0502020204030204" pitchFamily="34" charset="0"/>
                <a:cs typeface="Times New Roman" panose="02020603050405020304" pitchFamily="18" charset="0"/>
              </a:rPr>
              <a:t> </a:t>
            </a:r>
            <a:r>
              <a:rPr lang="tr-TR" dirty="0" err="1">
                <a:latin typeface="Arial" panose="020B0604020202020204" pitchFamily="34" charset="0"/>
                <a:ea typeface="Calibri" panose="020F0502020204030204" pitchFamily="34" charset="0"/>
                <a:cs typeface="Times New Roman" panose="02020603050405020304" pitchFamily="18" charset="0"/>
              </a:rPr>
              <a:t>increasingly</a:t>
            </a:r>
            <a:r>
              <a:rPr lang="tr-TR" dirty="0">
                <a:latin typeface="Arial" panose="020B0604020202020204" pitchFamily="34" charset="0"/>
                <a:ea typeface="Calibri" panose="020F0502020204030204" pitchFamily="34" charset="0"/>
                <a:cs typeface="Times New Roman" panose="02020603050405020304" pitchFamily="18" charset="0"/>
              </a:rPr>
              <a:t> popular (</a:t>
            </a:r>
            <a:r>
              <a:rPr lang="tr-TR" dirty="0" err="1">
                <a:latin typeface="Arial" panose="020B0604020202020204" pitchFamily="34" charset="0"/>
                <a:ea typeface="Calibri" panose="020F0502020204030204" pitchFamily="34" charset="0"/>
                <a:cs typeface="Times New Roman" panose="02020603050405020304" pitchFamily="18" charset="0"/>
              </a:rPr>
              <a:t>Zheng</a:t>
            </a:r>
            <a:r>
              <a:rPr lang="tr-TR" dirty="0">
                <a:latin typeface="Arial" panose="020B0604020202020204" pitchFamily="34" charset="0"/>
                <a:ea typeface="Calibri" panose="020F0502020204030204" pitchFamily="34" charset="0"/>
                <a:cs typeface="Times New Roman" panose="02020603050405020304" pitchFamily="18" charset="0"/>
              </a:rPr>
              <a:t> et al., 2016).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856751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dirty="0"/>
              <a:t>The regression algorithms were selected by taking consideration of literature review. The algorithms used are below;</a:t>
            </a:r>
            <a:endParaRPr lang="tr-TR" dirty="0"/>
          </a:p>
        </p:txBody>
      </p:sp>
      <p:sp>
        <p:nvSpPr>
          <p:cNvPr id="3" name="İçerik Yer Tutucusu 2"/>
          <p:cNvSpPr>
            <a:spLocks noGrp="1"/>
          </p:cNvSpPr>
          <p:nvPr>
            <p:ph idx="1"/>
          </p:nvPr>
        </p:nvSpPr>
        <p:spPr>
          <a:xfrm>
            <a:off x="2589212" y="2451100"/>
            <a:ext cx="8915400" cy="3777622"/>
          </a:xfrm>
        </p:spPr>
        <p:txBody>
          <a:bodyPr/>
          <a:lstStyle/>
          <a:p>
            <a:r>
              <a:rPr lang="tr-TR" dirty="0" smtClean="0"/>
              <a:t>Linear </a:t>
            </a:r>
            <a:r>
              <a:rPr lang="tr-TR" dirty="0" err="1" smtClean="0"/>
              <a:t>Regression</a:t>
            </a:r>
            <a:endParaRPr lang="tr-TR" dirty="0" smtClean="0"/>
          </a:p>
          <a:p>
            <a:r>
              <a:rPr lang="tr-TR" dirty="0" err="1" smtClean="0"/>
              <a:t>Support</a:t>
            </a:r>
            <a:r>
              <a:rPr lang="tr-TR" dirty="0" smtClean="0"/>
              <a:t> </a:t>
            </a:r>
            <a:r>
              <a:rPr lang="tr-TR" dirty="0" err="1" smtClean="0"/>
              <a:t>Vector</a:t>
            </a:r>
            <a:r>
              <a:rPr lang="tr-TR" dirty="0" smtClean="0"/>
              <a:t> Machine</a:t>
            </a:r>
          </a:p>
          <a:p>
            <a:r>
              <a:rPr lang="tr-TR" dirty="0" err="1" smtClean="0"/>
              <a:t>Decision</a:t>
            </a:r>
            <a:r>
              <a:rPr lang="tr-TR" dirty="0" smtClean="0"/>
              <a:t> </a:t>
            </a:r>
            <a:r>
              <a:rPr lang="tr-TR" dirty="0" err="1" smtClean="0"/>
              <a:t>Tree</a:t>
            </a:r>
            <a:endParaRPr lang="tr-TR" dirty="0" smtClean="0"/>
          </a:p>
          <a:p>
            <a:r>
              <a:rPr lang="tr-TR" dirty="0" err="1" smtClean="0"/>
              <a:t>Feedforward</a:t>
            </a:r>
            <a:r>
              <a:rPr lang="tr-TR" dirty="0" smtClean="0"/>
              <a:t> </a:t>
            </a:r>
            <a:r>
              <a:rPr lang="tr-TR" dirty="0" err="1" smtClean="0"/>
              <a:t>Neural</a:t>
            </a:r>
            <a:r>
              <a:rPr lang="tr-TR" dirty="0" smtClean="0"/>
              <a:t> Network</a:t>
            </a:r>
            <a:endParaRPr lang="tr-TR" dirty="0"/>
          </a:p>
        </p:txBody>
      </p:sp>
    </p:spTree>
    <p:extLst>
      <p:ext uri="{BB962C8B-B14F-4D97-AF65-F5344CB8AC3E}">
        <p14:creationId xmlns:p14="http://schemas.microsoft.com/office/powerpoint/2010/main" val="424309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42494" y="624110"/>
            <a:ext cx="8911687" cy="1280890"/>
          </a:xfrm>
        </p:spPr>
        <p:txBody>
          <a:bodyPr/>
          <a:lstStyle/>
          <a:p>
            <a:r>
              <a:rPr lang="tr-TR" dirty="0" err="1" smtClean="0"/>
              <a:t>Dataset</a:t>
            </a:r>
            <a:r>
              <a:rPr lang="tr-TR" dirty="0" smtClean="0"/>
              <a:t>: </a:t>
            </a:r>
            <a:r>
              <a:rPr lang="tr-TR" dirty="0" err="1" smtClean="0"/>
              <a:t>Telecom</a:t>
            </a:r>
            <a:r>
              <a:rPr lang="tr-TR" dirty="0" smtClean="0"/>
              <a:t> </a:t>
            </a:r>
            <a:r>
              <a:rPr lang="tr-TR" dirty="0" err="1" smtClean="0"/>
              <a:t>Italia</a:t>
            </a:r>
            <a:r>
              <a:rPr lang="tr-TR" dirty="0" smtClean="0"/>
              <a:t>(Milan)</a:t>
            </a:r>
            <a:endParaRPr lang="tr-TR" dirty="0"/>
          </a:p>
        </p:txBody>
      </p:sp>
      <p:sp>
        <p:nvSpPr>
          <p:cNvPr id="3" name="İçerik Yer Tutucusu 2"/>
          <p:cNvSpPr>
            <a:spLocks noGrp="1"/>
          </p:cNvSpPr>
          <p:nvPr>
            <p:ph idx="1"/>
          </p:nvPr>
        </p:nvSpPr>
        <p:spPr>
          <a:xfrm>
            <a:off x="1942494" y="1264555"/>
            <a:ext cx="9028112" cy="5593445"/>
          </a:xfrm>
        </p:spPr>
        <p:txBody>
          <a:bodyPr>
            <a:normAutofit fontScale="47500" lnSpcReduction="20000"/>
          </a:bodyPr>
          <a:lstStyle/>
          <a:p>
            <a:pPr>
              <a:lnSpc>
                <a:spcPct val="170000"/>
              </a:lnSpc>
            </a:pPr>
            <a:r>
              <a:rPr lang="tr-TR" sz="3000" dirty="0" err="1">
                <a:latin typeface="Arial" panose="020B0604020202020204" pitchFamily="34" charset="0"/>
                <a:cs typeface="Arial" panose="020B0604020202020204" pitchFamily="34" charset="0"/>
              </a:rPr>
              <a:t>Although</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there</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are</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so</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many</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different</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kinds</a:t>
            </a:r>
            <a:r>
              <a:rPr lang="tr-TR" sz="3000" dirty="0" smtClean="0">
                <a:latin typeface="Arial" panose="020B0604020202020204" pitchFamily="34" charset="0"/>
                <a:cs typeface="Arial" panose="020B0604020202020204" pitchFamily="34" charset="0"/>
              </a:rPr>
              <a:t> of </a:t>
            </a:r>
            <a:r>
              <a:rPr lang="tr-TR" sz="3000" dirty="0" err="1">
                <a:latin typeface="Arial" panose="020B0604020202020204" pitchFamily="34" charset="0"/>
                <a:cs typeface="Arial" panose="020B0604020202020204" pitchFamily="34" charset="0"/>
              </a:rPr>
              <a:t>CDRs</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It</a:t>
            </a:r>
            <a:r>
              <a:rPr lang="tr-TR" sz="3000" dirty="0">
                <a:latin typeface="Arial" panose="020B0604020202020204" pitchFamily="34" charset="0"/>
                <a:cs typeface="Arial" panose="020B0604020202020204" pitchFamily="34" charset="0"/>
              </a:rPr>
              <a:t> has </a:t>
            </a:r>
            <a:r>
              <a:rPr lang="tr-TR" sz="3000" dirty="0" err="1">
                <a:latin typeface="Arial" panose="020B0604020202020204" pitchFamily="34" charset="0"/>
                <a:cs typeface="Arial" panose="020B0604020202020204" pitchFamily="34" charset="0"/>
              </a:rPr>
              <a:t>considered</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that</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telecom</a:t>
            </a:r>
            <a:r>
              <a:rPr lang="tr-TR" sz="3000" dirty="0">
                <a:latin typeface="Arial" panose="020B0604020202020204" pitchFamily="34" charset="0"/>
                <a:cs typeface="Arial" panose="020B0604020202020204" pitchFamily="34" charset="0"/>
              </a:rPr>
              <a:t> </a:t>
            </a:r>
            <a:endParaRPr lang="tr-TR" sz="3000" dirty="0" smtClean="0">
              <a:latin typeface="Arial" panose="020B0604020202020204" pitchFamily="34" charset="0"/>
              <a:cs typeface="Arial" panose="020B0604020202020204" pitchFamily="34" charset="0"/>
            </a:endParaRPr>
          </a:p>
          <a:p>
            <a:pPr marL="0" indent="0">
              <a:lnSpc>
                <a:spcPct val="170000"/>
              </a:lnSpc>
              <a:buNone/>
            </a:pPr>
            <a:r>
              <a:rPr lang="tr-TR" sz="3000" dirty="0">
                <a:latin typeface="Arial" panose="020B0604020202020204" pitchFamily="34" charset="0"/>
                <a:cs typeface="Arial" panose="020B0604020202020204" pitchFamily="34" charset="0"/>
              </a:rPr>
              <a:t> </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Italia</a:t>
            </a:r>
            <a:r>
              <a:rPr lang="tr-TR" sz="3000" dirty="0" smtClean="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used</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the</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activities</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below</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when</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creating</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this</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dataset</a:t>
            </a:r>
            <a:r>
              <a:rPr lang="tr-TR" sz="3000" dirty="0" smtClean="0">
                <a:latin typeface="Arial" panose="020B0604020202020204" pitchFamily="34" charset="0"/>
                <a:cs typeface="Arial" panose="020B0604020202020204" pitchFamily="34" charset="0"/>
              </a:rPr>
              <a:t>:</a:t>
            </a:r>
          </a:p>
          <a:p>
            <a:pPr>
              <a:lnSpc>
                <a:spcPct val="170000"/>
              </a:lnSpc>
            </a:pPr>
            <a:r>
              <a:rPr lang="tr-TR" sz="3000" dirty="0" err="1" smtClean="0">
                <a:latin typeface="Arial" panose="020B0604020202020204" pitchFamily="34" charset="0"/>
                <a:cs typeface="Arial" panose="020B0604020202020204" pitchFamily="34" charset="0"/>
              </a:rPr>
              <a:t>Received</a:t>
            </a:r>
            <a:r>
              <a:rPr lang="tr-TR" sz="3000" dirty="0" smtClean="0">
                <a:latin typeface="Arial" panose="020B0604020202020204" pitchFamily="34" charset="0"/>
                <a:cs typeface="Arial" panose="020B0604020202020204" pitchFamily="34" charset="0"/>
              </a:rPr>
              <a:t> </a:t>
            </a:r>
            <a:r>
              <a:rPr lang="tr-TR" sz="3000" dirty="0">
                <a:latin typeface="Arial" panose="020B0604020202020204" pitchFamily="34" charset="0"/>
                <a:cs typeface="Arial" panose="020B0604020202020204" pitchFamily="34" charset="0"/>
              </a:rPr>
              <a:t>SMS: a CDR </a:t>
            </a:r>
            <a:r>
              <a:rPr lang="tr-TR" sz="3000" dirty="0" err="1">
                <a:latin typeface="Arial" panose="020B0604020202020204" pitchFamily="34" charset="0"/>
                <a:cs typeface="Arial" panose="020B0604020202020204" pitchFamily="34" charset="0"/>
              </a:rPr>
              <a:t>created</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each</a:t>
            </a:r>
            <a:r>
              <a:rPr lang="tr-TR" sz="3000" dirty="0" smtClean="0">
                <a:latin typeface="Arial" panose="020B0604020202020204" pitchFamily="34" charset="0"/>
                <a:cs typeface="Arial" panose="020B0604020202020204" pitchFamily="34" charset="0"/>
              </a:rPr>
              <a:t> time </a:t>
            </a:r>
            <a:r>
              <a:rPr lang="tr-TR" sz="3000" dirty="0" err="1">
                <a:latin typeface="Arial" panose="020B0604020202020204" pitchFamily="34" charset="0"/>
                <a:cs typeface="Arial" panose="020B0604020202020204" pitchFamily="34" charset="0"/>
              </a:rPr>
              <a:t>when</a:t>
            </a:r>
            <a:r>
              <a:rPr lang="tr-TR" sz="3000" dirty="0">
                <a:latin typeface="Arial" panose="020B0604020202020204" pitchFamily="34" charset="0"/>
                <a:cs typeface="Arial" panose="020B0604020202020204" pitchFamily="34" charset="0"/>
              </a:rPr>
              <a:t> a </a:t>
            </a:r>
            <a:r>
              <a:rPr lang="tr-TR" sz="3000" dirty="0" err="1">
                <a:latin typeface="Arial" panose="020B0604020202020204" pitchFamily="34" charset="0"/>
                <a:cs typeface="Arial" panose="020B0604020202020204" pitchFamily="34" charset="0"/>
              </a:rPr>
              <a:t>customer</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received</a:t>
            </a:r>
            <a:r>
              <a:rPr lang="tr-TR" sz="3000" dirty="0" smtClean="0">
                <a:latin typeface="Arial" panose="020B0604020202020204" pitchFamily="34" charset="0"/>
                <a:cs typeface="Arial" panose="020B0604020202020204" pitchFamily="34" charset="0"/>
              </a:rPr>
              <a:t> an </a:t>
            </a:r>
            <a:r>
              <a:rPr lang="tr-TR" sz="3000" dirty="0">
                <a:latin typeface="Arial" panose="020B0604020202020204" pitchFamily="34" charset="0"/>
                <a:cs typeface="Arial" panose="020B0604020202020204" pitchFamily="34" charset="0"/>
              </a:rPr>
              <a:t>SMS</a:t>
            </a:r>
          </a:p>
          <a:p>
            <a:pPr>
              <a:lnSpc>
                <a:spcPct val="170000"/>
              </a:lnSpc>
            </a:pPr>
            <a:r>
              <a:rPr lang="tr-TR" sz="3000" dirty="0" smtClean="0">
                <a:latin typeface="Arial" panose="020B0604020202020204" pitchFamily="34" charset="0"/>
                <a:cs typeface="Arial" panose="020B0604020202020204" pitchFamily="34" charset="0"/>
              </a:rPr>
              <a:t>Sent </a:t>
            </a:r>
            <a:r>
              <a:rPr lang="tr-TR" sz="3000" dirty="0">
                <a:latin typeface="Arial" panose="020B0604020202020204" pitchFamily="34" charset="0"/>
                <a:cs typeface="Arial" panose="020B0604020202020204" pitchFamily="34" charset="0"/>
              </a:rPr>
              <a:t>SMS:  a CDR </a:t>
            </a:r>
            <a:r>
              <a:rPr lang="tr-TR" sz="3000" dirty="0" err="1">
                <a:latin typeface="Arial" panose="020B0604020202020204" pitchFamily="34" charset="0"/>
                <a:cs typeface="Arial" panose="020B0604020202020204" pitchFamily="34" charset="0"/>
              </a:rPr>
              <a:t>created</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each</a:t>
            </a:r>
            <a:r>
              <a:rPr lang="tr-TR" sz="3000" dirty="0" smtClean="0">
                <a:latin typeface="Arial" panose="020B0604020202020204" pitchFamily="34" charset="0"/>
                <a:cs typeface="Arial" panose="020B0604020202020204" pitchFamily="34" charset="0"/>
              </a:rPr>
              <a:t> time </a:t>
            </a:r>
            <a:r>
              <a:rPr lang="tr-TR" sz="3000" dirty="0" err="1">
                <a:latin typeface="Arial" panose="020B0604020202020204" pitchFamily="34" charset="0"/>
                <a:cs typeface="Arial" panose="020B0604020202020204" pitchFamily="34" charset="0"/>
              </a:rPr>
              <a:t>when</a:t>
            </a:r>
            <a:r>
              <a:rPr lang="tr-TR" sz="3000" dirty="0">
                <a:latin typeface="Arial" panose="020B0604020202020204" pitchFamily="34" charset="0"/>
                <a:cs typeface="Arial" panose="020B0604020202020204" pitchFamily="34" charset="0"/>
              </a:rPr>
              <a:t> a </a:t>
            </a:r>
            <a:r>
              <a:rPr lang="tr-TR" sz="3000" dirty="0" err="1">
                <a:latin typeface="Arial" panose="020B0604020202020204" pitchFamily="34" charset="0"/>
                <a:cs typeface="Arial" panose="020B0604020202020204" pitchFamily="34" charset="0"/>
              </a:rPr>
              <a:t>customer</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sends</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out</a:t>
            </a:r>
            <a:r>
              <a:rPr lang="tr-TR" sz="3000" dirty="0">
                <a:latin typeface="Arial" panose="020B0604020202020204" pitchFamily="34" charset="0"/>
                <a:cs typeface="Arial" panose="020B0604020202020204" pitchFamily="34" charset="0"/>
              </a:rPr>
              <a:t> an SMS</a:t>
            </a:r>
          </a:p>
          <a:p>
            <a:pPr>
              <a:lnSpc>
                <a:spcPct val="170000"/>
              </a:lnSpc>
            </a:pPr>
            <a:r>
              <a:rPr lang="tr-TR" sz="3000" dirty="0" err="1" smtClean="0">
                <a:latin typeface="Arial" panose="020B0604020202020204" pitchFamily="34" charset="0"/>
                <a:cs typeface="Arial" panose="020B0604020202020204" pitchFamily="34" charset="0"/>
              </a:rPr>
              <a:t>Incoming</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Calls</a:t>
            </a:r>
            <a:r>
              <a:rPr lang="tr-TR" sz="3000" dirty="0" smtClean="0">
                <a:latin typeface="Arial" panose="020B0604020202020204" pitchFamily="34" charset="0"/>
                <a:cs typeface="Arial" panose="020B0604020202020204" pitchFamily="34" charset="0"/>
              </a:rPr>
              <a:t>:  a CDR </a:t>
            </a:r>
            <a:r>
              <a:rPr lang="tr-TR" sz="3000" dirty="0" err="1" smtClean="0">
                <a:latin typeface="Arial" panose="020B0604020202020204" pitchFamily="34" charset="0"/>
                <a:cs typeface="Arial" panose="020B0604020202020204" pitchFamily="34" charset="0"/>
              </a:rPr>
              <a:t>created</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every</a:t>
            </a:r>
            <a:r>
              <a:rPr lang="tr-TR" sz="3000" dirty="0" smtClean="0">
                <a:latin typeface="Arial" panose="020B0604020202020204" pitchFamily="34" charset="0"/>
                <a:cs typeface="Arial" panose="020B0604020202020204" pitchFamily="34" charset="0"/>
              </a:rPr>
              <a:t> time </a:t>
            </a:r>
            <a:r>
              <a:rPr lang="tr-TR" sz="3000" dirty="0" err="1" smtClean="0">
                <a:latin typeface="Arial" panose="020B0604020202020204" pitchFamily="34" charset="0"/>
                <a:cs typeface="Arial" panose="020B0604020202020204" pitchFamily="34" charset="0"/>
              </a:rPr>
              <a:t>when</a:t>
            </a:r>
            <a:r>
              <a:rPr lang="tr-TR" sz="3000" dirty="0" smtClean="0">
                <a:latin typeface="Arial" panose="020B0604020202020204" pitchFamily="34" charset="0"/>
                <a:cs typeface="Arial" panose="020B0604020202020204" pitchFamily="34" charset="0"/>
              </a:rPr>
              <a:t> a </a:t>
            </a:r>
            <a:r>
              <a:rPr lang="tr-TR" sz="3000" dirty="0" err="1" smtClean="0">
                <a:latin typeface="Arial" panose="020B0604020202020204" pitchFamily="34" charset="0"/>
                <a:cs typeface="Arial" panose="020B0604020202020204" pitchFamily="34" charset="0"/>
              </a:rPr>
              <a:t>customer</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receives</a:t>
            </a:r>
            <a:r>
              <a:rPr lang="tr-TR" sz="3000" dirty="0" smtClean="0">
                <a:latin typeface="Arial" panose="020B0604020202020204" pitchFamily="34" charset="0"/>
                <a:cs typeface="Arial" panose="020B0604020202020204" pitchFamily="34" charset="0"/>
              </a:rPr>
              <a:t> a </a:t>
            </a:r>
            <a:r>
              <a:rPr lang="tr-TR" sz="3000" dirty="0" err="1" smtClean="0">
                <a:latin typeface="Arial" panose="020B0604020202020204" pitchFamily="34" charset="0"/>
                <a:cs typeface="Arial" panose="020B0604020202020204" pitchFamily="34" charset="0"/>
              </a:rPr>
              <a:t>phone</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call</a:t>
            </a:r>
            <a:endParaRPr lang="tr-TR" sz="3000" dirty="0" smtClean="0">
              <a:latin typeface="Arial" panose="020B0604020202020204" pitchFamily="34" charset="0"/>
              <a:cs typeface="Arial" panose="020B0604020202020204" pitchFamily="34" charset="0"/>
            </a:endParaRPr>
          </a:p>
          <a:p>
            <a:pPr>
              <a:lnSpc>
                <a:spcPct val="170000"/>
              </a:lnSpc>
            </a:pPr>
            <a:r>
              <a:rPr lang="tr-TR" sz="3000" dirty="0" err="1" smtClean="0">
                <a:latin typeface="Arial" panose="020B0604020202020204" pitchFamily="34" charset="0"/>
                <a:cs typeface="Arial" panose="020B0604020202020204" pitchFamily="34" charset="0"/>
              </a:rPr>
              <a:t>Outgoing</a:t>
            </a:r>
            <a:r>
              <a:rPr lang="tr-TR" sz="3000" dirty="0" smtClean="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Calls</a:t>
            </a:r>
            <a:r>
              <a:rPr lang="tr-TR" sz="3000" dirty="0">
                <a:latin typeface="Arial" panose="020B0604020202020204" pitchFamily="34" charset="0"/>
                <a:cs typeface="Arial" panose="020B0604020202020204" pitchFamily="34" charset="0"/>
              </a:rPr>
              <a:t>: a CDR </a:t>
            </a:r>
            <a:r>
              <a:rPr lang="tr-TR" sz="3000" dirty="0" err="1">
                <a:latin typeface="Arial" panose="020B0604020202020204" pitchFamily="34" charset="0"/>
                <a:cs typeface="Arial" panose="020B0604020202020204" pitchFamily="34" charset="0"/>
              </a:rPr>
              <a:t>created</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every</a:t>
            </a:r>
            <a:r>
              <a:rPr lang="tr-TR" sz="3000" dirty="0" smtClean="0">
                <a:latin typeface="Arial" panose="020B0604020202020204" pitchFamily="34" charset="0"/>
                <a:cs typeface="Arial" panose="020B0604020202020204" pitchFamily="34" charset="0"/>
              </a:rPr>
              <a:t> time </a:t>
            </a:r>
            <a:r>
              <a:rPr lang="tr-TR" sz="3000" dirty="0" err="1">
                <a:latin typeface="Arial" panose="020B0604020202020204" pitchFamily="34" charset="0"/>
                <a:cs typeface="Arial" panose="020B0604020202020204" pitchFamily="34" charset="0"/>
              </a:rPr>
              <a:t>when</a:t>
            </a:r>
            <a:r>
              <a:rPr lang="tr-TR" sz="3000" dirty="0">
                <a:latin typeface="Arial" panose="020B0604020202020204" pitchFamily="34" charset="0"/>
                <a:cs typeface="Arial" panose="020B0604020202020204" pitchFamily="34" charset="0"/>
              </a:rPr>
              <a:t> a </a:t>
            </a:r>
            <a:r>
              <a:rPr lang="tr-TR" sz="3000" dirty="0" err="1">
                <a:latin typeface="Arial" panose="020B0604020202020204" pitchFamily="34" charset="0"/>
                <a:cs typeface="Arial" panose="020B0604020202020204" pitchFamily="34" charset="0"/>
              </a:rPr>
              <a:t>customer</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issues</a:t>
            </a:r>
            <a:r>
              <a:rPr lang="tr-TR" sz="3000" dirty="0" smtClean="0">
                <a:latin typeface="Arial" panose="020B0604020202020204" pitchFamily="34" charset="0"/>
                <a:cs typeface="Arial" panose="020B0604020202020204" pitchFamily="34" charset="0"/>
              </a:rPr>
              <a:t> a </a:t>
            </a:r>
            <a:r>
              <a:rPr lang="tr-TR" sz="3000" dirty="0" err="1" smtClean="0">
                <a:latin typeface="Arial" panose="020B0604020202020204" pitchFamily="34" charset="0"/>
                <a:cs typeface="Arial" panose="020B0604020202020204" pitchFamily="34" charset="0"/>
              </a:rPr>
              <a:t>call</a:t>
            </a:r>
            <a:endParaRPr lang="tr-TR" sz="3000" dirty="0">
              <a:latin typeface="Arial" panose="020B0604020202020204" pitchFamily="34" charset="0"/>
              <a:cs typeface="Arial" panose="020B0604020202020204" pitchFamily="34" charset="0"/>
            </a:endParaRPr>
          </a:p>
          <a:p>
            <a:pPr>
              <a:lnSpc>
                <a:spcPct val="170000"/>
              </a:lnSpc>
            </a:pPr>
            <a:r>
              <a:rPr lang="tr-TR" sz="3000" dirty="0" smtClean="0">
                <a:latin typeface="Arial" panose="020B0604020202020204" pitchFamily="34" charset="0"/>
                <a:cs typeface="Arial" panose="020B0604020202020204" pitchFamily="34" charset="0"/>
              </a:rPr>
              <a:t>Internet</a:t>
            </a:r>
            <a:r>
              <a:rPr lang="tr-TR" sz="3000" dirty="0">
                <a:latin typeface="Arial" panose="020B0604020202020204" pitchFamily="34" charset="0"/>
                <a:cs typeface="Arial" panose="020B0604020202020204" pitchFamily="34" charset="0"/>
              </a:rPr>
              <a:t>: a CDR </a:t>
            </a:r>
            <a:r>
              <a:rPr lang="tr-TR" sz="3000" dirty="0" err="1">
                <a:latin typeface="Arial" panose="020B0604020202020204" pitchFamily="34" charset="0"/>
                <a:cs typeface="Arial" panose="020B0604020202020204" pitchFamily="34" charset="0"/>
              </a:rPr>
              <a:t>created</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each</a:t>
            </a:r>
            <a:r>
              <a:rPr lang="tr-TR" sz="3000" dirty="0">
                <a:latin typeface="Arial" panose="020B0604020202020204" pitchFamily="34" charset="0"/>
                <a:cs typeface="Arial" panose="020B0604020202020204" pitchFamily="34" charset="0"/>
              </a:rPr>
              <a:t> time </a:t>
            </a:r>
          </a:p>
          <a:p>
            <a:pPr marL="0" indent="0">
              <a:lnSpc>
                <a:spcPct val="170000"/>
              </a:lnSpc>
              <a:buNone/>
            </a:pPr>
            <a:r>
              <a:rPr lang="tr-TR" sz="3000" dirty="0" smtClean="0">
                <a:latin typeface="Arial" panose="020B0604020202020204" pitchFamily="34" charset="0"/>
                <a:cs typeface="Arial" panose="020B0604020202020204" pitchFamily="34" charset="0"/>
              </a:rPr>
              <a:t>           * </a:t>
            </a:r>
            <a:r>
              <a:rPr lang="tr-TR" sz="3000" dirty="0" err="1" smtClean="0">
                <a:latin typeface="Arial" panose="020B0604020202020204" pitchFamily="34" charset="0"/>
                <a:cs typeface="Arial" panose="020B0604020202020204" pitchFamily="34" charset="0"/>
              </a:rPr>
              <a:t>when</a:t>
            </a:r>
            <a:r>
              <a:rPr lang="tr-TR" sz="3000" dirty="0" smtClean="0">
                <a:latin typeface="Arial" panose="020B0604020202020204" pitchFamily="34" charset="0"/>
                <a:cs typeface="Arial" panose="020B0604020202020204" pitchFamily="34" charset="0"/>
              </a:rPr>
              <a:t> </a:t>
            </a:r>
            <a:r>
              <a:rPr lang="tr-TR" sz="3000" dirty="0">
                <a:latin typeface="Arial" panose="020B0604020202020204" pitchFamily="34" charset="0"/>
                <a:cs typeface="Arial" panose="020B0604020202020204" pitchFamily="34" charset="0"/>
              </a:rPr>
              <a:t>a </a:t>
            </a:r>
            <a:r>
              <a:rPr lang="tr-TR" sz="3000" dirty="0" err="1">
                <a:latin typeface="Arial" panose="020B0604020202020204" pitchFamily="34" charset="0"/>
                <a:cs typeface="Arial" panose="020B0604020202020204" pitchFamily="34" charset="0"/>
              </a:rPr>
              <a:t>customer</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starts</a:t>
            </a:r>
            <a:r>
              <a:rPr lang="tr-TR" sz="3000" dirty="0">
                <a:latin typeface="Arial" panose="020B0604020202020204" pitchFamily="34" charset="0"/>
                <a:cs typeface="Arial" panose="020B0604020202020204" pitchFamily="34" charset="0"/>
              </a:rPr>
              <a:t> a </a:t>
            </a:r>
            <a:r>
              <a:rPr lang="tr-TR" sz="3000" dirty="0" err="1" smtClean="0">
                <a:latin typeface="Arial" panose="020B0604020202020204" pitchFamily="34" charset="0"/>
                <a:cs typeface="Arial" panose="020B0604020202020204" pitchFamily="34" charset="0"/>
              </a:rPr>
              <a:t>connection</a:t>
            </a:r>
            <a:endParaRPr lang="tr-TR" sz="3000" dirty="0">
              <a:latin typeface="Arial" panose="020B0604020202020204" pitchFamily="34" charset="0"/>
              <a:cs typeface="Arial" panose="020B0604020202020204" pitchFamily="34" charset="0"/>
            </a:endParaRPr>
          </a:p>
          <a:p>
            <a:pPr marL="0" indent="0">
              <a:lnSpc>
                <a:spcPct val="170000"/>
              </a:lnSpc>
              <a:buNone/>
            </a:pPr>
            <a:r>
              <a:rPr lang="tr-TR" sz="3000" dirty="0">
                <a:latin typeface="Arial" panose="020B0604020202020204" pitchFamily="34" charset="0"/>
                <a:cs typeface="Arial" panose="020B0604020202020204" pitchFamily="34" charset="0"/>
              </a:rPr>
              <a:t> </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when</a:t>
            </a:r>
            <a:r>
              <a:rPr lang="tr-TR" sz="3000" dirty="0" smtClean="0">
                <a:latin typeface="Arial" panose="020B0604020202020204" pitchFamily="34" charset="0"/>
                <a:cs typeface="Arial" panose="020B0604020202020204" pitchFamily="34" charset="0"/>
              </a:rPr>
              <a:t>  </a:t>
            </a:r>
            <a:r>
              <a:rPr lang="tr-TR" sz="3000" dirty="0">
                <a:latin typeface="Arial" panose="020B0604020202020204" pitchFamily="34" charset="0"/>
                <a:cs typeface="Arial" panose="020B0604020202020204" pitchFamily="34" charset="0"/>
              </a:rPr>
              <a:t>a </a:t>
            </a:r>
            <a:r>
              <a:rPr lang="tr-TR" sz="3000" dirty="0" err="1">
                <a:latin typeface="Arial" panose="020B0604020202020204" pitchFamily="34" charset="0"/>
                <a:cs typeface="Arial" panose="020B0604020202020204" pitchFamily="34" charset="0"/>
              </a:rPr>
              <a:t>customer</a:t>
            </a:r>
            <a:r>
              <a:rPr lang="tr-TR" sz="3000" dirty="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ends</a:t>
            </a:r>
            <a:r>
              <a:rPr lang="tr-TR" sz="3000" dirty="0">
                <a:latin typeface="Arial" panose="020B0604020202020204" pitchFamily="34" charset="0"/>
                <a:cs typeface="Arial" panose="020B0604020202020204" pitchFamily="34" charset="0"/>
              </a:rPr>
              <a:t> a </a:t>
            </a:r>
            <a:r>
              <a:rPr lang="tr-TR" sz="3000" dirty="0" err="1">
                <a:latin typeface="Arial" panose="020B0604020202020204" pitchFamily="34" charset="0"/>
                <a:cs typeface="Arial" panose="020B0604020202020204" pitchFamily="34" charset="0"/>
              </a:rPr>
              <a:t>connection</a:t>
            </a:r>
            <a:endParaRPr lang="tr-TR" sz="3000" dirty="0">
              <a:latin typeface="Arial" panose="020B0604020202020204" pitchFamily="34" charset="0"/>
              <a:cs typeface="Arial" panose="020B0604020202020204" pitchFamily="34" charset="0"/>
            </a:endParaRPr>
          </a:p>
          <a:p>
            <a:pPr marL="0" indent="0">
              <a:lnSpc>
                <a:spcPct val="170000"/>
              </a:lnSpc>
              <a:buNone/>
            </a:pP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when</a:t>
            </a:r>
            <a:r>
              <a:rPr lang="tr-TR" sz="3000" dirty="0" smtClean="0">
                <a:latin typeface="Arial" panose="020B0604020202020204" pitchFamily="34" charset="0"/>
                <a:cs typeface="Arial" panose="020B0604020202020204" pitchFamily="34" charset="0"/>
              </a:rPr>
              <a:t> </a:t>
            </a:r>
            <a:r>
              <a:rPr lang="tr-TR" sz="3000" dirty="0" err="1">
                <a:latin typeface="Arial" panose="020B0604020202020204" pitchFamily="34" charset="0"/>
                <a:cs typeface="Arial" panose="020B0604020202020204" pitchFamily="34" charset="0"/>
              </a:rPr>
              <a:t>one</a:t>
            </a:r>
            <a:r>
              <a:rPr lang="tr-TR" sz="3000" dirty="0">
                <a:latin typeface="Arial" panose="020B0604020202020204" pitchFamily="34" charset="0"/>
                <a:cs typeface="Arial" panose="020B0604020202020204" pitchFamily="34" charset="0"/>
              </a:rPr>
              <a:t> of </a:t>
            </a:r>
            <a:r>
              <a:rPr lang="tr-TR" sz="3000" dirty="0" err="1">
                <a:latin typeface="Arial" panose="020B0604020202020204" pitchFamily="34" charset="0"/>
                <a:cs typeface="Arial" panose="020B0604020202020204" pitchFamily="34" charset="0"/>
              </a:rPr>
              <a:t>the</a:t>
            </a:r>
            <a:r>
              <a:rPr lang="tr-TR" sz="3000" dirty="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upper</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limits</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below</a:t>
            </a:r>
            <a:r>
              <a:rPr lang="tr-TR" sz="3000" dirty="0" smtClean="0">
                <a:latin typeface="Arial" panose="020B0604020202020204" pitchFamily="34" charset="0"/>
                <a:cs typeface="Arial" panose="020B0604020202020204" pitchFamily="34" charset="0"/>
              </a:rPr>
              <a:t> is </a:t>
            </a:r>
            <a:r>
              <a:rPr lang="tr-TR" sz="3000" dirty="0" err="1" smtClean="0">
                <a:latin typeface="Arial" panose="020B0604020202020204" pitchFamily="34" charset="0"/>
                <a:cs typeface="Arial" panose="020B0604020202020204" pitchFamily="34" charset="0"/>
              </a:rPr>
              <a:t>attained</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during</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the</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same</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connection</a:t>
            </a:r>
            <a:r>
              <a:rPr lang="tr-TR" sz="3000" dirty="0" smtClean="0">
                <a:latin typeface="Arial" panose="020B0604020202020204" pitchFamily="34" charset="0"/>
                <a:cs typeface="Arial" panose="020B0604020202020204" pitchFamily="34" charset="0"/>
              </a:rPr>
              <a:t>:</a:t>
            </a:r>
          </a:p>
          <a:p>
            <a:pPr marL="0" indent="0">
              <a:lnSpc>
                <a:spcPct val="170000"/>
              </a:lnSpc>
              <a:buNone/>
            </a:pPr>
            <a:r>
              <a:rPr lang="tr-TR" sz="3000" dirty="0" smtClean="0">
                <a:latin typeface="Arial" panose="020B0604020202020204" pitchFamily="34" charset="0"/>
                <a:cs typeface="Arial" panose="020B0604020202020204" pitchFamily="34" charset="0"/>
              </a:rPr>
              <a:t>                o 15 </a:t>
            </a:r>
            <a:r>
              <a:rPr lang="tr-TR" sz="3000" dirty="0" err="1" smtClean="0">
                <a:latin typeface="Arial" panose="020B0604020202020204" pitchFamily="34" charset="0"/>
                <a:cs typeface="Arial" panose="020B0604020202020204" pitchFamily="34" charset="0"/>
              </a:rPr>
              <a:t>minutes</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from</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the</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latest</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created</a:t>
            </a:r>
            <a:r>
              <a:rPr lang="tr-TR" sz="3000" dirty="0" smtClean="0">
                <a:latin typeface="Arial" panose="020B0604020202020204" pitchFamily="34" charset="0"/>
                <a:cs typeface="Arial" panose="020B0604020202020204" pitchFamily="34" charset="0"/>
              </a:rPr>
              <a:t> CDR</a:t>
            </a:r>
          </a:p>
          <a:p>
            <a:pPr marL="0" indent="0">
              <a:lnSpc>
                <a:spcPct val="170000"/>
              </a:lnSpc>
              <a:buNone/>
            </a:pPr>
            <a:r>
              <a:rPr lang="tr-TR" sz="3000" dirty="0" smtClean="0">
                <a:latin typeface="Arial" panose="020B0604020202020204" pitchFamily="34" charset="0"/>
                <a:cs typeface="Arial" panose="020B0604020202020204" pitchFamily="34" charset="0"/>
              </a:rPr>
              <a:t>                o 5 MB </a:t>
            </a:r>
            <a:r>
              <a:rPr lang="tr-TR" sz="3000" dirty="0" err="1" smtClean="0">
                <a:latin typeface="Arial" panose="020B0604020202020204" pitchFamily="34" charset="0"/>
                <a:cs typeface="Arial" panose="020B0604020202020204" pitchFamily="34" charset="0"/>
              </a:rPr>
              <a:t>from</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the</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latest</a:t>
            </a:r>
            <a:r>
              <a:rPr lang="tr-TR" sz="3000" dirty="0" smtClean="0">
                <a:latin typeface="Arial" panose="020B0604020202020204" pitchFamily="34" charset="0"/>
                <a:cs typeface="Arial" panose="020B0604020202020204" pitchFamily="34" charset="0"/>
              </a:rPr>
              <a:t> </a:t>
            </a:r>
            <a:r>
              <a:rPr lang="tr-TR" sz="3000" dirty="0" err="1" smtClean="0">
                <a:latin typeface="Arial" panose="020B0604020202020204" pitchFamily="34" charset="0"/>
                <a:cs typeface="Arial" panose="020B0604020202020204" pitchFamily="34" charset="0"/>
              </a:rPr>
              <a:t>created</a:t>
            </a:r>
            <a:r>
              <a:rPr lang="tr-TR" sz="3000" dirty="0" smtClean="0">
                <a:latin typeface="Arial" panose="020B0604020202020204" pitchFamily="34" charset="0"/>
                <a:cs typeface="Arial" panose="020B0604020202020204" pitchFamily="34" charset="0"/>
              </a:rPr>
              <a:t> CDR</a:t>
            </a:r>
          </a:p>
          <a:p>
            <a:pPr>
              <a:lnSpc>
                <a:spcPct val="170000"/>
              </a:lnSpc>
            </a:pPr>
            <a:endParaRPr lang="tr-TR" dirty="0"/>
          </a:p>
        </p:txBody>
      </p:sp>
      <p:pic>
        <p:nvPicPr>
          <p:cNvPr id="4" name="Resim 3"/>
          <p:cNvPicPr/>
          <p:nvPr/>
        </p:nvPicPr>
        <p:blipFill>
          <a:blip r:embed="rId3"/>
          <a:stretch>
            <a:fillRect/>
          </a:stretch>
        </p:blipFill>
        <p:spPr>
          <a:xfrm>
            <a:off x="9712594" y="3496030"/>
            <a:ext cx="2479406" cy="2307550"/>
          </a:xfrm>
          <a:prstGeom prst="rect">
            <a:avLst/>
          </a:prstGeom>
        </p:spPr>
      </p:pic>
      <p:sp>
        <p:nvSpPr>
          <p:cNvPr id="5" name="Metin kutusu 4"/>
          <p:cNvSpPr txBox="1"/>
          <p:nvPr/>
        </p:nvSpPr>
        <p:spPr>
          <a:xfrm flipH="1">
            <a:off x="9712594" y="5803580"/>
            <a:ext cx="2479406" cy="1054419"/>
          </a:xfrm>
          <a:prstGeom prst="rect">
            <a:avLst/>
          </a:prstGeom>
          <a:noFill/>
        </p:spPr>
        <p:txBody>
          <a:bodyPr wrap="square" rtlCol="0">
            <a:spAutoFit/>
          </a:bodyPr>
          <a:lstStyle/>
          <a:p>
            <a:pPr algn="ctr"/>
            <a:r>
              <a:rPr lang="tr-TR" dirty="0" smtClean="0"/>
              <a:t>Milan </a:t>
            </a:r>
            <a:r>
              <a:rPr lang="tr-TR" dirty="0" err="1" smtClean="0"/>
              <a:t>Grid</a:t>
            </a:r>
            <a:endParaRPr lang="tr-TR" dirty="0" smtClean="0"/>
          </a:p>
          <a:p>
            <a:pPr algn="ctr"/>
            <a:r>
              <a:rPr lang="tr-TR" dirty="0" smtClean="0"/>
              <a:t> </a:t>
            </a:r>
            <a:r>
              <a:rPr lang="tr-TR" sz="1200" dirty="0">
                <a:latin typeface="Arial" panose="020B0604020202020204" pitchFamily="34" charset="0"/>
                <a:ea typeface="Calibri" panose="020F0502020204030204" pitchFamily="34" charset="0"/>
                <a:cs typeface="Arial" panose="020B0604020202020204" pitchFamily="34" charset="0"/>
              </a:rPr>
              <a:t>Milan </a:t>
            </a:r>
            <a:r>
              <a:rPr lang="tr-TR" sz="1200" dirty="0" err="1">
                <a:latin typeface="Arial" panose="020B0604020202020204" pitchFamily="34" charset="0"/>
                <a:ea typeface="Calibri" panose="020F0502020204030204" pitchFamily="34" charset="0"/>
                <a:cs typeface="Arial" panose="020B0604020202020204" pitchFamily="34" charset="0"/>
              </a:rPr>
              <a:t>city</a:t>
            </a:r>
            <a:r>
              <a:rPr lang="tr-TR" sz="1200" dirty="0">
                <a:latin typeface="Arial" panose="020B0604020202020204" pitchFamily="34" charset="0"/>
                <a:ea typeface="Calibri" panose="020F0502020204030204" pitchFamily="34" charset="0"/>
                <a:cs typeface="Arial" panose="020B0604020202020204" pitchFamily="34" charset="0"/>
              </a:rPr>
              <a:t> </a:t>
            </a:r>
            <a:r>
              <a:rPr lang="tr-TR" sz="1200" dirty="0" smtClean="0">
                <a:latin typeface="Arial" panose="020B0604020202020204" pitchFamily="34" charset="0"/>
                <a:ea typeface="Calibri" panose="020F0502020204030204" pitchFamily="34" charset="0"/>
                <a:cs typeface="Arial" panose="020B0604020202020204" pitchFamily="34" charset="0"/>
              </a:rPr>
              <a:t>is </a:t>
            </a:r>
            <a:r>
              <a:rPr lang="tr-TR" sz="1200" dirty="0" err="1" smtClean="0">
                <a:latin typeface="Arial" panose="020B0604020202020204" pitchFamily="34" charset="0"/>
                <a:ea typeface="Calibri" panose="020F0502020204030204" pitchFamily="34" charset="0"/>
                <a:cs typeface="Arial" panose="020B0604020202020204" pitchFamily="34" charset="0"/>
              </a:rPr>
              <a:t>divided</a:t>
            </a:r>
            <a:r>
              <a:rPr lang="tr-TR" sz="1200" dirty="0" smtClean="0">
                <a:latin typeface="Arial" panose="020B0604020202020204" pitchFamily="34" charset="0"/>
                <a:ea typeface="Calibri" panose="020F0502020204030204" pitchFamily="34" charset="0"/>
                <a:cs typeface="Arial" panose="020B0604020202020204" pitchFamily="34" charset="0"/>
              </a:rPr>
              <a:t> </a:t>
            </a:r>
            <a:r>
              <a:rPr lang="tr-TR" sz="1200" dirty="0" err="1">
                <a:latin typeface="Arial" panose="020B0604020202020204" pitchFamily="34" charset="0"/>
                <a:ea typeface="Calibri" panose="020F0502020204030204" pitchFamily="34" charset="0"/>
                <a:cs typeface="Arial" panose="020B0604020202020204" pitchFamily="34" charset="0"/>
              </a:rPr>
              <a:t>into</a:t>
            </a:r>
            <a:r>
              <a:rPr lang="tr-TR" sz="1200" dirty="0">
                <a:latin typeface="Arial" panose="020B0604020202020204" pitchFamily="34" charset="0"/>
                <a:ea typeface="Calibri" panose="020F0502020204030204" pitchFamily="34" charset="0"/>
                <a:cs typeface="Arial" panose="020B0604020202020204" pitchFamily="34" charset="0"/>
              </a:rPr>
              <a:t> 10000 </a:t>
            </a:r>
            <a:r>
              <a:rPr lang="tr-TR" sz="1200" dirty="0" err="1">
                <a:latin typeface="Arial" panose="020B0604020202020204" pitchFamily="34" charset="0"/>
                <a:ea typeface="Calibri" panose="020F0502020204030204" pitchFamily="34" charset="0"/>
                <a:cs typeface="Arial" panose="020B0604020202020204" pitchFamily="34" charset="0"/>
              </a:rPr>
              <a:t>cell</a:t>
            </a:r>
            <a:r>
              <a:rPr lang="tr-TR" sz="1200" dirty="0">
                <a:latin typeface="Arial" panose="020B0604020202020204" pitchFamily="34" charset="0"/>
                <a:ea typeface="Calibri" panose="020F0502020204030204" pitchFamily="34" charset="0"/>
                <a:cs typeface="Arial" panose="020B0604020202020204" pitchFamily="34" charset="0"/>
              </a:rPr>
              <a:t> </a:t>
            </a:r>
            <a:r>
              <a:rPr lang="tr-TR" sz="1200" dirty="0" err="1">
                <a:latin typeface="Arial" panose="020B0604020202020204" pitchFamily="34" charset="0"/>
                <a:ea typeface="Calibri" panose="020F0502020204030204" pitchFamily="34" charset="0"/>
                <a:cs typeface="Arial" panose="020B0604020202020204" pitchFamily="34" charset="0"/>
              </a:rPr>
              <a:t>ids</a:t>
            </a:r>
            <a:r>
              <a:rPr lang="tr-TR" sz="1200" dirty="0">
                <a:latin typeface="Arial" panose="020B0604020202020204" pitchFamily="34" charset="0"/>
                <a:ea typeface="Calibri" panose="020F0502020204030204" pitchFamily="34" charset="0"/>
                <a:cs typeface="Arial" panose="020B0604020202020204" pitchFamily="34" charset="0"/>
              </a:rPr>
              <a:t> </a:t>
            </a:r>
          </a:p>
          <a:p>
            <a:pPr algn="ctr"/>
            <a:endParaRPr lang="tr-TR" sz="1200" dirty="0"/>
          </a:p>
        </p:txBody>
      </p:sp>
    </p:spTree>
    <p:extLst>
      <p:ext uri="{BB962C8B-B14F-4D97-AF65-F5344CB8AC3E}">
        <p14:creationId xmlns:p14="http://schemas.microsoft.com/office/powerpoint/2010/main" val="335411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98445" y="684071"/>
            <a:ext cx="8911687" cy="1280890"/>
          </a:xfrm>
        </p:spPr>
        <p:txBody>
          <a:bodyPr/>
          <a:lstStyle/>
          <a:p>
            <a:r>
              <a:rPr lang="tr-TR" dirty="0" smtClean="0"/>
              <a:t>                         </a:t>
            </a:r>
            <a:r>
              <a:rPr lang="tr-TR" dirty="0" err="1" smtClean="0"/>
              <a:t>Methodology</a:t>
            </a:r>
            <a:endParaRPr lang="tr-TR" dirty="0"/>
          </a:p>
        </p:txBody>
      </p:sp>
      <p:pic>
        <p:nvPicPr>
          <p:cNvPr id="4" name="İçerik Yer Tutucusu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1357" y="1708138"/>
            <a:ext cx="5535648" cy="3206774"/>
          </a:xfrm>
          <a:prstGeom prst="rect">
            <a:avLst/>
          </a:prstGeom>
          <a:noFill/>
        </p:spPr>
      </p:pic>
    </p:spTree>
    <p:extLst>
      <p:ext uri="{BB962C8B-B14F-4D97-AF65-F5344CB8AC3E}">
        <p14:creationId xmlns:p14="http://schemas.microsoft.com/office/powerpoint/2010/main" val="228008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Data </a:t>
            </a:r>
            <a:r>
              <a:rPr lang="tr-TR" dirty="0" err="1" smtClean="0"/>
              <a:t>Pre-processing</a:t>
            </a:r>
            <a:endParaRPr lang="tr-TR" dirty="0"/>
          </a:p>
        </p:txBody>
      </p:sp>
      <p:sp>
        <p:nvSpPr>
          <p:cNvPr id="3" name="İçerik Yer Tutucusu 2"/>
          <p:cNvSpPr>
            <a:spLocks noGrp="1"/>
          </p:cNvSpPr>
          <p:nvPr>
            <p:ph idx="1"/>
          </p:nvPr>
        </p:nvSpPr>
        <p:spPr>
          <a:xfrm>
            <a:off x="2589212" y="1562100"/>
            <a:ext cx="8915400" cy="3777622"/>
          </a:xfrm>
        </p:spPr>
        <p:txBody>
          <a:bodyPr/>
          <a:lstStyle/>
          <a:p>
            <a:pPr algn="just">
              <a:lnSpc>
                <a:spcPct val="150000"/>
              </a:lnSpc>
              <a:spcAft>
                <a:spcPts val="800"/>
              </a:spcAft>
            </a:pPr>
            <a:r>
              <a:rPr lang="tr-TR" dirty="0" err="1" smtClean="0">
                <a:latin typeface="Arial" panose="020B0604020202020204" pitchFamily="34" charset="0"/>
                <a:ea typeface="Calibri" panose="020F0502020204030204" pitchFamily="34" charset="0"/>
                <a:cs typeface="Arial" panose="020B0604020202020204" pitchFamily="34" charset="0"/>
              </a:rPr>
              <a:t>In</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this</a:t>
            </a:r>
            <a:r>
              <a:rPr lang="tr-TR" dirty="0" smtClean="0">
                <a:latin typeface="Arial" panose="020B0604020202020204" pitchFamily="34" charset="0"/>
                <a:ea typeface="Calibri" panose="020F0502020204030204" pitchFamily="34" charset="0"/>
                <a:cs typeface="Arial" panose="020B0604020202020204" pitchFamily="34" charset="0"/>
              </a:rPr>
              <a:t> Project , internet </a:t>
            </a:r>
            <a:r>
              <a:rPr lang="tr-TR" dirty="0" err="1" smtClean="0">
                <a:latin typeface="Arial" panose="020B0604020202020204" pitchFamily="34" charset="0"/>
                <a:ea typeface="Calibri" panose="020F0502020204030204" pitchFamily="34" charset="0"/>
                <a:cs typeface="Arial" panose="020B0604020202020204" pitchFamily="34" charset="0"/>
              </a:rPr>
              <a:t>traffic</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activity</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was</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analysed</a:t>
            </a:r>
            <a:r>
              <a:rPr lang="tr-TR" dirty="0" smtClean="0">
                <a:latin typeface="Arial" panose="020B0604020202020204" pitchFamily="34" charset="0"/>
                <a:ea typeface="Calibri" panose="020F0502020204030204" pitchFamily="34" charset="0"/>
                <a:cs typeface="Arial" panose="020B0604020202020204" pitchFamily="34" charset="0"/>
              </a:rPr>
              <a:t>.</a:t>
            </a:r>
          </a:p>
          <a:p>
            <a:pPr algn="just">
              <a:lnSpc>
                <a:spcPct val="150000"/>
              </a:lnSpc>
              <a:spcAft>
                <a:spcPts val="800"/>
              </a:spcAft>
            </a:pPr>
            <a:r>
              <a:rPr lang="tr-TR" dirty="0" smtClean="0">
                <a:latin typeface="Arial" panose="020B0604020202020204" pitchFamily="34" charset="0"/>
                <a:ea typeface="Calibri" panose="020F0502020204030204" pitchFamily="34" charset="0"/>
                <a:cs typeface="Arial" panose="020B0604020202020204" pitchFamily="34" charset="0"/>
              </a:rPr>
              <a:t>Internet </a:t>
            </a:r>
            <a:r>
              <a:rPr lang="tr-TR" dirty="0" err="1">
                <a:latin typeface="Arial" panose="020B0604020202020204" pitchFamily="34" charset="0"/>
                <a:ea typeface="Calibri" panose="020F0502020204030204" pitchFamily="34" charset="0"/>
                <a:cs typeface="Arial" panose="020B0604020202020204" pitchFamily="34" charset="0"/>
              </a:rPr>
              <a:t>traffic</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activity</a:t>
            </a:r>
            <a:r>
              <a:rPr lang="tr-TR" dirty="0">
                <a:latin typeface="Arial" panose="020B0604020202020204" pitchFamily="34" charset="0"/>
                <a:ea typeface="Calibri" panose="020F0502020204030204" pitchFamily="34" charset="0"/>
                <a:cs typeface="Arial" panose="020B0604020202020204" pitchFamily="34" charset="0"/>
              </a:rPr>
              <a:t> data of 100 </a:t>
            </a:r>
            <a:r>
              <a:rPr lang="tr-TR" dirty="0" err="1" smtClean="0">
                <a:latin typeface="Arial" panose="020B0604020202020204" pitchFamily="34" charset="0"/>
                <a:ea typeface="Calibri" panose="020F0502020204030204" pitchFamily="34" charset="0"/>
                <a:cs typeface="Arial" panose="020B0604020202020204" pitchFamily="34" charset="0"/>
              </a:rPr>
              <a:t>areas</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from</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different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parts</a:t>
            </a:r>
            <a:r>
              <a:rPr lang="tr-TR" dirty="0">
                <a:latin typeface="Arial" panose="020B0604020202020204" pitchFamily="34" charset="0"/>
                <a:ea typeface="Calibri" panose="020F0502020204030204" pitchFamily="34" charset="0"/>
                <a:cs typeface="Arial" panose="020B0604020202020204" pitchFamily="34" charset="0"/>
              </a:rPr>
              <a:t> of Milan </a:t>
            </a:r>
            <a:r>
              <a:rPr lang="tr-TR" dirty="0" err="1">
                <a:latin typeface="Arial" panose="020B0604020202020204" pitchFamily="34" charset="0"/>
                <a:ea typeface="Calibri" panose="020F0502020204030204" pitchFamily="34" charset="0"/>
                <a:cs typeface="Arial" panose="020B0604020202020204" pitchFamily="34" charset="0"/>
              </a:rPr>
              <a:t>were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extracted</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according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spatial</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information</a:t>
            </a:r>
            <a:r>
              <a:rPr lang="tr-TR" dirty="0" smtClean="0">
                <a:latin typeface="Arial" panose="020B0604020202020204" pitchFamily="34" charset="0"/>
                <a:ea typeface="Calibri" panose="020F0502020204030204" pitchFamily="34" charset="0"/>
                <a:cs typeface="Arial" panose="020B0604020202020204" pitchFamily="34" charset="0"/>
              </a:rPr>
              <a:t>(</a:t>
            </a:r>
            <a:r>
              <a:rPr lang="tr-TR" dirty="0" err="1" smtClean="0">
                <a:latin typeface="Arial" panose="020B0604020202020204" pitchFamily="34" charset="0"/>
                <a:ea typeface="Calibri" panose="020F0502020204030204" pitchFamily="34" charset="0"/>
                <a:cs typeface="Arial" panose="020B0604020202020204" pitchFamily="34" charset="0"/>
              </a:rPr>
              <a:t>according</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their</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Square</a:t>
            </a:r>
            <a:r>
              <a:rPr lang="tr-TR" dirty="0">
                <a:latin typeface="Arial" panose="020B0604020202020204" pitchFamily="34" charset="0"/>
                <a:ea typeface="Calibri" panose="020F0502020204030204" pitchFamily="34" charset="0"/>
                <a:cs typeface="Arial" panose="020B0604020202020204" pitchFamily="34" charset="0"/>
              </a:rPr>
              <a:t> ID).</a:t>
            </a:r>
          </a:p>
          <a:p>
            <a:pPr algn="just">
              <a:lnSpc>
                <a:spcPct val="150000"/>
              </a:lnSpc>
              <a:spcAft>
                <a:spcPts val="800"/>
              </a:spcAft>
            </a:pPr>
            <a:r>
              <a:rPr lang="tr-TR" dirty="0" err="1" smtClean="0">
                <a:latin typeface="Arial" panose="020B0604020202020204" pitchFamily="34" charset="0"/>
                <a:ea typeface="Calibri" panose="020F0502020204030204" pitchFamily="34" charset="0"/>
                <a:cs typeface="Arial" panose="020B0604020202020204" pitchFamily="34" charset="0"/>
              </a:rPr>
              <a:t>After</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smtClean="0">
                <a:latin typeface="Arial" panose="020B0604020202020204" pitchFamily="34" charset="0"/>
                <a:ea typeface="Calibri" panose="020F0502020204030204" pitchFamily="34" charset="0"/>
                <a:cs typeface="Arial" panose="020B0604020202020204" pitchFamily="34" charset="0"/>
              </a:rPr>
              <a:t>internet </a:t>
            </a:r>
            <a:r>
              <a:rPr lang="tr-TR" dirty="0" err="1">
                <a:latin typeface="Arial" panose="020B0604020202020204" pitchFamily="34" charset="0"/>
                <a:ea typeface="Calibri" panose="020F0502020204030204" pitchFamily="34" charset="0"/>
                <a:cs typeface="Arial" panose="020B0604020202020204" pitchFamily="34" charset="0"/>
              </a:rPr>
              <a:t>t</a:t>
            </a:r>
            <a:r>
              <a:rPr lang="tr-TR" dirty="0" err="1" smtClean="0">
                <a:latin typeface="Arial" panose="020B0604020202020204" pitchFamily="34" charset="0"/>
                <a:ea typeface="Calibri" panose="020F0502020204030204" pitchFamily="34" charset="0"/>
                <a:cs typeface="Arial" panose="020B0604020202020204" pitchFamily="34" charset="0"/>
              </a:rPr>
              <a:t>raffic</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a:t>
            </a:r>
            <a:r>
              <a:rPr lang="tr-TR" dirty="0" err="1" smtClean="0">
                <a:latin typeface="Arial" panose="020B0604020202020204" pitchFamily="34" charset="0"/>
                <a:ea typeface="Calibri" panose="020F0502020204030204" pitchFamily="34" charset="0"/>
                <a:cs typeface="Arial" panose="020B0604020202020204" pitchFamily="34" charset="0"/>
              </a:rPr>
              <a:t>ctivity</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a:latin typeface="Arial" panose="020B0604020202020204" pitchFamily="34" charset="0"/>
                <a:ea typeface="Calibri" panose="020F0502020204030204" pitchFamily="34" charset="0"/>
                <a:cs typeface="Arial" panose="020B0604020202020204" pitchFamily="34" charset="0"/>
              </a:rPr>
              <a:t>data </a:t>
            </a:r>
            <a:r>
              <a:rPr lang="tr-TR" dirty="0" err="1">
                <a:latin typeface="Arial" panose="020B0604020202020204" pitchFamily="34" charset="0"/>
                <a:ea typeface="Calibri" panose="020F0502020204030204" pitchFamily="34" charset="0"/>
                <a:cs typeface="Arial" panose="020B0604020202020204" pitchFamily="34" charset="0"/>
              </a:rPr>
              <a:t>was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extracted</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data in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first</a:t>
            </a:r>
            <a:r>
              <a:rPr lang="tr-TR" dirty="0">
                <a:latin typeface="Arial" panose="020B0604020202020204" pitchFamily="34" charset="0"/>
                <a:ea typeface="Calibri" panose="020F0502020204030204" pitchFamily="34" charset="0"/>
                <a:cs typeface="Arial" panose="020B0604020202020204" pitchFamily="34" charset="0"/>
              </a:rPr>
              <a:t> seven </a:t>
            </a:r>
            <a:r>
              <a:rPr lang="tr-TR" dirty="0" err="1">
                <a:latin typeface="Arial" panose="020B0604020202020204" pitchFamily="34" charset="0"/>
                <a:ea typeface="Calibri" panose="020F0502020204030204" pitchFamily="34" charset="0"/>
                <a:cs typeface="Arial" panose="020B0604020202020204" pitchFamily="34" charset="0"/>
              </a:rPr>
              <a:t>weeks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was</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used</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generate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training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dataset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and</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data in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last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week</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was</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utilised</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create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test </a:t>
            </a:r>
            <a:r>
              <a:rPr lang="tr-TR" dirty="0" err="1">
                <a:latin typeface="Arial" panose="020B0604020202020204" pitchFamily="34" charset="0"/>
                <a:ea typeface="Calibri" panose="020F0502020204030204" pitchFamily="34" charset="0"/>
                <a:cs typeface="Arial" panose="020B0604020202020204" pitchFamily="34" charset="0"/>
              </a:rPr>
              <a:t>dataset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test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accuracy</a:t>
            </a:r>
            <a:r>
              <a:rPr lang="tr-TR" dirty="0">
                <a:latin typeface="Arial" panose="020B0604020202020204" pitchFamily="34" charset="0"/>
                <a:ea typeface="Calibri" panose="020F0502020204030204" pitchFamily="34" charset="0"/>
                <a:cs typeface="Arial" panose="020B0604020202020204" pitchFamily="34" charset="0"/>
              </a:rPr>
              <a:t> of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different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forecasting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algorithms</a:t>
            </a:r>
            <a:r>
              <a:rPr lang="tr-TR" dirty="0" smtClean="0">
                <a:latin typeface="Arial" panose="020B0604020202020204" pitchFamily="34" charset="0"/>
                <a:ea typeface="Calibri" panose="020F0502020204030204" pitchFamily="34" charset="0"/>
                <a:cs typeface="Arial" panose="020B0604020202020204" pitchFamily="34" charset="0"/>
              </a:rPr>
              <a:t>.</a:t>
            </a:r>
          </a:p>
          <a:p>
            <a:pPr algn="just">
              <a:lnSpc>
                <a:spcPct val="150000"/>
              </a:lnSpc>
              <a:spcAft>
                <a:spcPts val="800"/>
              </a:spcAft>
            </a:pPr>
            <a:endParaRPr lang="tr-TR" sz="2400" dirty="0">
              <a:latin typeface="Arial" panose="020B060402020202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830998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30400" y="1473200"/>
            <a:ext cx="9117012" cy="5384800"/>
          </a:xfrm>
        </p:spPr>
        <p:txBody>
          <a:bodyPr>
            <a:normAutofit fontScale="47500" lnSpcReduction="20000"/>
          </a:bodyPr>
          <a:lstStyle/>
          <a:p>
            <a:pPr algn="just">
              <a:lnSpc>
                <a:spcPct val="170000"/>
              </a:lnSpc>
              <a:spcAft>
                <a:spcPts val="800"/>
              </a:spcAft>
            </a:pPr>
            <a:r>
              <a:rPr lang="tr-TR" sz="3800" dirty="0" err="1" smtClean="0">
                <a:latin typeface="Arial" panose="020B0604020202020204" pitchFamily="34" charset="0"/>
                <a:ea typeface="Calibri" panose="020F0502020204030204" pitchFamily="34" charset="0"/>
                <a:cs typeface="Times New Roman" panose="02020603050405020304" pitchFamily="18" charset="0"/>
              </a:rPr>
              <a:t>The</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missing</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values</a:t>
            </a:r>
            <a:r>
              <a:rPr lang="tr-TR" sz="3800" dirty="0">
                <a:latin typeface="Arial" panose="020B0604020202020204" pitchFamily="34" charset="0"/>
                <a:ea typeface="Calibri" panose="020F0502020204030204" pitchFamily="34" charset="0"/>
                <a:cs typeface="Times New Roman" panose="02020603050405020304" pitchFamily="18" charset="0"/>
              </a:rPr>
              <a:t> in </a:t>
            </a:r>
            <a:r>
              <a:rPr lang="tr-TR" sz="3800" dirty="0" err="1">
                <a:latin typeface="Arial" panose="020B0604020202020204" pitchFamily="34" charset="0"/>
                <a:ea typeface="Calibri" panose="020F0502020204030204" pitchFamily="34" charset="0"/>
                <a:cs typeface="Times New Roman" panose="02020603050405020304" pitchFamily="18" charset="0"/>
              </a:rPr>
              <a:t>the</a:t>
            </a:r>
            <a:r>
              <a:rPr lang="tr-TR" sz="3800" dirty="0">
                <a:latin typeface="Arial" panose="020B0604020202020204" pitchFamily="34" charset="0"/>
                <a:ea typeface="Calibri" panose="020F0502020204030204" pitchFamily="34" charset="0"/>
                <a:cs typeface="Times New Roman" panose="02020603050405020304" pitchFamily="18" charset="0"/>
              </a:rPr>
              <a:t> data of </a:t>
            </a:r>
            <a:r>
              <a:rPr lang="tr-TR" sz="3800" dirty="0" err="1">
                <a:latin typeface="Arial" panose="020B0604020202020204" pitchFamily="34" charset="0"/>
                <a:ea typeface="Calibri" panose="020F0502020204030204" pitchFamily="34" charset="0"/>
                <a:cs typeface="Times New Roman" panose="02020603050405020304" pitchFamily="18" charset="0"/>
              </a:rPr>
              <a:t>each</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area</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were</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completed</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using</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the</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linear</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a:latin typeface="Arial" panose="020B0604020202020204" pitchFamily="34" charset="0"/>
                <a:ea typeface="Calibri" panose="020F0502020204030204" pitchFamily="34" charset="0"/>
                <a:cs typeface="Times New Roman" panose="02020603050405020304" pitchFamily="18" charset="0"/>
              </a:rPr>
              <a:t>interpolation</a:t>
            </a:r>
            <a:r>
              <a:rPr lang="tr-TR" sz="3800" dirty="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method</a:t>
            </a:r>
            <a:r>
              <a:rPr lang="tr-TR" sz="3800" dirty="0" smtClean="0">
                <a:latin typeface="Arial" panose="020B0604020202020204" pitchFamily="34" charset="0"/>
                <a:ea typeface="Calibri" panose="020F0502020204030204" pitchFamily="34" charset="0"/>
                <a:cs typeface="Times New Roman" panose="02020603050405020304" pitchFamily="18" charset="0"/>
              </a:rPr>
              <a:t>.</a:t>
            </a:r>
          </a:p>
          <a:p>
            <a:pPr algn="just">
              <a:lnSpc>
                <a:spcPct val="170000"/>
              </a:lnSpc>
              <a:spcAft>
                <a:spcPts val="800"/>
              </a:spcAft>
            </a:pPr>
            <a:r>
              <a:rPr lang="tr-TR" sz="3800" dirty="0" err="1" smtClean="0">
                <a:latin typeface="Arial" panose="020B0604020202020204" pitchFamily="34" charset="0"/>
                <a:ea typeface="Calibri" panose="020F0502020204030204" pitchFamily="34" charset="0"/>
                <a:cs typeface="Arial" panose="020B0604020202020204" pitchFamily="34" charset="0"/>
              </a:rPr>
              <a:t>The</a:t>
            </a:r>
            <a:r>
              <a:rPr lang="tr-TR" sz="3800" dirty="0" smtClean="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previous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values</a:t>
            </a:r>
            <a:r>
              <a:rPr lang="tr-TR" sz="3800" dirty="0">
                <a:latin typeface="Arial" panose="020B0604020202020204" pitchFamily="34" charset="0"/>
                <a:ea typeface="Calibri" panose="020F0502020204030204" pitchFamily="34" charset="0"/>
                <a:cs typeface="Arial" panose="020B0604020202020204" pitchFamily="34" charset="0"/>
              </a:rPr>
              <a:t> of internet </a:t>
            </a:r>
            <a:r>
              <a:rPr lang="tr-TR" sz="3800" dirty="0" err="1">
                <a:latin typeface="Arial" panose="020B0604020202020204" pitchFamily="34" charset="0"/>
                <a:ea typeface="Calibri" panose="020F0502020204030204" pitchFamily="34" charset="0"/>
                <a:cs typeface="Arial" panose="020B0604020202020204" pitchFamily="34" charset="0"/>
              </a:rPr>
              <a:t>traffic</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activity</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are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used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to</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estimate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future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values</a:t>
            </a:r>
            <a:r>
              <a:rPr lang="tr-TR" sz="3800" dirty="0">
                <a:latin typeface="Arial" panose="020B0604020202020204" pitchFamily="34" charset="0"/>
                <a:ea typeface="Calibri" panose="020F0502020204030204" pitchFamily="34" charset="0"/>
                <a:cs typeface="Arial" panose="020B0604020202020204" pitchFamily="34" charset="0"/>
              </a:rPr>
              <a:t> in </a:t>
            </a:r>
            <a:r>
              <a:rPr lang="tr-TR" sz="3800" dirty="0" err="1">
                <a:latin typeface="Arial" panose="020B0604020202020204" pitchFamily="34" charset="0"/>
                <a:ea typeface="Calibri" panose="020F0502020204030204" pitchFamily="34" charset="0"/>
                <a:cs typeface="Arial" panose="020B0604020202020204" pitchFamily="34" charset="0"/>
              </a:rPr>
              <a:t>each</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area</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In</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other</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words</a:t>
            </a:r>
            <a:r>
              <a:rPr lang="tr-TR" sz="3800" dirty="0">
                <a:latin typeface="Arial" panose="020B0604020202020204" pitchFamily="34" charset="0"/>
                <a:ea typeface="Calibri" panose="020F0502020204030204" pitchFamily="34" charset="0"/>
                <a:cs typeface="Arial" panose="020B0604020202020204" pitchFamily="34" charset="0"/>
              </a:rPr>
              <a:t>, N-</a:t>
            </a:r>
            <a:r>
              <a:rPr lang="tr-TR" sz="3800" dirty="0" err="1">
                <a:latin typeface="Arial" panose="020B0604020202020204" pitchFamily="34" charset="0"/>
                <a:ea typeface="Calibri" panose="020F0502020204030204" pitchFamily="34" charset="0"/>
                <a:cs typeface="Arial" panose="020B0604020202020204" pitchFamily="34" charset="0"/>
              </a:rPr>
              <a:t>previous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value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was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used</a:t>
            </a:r>
            <a:r>
              <a:rPr lang="tr-TR" sz="3800" dirty="0">
                <a:latin typeface="Arial" panose="020B0604020202020204" pitchFamily="34" charset="0"/>
                <a:ea typeface="Calibri" panose="020F0502020204030204" pitchFamily="34" charset="0"/>
                <a:cs typeface="Arial" panose="020B0604020202020204" pitchFamily="34" charset="0"/>
              </a:rPr>
              <a:t> as a </a:t>
            </a:r>
            <a:r>
              <a:rPr lang="tr-TR" sz="3800" dirty="0" err="1">
                <a:latin typeface="Arial" panose="020B0604020202020204" pitchFamily="34" charset="0"/>
                <a:ea typeface="Calibri" panose="020F0502020204030204" pitchFamily="34" charset="0"/>
                <a:cs typeface="Arial" panose="020B0604020202020204" pitchFamily="34" charset="0"/>
              </a:rPr>
              <a:t>feature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vector</a:t>
            </a:r>
            <a:r>
              <a:rPr lang="tr-TR" sz="3800" dirty="0">
                <a:latin typeface="Arial" panose="020B0604020202020204" pitchFamily="34" charset="0"/>
                <a:ea typeface="Calibri" panose="020F0502020204030204" pitchFamily="34" charset="0"/>
                <a:cs typeface="Arial" panose="020B0604020202020204" pitchFamily="34" charset="0"/>
              </a:rPr>
              <a:t>.</a:t>
            </a:r>
          </a:p>
          <a:p>
            <a:pPr algn="just">
              <a:lnSpc>
                <a:spcPct val="170000"/>
              </a:lnSpc>
            </a:pPr>
            <a:r>
              <a:rPr lang="tr-TR" sz="3800" dirty="0" err="1" smtClean="0">
                <a:latin typeface="Arial" panose="020B0604020202020204" pitchFamily="34" charset="0"/>
                <a:ea typeface="Calibri" panose="020F0502020204030204" pitchFamily="34" charset="0"/>
                <a:cs typeface="Arial" panose="020B0604020202020204" pitchFamily="34" charset="0"/>
              </a:rPr>
              <a:t>The</a:t>
            </a:r>
            <a:r>
              <a:rPr lang="tr-TR" sz="3800" dirty="0" smtClean="0">
                <a:latin typeface="Arial" panose="020B0604020202020204" pitchFamily="34" charset="0"/>
                <a:ea typeface="Calibri" panose="020F0502020204030204" pitchFamily="34" charset="0"/>
                <a:cs typeface="Arial" panose="020B0604020202020204" pitchFamily="34" charset="0"/>
              </a:rPr>
              <a:t> </a:t>
            </a:r>
            <a:r>
              <a:rPr lang="tr-TR" sz="3800" dirty="0" err="1" smtClean="0">
                <a:latin typeface="Arial" panose="020B0604020202020204" pitchFamily="34" charset="0"/>
                <a:ea typeface="Calibri" panose="020F0502020204030204" pitchFamily="34" charset="0"/>
                <a:cs typeface="Arial" panose="020B0604020202020204" pitchFamily="34" charset="0"/>
              </a:rPr>
              <a:t>dataset</a:t>
            </a:r>
            <a:r>
              <a:rPr lang="tr-TR" sz="3800" dirty="0" smtClean="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was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adapted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to</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supervised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smtClean="0">
                <a:latin typeface="Arial" panose="020B0604020202020204" pitchFamily="34" charset="0"/>
                <a:ea typeface="Calibri" panose="020F0502020204030204" pitchFamily="34" charset="0"/>
                <a:cs typeface="Arial" panose="020B0604020202020204" pitchFamily="34" charset="0"/>
              </a:rPr>
              <a:t>learning</a:t>
            </a:r>
            <a:r>
              <a:rPr lang="tr-TR" sz="3800" dirty="0" smtClean="0">
                <a:latin typeface="Arial" panose="020B0604020202020204" pitchFamily="34" charset="0"/>
                <a:ea typeface="Calibri" panose="020F0502020204030204" pitchFamily="34" charset="0"/>
                <a:cs typeface="Arial" panose="020B0604020202020204" pitchFamily="34" charset="0"/>
              </a:rPr>
              <a:t> </a:t>
            </a:r>
            <a:r>
              <a:rPr lang="tr-TR" sz="3800" dirty="0" err="1" smtClean="0">
                <a:latin typeface="Arial" panose="020B0604020202020204" pitchFamily="34" charset="0"/>
                <a:ea typeface="Calibri" panose="020F0502020204030204" pitchFamily="34" charset="0"/>
                <a:cs typeface="Arial" panose="020B0604020202020204" pitchFamily="34" charset="0"/>
              </a:rPr>
              <a:t>by</a:t>
            </a:r>
            <a:r>
              <a:rPr lang="tr-TR" sz="3800" dirty="0" smtClean="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using</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v_enframe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one</a:t>
            </a:r>
            <a:r>
              <a:rPr lang="tr-TR" sz="3800" dirty="0">
                <a:latin typeface="Arial" panose="020B0604020202020204" pitchFamily="34" charset="0"/>
                <a:ea typeface="Calibri" panose="020F0502020204030204" pitchFamily="34" charset="0"/>
                <a:cs typeface="Arial" panose="020B0604020202020204" pitchFamily="34" charset="0"/>
              </a:rPr>
              <a:t> of </a:t>
            </a:r>
            <a:r>
              <a:rPr lang="tr-TR" sz="3800" dirty="0" err="1">
                <a:latin typeface="Arial" panose="020B0604020202020204" pitchFamily="34" charset="0"/>
                <a:ea typeface="Calibri" panose="020F0502020204030204" pitchFamily="34" charset="0"/>
                <a:cs typeface="Arial" panose="020B0604020202020204" pitchFamily="34" charset="0"/>
              </a:rPr>
              <a:t>the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voice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box</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algorithms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developed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for</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Matlab</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V_enframe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frames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the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vector</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pretending</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to</a:t>
            </a:r>
            <a:r>
              <a:rPr lang="tr-TR" sz="3800" dirty="0">
                <a:latin typeface="Arial" panose="020B0604020202020204" pitchFamily="34" charset="0"/>
                <a:ea typeface="Calibri" panose="020F0502020204030204" pitchFamily="34" charset="0"/>
                <a:cs typeface="Arial" panose="020B0604020202020204" pitchFamily="34" charset="0"/>
              </a:rPr>
              <a:t> be (</a:t>
            </a:r>
            <a:r>
              <a:rPr lang="tr-TR" sz="3800" dirty="0" err="1">
                <a:latin typeface="Arial" panose="020B0604020202020204" pitchFamily="34" charset="0"/>
                <a:ea typeface="Calibri" panose="020F0502020204030204" pitchFamily="34" charset="0"/>
                <a:cs typeface="Arial" panose="020B0604020202020204" pitchFamily="34" charset="0"/>
              </a:rPr>
              <a:t>overlapping</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the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signal</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Thus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predictor</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values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and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target</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values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to</a:t>
            </a:r>
            <a:r>
              <a:rPr lang="tr-TR" sz="3800" dirty="0">
                <a:latin typeface="Arial" panose="020B0604020202020204" pitchFamily="34" charset="0"/>
                <a:ea typeface="Calibri" panose="020F0502020204030204" pitchFamily="34" charset="0"/>
                <a:cs typeface="Arial" panose="020B0604020202020204" pitchFamily="34" charset="0"/>
              </a:rPr>
              <a:t> be </a:t>
            </a:r>
            <a:r>
              <a:rPr lang="tr-TR" sz="3800" dirty="0" err="1">
                <a:latin typeface="Arial" panose="020B0604020202020204" pitchFamily="34" charset="0"/>
                <a:ea typeface="Calibri" panose="020F0502020204030204" pitchFamily="34" charset="0"/>
                <a:cs typeface="Arial" panose="020B0604020202020204" pitchFamily="34" charset="0"/>
              </a:rPr>
              <a:t>used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to</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feed</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algorithm</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models</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were</a:t>
            </a:r>
            <a:r>
              <a:rPr lang="tr-TR" sz="3800" dirty="0">
                <a:latin typeface="Arial" panose="020B0604020202020204" pitchFamily="34" charset="0"/>
                <a:ea typeface="Calibri" panose="020F0502020204030204" pitchFamily="34" charset="0"/>
                <a:cs typeface="Arial" panose="020B0604020202020204" pitchFamily="34" charset="0"/>
              </a:rPr>
              <a:t> </a:t>
            </a:r>
            <a:r>
              <a:rPr lang="tr-TR" sz="3800" dirty="0" err="1">
                <a:latin typeface="Arial" panose="020B0604020202020204" pitchFamily="34" charset="0"/>
                <a:ea typeface="Calibri" panose="020F0502020204030204" pitchFamily="34" charset="0"/>
                <a:cs typeface="Arial" panose="020B0604020202020204" pitchFamily="34" charset="0"/>
              </a:rPr>
              <a:t>obtained</a:t>
            </a:r>
            <a:r>
              <a:rPr lang="tr-TR" sz="3800" dirty="0" smtClean="0">
                <a:latin typeface="Arial" panose="020B0604020202020204" pitchFamily="34" charset="0"/>
                <a:ea typeface="Calibri" panose="020F0502020204030204" pitchFamily="34" charset="0"/>
              </a:rPr>
              <a:t>.</a:t>
            </a:r>
          </a:p>
          <a:p>
            <a:pPr algn="just">
              <a:lnSpc>
                <a:spcPct val="170000"/>
              </a:lnSpc>
            </a:pPr>
            <a:r>
              <a:rPr lang="tr-TR" sz="3800" dirty="0" err="1" smtClean="0">
                <a:latin typeface="Arial" panose="020B0604020202020204" pitchFamily="34" charset="0"/>
                <a:ea typeface="Calibri" panose="020F0502020204030204" pitchFamily="34" charset="0"/>
                <a:cs typeface="Times New Roman" panose="02020603050405020304" pitchFamily="18" charset="0"/>
              </a:rPr>
              <a:t>After</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these</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processes</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prediction</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was</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made</a:t>
            </a:r>
            <a:r>
              <a:rPr lang="tr-TR" sz="3800" dirty="0" smtClean="0">
                <a:latin typeface="Arial" panose="020B0604020202020204" pitchFamily="34" charset="0"/>
                <a:ea typeface="Calibri" panose="020F0502020204030204" pitchFamily="34" charset="0"/>
                <a:cs typeface="Times New Roman" panose="02020603050405020304" pitchFamily="18" charset="0"/>
              </a:rPr>
              <a:t>. MAE </a:t>
            </a:r>
            <a:r>
              <a:rPr lang="tr-TR" sz="3800" dirty="0" err="1" smtClean="0">
                <a:latin typeface="Arial" panose="020B0604020202020204" pitchFamily="34" charset="0"/>
                <a:ea typeface="Calibri" panose="020F0502020204030204" pitchFamily="34" charset="0"/>
                <a:cs typeface="Times New Roman" panose="02020603050405020304" pitchFamily="18" charset="0"/>
              </a:rPr>
              <a:t>and</a:t>
            </a:r>
            <a:r>
              <a:rPr lang="tr-TR" sz="3800" dirty="0" smtClean="0">
                <a:latin typeface="Arial" panose="020B0604020202020204" pitchFamily="34" charset="0"/>
                <a:ea typeface="Calibri" panose="020F0502020204030204" pitchFamily="34" charset="0"/>
                <a:cs typeface="Times New Roman" panose="02020603050405020304" pitchFamily="18" charset="0"/>
              </a:rPr>
              <a:t> RMSE </a:t>
            </a:r>
            <a:r>
              <a:rPr lang="tr-TR" sz="3800" dirty="0" err="1" smtClean="0">
                <a:latin typeface="Arial" panose="020B0604020202020204" pitchFamily="34" charset="0"/>
                <a:ea typeface="Calibri" panose="020F0502020204030204" pitchFamily="34" charset="0"/>
                <a:cs typeface="Times New Roman" panose="02020603050405020304" pitchFamily="18" charset="0"/>
              </a:rPr>
              <a:t>accuracy</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values</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were</a:t>
            </a:r>
            <a:r>
              <a:rPr lang="tr-TR" sz="3800" dirty="0" smtClean="0">
                <a:latin typeface="Arial" panose="020B0604020202020204" pitchFamily="34" charset="0"/>
                <a:ea typeface="Calibri" panose="020F0502020204030204" pitchFamily="34" charset="0"/>
                <a:cs typeface="Times New Roman" panose="02020603050405020304" pitchFamily="18" charset="0"/>
              </a:rPr>
              <a:t> </a:t>
            </a:r>
            <a:r>
              <a:rPr lang="tr-TR" sz="3800" dirty="0" err="1" smtClean="0">
                <a:latin typeface="Arial" panose="020B0604020202020204" pitchFamily="34" charset="0"/>
                <a:ea typeface="Calibri" panose="020F0502020204030204" pitchFamily="34" charset="0"/>
                <a:cs typeface="Times New Roman" panose="02020603050405020304" pitchFamily="18" charset="0"/>
              </a:rPr>
              <a:t>measured</a:t>
            </a:r>
            <a:r>
              <a:rPr lang="tr-TR" sz="3800" dirty="0" smtClean="0">
                <a:latin typeface="Arial" panose="020B0604020202020204" pitchFamily="34" charset="0"/>
                <a:ea typeface="Calibri" panose="020F0502020204030204" pitchFamily="34" charset="0"/>
                <a:cs typeface="Times New Roman" panose="02020603050405020304" pitchFamily="18" charset="0"/>
              </a:rPr>
              <a:t>.</a:t>
            </a:r>
          </a:p>
          <a:p>
            <a:pPr algn="just">
              <a:lnSpc>
                <a:spcPct val="160000"/>
              </a:lnSpc>
            </a:pPr>
            <a:endParaRPr lang="tr-TR" sz="26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60000"/>
              </a:lnSpc>
            </a:pPr>
            <a:endParaRPr lang="tr-TR" dirty="0" smtClean="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5225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Results</a:t>
            </a:r>
            <a:endParaRPr lang="tr-TR" dirty="0"/>
          </a:p>
        </p:txBody>
      </p:sp>
      <p:graphicFrame>
        <p:nvGraphicFramePr>
          <p:cNvPr id="4" name="Grafik 3"/>
          <p:cNvGraphicFramePr/>
          <p:nvPr>
            <p:extLst>
              <p:ext uri="{D42A27DB-BD31-4B8C-83A1-F6EECF244321}">
                <p14:modId xmlns:p14="http://schemas.microsoft.com/office/powerpoint/2010/main" val="876404081"/>
              </p:ext>
            </p:extLst>
          </p:nvPr>
        </p:nvGraphicFramePr>
        <p:xfrm>
          <a:off x="3111501" y="1803401"/>
          <a:ext cx="6235700" cy="3797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1731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Results</a:t>
            </a:r>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831511157"/>
              </p:ext>
            </p:extLst>
          </p:nvPr>
        </p:nvGraphicFramePr>
        <p:xfrm>
          <a:off x="3225800" y="2025329"/>
          <a:ext cx="6096635" cy="2191070"/>
        </p:xfrm>
        <a:graphic>
          <a:graphicData uri="http://schemas.openxmlformats.org/drawingml/2006/table">
            <a:tbl>
              <a:tblPr firstRow="1" firstCol="1" bandRow="1"/>
              <a:tblGrid>
                <a:gridCol w="3046038"/>
                <a:gridCol w="1453273"/>
                <a:gridCol w="1597324"/>
              </a:tblGrid>
              <a:tr h="401673">
                <a:tc>
                  <a:txBody>
                    <a:bodyPr/>
                    <a:lstStyle/>
                    <a:p>
                      <a:pPr algn="ctr">
                        <a:lnSpc>
                          <a:spcPct val="107000"/>
                        </a:lnSpc>
                        <a:spcAft>
                          <a:spcPts val="0"/>
                        </a:spcAft>
                      </a:pPr>
                      <a:r>
                        <a:rPr lang="tr-TR" sz="1100" b="1">
                          <a:effectLst/>
                          <a:latin typeface="Calibri" panose="020F0502020204030204" pitchFamily="34" charset="0"/>
                          <a:ea typeface="Times New Roman" panose="02020603050405020304" pitchFamily="18" charset="0"/>
                          <a:cs typeface="Calibri" panose="020F0502020204030204" pitchFamily="34" charset="0"/>
                        </a:rPr>
                        <a:t>Algorithms/Accuracy</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effectLst/>
                          <a:latin typeface="Calibri" panose="020F0502020204030204" pitchFamily="34" charset="0"/>
                          <a:ea typeface="Times New Roman" panose="02020603050405020304" pitchFamily="18" charset="0"/>
                          <a:cs typeface="Calibri" panose="020F0502020204030204" pitchFamily="34" charset="0"/>
                        </a:rPr>
                        <a:t>RMSE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effectLst/>
                          <a:latin typeface="Calibri" panose="020F0502020204030204" pitchFamily="34" charset="0"/>
                          <a:ea typeface="Times New Roman" panose="02020603050405020304" pitchFamily="18" charset="0"/>
                          <a:cs typeface="Calibri" panose="020F0502020204030204" pitchFamily="34" charset="0"/>
                        </a:rPr>
                        <a:t>MAE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r>
              <a:tr h="401673">
                <a:tc>
                  <a:txBody>
                    <a:bodyPr/>
                    <a:lstStyle/>
                    <a:p>
                      <a:pPr algn="ctr">
                        <a:lnSpc>
                          <a:spcPct val="107000"/>
                        </a:lnSpc>
                        <a:spcAft>
                          <a:spcPts val="0"/>
                        </a:spcAft>
                      </a:pPr>
                      <a:r>
                        <a:rPr lang="tr-TR" sz="1100" b="1">
                          <a:effectLst/>
                          <a:latin typeface="Calibri" panose="020F0502020204030204" pitchFamily="34" charset="0"/>
                          <a:ea typeface="Times New Roman" panose="02020603050405020304" pitchFamily="18" charset="0"/>
                          <a:cs typeface="Calibri" panose="020F0502020204030204" pitchFamily="34" charset="0"/>
                        </a:rPr>
                        <a:t>Linear Regression</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160.78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55.18</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r>
              <a:tr h="401673">
                <a:tc>
                  <a:txBody>
                    <a:bodyPr/>
                    <a:lstStyle/>
                    <a:p>
                      <a:pPr algn="ctr">
                        <a:lnSpc>
                          <a:spcPct val="107000"/>
                        </a:lnSpc>
                        <a:spcAft>
                          <a:spcPts val="0"/>
                        </a:spcAft>
                      </a:pPr>
                      <a:r>
                        <a:rPr lang="tr-TR" sz="1100" b="1">
                          <a:effectLst/>
                          <a:latin typeface="Calibri" panose="020F0502020204030204" pitchFamily="34" charset="0"/>
                          <a:ea typeface="Times New Roman" panose="02020603050405020304" pitchFamily="18" charset="0"/>
                          <a:cs typeface="Calibri" panose="020F0502020204030204" pitchFamily="34" charset="0"/>
                        </a:rPr>
                        <a:t>Support Vector Machine </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105.65</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47.16</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r>
              <a:tr h="401673">
                <a:tc>
                  <a:txBody>
                    <a:bodyPr/>
                    <a:lstStyle/>
                    <a:p>
                      <a:pPr algn="ctr">
                        <a:lnSpc>
                          <a:spcPct val="107000"/>
                        </a:lnSpc>
                        <a:spcAft>
                          <a:spcPts val="0"/>
                        </a:spcAft>
                      </a:pPr>
                      <a:r>
                        <a:rPr lang="tr-TR" sz="1100" b="1">
                          <a:effectLst/>
                          <a:latin typeface="Calibri" panose="020F0502020204030204" pitchFamily="34" charset="0"/>
                          <a:ea typeface="Times New Roman" panose="02020603050405020304" pitchFamily="18" charset="0"/>
                          <a:cs typeface="Calibri" panose="020F0502020204030204" pitchFamily="34" charset="0"/>
                        </a:rPr>
                        <a:t>Desion Tree</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158.39</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61.87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r>
              <a:tr h="584378">
                <a:tc>
                  <a:txBody>
                    <a:bodyPr/>
                    <a:lstStyle/>
                    <a:p>
                      <a:pPr algn="ctr">
                        <a:lnSpc>
                          <a:spcPct val="107000"/>
                        </a:lnSpc>
                        <a:spcAft>
                          <a:spcPts val="0"/>
                        </a:spcAft>
                      </a:pPr>
                      <a:r>
                        <a:rPr lang="tr-TR" sz="1100" b="1">
                          <a:effectLst/>
                          <a:latin typeface="Calibri" panose="020F0502020204030204" pitchFamily="34" charset="0"/>
                          <a:ea typeface="Times New Roman" panose="02020603050405020304" pitchFamily="18" charset="0"/>
                          <a:cs typeface="Calibri" panose="020F0502020204030204" pitchFamily="34" charset="0"/>
                        </a:rPr>
                        <a:t>Neural Network(Feedforward)</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tcPr>
                </a:tc>
                <a:tc>
                  <a:txBody>
                    <a:bodyPr/>
                    <a:lstStyle/>
                    <a:p>
                      <a:pPr algn="ctr">
                        <a:lnSpc>
                          <a:spcPct val="107000"/>
                        </a:lnSpc>
                        <a:spcAft>
                          <a:spcPts val="0"/>
                        </a:spcAft>
                      </a:pPr>
                      <a:r>
                        <a:rPr lang="tr-TR" sz="110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108.67</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B2B2B2"/>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c>
                  <a:txBody>
                    <a:bodyPr/>
                    <a:lstStyle/>
                    <a:p>
                      <a:pPr algn="ctr">
                        <a:lnSpc>
                          <a:spcPct val="107000"/>
                        </a:lnSpc>
                        <a:spcAft>
                          <a:spcPts val="0"/>
                        </a:spcAft>
                      </a:pPr>
                      <a:r>
                        <a:rPr lang="tr-TR" sz="1100" dirty="0">
                          <a:solidFill>
                            <a:srgbClr val="3F3F3F"/>
                          </a:solidFill>
                          <a:effectLst/>
                          <a:latin typeface="Calibri" panose="020F0502020204030204" pitchFamily="34" charset="0"/>
                          <a:ea typeface="Times New Roman" panose="02020603050405020304" pitchFamily="18" charset="0"/>
                          <a:cs typeface="Calibri" panose="020F0502020204030204" pitchFamily="34" charset="0"/>
                        </a:rPr>
                        <a:t>53.61</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3F3F3F"/>
                      </a:solidFill>
                      <a:prstDash val="solid"/>
                      <a:round/>
                      <a:headEnd type="none" w="med" len="med"/>
                      <a:tailEnd type="none" w="med" len="med"/>
                    </a:lnL>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lnB w="12700" cap="flat" cmpd="sng" algn="ctr">
                      <a:solidFill>
                        <a:srgbClr val="3F3F3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0340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Conclusion</a:t>
            </a:r>
            <a:endParaRPr lang="tr-TR" dirty="0"/>
          </a:p>
        </p:txBody>
      </p:sp>
      <p:sp>
        <p:nvSpPr>
          <p:cNvPr id="3" name="İçerik Yer Tutucusu 2"/>
          <p:cNvSpPr>
            <a:spLocks noGrp="1"/>
          </p:cNvSpPr>
          <p:nvPr>
            <p:ph idx="1"/>
          </p:nvPr>
        </p:nvSpPr>
        <p:spPr>
          <a:xfrm>
            <a:off x="2592925" y="1905000"/>
            <a:ext cx="8915400" cy="3777622"/>
          </a:xfrm>
        </p:spPr>
        <p:txBody>
          <a:bodyPr/>
          <a:lstStyle/>
          <a:p>
            <a:pPr marL="0" indent="0" algn="just">
              <a:lnSpc>
                <a:spcPct val="150000"/>
              </a:lnSpc>
              <a:buNone/>
            </a:pPr>
            <a:r>
              <a:rPr lang="en-US" dirty="0" smtClean="0">
                <a:latin typeface="Arial" panose="020B0604020202020204" pitchFamily="34" charset="0"/>
                <a:cs typeface="Arial" panose="020B0604020202020204" pitchFamily="34" charset="0"/>
              </a:rPr>
              <a:t>While Linear </a:t>
            </a:r>
            <a:r>
              <a:rPr lang="tr-TR" dirty="0" smtClean="0">
                <a:latin typeface="Arial" panose="020B0604020202020204" pitchFamily="34" charset="0"/>
                <a:cs typeface="Arial" panose="020B0604020202020204" pitchFamily="34" charset="0"/>
              </a:rPr>
              <a:t>R</a:t>
            </a:r>
            <a:r>
              <a:rPr lang="en-US" dirty="0" smtClean="0">
                <a:latin typeface="Arial" panose="020B0604020202020204" pitchFamily="34" charset="0"/>
                <a:cs typeface="Arial" panose="020B0604020202020204" pitchFamily="34" charset="0"/>
              </a:rPr>
              <a:t>egression shows the worst performance, Support Vector Machine has the best one</a:t>
            </a:r>
            <a:r>
              <a:rPr lang="tr-TR"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There is a big difference between the values of </a:t>
            </a:r>
            <a:r>
              <a:rPr lang="tr-TR" dirty="0" smtClean="0">
                <a:latin typeface="Arial" panose="020B0604020202020204" pitchFamily="34" charset="0"/>
                <a:cs typeface="Arial" panose="020B0604020202020204" pitchFamily="34" charset="0"/>
              </a:rPr>
              <a:t>L</a:t>
            </a:r>
            <a:r>
              <a:rPr lang="en-US" dirty="0" err="1" smtClean="0">
                <a:latin typeface="Arial" panose="020B0604020202020204" pitchFamily="34" charset="0"/>
                <a:cs typeface="Arial" panose="020B0604020202020204" pitchFamily="34" charset="0"/>
              </a:rPr>
              <a:t>inear</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R</a:t>
            </a:r>
            <a:r>
              <a:rPr lang="en-US" dirty="0" smtClean="0">
                <a:latin typeface="Arial" panose="020B0604020202020204" pitchFamily="34" charset="0"/>
                <a:cs typeface="Arial" panose="020B0604020202020204" pitchFamily="34" charset="0"/>
              </a:rPr>
              <a:t>egression and </a:t>
            </a:r>
            <a:r>
              <a:rPr lang="tr-TR" dirty="0" smtClean="0">
                <a:latin typeface="Arial" panose="020B0604020202020204" pitchFamily="34" charset="0"/>
                <a:cs typeface="Arial" panose="020B0604020202020204" pitchFamily="34" charset="0"/>
              </a:rPr>
              <a:t>S</a:t>
            </a:r>
            <a:r>
              <a:rPr lang="en-US" dirty="0" err="1" smtClean="0">
                <a:latin typeface="Arial" panose="020B0604020202020204" pitchFamily="34" charset="0"/>
                <a:cs typeface="Arial" panose="020B0604020202020204" pitchFamily="34" charset="0"/>
              </a:rPr>
              <a:t>upport</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V</a:t>
            </a:r>
            <a:r>
              <a:rPr lang="en-US" dirty="0" err="1" smtClean="0">
                <a:latin typeface="Arial" panose="020B0604020202020204" pitchFamily="34" charset="0"/>
                <a:cs typeface="Arial" panose="020B0604020202020204" pitchFamily="34" charset="0"/>
              </a:rPr>
              <a:t>ector</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M</a:t>
            </a:r>
            <a:r>
              <a:rPr lang="en-US" dirty="0" err="1" smtClean="0">
                <a:latin typeface="Arial" panose="020B0604020202020204" pitchFamily="34" charset="0"/>
                <a:cs typeface="Arial" panose="020B0604020202020204" pitchFamily="34" charset="0"/>
              </a:rPr>
              <a:t>achine</a:t>
            </a:r>
            <a:r>
              <a:rPr lang="en-US" dirty="0" smtClean="0">
                <a:latin typeface="Arial" panose="020B0604020202020204" pitchFamily="34" charset="0"/>
                <a:cs typeface="Arial" panose="020B0604020202020204" pitchFamily="34" charset="0"/>
              </a:rPr>
              <a:t>. The reason to get </a:t>
            </a:r>
            <a:r>
              <a:rPr lang="tr-TR" dirty="0" smtClean="0">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better </a:t>
            </a:r>
            <a:r>
              <a:rPr lang="tr-TR" dirty="0" err="1" smtClean="0">
                <a:latin typeface="Arial" panose="020B0604020202020204" pitchFamily="34" charset="0"/>
                <a:cs typeface="Arial" panose="020B0604020202020204" pitchFamily="34" charset="0"/>
              </a:rPr>
              <a:t>result</a:t>
            </a:r>
            <a:r>
              <a:rPr lang="tr-TR"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for Support Vector Machine regression is that it can handle the nonlinearity of mobile traffic. Linear Regression has not enough parameter space to deal with the complicated dynamics of mobile traffic.</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007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5400" dirty="0" smtClean="0"/>
              <a:t>OUTLINE</a:t>
            </a:r>
            <a:endParaRPr lang="tr-TR" sz="5400" dirty="0"/>
          </a:p>
        </p:txBody>
      </p:sp>
      <p:sp>
        <p:nvSpPr>
          <p:cNvPr id="3" name="İçerik Yer Tutucusu 2"/>
          <p:cNvSpPr>
            <a:spLocks noGrp="1"/>
          </p:cNvSpPr>
          <p:nvPr>
            <p:ph idx="1"/>
          </p:nvPr>
        </p:nvSpPr>
        <p:spPr>
          <a:xfrm>
            <a:off x="2589212" y="1638300"/>
            <a:ext cx="8915400" cy="3777622"/>
          </a:xfrm>
        </p:spPr>
        <p:txBody>
          <a:bodyPr/>
          <a:lstStyle/>
          <a:p>
            <a:r>
              <a:rPr lang="tr-TR" dirty="0" err="1"/>
              <a:t>literature</a:t>
            </a:r>
            <a:r>
              <a:rPr lang="tr-TR" dirty="0"/>
              <a:t> </a:t>
            </a:r>
            <a:r>
              <a:rPr lang="tr-TR" dirty="0" err="1" smtClean="0"/>
              <a:t>review</a:t>
            </a:r>
            <a:endParaRPr lang="tr-TR" dirty="0"/>
          </a:p>
          <a:p>
            <a:pPr>
              <a:buFont typeface="Arial" panose="020B0604020202020204" pitchFamily="34" charset="0"/>
              <a:buChar char="•"/>
            </a:pPr>
            <a:r>
              <a:rPr lang="tr-TR" dirty="0" smtClean="0"/>
              <a:t>        </a:t>
            </a:r>
            <a:r>
              <a:rPr lang="tr-TR" dirty="0" err="1" smtClean="0"/>
              <a:t>implementations</a:t>
            </a:r>
            <a:r>
              <a:rPr lang="tr-TR" dirty="0" smtClean="0"/>
              <a:t> of </a:t>
            </a:r>
            <a:r>
              <a:rPr lang="tr-TR" dirty="0" err="1" smtClean="0"/>
              <a:t>machine</a:t>
            </a:r>
            <a:r>
              <a:rPr lang="tr-TR" dirty="0" smtClean="0"/>
              <a:t> </a:t>
            </a:r>
            <a:r>
              <a:rPr lang="tr-TR" dirty="0" err="1" smtClean="0"/>
              <a:t>learning</a:t>
            </a:r>
            <a:r>
              <a:rPr lang="tr-TR" dirty="0" smtClean="0"/>
              <a:t> in </a:t>
            </a:r>
            <a:r>
              <a:rPr lang="tr-TR" dirty="0" err="1" smtClean="0"/>
              <a:t>communication</a:t>
            </a:r>
            <a:r>
              <a:rPr lang="tr-TR" dirty="0" smtClean="0"/>
              <a:t> </a:t>
            </a:r>
            <a:r>
              <a:rPr lang="tr-TR" dirty="0" err="1" smtClean="0"/>
              <a:t>area</a:t>
            </a:r>
            <a:endParaRPr lang="tr-TR" dirty="0" smtClean="0"/>
          </a:p>
          <a:p>
            <a:pPr>
              <a:buFont typeface="Arial" panose="020B0604020202020204" pitchFamily="34" charset="0"/>
              <a:buChar char="•"/>
            </a:pPr>
            <a:r>
              <a:rPr lang="tr-TR" dirty="0"/>
              <a:t> </a:t>
            </a:r>
            <a:r>
              <a:rPr lang="tr-TR" dirty="0" smtClean="0"/>
              <a:t>        </a:t>
            </a:r>
            <a:r>
              <a:rPr lang="tr-TR" dirty="0" err="1" smtClean="0"/>
              <a:t>traffic</a:t>
            </a:r>
            <a:r>
              <a:rPr lang="tr-TR" dirty="0" smtClean="0"/>
              <a:t> </a:t>
            </a:r>
            <a:r>
              <a:rPr lang="tr-TR" dirty="0" err="1" smtClean="0"/>
              <a:t>prediction</a:t>
            </a:r>
            <a:r>
              <a:rPr lang="tr-TR" dirty="0" smtClean="0"/>
              <a:t> </a:t>
            </a:r>
            <a:r>
              <a:rPr lang="tr-TR" dirty="0" err="1" smtClean="0"/>
              <a:t>using</a:t>
            </a:r>
            <a:r>
              <a:rPr lang="tr-TR" dirty="0" smtClean="0"/>
              <a:t> </a:t>
            </a:r>
            <a:r>
              <a:rPr lang="tr-TR" dirty="0" err="1" smtClean="0"/>
              <a:t>machine</a:t>
            </a:r>
            <a:r>
              <a:rPr lang="tr-TR" dirty="0" smtClean="0"/>
              <a:t> </a:t>
            </a:r>
            <a:r>
              <a:rPr lang="tr-TR" dirty="0" err="1" smtClean="0"/>
              <a:t>learning</a:t>
            </a:r>
            <a:r>
              <a:rPr lang="tr-TR" dirty="0" smtClean="0"/>
              <a:t> in </a:t>
            </a:r>
            <a:r>
              <a:rPr lang="tr-TR" dirty="0" err="1" smtClean="0"/>
              <a:t>communication</a:t>
            </a:r>
            <a:r>
              <a:rPr lang="tr-TR" dirty="0" smtClean="0"/>
              <a:t> </a:t>
            </a:r>
            <a:r>
              <a:rPr lang="tr-TR" dirty="0" err="1" smtClean="0"/>
              <a:t>netwoks</a:t>
            </a:r>
            <a:endParaRPr lang="tr-TR" dirty="0" smtClean="0"/>
          </a:p>
          <a:p>
            <a:r>
              <a:rPr lang="tr-TR" dirty="0" err="1"/>
              <a:t>goal</a:t>
            </a:r>
            <a:r>
              <a:rPr lang="tr-TR" dirty="0"/>
              <a:t>/</a:t>
            </a:r>
            <a:r>
              <a:rPr lang="tr-TR" dirty="0" err="1"/>
              <a:t>objectives</a:t>
            </a:r>
            <a:r>
              <a:rPr lang="tr-TR" dirty="0"/>
              <a:t> of </a:t>
            </a:r>
            <a:r>
              <a:rPr lang="tr-TR" dirty="0" err="1"/>
              <a:t>the</a:t>
            </a:r>
            <a:r>
              <a:rPr lang="tr-TR" dirty="0"/>
              <a:t> </a:t>
            </a:r>
            <a:r>
              <a:rPr lang="tr-TR" dirty="0" err="1" smtClean="0"/>
              <a:t>research</a:t>
            </a:r>
            <a:endParaRPr lang="tr-TR" dirty="0" smtClean="0"/>
          </a:p>
          <a:p>
            <a:r>
              <a:rPr lang="tr-TR" dirty="0" smtClean="0"/>
              <a:t>background</a:t>
            </a:r>
          </a:p>
          <a:p>
            <a:r>
              <a:rPr lang="tr-TR" dirty="0" err="1" smtClean="0"/>
              <a:t>dataset</a:t>
            </a:r>
            <a:endParaRPr lang="tr-TR" dirty="0" smtClean="0"/>
          </a:p>
          <a:p>
            <a:r>
              <a:rPr lang="tr-TR" dirty="0" err="1"/>
              <a:t>methodology</a:t>
            </a:r>
            <a:r>
              <a:rPr lang="tr-TR" dirty="0"/>
              <a:t> </a:t>
            </a:r>
            <a:endParaRPr lang="tr-TR" dirty="0" smtClean="0"/>
          </a:p>
          <a:p>
            <a:r>
              <a:rPr lang="tr-TR" dirty="0" err="1"/>
              <a:t>r</a:t>
            </a:r>
            <a:r>
              <a:rPr lang="tr-TR" dirty="0" err="1" smtClean="0"/>
              <a:t>esults</a:t>
            </a:r>
            <a:endParaRPr lang="tr-TR" dirty="0" smtClean="0"/>
          </a:p>
          <a:p>
            <a:r>
              <a:rPr lang="tr-TR" dirty="0" err="1" smtClean="0"/>
              <a:t>conclusion</a:t>
            </a:r>
            <a:endParaRPr lang="tr-TR" dirty="0"/>
          </a:p>
        </p:txBody>
      </p:sp>
    </p:spTree>
    <p:extLst>
      <p:ext uri="{BB962C8B-B14F-4D97-AF65-F5344CB8AC3E}">
        <p14:creationId xmlns:p14="http://schemas.microsoft.com/office/powerpoint/2010/main" val="2115885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Literature</a:t>
            </a:r>
            <a:r>
              <a:rPr lang="tr-TR" dirty="0" smtClean="0"/>
              <a:t> </a:t>
            </a:r>
            <a:r>
              <a:rPr lang="tr-TR" dirty="0" err="1" smtClean="0"/>
              <a:t>Review</a:t>
            </a:r>
            <a:endParaRPr lang="tr-TR" dirty="0"/>
          </a:p>
        </p:txBody>
      </p:sp>
      <p:sp>
        <p:nvSpPr>
          <p:cNvPr id="3" name="İçerik Yer Tutucusu 2"/>
          <p:cNvSpPr>
            <a:spLocks noGrp="1"/>
          </p:cNvSpPr>
          <p:nvPr>
            <p:ph idx="1"/>
          </p:nvPr>
        </p:nvSpPr>
        <p:spPr>
          <a:xfrm>
            <a:off x="2264897" y="1477107"/>
            <a:ext cx="9622303" cy="3643533"/>
          </a:xfrm>
        </p:spPr>
        <p:txBody>
          <a:bodyPr/>
          <a:lstStyle/>
          <a:p>
            <a:pPr marR="899795" indent="0" algn="just">
              <a:lnSpc>
                <a:spcPct val="150000"/>
              </a:lnSpc>
              <a:spcBef>
                <a:spcPts val="250"/>
              </a:spcBef>
              <a:spcAft>
                <a:spcPts val="250"/>
              </a:spcAft>
              <a:buNone/>
            </a:pPr>
            <a:r>
              <a:rPr lang="tr-TR" dirty="0" err="1">
                <a:latin typeface="Arial" panose="020B0604020202020204" pitchFamily="34" charset="0"/>
                <a:ea typeface="Calibri" panose="020F0502020204030204" pitchFamily="34" charset="0"/>
                <a:cs typeface="Arial" panose="020B0604020202020204" pitchFamily="34" charset="0"/>
              </a:rPr>
              <a:t>In</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last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years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algorithms</a:t>
            </a:r>
            <a:r>
              <a:rPr lang="tr-TR" dirty="0">
                <a:latin typeface="Arial" panose="020B0604020202020204" pitchFamily="34" charset="0"/>
                <a:ea typeface="Calibri" panose="020F0502020204030204" pitchFamily="34" charset="0"/>
                <a:cs typeface="Arial" panose="020B0604020202020204" pitchFamily="34" charset="0"/>
              </a:rPr>
              <a:t> of </a:t>
            </a:r>
            <a:r>
              <a:rPr lang="tr-TR" dirty="0" err="1">
                <a:latin typeface="Arial" panose="020B0604020202020204" pitchFamily="34" charset="0"/>
                <a:ea typeface="Calibri" panose="020F0502020204030204" pitchFamily="34" charset="0"/>
                <a:cs typeface="Arial" panose="020B0604020202020204" pitchFamily="34" charset="0"/>
              </a:rPr>
              <a:t>machine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learning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to</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apply</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autonomous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operations</a:t>
            </a:r>
            <a:r>
              <a:rPr lang="tr-TR" dirty="0">
                <a:latin typeface="Arial" panose="020B0604020202020204" pitchFamily="34" charset="0"/>
                <a:ea typeface="Calibri" panose="020F0502020204030204" pitchFamily="34" charset="0"/>
                <a:cs typeface="Arial" panose="020B0604020202020204" pitchFamily="34" charset="0"/>
              </a:rPr>
              <a:t> in </a:t>
            </a:r>
            <a:r>
              <a:rPr lang="tr-TR" dirty="0" err="1">
                <a:latin typeface="Arial" panose="020B0604020202020204" pitchFamily="34" charset="0"/>
                <a:ea typeface="Calibri" panose="020F0502020204030204" pitchFamily="34" charset="0"/>
                <a:cs typeface="Arial" panose="020B0604020202020204" pitchFamily="34" charset="0"/>
              </a:rPr>
              <a:t>networks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have</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smtClean="0">
                <a:latin typeface="Arial" panose="020B0604020202020204" pitchFamily="34" charset="0"/>
                <a:ea typeface="Calibri" panose="020F0502020204030204" pitchFamily="34" charset="0"/>
                <a:cs typeface="Arial" panose="020B0604020202020204" pitchFamily="34" charset="0"/>
              </a:rPr>
              <a:t>been</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investigated</a:t>
            </a:r>
            <a:r>
              <a:rPr lang="tr-TR" dirty="0">
                <a:latin typeface="Arial" panose="020B0604020202020204" pitchFamily="34" charset="0"/>
                <a:ea typeface="Calibri" panose="020F0502020204030204" pitchFamily="34" charset="0"/>
                <a:cs typeface="Arial" panose="020B0604020202020204" pitchFamily="34" charset="0"/>
              </a:rPr>
              <a:t>(</a:t>
            </a:r>
            <a:r>
              <a:rPr lang="tr-TR" dirty="0" err="1">
                <a:latin typeface="Arial" panose="020B0604020202020204" pitchFamily="34" charset="0"/>
                <a:ea typeface="Calibri" panose="020F0502020204030204" pitchFamily="34" charset="0"/>
                <a:cs typeface="Arial" panose="020B0604020202020204" pitchFamily="34" charset="0"/>
              </a:rPr>
              <a:t>Polese</a:t>
            </a:r>
            <a:r>
              <a:rPr lang="tr-TR" dirty="0">
                <a:latin typeface="Arial" panose="020B0604020202020204" pitchFamily="34" charset="0"/>
                <a:ea typeface="Calibri" panose="020F0502020204030204" pitchFamily="34" charset="0"/>
                <a:cs typeface="Arial" panose="020B0604020202020204" pitchFamily="34" charset="0"/>
              </a:rPr>
              <a:t>, 2019). </a:t>
            </a:r>
            <a:r>
              <a:rPr lang="tr-TR" dirty="0" err="1">
                <a:latin typeface="Arial" panose="020B0604020202020204" pitchFamily="34" charset="0"/>
                <a:ea typeface="Calibri" panose="020F0502020204030204" pitchFamily="34" charset="0"/>
                <a:cs typeface="Arial" panose="020B0604020202020204" pitchFamily="34" charset="0"/>
              </a:rPr>
              <a:t>Optimization</a:t>
            </a:r>
            <a:r>
              <a:rPr lang="tr-TR" dirty="0">
                <a:latin typeface="Arial" panose="020B0604020202020204" pitchFamily="34" charset="0"/>
                <a:ea typeface="Calibri" panose="020F0502020204030204" pitchFamily="34" charset="0"/>
                <a:cs typeface="Arial" panose="020B0604020202020204" pitchFamily="34" charset="0"/>
              </a:rPr>
              <a:t> of video </a:t>
            </a:r>
            <a:r>
              <a:rPr lang="tr-TR" dirty="0" err="1">
                <a:latin typeface="Arial" panose="020B0604020202020204" pitchFamily="34" charset="0"/>
                <a:ea typeface="Calibri" panose="020F0502020204030204" pitchFamily="34" charset="0"/>
                <a:cs typeface="Arial" panose="020B0604020202020204" pitchFamily="34" charset="0"/>
              </a:rPr>
              <a:t>flows</a:t>
            </a:r>
            <a:r>
              <a:rPr lang="tr-TR" dirty="0">
                <a:latin typeface="Arial" panose="020B0604020202020204" pitchFamily="34" charset="0"/>
                <a:ea typeface="Calibri" panose="020F0502020204030204" pitchFamily="34" charset="0"/>
                <a:cs typeface="Arial" panose="020B0604020202020204" pitchFamily="34" charset="0"/>
              </a:rPr>
              <a:t> (Zorzi,2017</a:t>
            </a:r>
            <a:r>
              <a:rPr lang="tr-TR" dirty="0" smtClean="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energy</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efficient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networks</a:t>
            </a:r>
            <a:r>
              <a:rPr lang="tr-TR" dirty="0">
                <a:latin typeface="Arial" panose="020B0604020202020204" pitchFamily="34" charset="0"/>
                <a:ea typeface="Calibri" panose="020F0502020204030204" pitchFamily="34" charset="0"/>
                <a:cs typeface="Arial" panose="020B0604020202020204" pitchFamily="34" charset="0"/>
              </a:rPr>
              <a:t>(</a:t>
            </a:r>
            <a:r>
              <a:rPr lang="tr-TR" dirty="0" err="1">
                <a:latin typeface="Arial" panose="020B0604020202020204" pitchFamily="34" charset="0"/>
                <a:ea typeface="Calibri" panose="020F0502020204030204" pitchFamily="34" charset="0"/>
                <a:cs typeface="Arial" panose="020B0604020202020204" pitchFamily="34" charset="0"/>
              </a:rPr>
              <a:t>Li</a:t>
            </a:r>
            <a:r>
              <a:rPr lang="tr-TR" dirty="0">
                <a:latin typeface="Arial" panose="020B0604020202020204" pitchFamily="34" charset="0"/>
                <a:ea typeface="Calibri" panose="020F0502020204030204" pitchFamily="34" charset="0"/>
                <a:cs typeface="Arial" panose="020B0604020202020204" pitchFamily="34" charset="0"/>
              </a:rPr>
              <a:t>, 2015) </a:t>
            </a:r>
            <a:r>
              <a:rPr lang="tr-TR" dirty="0" err="1">
                <a:latin typeface="Arial" panose="020B0604020202020204" pitchFamily="34" charset="0"/>
                <a:ea typeface="Calibri" panose="020F0502020204030204" pitchFamily="34" charset="0"/>
                <a:cs typeface="Arial" panose="020B0604020202020204" pitchFamily="34" charset="0"/>
              </a:rPr>
              <a:t>and</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resource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allocation</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Chinchali</a:t>
            </a:r>
            <a:r>
              <a:rPr lang="tr-TR" dirty="0">
                <a:latin typeface="Arial" panose="020B0604020202020204" pitchFamily="34" charset="0"/>
                <a:ea typeface="Calibri" panose="020F0502020204030204" pitchFamily="34" charset="0"/>
                <a:cs typeface="Arial" panose="020B0604020202020204" pitchFamily="34" charset="0"/>
              </a:rPr>
              <a:t>, 2018) can be </a:t>
            </a:r>
            <a:r>
              <a:rPr lang="tr-TR" dirty="0" err="1">
                <a:latin typeface="Arial" panose="020B0604020202020204" pitchFamily="34" charset="0"/>
                <a:ea typeface="Calibri" panose="020F0502020204030204" pitchFamily="34" charset="0"/>
                <a:cs typeface="Arial" panose="020B0604020202020204" pitchFamily="34" charset="0"/>
              </a:rPr>
              <a:t>given</a:t>
            </a:r>
            <a:r>
              <a:rPr lang="tr-TR" dirty="0">
                <a:latin typeface="Arial" panose="020B0604020202020204" pitchFamily="34" charset="0"/>
                <a:ea typeface="Calibri" panose="020F0502020204030204" pitchFamily="34" charset="0"/>
                <a:cs typeface="Arial" panose="020B0604020202020204" pitchFamily="34" charset="0"/>
              </a:rPr>
              <a:t> as </a:t>
            </a:r>
            <a:r>
              <a:rPr lang="tr-TR" dirty="0" err="1">
                <a:latin typeface="Arial" panose="020B0604020202020204" pitchFamily="34" charset="0"/>
                <a:ea typeface="Calibri" panose="020F0502020204030204" pitchFamily="34" charset="0"/>
                <a:cs typeface="Arial" panose="020B0604020202020204" pitchFamily="34" charset="0"/>
              </a:rPr>
              <a:t>examples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for</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studies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made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study</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Jiang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cited</a:t>
            </a:r>
            <a:r>
              <a:rPr lang="tr-TR" dirty="0">
                <a:latin typeface="Arial" panose="020B0604020202020204" pitchFamily="34" charset="0"/>
                <a:ea typeface="Calibri" panose="020F0502020204030204" pitchFamily="34" charset="0"/>
                <a:cs typeface="Arial" panose="020B0604020202020204" pitchFamily="34" charset="0"/>
              </a:rPr>
              <a:t> in </a:t>
            </a:r>
            <a:r>
              <a:rPr lang="tr-TR" dirty="0" err="1">
                <a:latin typeface="Arial" panose="020B0604020202020204" pitchFamily="34" charset="0"/>
                <a:ea typeface="Calibri" panose="020F0502020204030204" pitchFamily="34" charset="0"/>
                <a:cs typeface="Arial" panose="020B0604020202020204" pitchFamily="34" charset="0"/>
              </a:rPr>
              <a:t>Polese</a:t>
            </a:r>
            <a:r>
              <a:rPr lang="tr-TR" dirty="0">
                <a:latin typeface="Arial" panose="020B0604020202020204" pitchFamily="34" charset="0"/>
                <a:ea typeface="Calibri" panose="020F0502020204030204" pitchFamily="34" charset="0"/>
                <a:cs typeface="Arial" panose="020B0604020202020204" pitchFamily="34" charset="0"/>
              </a:rPr>
              <a:t> et al) </a:t>
            </a:r>
            <a:r>
              <a:rPr lang="tr-TR" dirty="0" err="1">
                <a:latin typeface="Arial" panose="020B0604020202020204" pitchFamily="34" charset="0"/>
                <a:ea typeface="Calibri" panose="020F0502020204030204" pitchFamily="34" charset="0"/>
                <a:cs typeface="Arial" panose="020B0604020202020204" pitchFamily="34" charset="0"/>
              </a:rPr>
              <a:t>surveyed</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importance</a:t>
            </a:r>
            <a:r>
              <a:rPr lang="tr-TR" dirty="0">
                <a:latin typeface="Arial" panose="020B0604020202020204" pitchFamily="34" charset="0"/>
                <a:ea typeface="Calibri" panose="020F0502020204030204" pitchFamily="34" charset="0"/>
                <a:cs typeface="Arial" panose="020B0604020202020204" pitchFamily="34" charset="0"/>
              </a:rPr>
              <a:t> of </a:t>
            </a:r>
            <a:r>
              <a:rPr lang="tr-TR" dirty="0" err="1">
                <a:latin typeface="Arial" panose="020B0604020202020204" pitchFamily="34" charset="0"/>
                <a:ea typeface="Calibri" panose="020F0502020204030204" pitchFamily="34" charset="0"/>
                <a:cs typeface="Arial" panose="020B0604020202020204" pitchFamily="34" charset="0"/>
              </a:rPr>
              <a:t>machine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learning</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for</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next-generation</a:t>
            </a:r>
            <a:r>
              <a:rPr lang="tr-TR" dirty="0">
                <a:latin typeface="Arial" panose="020B0604020202020204" pitchFamily="34" charset="0"/>
                <a:ea typeface="Calibri" panose="020F0502020204030204" pitchFamily="34" charset="0"/>
                <a:cs typeface="Arial" panose="020B0604020202020204" pitchFamily="34" charset="0"/>
              </a:rPr>
              <a:t> 5G </a:t>
            </a:r>
            <a:r>
              <a:rPr lang="tr-TR" dirty="0" err="1">
                <a:latin typeface="Arial" panose="020B0604020202020204" pitchFamily="34" charset="0"/>
                <a:ea typeface="Calibri" panose="020F0502020204030204" pitchFamily="34" charset="0"/>
                <a:cs typeface="Arial" panose="020B0604020202020204" pitchFamily="34" charset="0"/>
              </a:rPr>
              <a:t>networks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It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gives</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information</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about</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the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appropriate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methods</a:t>
            </a:r>
            <a:r>
              <a:rPr lang="tr-TR" dirty="0">
                <a:latin typeface="Arial" panose="020B0604020202020204" pitchFamily="34" charset="0"/>
                <a:ea typeface="Calibri" panose="020F0502020204030204" pitchFamily="34" charset="0"/>
                <a:cs typeface="Arial" panose="020B0604020202020204" pitchFamily="34" charset="0"/>
              </a:rPr>
              <a:t> of </a:t>
            </a:r>
            <a:r>
              <a:rPr lang="tr-TR" dirty="0" err="1">
                <a:latin typeface="Arial" panose="020B0604020202020204" pitchFamily="34" charset="0"/>
                <a:ea typeface="Calibri" panose="020F0502020204030204" pitchFamily="34" charset="0"/>
                <a:cs typeface="Arial" panose="020B0604020202020204" pitchFamily="34" charset="0"/>
              </a:rPr>
              <a:t>machine</a:t>
            </a:r>
            <a:r>
              <a:rPr lang="tr-TR" dirty="0">
                <a:latin typeface="Arial" panose="020B0604020202020204" pitchFamily="34" charset="0"/>
                <a:ea typeface="Calibri" panose="020F0502020204030204" pitchFamily="34" charset="0"/>
                <a:cs typeface="Arial" panose="020B0604020202020204" pitchFamily="34" charset="0"/>
              </a:rPr>
              <a:t> </a:t>
            </a:r>
            <a:r>
              <a:rPr lang="tr-TR" dirty="0" err="1">
                <a:latin typeface="Arial" panose="020B0604020202020204" pitchFamily="34" charset="0"/>
                <a:ea typeface="Calibri" panose="020F0502020204030204" pitchFamily="34" charset="0"/>
                <a:cs typeface="Arial" panose="020B0604020202020204" pitchFamily="34" charset="0"/>
              </a:rPr>
              <a:t>learning</a:t>
            </a:r>
            <a:r>
              <a:rPr lang="tr-TR" dirty="0">
                <a:latin typeface="Arial" panose="020B0604020202020204" pitchFamily="34" charset="0"/>
                <a:ea typeface="Calibri" panose="020F0502020204030204" pitchFamily="34" charset="0"/>
                <a:cs typeface="Arial" panose="020B0604020202020204" pitchFamily="34" charset="0"/>
              </a:rPr>
              <a:t>. </a:t>
            </a:r>
            <a:endParaRPr lang="tr-TR" sz="2400" dirty="0">
              <a:latin typeface="Arial" panose="020B0604020202020204" pitchFamily="34" charset="0"/>
              <a:ea typeface="Calibri" panose="020F0502020204030204" pitchFamily="34" charset="0"/>
              <a:cs typeface="Arial" panose="020B0604020202020204" pitchFamily="34" charset="0"/>
            </a:endParaRPr>
          </a:p>
          <a:p>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183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19312" y="685800"/>
            <a:ext cx="8915400" cy="3777622"/>
          </a:xfrm>
        </p:spPr>
        <p:txBody>
          <a:bodyPr/>
          <a:lstStyle/>
          <a:p>
            <a:pPr marL="0" indent="0" algn="just">
              <a:lnSpc>
                <a:spcPct val="150000"/>
              </a:lnSpc>
              <a:buNone/>
            </a:pPr>
            <a:r>
              <a:rPr lang="en-GB" dirty="0">
                <a:latin typeface="Arial" panose="020B0604020202020204" pitchFamily="34" charset="0"/>
                <a:ea typeface="Calibri" panose="020F0502020204030204" pitchFamily="34" charset="0"/>
              </a:rPr>
              <a:t>Chen et al(2018) pointed out that it is not easy to predict and characterize the patterns of traffic because the traffic pattern of each base station is active at </a:t>
            </a:r>
            <a:r>
              <a:rPr lang="tr-TR" dirty="0" err="1" smtClean="0">
                <a:latin typeface="Arial" panose="020B0604020202020204" pitchFamily="34" charset="0"/>
                <a:ea typeface="Calibri" panose="020F0502020204030204" pitchFamily="34" charset="0"/>
              </a:rPr>
              <a:t>different</a:t>
            </a:r>
            <a:r>
              <a:rPr lang="tr-TR" dirty="0" smtClean="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positions</a:t>
            </a:r>
            <a:r>
              <a:rPr lang="tr-TR" dirty="0" smtClean="0">
                <a:latin typeface="Arial" panose="020B0604020202020204" pitchFamily="34" charset="0"/>
                <a:ea typeface="Calibri" panose="020F0502020204030204" pitchFamily="34" charset="0"/>
              </a:rPr>
              <a:t> </a:t>
            </a:r>
            <a:r>
              <a:rPr lang="en-GB" dirty="0" smtClean="0">
                <a:latin typeface="Arial" panose="020B0604020202020204" pitchFamily="34" charset="0"/>
                <a:ea typeface="Calibri" panose="020F0502020204030204" pitchFamily="34" charset="0"/>
              </a:rPr>
              <a:t>and time. </a:t>
            </a:r>
            <a:r>
              <a:rPr lang="en-GB" dirty="0">
                <a:latin typeface="Arial" panose="020B0604020202020204" pitchFamily="34" charset="0"/>
                <a:ea typeface="Calibri" panose="020F0502020204030204" pitchFamily="34" charset="0"/>
              </a:rPr>
              <a:t>Moreover, they suggested a structure of C-RAN optimization using deep learning to solve the difficulties. By utilizing the multivariate Long Short Term Memory (</a:t>
            </a:r>
            <a:r>
              <a:rPr lang="en-GB" dirty="0" err="1">
                <a:latin typeface="Arial" panose="020B0604020202020204" pitchFamily="34" charset="0"/>
                <a:ea typeface="Calibri" panose="020F0502020204030204" pitchFamily="34" charset="0"/>
              </a:rPr>
              <a:t>MuLSTM</a:t>
            </a:r>
            <a:r>
              <a:rPr lang="en-GB" dirty="0">
                <a:latin typeface="Arial" panose="020B0604020202020204" pitchFamily="34" charset="0"/>
                <a:ea typeface="Calibri" panose="020F0502020204030204" pitchFamily="34" charset="0"/>
              </a:rPr>
              <a:t>) model they aimed to understand the spatial correlation and the temporal dependence between traffic models of base stations and </a:t>
            </a:r>
            <a:r>
              <a:rPr lang="en-GB" dirty="0" smtClean="0">
                <a:latin typeface="Arial" panose="020B0604020202020204" pitchFamily="34" charset="0"/>
                <a:ea typeface="Calibri" panose="020F0502020204030204" pitchFamily="34" charset="0"/>
              </a:rPr>
              <a:t>to </a:t>
            </a:r>
            <a:r>
              <a:rPr lang="en-GB" dirty="0">
                <a:latin typeface="Arial" panose="020B0604020202020204" pitchFamily="34" charset="0"/>
                <a:ea typeface="Calibri" panose="020F0502020204030204" pitchFamily="34" charset="0"/>
              </a:rPr>
              <a:t>forecast </a:t>
            </a:r>
            <a:r>
              <a:rPr lang="en-GB" dirty="0" smtClean="0">
                <a:latin typeface="Arial" panose="020B0604020202020204" pitchFamily="34" charset="0"/>
                <a:ea typeface="Calibri" panose="020F0502020204030204" pitchFamily="34" charset="0"/>
              </a:rPr>
              <a:t>traffic </a:t>
            </a:r>
            <a:r>
              <a:rPr lang="en-GB" dirty="0">
                <a:latin typeface="Arial" panose="020B0604020202020204" pitchFamily="34" charset="0"/>
                <a:ea typeface="Calibri" panose="020F0502020204030204" pitchFamily="34" charset="0"/>
              </a:rPr>
              <a:t>more accurately for the </a:t>
            </a:r>
            <a:r>
              <a:rPr lang="en-GB" dirty="0" smtClean="0">
                <a:latin typeface="Arial" panose="020B0604020202020204" pitchFamily="34" charset="0"/>
                <a:ea typeface="Calibri" panose="020F0502020204030204" pitchFamily="34" charset="0"/>
              </a:rPr>
              <a:t>future. </a:t>
            </a:r>
            <a:r>
              <a:rPr lang="en-GB" dirty="0">
                <a:latin typeface="Arial" panose="020B0604020202020204" pitchFamily="34" charset="0"/>
                <a:ea typeface="Calibri" panose="020F0502020204030204" pitchFamily="34" charset="0"/>
              </a:rPr>
              <a:t>In addition, Telecom </a:t>
            </a:r>
            <a:r>
              <a:rPr lang="en-GB" dirty="0" err="1" smtClean="0">
                <a:latin typeface="Arial" panose="020B0604020202020204" pitchFamily="34" charset="0"/>
                <a:ea typeface="Calibri" panose="020F0502020204030204" pitchFamily="34" charset="0"/>
              </a:rPr>
              <a:t>Ital</a:t>
            </a:r>
            <a:r>
              <a:rPr lang="tr-TR" dirty="0" err="1" smtClean="0">
                <a:latin typeface="Arial" panose="020B0604020202020204" pitchFamily="34" charset="0"/>
                <a:ea typeface="Calibri" panose="020F0502020204030204" pitchFamily="34" charset="0"/>
              </a:rPr>
              <a:t>ia</a:t>
            </a:r>
            <a:r>
              <a:rPr lang="tr-TR" dirty="0" smtClean="0">
                <a:latin typeface="Arial" panose="020B0604020202020204" pitchFamily="34" charset="0"/>
                <a:ea typeface="Calibri" panose="020F0502020204030204" pitchFamily="34" charset="0"/>
              </a:rPr>
              <a:t> </a:t>
            </a:r>
            <a:r>
              <a:rPr lang="en-GB" dirty="0" smtClean="0">
                <a:latin typeface="Arial" panose="020B0604020202020204" pitchFamily="34" charset="0"/>
                <a:ea typeface="Calibri" panose="020F0502020204030204" pitchFamily="34" charset="0"/>
              </a:rPr>
              <a:t>Dataset </a:t>
            </a:r>
            <a:r>
              <a:rPr lang="en-GB" dirty="0">
                <a:latin typeface="Arial" panose="020B0604020202020204" pitchFamily="34" charset="0"/>
                <a:ea typeface="Calibri" panose="020F0502020204030204" pitchFamily="34" charset="0"/>
              </a:rPr>
              <a:t>which is data of a real-world network was used in this study. </a:t>
            </a:r>
            <a:endParaRPr lang="tr-TR" dirty="0"/>
          </a:p>
        </p:txBody>
      </p:sp>
    </p:spTree>
    <p:extLst>
      <p:ext uri="{BB962C8B-B14F-4D97-AF65-F5344CB8AC3E}">
        <p14:creationId xmlns:p14="http://schemas.microsoft.com/office/powerpoint/2010/main" val="2738109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86012" y="838200"/>
            <a:ext cx="8915400" cy="3777622"/>
          </a:xfrm>
        </p:spPr>
        <p:txBody>
          <a:bodyPr/>
          <a:lstStyle/>
          <a:p>
            <a:pPr marL="0" indent="0" algn="just">
              <a:lnSpc>
                <a:spcPct val="150000"/>
              </a:lnSpc>
              <a:buNone/>
            </a:pPr>
            <a:r>
              <a:rPr lang="tr-TR" dirty="0" err="1">
                <a:latin typeface="Arial" panose="020B0604020202020204" pitchFamily="34" charset="0"/>
                <a:ea typeface="Calibri" panose="020F0502020204030204" pitchFamily="34" charset="0"/>
              </a:rPr>
              <a:t>Chuai</a:t>
            </a:r>
            <a:r>
              <a:rPr lang="tr-TR" dirty="0">
                <a:latin typeface="Arial" panose="020B0604020202020204" pitchFamily="34" charset="0"/>
                <a:ea typeface="Calibri" panose="020F0502020204030204" pitchFamily="34" charset="0"/>
              </a:rPr>
              <a:t> et al(2019) </a:t>
            </a:r>
            <a:r>
              <a:rPr lang="tr-TR" dirty="0" err="1">
                <a:latin typeface="Arial" panose="020B0604020202020204" pitchFamily="34" charset="0"/>
                <a:ea typeface="Calibri" panose="020F0502020204030204" pitchFamily="34" charset="0"/>
              </a:rPr>
              <a:t>studied</a:t>
            </a:r>
            <a:r>
              <a:rPr lang="tr-TR" dirty="0">
                <a:latin typeface="Arial" panose="020B0604020202020204" pitchFamily="34" charset="0"/>
                <a:ea typeface="Calibri" panose="020F0502020204030204" pitchFamily="34" charset="0"/>
              </a:rPr>
              <a:t> on a model </a:t>
            </a:r>
            <a:r>
              <a:rPr lang="tr-TR" dirty="0" err="1">
                <a:latin typeface="Arial" panose="020B0604020202020204" pitchFamily="34" charset="0"/>
                <a:ea typeface="Calibri" panose="020F0502020204030204" pitchFamily="34" charset="0"/>
              </a:rPr>
              <a:t>which</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integrates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analysis</a:t>
            </a:r>
            <a:r>
              <a:rPr lang="tr-TR" dirty="0">
                <a:latin typeface="Arial" panose="020B0604020202020204" pitchFamily="34" charset="0"/>
                <a:ea typeface="Calibri" panose="020F0502020204030204" pitchFamily="34" charset="0"/>
              </a:rPr>
              <a:t> of </a:t>
            </a:r>
            <a:r>
              <a:rPr lang="tr-TR" dirty="0" err="1">
                <a:latin typeface="Arial" panose="020B0604020202020204" pitchFamily="34" charset="0"/>
                <a:ea typeface="Calibri" panose="020F0502020204030204" pitchFamily="34" charset="0"/>
              </a:rPr>
              <a:t>real-world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telecommunication</a:t>
            </a:r>
            <a:r>
              <a:rPr lang="tr-TR" dirty="0">
                <a:latin typeface="Arial" panose="020B0604020202020204" pitchFamily="34" charset="0"/>
                <a:ea typeface="Calibri" panose="020F0502020204030204" pitchFamily="34" charset="0"/>
              </a:rPr>
              <a:t> data </a:t>
            </a:r>
            <a:r>
              <a:rPr lang="tr-TR" dirty="0" err="1">
                <a:latin typeface="Arial" panose="020B0604020202020204" pitchFamily="34" charset="0"/>
                <a:ea typeface="Calibri" panose="020F0502020204030204" pitchFamily="34" charset="0"/>
              </a:rPr>
              <a:t>and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multivariate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forecast</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system</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fitting</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for</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communication</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networks</a:t>
            </a:r>
            <a:r>
              <a:rPr lang="tr-TR" dirty="0">
                <a:latin typeface="Arial" panose="020B0604020202020204" pitchFamily="34" charset="0"/>
                <a:ea typeface="Calibri" panose="020F0502020204030204" pitchFamily="34" charset="0"/>
              </a:rPr>
              <a:t> in urban </a:t>
            </a:r>
            <a:r>
              <a:rPr lang="tr-TR" dirty="0" err="1">
                <a:latin typeface="Arial" panose="020B0604020202020204" pitchFamily="34" charset="0"/>
                <a:ea typeface="Calibri" panose="020F0502020204030204" pitchFamily="34" charset="0"/>
              </a:rPr>
              <a:t>areas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Furthermore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they</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claim</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that</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causality</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analysis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operated</a:t>
            </a:r>
            <a:r>
              <a:rPr lang="tr-TR" dirty="0">
                <a:latin typeface="Arial" panose="020B0604020202020204" pitchFamily="34" charset="0"/>
                <a:ea typeface="Calibri" panose="020F0502020204030204" pitchFamily="34" charset="0"/>
              </a:rPr>
              <a:t> in </a:t>
            </a:r>
            <a:r>
              <a:rPr lang="tr-TR" dirty="0" err="1">
                <a:latin typeface="Arial" panose="020B0604020202020204" pitchFamily="34" charset="0"/>
                <a:ea typeface="Calibri" panose="020F0502020204030204" pitchFamily="34" charset="0"/>
              </a:rPr>
              <a:t>practice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first</a:t>
            </a:r>
            <a:r>
              <a:rPr lang="tr-TR" dirty="0">
                <a:latin typeface="Arial" panose="020B0604020202020204" pitchFamily="34" charset="0"/>
                <a:ea typeface="Calibri" panose="020F0502020204030204" pitchFamily="34" charset="0"/>
              </a:rPr>
              <a:t> time </a:t>
            </a:r>
            <a:r>
              <a:rPr lang="tr-TR" dirty="0" err="1">
                <a:latin typeface="Arial" panose="020B0604020202020204" pitchFamily="34" charset="0"/>
                <a:ea typeface="Calibri" panose="020F0502020204030204" pitchFamily="34" charset="0"/>
              </a:rPr>
              <a:t>while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analysing</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telecommunication</a:t>
            </a:r>
            <a:r>
              <a:rPr lang="tr-TR" dirty="0">
                <a:latin typeface="Arial" panose="020B0604020202020204" pitchFamily="34" charset="0"/>
                <a:ea typeface="Calibri" panose="020F0502020204030204" pitchFamily="34" charset="0"/>
              </a:rPr>
              <a:t> data </a:t>
            </a:r>
            <a:r>
              <a:rPr lang="tr-TR" dirty="0" err="1">
                <a:latin typeface="Arial" panose="020B0604020202020204" pitchFamily="34" charset="0"/>
                <a:ea typeface="Calibri" panose="020F0502020204030204" pitchFamily="34" charset="0"/>
              </a:rPr>
              <a:t>which</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was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taken</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by</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utilizing</a:t>
            </a:r>
            <a:r>
              <a:rPr lang="tr-TR" dirty="0" smtClean="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from</a:t>
            </a:r>
            <a:r>
              <a:rPr lang="tr-TR" dirty="0" smtClean="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spatial-temporal</a:t>
            </a:r>
            <a:r>
              <a:rPr lang="tr-TR" dirty="0">
                <a:latin typeface="Arial" panose="020B0604020202020204" pitchFamily="34" charset="0"/>
                <a:ea typeface="Calibri" panose="020F0502020204030204" pitchFamily="34" charset="0"/>
              </a:rPr>
              <a:t> model. Using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multivariate</a:t>
            </a:r>
            <a:r>
              <a:rPr lang="tr-TR" dirty="0">
                <a:latin typeface="Arial" panose="020B0604020202020204" pitchFamily="34" charset="0"/>
                <a:ea typeface="Calibri" panose="020F0502020204030204" pitchFamily="34" charset="0"/>
              </a:rPr>
              <a:t> LSTM </a:t>
            </a:r>
            <a:r>
              <a:rPr lang="tr-TR" dirty="0" err="1">
                <a:latin typeface="Arial" panose="020B0604020202020204" pitchFamily="34" charset="0"/>
                <a:ea typeface="Calibri" panose="020F0502020204030204" pitchFamily="34" charset="0"/>
              </a:rPr>
              <a:t>algorithm</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future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traffic</a:t>
            </a:r>
            <a:r>
              <a:rPr lang="tr-TR" dirty="0">
                <a:latin typeface="Arial" panose="020B0604020202020204" pitchFamily="34" charset="0"/>
                <a:ea typeface="Calibri" panose="020F0502020204030204" pitchFamily="34" charset="0"/>
              </a:rPr>
              <a:t> data </a:t>
            </a:r>
            <a:r>
              <a:rPr lang="tr-TR" dirty="0" err="1">
                <a:latin typeface="Arial" panose="020B0604020202020204" pitchFamily="34" charset="0"/>
                <a:ea typeface="Calibri" panose="020F0502020204030204" pitchFamily="34" charset="0"/>
              </a:rPr>
              <a:t>were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also</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predicted</a:t>
            </a:r>
            <a:r>
              <a:rPr lang="tr-TR" dirty="0" smtClean="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with</a:t>
            </a:r>
            <a:r>
              <a:rPr lang="tr-TR" dirty="0" smtClean="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obtained</a:t>
            </a:r>
            <a:r>
              <a:rPr lang="tr-TR" dirty="0">
                <a:latin typeface="Arial" panose="020B0604020202020204" pitchFamily="34" charset="0"/>
                <a:ea typeface="Calibri" panose="020F0502020204030204" pitchFamily="34" charset="0"/>
              </a:rPr>
              <a:t> data </a:t>
            </a:r>
            <a:r>
              <a:rPr lang="tr-TR" dirty="0" err="1" smtClean="0">
                <a:latin typeface="Arial" panose="020B0604020202020204" pitchFamily="34" charset="0"/>
                <a:ea typeface="Calibri" panose="020F0502020204030204" pitchFamily="34" charset="0"/>
              </a:rPr>
              <a:t>from</a:t>
            </a:r>
            <a:r>
              <a:rPr lang="tr-TR" dirty="0" smtClean="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analysis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Based</a:t>
            </a:r>
            <a:r>
              <a:rPr lang="tr-TR" dirty="0">
                <a:latin typeface="Arial" panose="020B0604020202020204" pitchFamily="34" charset="0"/>
                <a:ea typeface="Calibri" panose="020F0502020204030204" pitchFamily="34" charset="0"/>
              </a:rPr>
              <a:t> on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outcomes</a:t>
            </a:r>
            <a:r>
              <a:rPr lang="tr-TR" dirty="0">
                <a:latin typeface="Arial" panose="020B0604020202020204" pitchFamily="34" charset="0"/>
                <a:ea typeface="Calibri" panose="020F0502020204030204" pitchFamily="34" charset="0"/>
              </a:rPr>
              <a:t> of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experiment</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they</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emphasize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that</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causality</a:t>
            </a:r>
            <a:r>
              <a:rPr lang="tr-TR" dirty="0" smtClean="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analysis</a:t>
            </a:r>
            <a:r>
              <a:rPr lang="tr-TR" dirty="0">
                <a:latin typeface="Arial" panose="020B0604020202020204" pitchFamily="34" charset="0"/>
                <a:ea typeface="Calibri" panose="020F0502020204030204" pitchFamily="34" charset="0"/>
              </a:rPr>
              <a:t> can </a:t>
            </a:r>
            <a:r>
              <a:rPr lang="tr-TR" dirty="0" err="1">
                <a:latin typeface="Arial" panose="020B0604020202020204" pitchFamily="34" charset="0"/>
                <a:ea typeface="Calibri" panose="020F0502020204030204" pitchFamily="34" charset="0"/>
              </a:rPr>
              <a:t>increase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forecasting</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performance</a:t>
            </a:r>
            <a:r>
              <a:rPr lang="tr-TR" dirty="0">
                <a:latin typeface="Arial" panose="020B0604020202020204" pitchFamily="34" charset="0"/>
                <a:ea typeface="Calibri" panose="020F0502020204030204" pitchFamily="34" charset="0"/>
              </a:rPr>
              <a:t> of </a:t>
            </a:r>
            <a:r>
              <a:rPr lang="tr-TR" dirty="0" err="1">
                <a:latin typeface="Arial" panose="020B0604020202020204" pitchFamily="34" charset="0"/>
                <a:ea typeface="Calibri" panose="020F0502020204030204" pitchFamily="34" charset="0"/>
              </a:rPr>
              <a:t>multivariate</a:t>
            </a:r>
            <a:r>
              <a:rPr lang="tr-TR" dirty="0">
                <a:latin typeface="Arial" panose="020B0604020202020204" pitchFamily="34" charset="0"/>
                <a:ea typeface="Calibri" panose="020F0502020204030204" pitchFamily="34" charset="0"/>
              </a:rPr>
              <a:t> time </a:t>
            </a:r>
            <a:r>
              <a:rPr lang="tr-TR" dirty="0" err="1">
                <a:latin typeface="Arial" panose="020B0604020202020204" pitchFamily="34" charset="0"/>
                <a:ea typeface="Calibri" panose="020F0502020204030204" pitchFamily="34" charset="0"/>
              </a:rPr>
              <a:t>series</a:t>
            </a:r>
            <a:r>
              <a:rPr lang="tr-TR" dirty="0">
                <a:latin typeface="Arial" panose="020B0604020202020204" pitchFamily="34" charset="0"/>
                <a:ea typeface="Calibri" panose="020F0502020204030204" pitchFamily="34" charset="0"/>
              </a:rPr>
              <a:t>. </a:t>
            </a:r>
            <a:endParaRPr lang="tr-TR" dirty="0"/>
          </a:p>
        </p:txBody>
      </p:sp>
    </p:spTree>
    <p:extLst>
      <p:ext uri="{BB962C8B-B14F-4D97-AF65-F5344CB8AC3E}">
        <p14:creationId xmlns:p14="http://schemas.microsoft.com/office/powerpoint/2010/main" val="3780129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35212" y="723900"/>
            <a:ext cx="8915400" cy="3777622"/>
          </a:xfrm>
        </p:spPr>
        <p:txBody>
          <a:bodyPr/>
          <a:lstStyle/>
          <a:p>
            <a:pPr marL="0" indent="0" algn="just">
              <a:lnSpc>
                <a:spcPct val="150000"/>
              </a:lnSpc>
              <a:buNone/>
            </a:pPr>
            <a:r>
              <a:rPr lang="en-GB" dirty="0">
                <a:latin typeface="Arial" panose="020B0604020202020204" pitchFamily="34" charset="0"/>
                <a:cs typeface="Arial" panose="020B0604020202020204" pitchFamily="34" charset="0"/>
              </a:rPr>
              <a:t>Jiang et al. (2017) studied machine learning paradigms for next-generation wireless networks. They addressed that the next- generation wireless networks are assumed to be supported higher data rates and </a:t>
            </a:r>
            <a:r>
              <a:rPr lang="tr-TR" dirty="0" err="1" smtClean="0">
                <a:latin typeface="Arial" panose="020B0604020202020204" pitchFamily="34" charset="0"/>
                <a:cs typeface="Arial" panose="020B0604020202020204" pitchFamily="34" charset="0"/>
              </a:rPr>
              <a:t>all</a:t>
            </a:r>
            <a:r>
              <a:rPr lang="tr-TR"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recent </a:t>
            </a:r>
            <a:r>
              <a:rPr lang="en-GB" dirty="0">
                <a:latin typeface="Arial" panose="020B0604020202020204" pitchFamily="34" charset="0"/>
                <a:cs typeface="Arial" panose="020B0604020202020204" pitchFamily="34" charset="0"/>
              </a:rPr>
              <a:t>implementations working in the paradigm of wireless radio technology. Moreover, it was forecasted that the future smart terminals of 5G are predicted to autonomously reach high spectral bandwidths with the help of the sophisticated spectral efficiency inference and </a:t>
            </a:r>
            <a:r>
              <a:rPr lang="en-GB" dirty="0" smtClean="0">
                <a:latin typeface="Arial" panose="020B0604020202020204" pitchFamily="34" charset="0"/>
                <a:cs typeface="Arial" panose="020B0604020202020204" pitchFamily="34" charset="0"/>
              </a:rPr>
              <a:t>learning</a:t>
            </a:r>
            <a:r>
              <a:rPr lang="tr-TR" dirty="0" smtClean="0">
                <a:latin typeface="Arial" panose="020B0604020202020204" pitchFamily="34" charset="0"/>
                <a:cs typeface="Arial" panose="020B0604020202020204" pitchFamily="34" charset="0"/>
              </a:rPr>
              <a:t>.</a:t>
            </a:r>
            <a:r>
              <a:rPr lang="tr-TR" dirty="0" err="1" smtClean="0">
                <a:latin typeface="Arial" panose="020B0604020202020204" pitchFamily="34" charset="0"/>
                <a:cs typeface="Arial" panose="020B0604020202020204" pitchFamily="34" charset="0"/>
              </a:rPr>
              <a:t>Jiang</a:t>
            </a:r>
            <a:r>
              <a:rPr lang="tr-TR" dirty="0" smtClean="0">
                <a:latin typeface="Arial" panose="020B0604020202020204" pitchFamily="34" charset="0"/>
                <a:cs typeface="Arial" panose="020B0604020202020204" pitchFamily="34" charset="0"/>
              </a:rPr>
              <a:t> et. al(2017) </a:t>
            </a:r>
            <a:r>
              <a:rPr lang="tr-TR" dirty="0" err="1" smtClean="0">
                <a:latin typeface="Arial" panose="020B0604020202020204" pitchFamily="34" charset="0"/>
                <a:cs typeface="Arial" panose="020B0604020202020204" pitchFamily="34" charset="0"/>
              </a:rPr>
              <a:t>claimed</a:t>
            </a:r>
            <a:r>
              <a:rPr lang="tr-TR" dirty="0" smtClean="0">
                <a:latin typeface="Arial" panose="020B0604020202020204" pitchFamily="34" charset="0"/>
                <a:cs typeface="Arial" panose="020B0604020202020204" pitchFamily="34" charset="0"/>
              </a:rPr>
              <a:t> </a:t>
            </a:r>
            <a:r>
              <a:rPr lang="tr-TR" dirty="0" err="1" smtClean="0">
                <a:latin typeface="Arial" panose="020B0604020202020204" pitchFamily="34" charset="0"/>
                <a:cs typeface="Arial" panose="020B0604020202020204" pitchFamily="34" charset="0"/>
              </a:rPr>
              <a:t>that</a:t>
            </a:r>
            <a:r>
              <a:rPr lang="tr-TR" dirty="0" smtClean="0">
                <a:latin typeface="Arial" panose="020B0604020202020204" pitchFamily="34" charset="0"/>
                <a:cs typeface="Arial" panose="020B0604020202020204" pitchFamily="34" charset="0"/>
              </a:rPr>
              <a:t> </a:t>
            </a:r>
            <a:r>
              <a:rPr lang="tr-TR" dirty="0">
                <a:solidFill>
                  <a:srgbClr val="000000"/>
                </a:solidFill>
                <a:latin typeface="Arial" panose="020B0604020202020204" pitchFamily="34" charset="0"/>
                <a:cs typeface="Arial" panose="020B0604020202020204" pitchFamily="34" charset="0"/>
              </a:rPr>
              <a:t>m</a:t>
            </a:r>
            <a:r>
              <a:rPr lang="en-US" dirty="0" err="1" smtClean="0">
                <a:solidFill>
                  <a:srgbClr val="000000"/>
                </a:solidFill>
                <a:latin typeface="Arial" panose="020B0604020202020204" pitchFamily="34" charset="0"/>
                <a:cs typeface="Arial" panose="020B0604020202020204" pitchFamily="34" charset="0"/>
              </a:rPr>
              <a:t>achine</a:t>
            </a:r>
            <a:r>
              <a:rPr lang="en-US" dirty="0" smtClean="0">
                <a:solidFill>
                  <a:srgbClr val="000000"/>
                </a:solidFill>
                <a:latin typeface="Arial" panose="020B0604020202020204" pitchFamily="34" charset="0"/>
                <a:cs typeface="Arial" panose="020B0604020202020204" pitchFamily="34" charset="0"/>
              </a:rPr>
              <a:t> </a:t>
            </a:r>
            <a:r>
              <a:rPr lang="en-US" dirty="0">
                <a:solidFill>
                  <a:srgbClr val="000000"/>
                </a:solidFill>
                <a:latin typeface="Arial" panose="020B0604020202020204" pitchFamily="34" charset="0"/>
                <a:cs typeface="Arial" panose="020B0604020202020204" pitchFamily="34" charset="0"/>
              </a:rPr>
              <a:t>learning is one of the most promising artificial intelligence tools, conceived to support smart radio terminals.</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4786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Goal</a:t>
            </a:r>
            <a:r>
              <a:rPr lang="tr-TR" dirty="0" smtClean="0"/>
              <a:t>/</a:t>
            </a:r>
            <a:r>
              <a:rPr lang="tr-TR" dirty="0" err="1"/>
              <a:t>O</a:t>
            </a:r>
            <a:r>
              <a:rPr lang="tr-TR" dirty="0" err="1" smtClean="0"/>
              <a:t>bjectives</a:t>
            </a:r>
            <a:r>
              <a:rPr lang="tr-TR" dirty="0" smtClean="0"/>
              <a:t> </a:t>
            </a:r>
            <a:r>
              <a:rPr lang="tr-TR" dirty="0"/>
              <a:t>of </a:t>
            </a:r>
            <a:r>
              <a:rPr lang="tr-TR" dirty="0" err="1" smtClean="0"/>
              <a:t>The</a:t>
            </a:r>
            <a:r>
              <a:rPr lang="tr-TR" dirty="0" smtClean="0"/>
              <a:t> </a:t>
            </a:r>
            <a:r>
              <a:rPr lang="tr-TR" dirty="0" err="1" smtClean="0"/>
              <a:t>Research</a:t>
            </a:r>
            <a:r>
              <a:rPr lang="tr-TR" dirty="0"/>
              <a:t/>
            </a:r>
            <a:br>
              <a:rPr lang="tr-TR" dirty="0"/>
            </a:br>
            <a:endParaRPr lang="tr-TR" dirty="0"/>
          </a:p>
        </p:txBody>
      </p:sp>
      <p:sp>
        <p:nvSpPr>
          <p:cNvPr id="3" name="İçerik Yer Tutucusu 2"/>
          <p:cNvSpPr>
            <a:spLocks noGrp="1"/>
          </p:cNvSpPr>
          <p:nvPr>
            <p:ph idx="1"/>
          </p:nvPr>
        </p:nvSpPr>
        <p:spPr>
          <a:xfrm>
            <a:off x="2592925" y="1108364"/>
            <a:ext cx="8911687" cy="4387222"/>
          </a:xfrm>
        </p:spPr>
        <p:txBody>
          <a:bodyPr>
            <a:normAutofit lnSpcReduction="10000"/>
          </a:bodyPr>
          <a:lstStyle/>
          <a:p>
            <a:pPr marL="0" indent="0">
              <a:buNone/>
            </a:pPr>
            <a:endParaRPr lang="en-US" dirty="0"/>
          </a:p>
          <a:p>
            <a:pPr marL="0" indent="0" algn="just">
              <a:lnSpc>
                <a:spcPct val="150000"/>
              </a:lnSpc>
              <a:buNone/>
            </a:pPr>
            <a:r>
              <a:rPr lang="en-US" dirty="0"/>
              <a:t>The aim of this project </a:t>
            </a:r>
            <a:r>
              <a:rPr lang="tr-TR" dirty="0" err="1" smtClean="0"/>
              <a:t>was</a:t>
            </a:r>
            <a:r>
              <a:rPr lang="tr-TR" dirty="0" smtClean="0"/>
              <a:t> </a:t>
            </a:r>
            <a:r>
              <a:rPr lang="en-US" dirty="0" smtClean="0"/>
              <a:t>to </a:t>
            </a:r>
            <a:r>
              <a:rPr lang="en-US" dirty="0"/>
              <a:t>examine </a:t>
            </a:r>
            <a:r>
              <a:rPr lang="en-US" dirty="0" smtClean="0"/>
              <a:t>the </a:t>
            </a:r>
            <a:r>
              <a:rPr lang="en-US" dirty="0"/>
              <a:t>structure of communication networks and to introduce a data-driven architecture for the practical applications of machine learning techniques to predict data traffic </a:t>
            </a:r>
            <a:r>
              <a:rPr lang="tr-TR" dirty="0" smtClean="0"/>
              <a:t>on </a:t>
            </a:r>
            <a:r>
              <a:rPr lang="en-US" dirty="0" smtClean="0"/>
              <a:t>a </a:t>
            </a:r>
            <a:r>
              <a:rPr lang="en-US" dirty="0"/>
              <a:t>network. </a:t>
            </a:r>
          </a:p>
          <a:p>
            <a:pPr marL="0" indent="0" algn="just">
              <a:lnSpc>
                <a:spcPct val="150000"/>
              </a:lnSpc>
              <a:buNone/>
            </a:pPr>
            <a:r>
              <a:rPr lang="en-US" dirty="0"/>
              <a:t>Objectives:</a:t>
            </a:r>
          </a:p>
          <a:p>
            <a:pPr algn="just">
              <a:lnSpc>
                <a:spcPct val="150000"/>
              </a:lnSpc>
            </a:pPr>
            <a:r>
              <a:rPr lang="en-US" dirty="0" smtClean="0"/>
              <a:t>To </a:t>
            </a:r>
            <a:r>
              <a:rPr lang="en-US" dirty="0"/>
              <a:t>examine the existing machine learning implementations in communication networks</a:t>
            </a:r>
          </a:p>
          <a:p>
            <a:pPr algn="just">
              <a:lnSpc>
                <a:spcPct val="150000"/>
              </a:lnSpc>
            </a:pPr>
            <a:r>
              <a:rPr lang="en-US" dirty="0" smtClean="0"/>
              <a:t>Processing </a:t>
            </a:r>
            <a:r>
              <a:rPr lang="en-US" dirty="0"/>
              <a:t>of the </a:t>
            </a:r>
            <a:r>
              <a:rPr lang="en-US" dirty="0" smtClean="0"/>
              <a:t>dataset</a:t>
            </a:r>
            <a:r>
              <a:rPr lang="tr-TR" dirty="0" smtClean="0"/>
              <a:t> </a:t>
            </a:r>
            <a:r>
              <a:rPr lang="en-US" dirty="0" smtClean="0"/>
              <a:t>to </a:t>
            </a:r>
            <a:r>
              <a:rPr lang="en-US" dirty="0"/>
              <a:t>make </a:t>
            </a:r>
            <a:r>
              <a:rPr lang="tr-TR" dirty="0" smtClean="0"/>
              <a:t>it </a:t>
            </a:r>
            <a:r>
              <a:rPr lang="en-US" dirty="0" smtClean="0"/>
              <a:t>easy </a:t>
            </a:r>
            <a:r>
              <a:rPr lang="en-US" dirty="0"/>
              <a:t>to use; </a:t>
            </a:r>
          </a:p>
          <a:p>
            <a:pPr algn="just">
              <a:lnSpc>
                <a:spcPct val="150000"/>
              </a:lnSpc>
            </a:pPr>
            <a:r>
              <a:rPr lang="en-US" dirty="0" smtClean="0"/>
              <a:t>Implementation </a:t>
            </a:r>
            <a:r>
              <a:rPr lang="en-US" dirty="0"/>
              <a:t>of machine learning algorithms;</a:t>
            </a:r>
          </a:p>
          <a:p>
            <a:pPr algn="just">
              <a:lnSpc>
                <a:spcPct val="150000"/>
              </a:lnSpc>
            </a:pPr>
            <a:r>
              <a:rPr lang="en-US" dirty="0" smtClean="0"/>
              <a:t>Evaluation </a:t>
            </a:r>
            <a:r>
              <a:rPr lang="en-US" dirty="0"/>
              <a:t>of accuracy;</a:t>
            </a:r>
          </a:p>
          <a:p>
            <a:pPr algn="just"/>
            <a:endParaRPr lang="tr-TR" dirty="0"/>
          </a:p>
        </p:txBody>
      </p:sp>
    </p:spTree>
    <p:extLst>
      <p:ext uri="{BB962C8B-B14F-4D97-AF65-F5344CB8AC3E}">
        <p14:creationId xmlns:p14="http://schemas.microsoft.com/office/powerpoint/2010/main" val="2802461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89212" y="357410"/>
            <a:ext cx="8911687" cy="1280890"/>
          </a:xfrm>
        </p:spPr>
        <p:txBody>
          <a:bodyPr>
            <a:normAutofit fontScale="90000"/>
          </a:bodyPr>
          <a:lstStyle/>
          <a:p>
            <a:r>
              <a:rPr lang="tr-TR" b="1" dirty="0" err="1" smtClean="0"/>
              <a:t>Why</a:t>
            </a:r>
            <a:r>
              <a:rPr lang="tr-TR" b="1" dirty="0" smtClean="0"/>
              <a:t> </a:t>
            </a:r>
            <a:r>
              <a:rPr lang="tr-TR" b="1" dirty="0" err="1" smtClean="0"/>
              <a:t>have</a:t>
            </a:r>
            <a:r>
              <a:rPr lang="tr-TR" b="1" dirty="0" smtClean="0"/>
              <a:t> </a:t>
            </a:r>
            <a:r>
              <a:rPr lang="tr-TR" b="1" dirty="0" err="1" smtClean="0"/>
              <a:t>big</a:t>
            </a:r>
            <a:r>
              <a:rPr lang="tr-TR" b="1" dirty="0" smtClean="0"/>
              <a:t> data </a:t>
            </a:r>
            <a:r>
              <a:rPr lang="tr-TR" b="1" dirty="0" err="1" smtClean="0"/>
              <a:t>analysis</a:t>
            </a:r>
            <a:r>
              <a:rPr lang="tr-TR" b="1" dirty="0" smtClean="0"/>
              <a:t> </a:t>
            </a:r>
            <a:r>
              <a:rPr lang="tr-TR" b="1" dirty="0" err="1" smtClean="0"/>
              <a:t>and</a:t>
            </a:r>
            <a:r>
              <a:rPr lang="tr-TR" b="1" dirty="0" smtClean="0"/>
              <a:t> </a:t>
            </a:r>
            <a:r>
              <a:rPr lang="tr-TR" b="1" dirty="0" err="1" smtClean="0"/>
              <a:t>machine</a:t>
            </a:r>
            <a:r>
              <a:rPr lang="tr-TR" b="1" dirty="0" smtClean="0"/>
              <a:t> </a:t>
            </a:r>
            <a:r>
              <a:rPr lang="tr-TR" b="1" dirty="0" err="1" smtClean="0"/>
              <a:t>learning</a:t>
            </a:r>
            <a:r>
              <a:rPr lang="tr-TR" b="1" dirty="0" smtClean="0"/>
              <a:t> </a:t>
            </a:r>
            <a:r>
              <a:rPr lang="tr-TR" b="1" dirty="0" err="1" smtClean="0"/>
              <a:t>began</a:t>
            </a:r>
            <a:r>
              <a:rPr lang="tr-TR" b="1" dirty="0" smtClean="0"/>
              <a:t> </a:t>
            </a:r>
            <a:r>
              <a:rPr lang="tr-TR" b="1" dirty="0" err="1" smtClean="0"/>
              <a:t>to</a:t>
            </a:r>
            <a:r>
              <a:rPr lang="tr-TR" b="1" dirty="0" smtClean="0"/>
              <a:t> be </a:t>
            </a:r>
            <a:r>
              <a:rPr lang="tr-TR" b="1" dirty="0" err="1" smtClean="0"/>
              <a:t>used</a:t>
            </a:r>
            <a:r>
              <a:rPr lang="tr-TR" b="1" dirty="0" smtClean="0"/>
              <a:t> in </a:t>
            </a:r>
            <a:r>
              <a:rPr lang="tr-TR" b="1" dirty="0" err="1" smtClean="0"/>
              <a:t>communication</a:t>
            </a:r>
            <a:r>
              <a:rPr lang="tr-TR" b="1" dirty="0" smtClean="0"/>
              <a:t> </a:t>
            </a:r>
            <a:r>
              <a:rPr lang="tr-TR" b="1" dirty="0" err="1" smtClean="0"/>
              <a:t>networks</a:t>
            </a:r>
            <a:r>
              <a:rPr lang="tr-TR" b="1" dirty="0" smtClean="0"/>
              <a:t>?</a:t>
            </a:r>
            <a:endParaRPr lang="tr-TR" b="1" dirty="0"/>
          </a:p>
        </p:txBody>
      </p:sp>
      <p:sp>
        <p:nvSpPr>
          <p:cNvPr id="3" name="İçerik Yer Tutucusu 2"/>
          <p:cNvSpPr>
            <a:spLocks noGrp="1"/>
          </p:cNvSpPr>
          <p:nvPr>
            <p:ph idx="1"/>
          </p:nvPr>
        </p:nvSpPr>
        <p:spPr>
          <a:xfrm>
            <a:off x="2589212" y="1854200"/>
            <a:ext cx="8915400" cy="3777622"/>
          </a:xfrm>
        </p:spPr>
        <p:txBody>
          <a:bodyPr>
            <a:normAutofit fontScale="92500" lnSpcReduction="20000"/>
          </a:bodyPr>
          <a:lstStyle/>
          <a:p>
            <a:pPr indent="457200" algn="just">
              <a:lnSpc>
                <a:spcPct val="160000"/>
              </a:lnSpc>
              <a:spcBef>
                <a:spcPts val="250"/>
              </a:spcBef>
              <a:spcAft>
                <a:spcPts val="250"/>
              </a:spcAft>
            </a:pPr>
            <a:r>
              <a:rPr lang="tr-TR" sz="1900" dirty="0" err="1">
                <a:latin typeface="Arial" panose="020B0604020202020204" pitchFamily="34" charset="0"/>
                <a:ea typeface="Calibri" panose="020F0502020204030204" pitchFamily="34" charset="0"/>
                <a:cs typeface="Arial" panose="020B0604020202020204" pitchFamily="34" charset="0"/>
              </a:rPr>
              <a:t>The</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development</a:t>
            </a:r>
            <a:r>
              <a:rPr lang="tr-TR" sz="1900" dirty="0">
                <a:latin typeface="Arial" panose="020B0604020202020204" pitchFamily="34" charset="0"/>
                <a:ea typeface="Calibri" panose="020F0502020204030204" pitchFamily="34" charset="0"/>
                <a:cs typeface="Arial" panose="020B0604020202020204" pitchFamily="34" charset="0"/>
              </a:rPr>
              <a:t> of </a:t>
            </a:r>
            <a:r>
              <a:rPr lang="tr-TR" sz="1900" dirty="0" err="1">
                <a:latin typeface="Arial" panose="020B0604020202020204" pitchFamily="34" charset="0"/>
                <a:ea typeface="Calibri" panose="020F0502020204030204" pitchFamily="34" charset="0"/>
                <a:cs typeface="Arial" panose="020B0604020202020204" pitchFamily="34" charset="0"/>
              </a:rPr>
              <a:t>smartphones</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with</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the</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acceleration</a:t>
            </a:r>
            <a:r>
              <a:rPr lang="tr-TR" sz="1900" dirty="0">
                <a:latin typeface="Arial" panose="020B0604020202020204" pitchFamily="34" charset="0"/>
                <a:ea typeface="Calibri" panose="020F0502020204030204" pitchFamily="34" charset="0"/>
                <a:cs typeface="Arial" panose="020B0604020202020204" pitchFamily="34" charset="0"/>
              </a:rPr>
              <a:t> of </a:t>
            </a:r>
            <a:r>
              <a:rPr lang="tr-TR" sz="1900" dirty="0" err="1">
                <a:latin typeface="Arial" panose="020B0604020202020204" pitchFamily="34" charset="0"/>
                <a:ea typeface="Calibri" panose="020F0502020204030204" pitchFamily="34" charset="0"/>
                <a:cs typeface="Arial" panose="020B0604020202020204" pitchFamily="34" charset="0"/>
              </a:rPr>
              <a:t>technological</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changes</a:t>
            </a:r>
            <a:r>
              <a:rPr lang="tr-TR" sz="1900" dirty="0">
                <a:latin typeface="Arial" panose="020B0604020202020204" pitchFamily="34" charset="0"/>
                <a:ea typeface="Calibri" panose="020F0502020204030204" pitchFamily="34" charset="0"/>
                <a:cs typeface="Arial" panose="020B0604020202020204" pitchFamily="34" charset="0"/>
              </a:rPr>
              <a:t> in </a:t>
            </a:r>
            <a:r>
              <a:rPr lang="tr-TR" sz="1900" dirty="0" err="1">
                <a:latin typeface="Arial" panose="020B0604020202020204" pitchFamily="34" charset="0"/>
                <a:ea typeface="Calibri" panose="020F0502020204030204" pitchFamily="34" charset="0"/>
                <a:cs typeface="Arial" panose="020B0604020202020204" pitchFamily="34" charset="0"/>
              </a:rPr>
              <a:t>recent</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decades</a:t>
            </a:r>
            <a:r>
              <a:rPr lang="tr-TR" sz="1900" dirty="0">
                <a:latin typeface="Arial" panose="020B0604020202020204" pitchFamily="34" charset="0"/>
                <a:ea typeface="Calibri" panose="020F0502020204030204" pitchFamily="34" charset="0"/>
                <a:cs typeface="Arial" panose="020B0604020202020204" pitchFamily="34" charset="0"/>
              </a:rPr>
              <a:t> has </a:t>
            </a:r>
            <a:r>
              <a:rPr lang="tr-TR" sz="1900" dirty="0" err="1">
                <a:latin typeface="Arial" panose="020B0604020202020204" pitchFamily="34" charset="0"/>
                <a:ea typeface="Calibri" panose="020F0502020204030204" pitchFamily="34" charset="0"/>
                <a:cs typeface="Arial" panose="020B0604020202020204" pitchFamily="34" charset="0"/>
              </a:rPr>
              <a:t>led</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to</a:t>
            </a:r>
            <a:r>
              <a:rPr lang="tr-TR" sz="1900" dirty="0">
                <a:latin typeface="Arial" panose="020B0604020202020204" pitchFamily="34" charset="0"/>
                <a:ea typeface="Calibri" panose="020F0502020204030204" pitchFamily="34" charset="0"/>
                <a:cs typeface="Arial" panose="020B0604020202020204" pitchFamily="34" charset="0"/>
              </a:rPr>
              <a:t> an </a:t>
            </a:r>
            <a:r>
              <a:rPr lang="tr-TR" sz="1900" dirty="0" err="1">
                <a:latin typeface="Arial" panose="020B0604020202020204" pitchFamily="34" charset="0"/>
                <a:ea typeface="Calibri" panose="020F0502020204030204" pitchFamily="34" charset="0"/>
                <a:cs typeface="Arial" panose="020B0604020202020204" pitchFamily="34" charset="0"/>
              </a:rPr>
              <a:t>increase</a:t>
            </a:r>
            <a:r>
              <a:rPr lang="tr-TR" sz="1900" dirty="0">
                <a:latin typeface="Arial" panose="020B0604020202020204" pitchFamily="34" charset="0"/>
                <a:ea typeface="Calibri" panose="020F0502020204030204" pitchFamily="34" charset="0"/>
                <a:cs typeface="Arial" panose="020B0604020202020204" pitchFamily="34" charset="0"/>
              </a:rPr>
              <a:t> in </a:t>
            </a:r>
            <a:r>
              <a:rPr lang="tr-TR" sz="1900" dirty="0" err="1">
                <a:latin typeface="Arial" panose="020B0604020202020204" pitchFamily="34" charset="0"/>
                <a:ea typeface="Calibri" panose="020F0502020204030204" pitchFamily="34" charset="0"/>
                <a:cs typeface="Arial" panose="020B0604020202020204" pitchFamily="34" charset="0"/>
              </a:rPr>
              <a:t>the</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production</a:t>
            </a:r>
            <a:r>
              <a:rPr lang="tr-TR" sz="1900" dirty="0">
                <a:latin typeface="Arial" panose="020B0604020202020204" pitchFamily="34" charset="0"/>
                <a:ea typeface="Calibri" panose="020F0502020204030204" pitchFamily="34" charset="0"/>
                <a:cs typeface="Arial" panose="020B0604020202020204" pitchFamily="34" charset="0"/>
              </a:rPr>
              <a:t> of </a:t>
            </a:r>
            <a:r>
              <a:rPr lang="tr-TR" sz="1900" dirty="0" err="1">
                <a:latin typeface="Arial" panose="020B0604020202020204" pitchFamily="34" charset="0"/>
                <a:ea typeface="Calibri" panose="020F0502020204030204" pitchFamily="34" charset="0"/>
                <a:cs typeface="Arial" panose="020B0604020202020204" pitchFamily="34" charset="0"/>
              </a:rPr>
              <a:t>big</a:t>
            </a:r>
            <a:r>
              <a:rPr lang="tr-TR" sz="1900" dirty="0">
                <a:latin typeface="Arial" panose="020B0604020202020204" pitchFamily="34" charset="0"/>
                <a:ea typeface="Calibri" panose="020F0502020204030204" pitchFamily="34" charset="0"/>
                <a:cs typeface="Arial" panose="020B0604020202020204" pitchFamily="34" charset="0"/>
              </a:rPr>
              <a:t> data </a:t>
            </a:r>
            <a:r>
              <a:rPr lang="tr-TR" sz="1900" dirty="0" err="1">
                <a:latin typeface="Arial" panose="020B0604020202020204" pitchFamily="34" charset="0"/>
                <a:ea typeface="Calibri" panose="020F0502020204030204" pitchFamily="34" charset="0"/>
                <a:cs typeface="Arial" panose="020B0604020202020204" pitchFamily="34" charset="0"/>
              </a:rPr>
              <a:t>and</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even</a:t>
            </a:r>
            <a:r>
              <a:rPr lang="tr-TR" sz="1900" dirty="0">
                <a:latin typeface="Arial" panose="020B0604020202020204" pitchFamily="34" charset="0"/>
                <a:ea typeface="Calibri" panose="020F0502020204030204" pitchFamily="34" charset="0"/>
                <a:cs typeface="Arial" panose="020B0604020202020204" pitchFamily="34" charset="0"/>
              </a:rPr>
              <a:t> a </a:t>
            </a:r>
            <a:r>
              <a:rPr lang="tr-TR" sz="1900" dirty="0" err="1">
                <a:latin typeface="Arial" panose="020B0604020202020204" pitchFamily="34" charset="0"/>
                <a:ea typeface="Calibri" panose="020F0502020204030204" pitchFamily="34" charset="0"/>
                <a:cs typeface="Arial" panose="020B0604020202020204" pitchFamily="34" charset="0"/>
              </a:rPr>
              <a:t>burst</a:t>
            </a:r>
            <a:r>
              <a:rPr lang="tr-TR" sz="1900" dirty="0">
                <a:latin typeface="Arial" panose="020B0604020202020204" pitchFamily="34" charset="0"/>
                <a:ea typeface="Calibri" panose="020F0502020204030204" pitchFamily="34" charset="0"/>
                <a:cs typeface="Arial" panose="020B0604020202020204" pitchFamily="34" charset="0"/>
              </a:rPr>
              <a:t>. Mobile </a:t>
            </a:r>
            <a:r>
              <a:rPr lang="tr-TR" sz="1900" dirty="0" err="1">
                <a:latin typeface="Arial" panose="020B0604020202020204" pitchFamily="34" charset="0"/>
                <a:ea typeface="Calibri" panose="020F0502020204030204" pitchFamily="34" charset="0"/>
                <a:cs typeface="Arial" panose="020B0604020202020204" pitchFamily="34" charset="0"/>
              </a:rPr>
              <a:t>traffic</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which</a:t>
            </a:r>
            <a:r>
              <a:rPr lang="tr-TR" sz="1900" dirty="0">
                <a:latin typeface="Arial" panose="020B0604020202020204" pitchFamily="34" charset="0"/>
                <a:ea typeface="Calibri" panose="020F0502020204030204" pitchFamily="34" charset="0"/>
                <a:cs typeface="Arial" panose="020B0604020202020204" pitchFamily="34" charset="0"/>
              </a:rPr>
              <a:t> is </a:t>
            </a:r>
            <a:r>
              <a:rPr lang="tr-TR" sz="1900" dirty="0" err="1">
                <a:latin typeface="Arial" panose="020B0604020202020204" pitchFamily="34" charset="0"/>
                <a:ea typeface="Calibri" panose="020F0502020204030204" pitchFamily="34" charset="0"/>
                <a:cs typeface="Arial" panose="020B0604020202020204" pitchFamily="34" charset="0"/>
              </a:rPr>
              <a:t>one</a:t>
            </a:r>
            <a:r>
              <a:rPr lang="tr-TR" sz="1900" dirty="0">
                <a:latin typeface="Arial" panose="020B0604020202020204" pitchFamily="34" charset="0"/>
                <a:ea typeface="Calibri" panose="020F0502020204030204" pitchFamily="34" charset="0"/>
                <a:cs typeface="Arial" panose="020B0604020202020204" pitchFamily="34" charset="0"/>
              </a:rPr>
              <a:t> of </a:t>
            </a:r>
            <a:r>
              <a:rPr lang="tr-TR" sz="1900" dirty="0" err="1">
                <a:latin typeface="Arial" panose="020B0604020202020204" pitchFamily="34" charset="0"/>
                <a:ea typeface="Calibri" panose="020F0502020204030204" pitchFamily="34" charset="0"/>
                <a:cs typeface="Arial" panose="020B0604020202020204" pitchFamily="34" charset="0"/>
              </a:rPr>
              <a:t>the</a:t>
            </a:r>
            <a:r>
              <a:rPr lang="tr-TR" sz="1900" dirty="0">
                <a:latin typeface="Arial" panose="020B0604020202020204" pitchFamily="34" charset="0"/>
                <a:ea typeface="Calibri" panose="020F0502020204030204" pitchFamily="34" charset="0"/>
                <a:cs typeface="Arial" panose="020B0604020202020204" pitchFamily="34" charset="0"/>
              </a:rPr>
              <a:t> data </a:t>
            </a:r>
            <a:r>
              <a:rPr lang="tr-TR" sz="1900" dirty="0" err="1">
                <a:latin typeface="Arial" panose="020B0604020202020204" pitchFamily="34" charset="0"/>
                <a:ea typeface="Calibri" panose="020F0502020204030204" pitchFamily="34" charset="0"/>
                <a:cs typeface="Arial" panose="020B0604020202020204" pitchFamily="34" charset="0"/>
              </a:rPr>
              <a:t>sources</a:t>
            </a:r>
            <a:r>
              <a:rPr lang="tr-TR" sz="1900" dirty="0">
                <a:latin typeface="Arial" panose="020B0604020202020204" pitchFamily="34" charset="0"/>
                <a:ea typeface="Calibri" panose="020F0502020204030204" pitchFamily="34" charset="0"/>
                <a:cs typeface="Arial" panose="020B0604020202020204" pitchFamily="34" charset="0"/>
              </a:rPr>
              <a:t> is </a:t>
            </a:r>
            <a:r>
              <a:rPr lang="tr-TR" sz="1900" dirty="0" err="1">
                <a:latin typeface="Arial" panose="020B0604020202020204" pitchFamily="34" charset="0"/>
                <a:ea typeface="Calibri" panose="020F0502020204030204" pitchFamily="34" charset="0"/>
                <a:cs typeface="Arial" panose="020B0604020202020204" pitchFamily="34" charset="0"/>
              </a:rPr>
              <a:t>said</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err="1">
                <a:latin typeface="Arial" panose="020B0604020202020204" pitchFamily="34" charset="0"/>
                <a:ea typeface="Calibri" panose="020F0502020204030204" pitchFamily="34" charset="0"/>
                <a:cs typeface="Arial" panose="020B0604020202020204" pitchFamily="34" charset="0"/>
              </a:rPr>
              <a:t>to</a:t>
            </a:r>
            <a:r>
              <a:rPr lang="tr-TR" sz="1900" dirty="0">
                <a:latin typeface="Arial" panose="020B0604020202020204" pitchFamily="34" charset="0"/>
                <a:ea typeface="Calibri" panose="020F0502020204030204" pitchFamily="34" charset="0"/>
                <a:cs typeface="Arial" panose="020B0604020202020204" pitchFamily="34" charset="0"/>
              </a:rPr>
              <a:t> </a:t>
            </a:r>
            <a:r>
              <a:rPr lang="tr-TR" sz="1900" dirty="0" smtClean="0">
                <a:latin typeface="Arial" panose="020B0604020202020204" pitchFamily="34" charset="0"/>
                <a:ea typeface="Calibri" panose="020F0502020204030204" pitchFamily="34" charset="0"/>
                <a:cs typeface="Arial" panose="020B0604020202020204" pitchFamily="34" charset="0"/>
              </a:rPr>
              <a:t>be </a:t>
            </a:r>
            <a:r>
              <a:rPr lang="tr-TR" sz="1900" dirty="0" err="1" smtClean="0">
                <a:latin typeface="Arial" panose="020B0604020202020204" pitchFamily="34" charset="0"/>
                <a:ea typeface="Calibri" panose="020F0502020204030204" pitchFamily="34" charset="0"/>
                <a:cs typeface="Arial" panose="020B0604020202020204" pitchFamily="34" charset="0"/>
              </a:rPr>
              <a:t>able</a:t>
            </a:r>
            <a:r>
              <a:rPr lang="tr-TR" sz="1900" dirty="0" smtClean="0">
                <a:latin typeface="Arial" panose="020B0604020202020204" pitchFamily="34" charset="0"/>
                <a:ea typeface="Calibri" panose="020F0502020204030204" pitchFamily="34" charset="0"/>
                <a:cs typeface="Arial" panose="020B0604020202020204" pitchFamily="34" charset="0"/>
              </a:rPr>
              <a:t> </a:t>
            </a:r>
            <a:r>
              <a:rPr lang="tr-TR" sz="1900" dirty="0" err="1" smtClean="0">
                <a:latin typeface="Arial" panose="020B0604020202020204" pitchFamily="34" charset="0"/>
                <a:ea typeface="Calibri" panose="020F0502020204030204" pitchFamily="34" charset="0"/>
                <a:cs typeface="Arial" panose="020B0604020202020204" pitchFamily="34" charset="0"/>
              </a:rPr>
              <a:t>to</a:t>
            </a:r>
            <a:r>
              <a:rPr lang="tr-TR" sz="1900" dirty="0" smtClean="0">
                <a:latin typeface="Arial" panose="020B0604020202020204" pitchFamily="34" charset="0"/>
                <a:ea typeface="Calibri" panose="020F0502020204030204" pitchFamily="34" charset="0"/>
                <a:cs typeface="Arial" panose="020B0604020202020204" pitchFamily="34" charset="0"/>
              </a:rPr>
              <a:t> </a:t>
            </a:r>
            <a:r>
              <a:rPr lang="tr-TR" sz="1900" dirty="0" err="1" smtClean="0">
                <a:latin typeface="Arial" panose="020B0604020202020204" pitchFamily="34" charset="0"/>
                <a:ea typeface="Calibri" panose="020F0502020204030204" pitchFamily="34" charset="0"/>
                <a:cs typeface="Arial" panose="020B0604020202020204" pitchFamily="34" charset="0"/>
              </a:rPr>
              <a:t>reach</a:t>
            </a:r>
            <a:r>
              <a:rPr lang="tr-TR" sz="1900" dirty="0">
                <a:latin typeface="Arial" panose="020B0604020202020204" pitchFamily="34" charset="0"/>
                <a:ea typeface="Calibri" panose="020F0502020204030204" pitchFamily="34" charset="0"/>
                <a:cs typeface="Arial" panose="020B0604020202020204" pitchFamily="34" charset="0"/>
              </a:rPr>
              <a:t> 20 </a:t>
            </a:r>
            <a:r>
              <a:rPr lang="tr-TR" sz="1900" dirty="0" err="1" smtClean="0">
                <a:latin typeface="Arial" panose="020B0604020202020204" pitchFamily="34" charset="0"/>
                <a:ea typeface="Calibri" panose="020F0502020204030204" pitchFamily="34" charset="0"/>
                <a:cs typeface="Arial" panose="020B0604020202020204" pitchFamily="34" charset="0"/>
              </a:rPr>
              <a:t>percent</a:t>
            </a:r>
            <a:r>
              <a:rPr lang="tr-TR" sz="1900" dirty="0" smtClean="0">
                <a:latin typeface="Arial" panose="020B0604020202020204" pitchFamily="34" charset="0"/>
                <a:ea typeface="Calibri" panose="020F0502020204030204" pitchFamily="34" charset="0"/>
                <a:cs typeface="Arial" panose="020B0604020202020204" pitchFamily="34" charset="0"/>
              </a:rPr>
              <a:t> of internet </a:t>
            </a:r>
            <a:r>
              <a:rPr lang="tr-TR" sz="1900" dirty="0" err="1" smtClean="0">
                <a:latin typeface="Arial" panose="020B0604020202020204" pitchFamily="34" charset="0"/>
                <a:ea typeface="Calibri" panose="020F0502020204030204" pitchFamily="34" charset="0"/>
                <a:cs typeface="Arial" panose="020B0604020202020204" pitchFamily="34" charset="0"/>
              </a:rPr>
              <a:t>traffic</a:t>
            </a:r>
            <a:r>
              <a:rPr lang="tr-TR" sz="1900" dirty="0" smtClean="0">
                <a:latin typeface="Arial" panose="020B0604020202020204" pitchFamily="34" charset="0"/>
                <a:ea typeface="Calibri" panose="020F0502020204030204" pitchFamily="34" charset="0"/>
                <a:cs typeface="Arial" panose="020B0604020202020204" pitchFamily="34" charset="0"/>
              </a:rPr>
              <a:t> </a:t>
            </a:r>
            <a:r>
              <a:rPr lang="tr-TR" sz="1900" dirty="0" err="1" smtClean="0">
                <a:latin typeface="Arial" panose="020B0604020202020204" pitchFamily="34" charset="0"/>
                <a:ea typeface="Calibri" panose="020F0502020204030204" pitchFamily="34" charset="0"/>
                <a:cs typeface="Arial" panose="020B0604020202020204" pitchFamily="34" charset="0"/>
              </a:rPr>
              <a:t>by</a:t>
            </a:r>
            <a:r>
              <a:rPr lang="tr-TR" sz="1900" dirty="0" smtClean="0">
                <a:latin typeface="Arial" panose="020B0604020202020204" pitchFamily="34" charset="0"/>
                <a:ea typeface="Calibri" panose="020F0502020204030204" pitchFamily="34" charset="0"/>
                <a:cs typeface="Arial" panose="020B0604020202020204" pitchFamily="34" charset="0"/>
              </a:rPr>
              <a:t> 2021 </a:t>
            </a:r>
            <a:r>
              <a:rPr lang="tr-TR" sz="1900" dirty="0">
                <a:latin typeface="Arial" panose="020B0604020202020204" pitchFamily="34" charset="0"/>
                <a:ea typeface="Calibri" panose="020F0502020204030204" pitchFamily="34" charset="0"/>
                <a:cs typeface="Arial" panose="020B0604020202020204" pitchFamily="34" charset="0"/>
              </a:rPr>
              <a:t>(</a:t>
            </a:r>
            <a:r>
              <a:rPr lang="tr-TR" sz="1900" dirty="0" err="1">
                <a:latin typeface="Arial" panose="020B0604020202020204" pitchFamily="34" charset="0"/>
                <a:ea typeface="Calibri" panose="020F0502020204030204" pitchFamily="34" charset="0"/>
                <a:cs typeface="Arial" panose="020B0604020202020204" pitchFamily="34" charset="0"/>
              </a:rPr>
              <a:t>Chuai</a:t>
            </a:r>
            <a:r>
              <a:rPr lang="tr-TR" sz="1900" dirty="0">
                <a:latin typeface="Arial" panose="020B0604020202020204" pitchFamily="34" charset="0"/>
                <a:ea typeface="Calibri" panose="020F0502020204030204" pitchFamily="34" charset="0"/>
                <a:cs typeface="Arial" panose="020B0604020202020204" pitchFamily="34" charset="0"/>
              </a:rPr>
              <a:t> et al,2019</a:t>
            </a:r>
            <a:r>
              <a:rPr lang="tr-TR" sz="1900" dirty="0" smtClean="0">
                <a:latin typeface="Arial" panose="020B0604020202020204" pitchFamily="34" charset="0"/>
                <a:ea typeface="Calibri" panose="020F0502020204030204" pitchFamily="34" charset="0"/>
                <a:cs typeface="Arial" panose="020B0604020202020204" pitchFamily="34" charset="0"/>
              </a:rPr>
              <a:t>).</a:t>
            </a:r>
          </a:p>
          <a:p>
            <a:pPr indent="0" algn="just">
              <a:lnSpc>
                <a:spcPct val="160000"/>
              </a:lnSpc>
              <a:spcBef>
                <a:spcPts val="250"/>
              </a:spcBef>
              <a:spcAft>
                <a:spcPts val="250"/>
              </a:spcAft>
              <a:buNone/>
            </a:pPr>
            <a:endParaRPr lang="tr-TR" sz="1900" dirty="0" smtClean="0">
              <a:latin typeface="Arial" panose="020B0604020202020204" pitchFamily="34" charset="0"/>
              <a:ea typeface="Calibri" panose="020F0502020204030204" pitchFamily="34" charset="0"/>
              <a:cs typeface="Arial" panose="020B0604020202020204" pitchFamily="34" charset="0"/>
            </a:endParaRPr>
          </a:p>
          <a:p>
            <a:pPr indent="457200" algn="just">
              <a:lnSpc>
                <a:spcPct val="160000"/>
              </a:lnSpc>
              <a:spcBef>
                <a:spcPts val="250"/>
              </a:spcBef>
              <a:spcAft>
                <a:spcPts val="250"/>
              </a:spcAft>
            </a:pPr>
            <a:r>
              <a:rPr lang="en-US" sz="1900" dirty="0">
                <a:latin typeface="Arial" panose="020B0604020202020204" pitchFamily="34" charset="0"/>
                <a:ea typeface="Times New Roman" panose="02020603050405020304" pitchFamily="18" charset="0"/>
                <a:cs typeface="Times New Roman" panose="02020603050405020304" pitchFamily="18" charset="0"/>
              </a:rPr>
              <a:t>The big data in communication networks includes information related to customers' patterns of activity towards time, space and </a:t>
            </a:r>
            <a:r>
              <a:rPr lang="en-US" sz="1900" dirty="0" smtClean="0">
                <a:latin typeface="Arial" panose="020B0604020202020204" pitchFamily="34" charset="0"/>
                <a:ea typeface="Times New Roman" panose="02020603050405020304" pitchFamily="18" charset="0"/>
                <a:cs typeface="Times New Roman" panose="02020603050405020304" pitchFamily="18" charset="0"/>
              </a:rPr>
              <a:t>frequency</a:t>
            </a:r>
            <a:r>
              <a:rPr lang="tr-TR" sz="1900" dirty="0" smtClean="0">
                <a:latin typeface="Arial" panose="020B0604020202020204" pitchFamily="34" charset="0"/>
                <a:ea typeface="Times New Roman" panose="02020603050405020304" pitchFamily="18" charset="0"/>
                <a:cs typeface="Times New Roman" panose="02020603050405020304" pitchFamily="18" charset="0"/>
              </a:rPr>
              <a:t>.</a:t>
            </a:r>
            <a:r>
              <a:rPr lang="en-US" sz="1900" dirty="0">
                <a:latin typeface="Arial" panose="020B0604020202020204" pitchFamily="34" charset="0"/>
                <a:ea typeface="Times New Roman" panose="02020603050405020304" pitchFamily="18" charset="0"/>
                <a:cs typeface="Times New Roman" panose="02020603050405020304" pitchFamily="18" charset="0"/>
              </a:rPr>
              <a:t> The quality of service and spectral efficiency can improve by </a:t>
            </a:r>
            <a:r>
              <a:rPr lang="tr-TR" sz="1900" dirty="0" err="1" smtClean="0">
                <a:latin typeface="Arial" panose="020B0604020202020204" pitchFamily="34" charset="0"/>
                <a:ea typeface="Times New Roman" panose="02020603050405020304" pitchFamily="18" charset="0"/>
                <a:cs typeface="Times New Roman" panose="02020603050405020304" pitchFamily="18" charset="0"/>
              </a:rPr>
              <a:t>using</a:t>
            </a:r>
            <a:r>
              <a:rPr lang="tr-TR" sz="19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900" dirty="0" smtClean="0">
                <a:latin typeface="Arial" panose="020B0604020202020204" pitchFamily="34" charset="0"/>
                <a:ea typeface="Times New Roman" panose="02020603050405020304" pitchFamily="18" charset="0"/>
                <a:cs typeface="Times New Roman" panose="02020603050405020304" pitchFamily="18" charset="0"/>
              </a:rPr>
              <a:t>spectral </a:t>
            </a:r>
            <a:r>
              <a:rPr lang="en-US" sz="1900" dirty="0">
                <a:latin typeface="Arial" panose="020B0604020202020204" pitchFamily="34" charset="0"/>
                <a:ea typeface="Times New Roman" panose="02020603050405020304" pitchFamily="18" charset="0"/>
                <a:cs typeface="Times New Roman" panose="02020603050405020304" pitchFamily="18" charset="0"/>
              </a:rPr>
              <a:t>patterns in the big data.</a:t>
            </a:r>
            <a:r>
              <a:rPr lang="tr-TR" sz="1900" dirty="0" smtClean="0">
                <a:latin typeface="Arial" panose="020B0604020202020204" pitchFamily="34" charset="0"/>
                <a:ea typeface="Times New Roman" panose="02020603050405020304" pitchFamily="18" charset="0"/>
                <a:cs typeface="Times New Roman" panose="02020603050405020304" pitchFamily="18" charset="0"/>
              </a:rPr>
              <a:t>(</a:t>
            </a:r>
            <a:r>
              <a:rPr lang="tr-TR" sz="1900" dirty="0" err="1" smtClean="0">
                <a:latin typeface="Arial" panose="020B0604020202020204" pitchFamily="34" charset="0"/>
                <a:ea typeface="Times New Roman" panose="02020603050405020304" pitchFamily="18" charset="0"/>
                <a:cs typeface="Times New Roman" panose="02020603050405020304" pitchFamily="18" charset="0"/>
              </a:rPr>
              <a:t>Liu</a:t>
            </a:r>
            <a:r>
              <a:rPr lang="tr-TR" sz="1900" dirty="0" smtClean="0">
                <a:latin typeface="Arial" panose="020B0604020202020204" pitchFamily="34" charset="0"/>
                <a:ea typeface="Times New Roman" panose="02020603050405020304" pitchFamily="18" charset="0"/>
                <a:cs typeface="Times New Roman" panose="02020603050405020304" pitchFamily="18" charset="0"/>
              </a:rPr>
              <a:t>, 2019)</a:t>
            </a:r>
            <a:r>
              <a:rPr lang="en-US" sz="1900" dirty="0" smtClean="0">
                <a:latin typeface="Arial" panose="020B0604020202020204" pitchFamily="34" charset="0"/>
                <a:ea typeface="Times New Roman" panose="02020603050405020304" pitchFamily="18" charset="0"/>
                <a:cs typeface="Times New Roman" panose="02020603050405020304" pitchFamily="18" charset="0"/>
              </a:rPr>
              <a:t>. </a:t>
            </a:r>
            <a:endParaRPr lang="tr-TR" sz="1900" dirty="0">
              <a:latin typeface="Arial" panose="020B060402020202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537945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Radio</a:t>
            </a:r>
            <a:r>
              <a:rPr lang="tr-TR" dirty="0" smtClean="0"/>
              <a:t> Access Network(RAN)</a:t>
            </a:r>
            <a:endParaRPr lang="tr-TR" dirty="0"/>
          </a:p>
        </p:txBody>
      </p:sp>
      <p:sp>
        <p:nvSpPr>
          <p:cNvPr id="3" name="İçerik Yer Tutucusu 2"/>
          <p:cNvSpPr>
            <a:spLocks noGrp="1"/>
          </p:cNvSpPr>
          <p:nvPr>
            <p:ph idx="1"/>
          </p:nvPr>
        </p:nvSpPr>
        <p:spPr>
          <a:xfrm>
            <a:off x="2233612" y="1264555"/>
            <a:ext cx="8915400" cy="3777622"/>
          </a:xfrm>
        </p:spPr>
        <p:txBody>
          <a:bodyPr>
            <a:normAutofit fontScale="92500"/>
          </a:bodyPr>
          <a:lstStyle/>
          <a:p>
            <a:pPr algn="just">
              <a:lnSpc>
                <a:spcPct val="150000"/>
              </a:lnSpc>
            </a:pP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radio</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access</a:t>
            </a:r>
            <a:r>
              <a:rPr lang="tr-TR" dirty="0">
                <a:latin typeface="Arial" panose="020B0604020202020204" pitchFamily="34" charset="0"/>
                <a:ea typeface="Calibri" panose="020F0502020204030204" pitchFamily="34" charset="0"/>
              </a:rPr>
              <a:t> network (RAN) has </a:t>
            </a:r>
            <a:r>
              <a:rPr lang="tr-TR" dirty="0" err="1">
                <a:latin typeface="Arial" panose="020B0604020202020204" pitchFamily="34" charset="0"/>
                <a:ea typeface="Calibri" panose="020F0502020204030204" pitchFamily="34" charset="0"/>
              </a:rPr>
              <a:t>been</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used</a:t>
            </a:r>
            <a:r>
              <a:rPr lang="tr-TR" dirty="0">
                <a:latin typeface="Arial" panose="020B0604020202020204" pitchFamily="34" charset="0"/>
                <a:ea typeface="Calibri" panose="020F0502020204030204" pitchFamily="34" charset="0"/>
              </a:rPr>
              <a:t> in </a:t>
            </a:r>
            <a:r>
              <a:rPr lang="tr-TR" dirty="0" err="1">
                <a:latin typeface="Arial" panose="020B0604020202020204" pitchFamily="34" charset="0"/>
                <a:ea typeface="Calibri" panose="020F0502020204030204" pitchFamily="34" charset="0"/>
              </a:rPr>
              <a:t>all</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generations</a:t>
            </a:r>
            <a:r>
              <a:rPr lang="tr-TR" dirty="0">
                <a:latin typeface="Arial" panose="020B0604020202020204" pitchFamily="34" charset="0"/>
                <a:ea typeface="Calibri" panose="020F0502020204030204" pitchFamily="34" charset="0"/>
              </a:rPr>
              <a:t> of </a:t>
            </a:r>
            <a:r>
              <a:rPr lang="tr-TR" dirty="0" err="1">
                <a:latin typeface="Arial" panose="020B0604020202020204" pitchFamily="34" charset="0"/>
                <a:ea typeface="Calibri" panose="020F0502020204030204" pitchFamily="34" charset="0"/>
              </a:rPr>
              <a:t>cellular</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technology</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from</a:t>
            </a:r>
            <a:r>
              <a:rPr lang="tr-TR" dirty="0">
                <a:latin typeface="Arial" panose="020B0604020202020204" pitchFamily="34" charset="0"/>
                <a:ea typeface="Calibri" panose="020F0502020204030204" pitchFamily="34" charset="0"/>
              </a:rPr>
              <a:t> 1G </a:t>
            </a:r>
            <a:r>
              <a:rPr lang="tr-TR" dirty="0" err="1">
                <a:latin typeface="Arial" panose="020B0604020202020204" pitchFamily="34" charset="0"/>
                <a:ea typeface="Calibri" panose="020F0502020204030204" pitchFamily="34" charset="0"/>
              </a:rPr>
              <a:t>to</a:t>
            </a:r>
            <a:r>
              <a:rPr lang="tr-TR" dirty="0">
                <a:latin typeface="Arial" panose="020B0604020202020204" pitchFamily="34" charset="0"/>
                <a:ea typeface="Calibri" panose="020F0502020204030204" pitchFamily="34" charset="0"/>
              </a:rPr>
              <a:t> 5G.  </a:t>
            </a:r>
            <a:endParaRPr lang="tr-TR" dirty="0" smtClean="0">
              <a:latin typeface="Arial" panose="020B0604020202020204" pitchFamily="34" charset="0"/>
              <a:ea typeface="Calibri" panose="020F0502020204030204" pitchFamily="34" charset="0"/>
            </a:endParaRPr>
          </a:p>
          <a:p>
            <a:pPr algn="just">
              <a:lnSpc>
                <a:spcPct val="150000"/>
              </a:lnSpc>
            </a:pPr>
            <a:r>
              <a:rPr lang="tr-TR" dirty="0" smtClean="0">
                <a:latin typeface="Arial" panose="020B0604020202020204" pitchFamily="34" charset="0"/>
                <a:ea typeface="Calibri" panose="020F0502020204030204" pitchFamily="34" charset="0"/>
              </a:rPr>
              <a:t>RAN </a:t>
            </a:r>
            <a:r>
              <a:rPr lang="tr-TR" dirty="0" err="1">
                <a:latin typeface="Arial" panose="020B0604020202020204" pitchFamily="34" charset="0"/>
                <a:ea typeface="Calibri" panose="020F0502020204030204" pitchFamily="34" charset="0"/>
              </a:rPr>
              <a:t>occurs</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from</a:t>
            </a:r>
            <a:r>
              <a:rPr lang="tr-TR" dirty="0" smtClean="0">
                <a:latin typeface="Arial" panose="020B0604020202020204" pitchFamily="34" charset="0"/>
                <a:ea typeface="Calibri" panose="020F0502020204030204" pitchFamily="34" charset="0"/>
              </a:rPr>
              <a:t> a </a:t>
            </a:r>
            <a:r>
              <a:rPr lang="tr-TR" dirty="0" err="1">
                <a:latin typeface="Arial" panose="020B0604020202020204" pitchFamily="34" charset="0"/>
                <a:ea typeface="Calibri" panose="020F0502020204030204" pitchFamily="34" charset="0"/>
              </a:rPr>
              <a:t>base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station</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antennas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which</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cover</a:t>
            </a:r>
            <a:r>
              <a:rPr lang="tr-TR" dirty="0">
                <a:latin typeface="Arial" panose="020B0604020202020204" pitchFamily="34" charset="0"/>
                <a:ea typeface="Calibri" panose="020F0502020204030204" pitchFamily="34" charset="0"/>
              </a:rPr>
              <a:t> a </a:t>
            </a:r>
            <a:r>
              <a:rPr lang="tr-TR" dirty="0" err="1">
                <a:latin typeface="Arial" panose="020B0604020202020204" pitchFamily="34" charset="0"/>
                <a:ea typeface="Calibri" panose="020F0502020204030204" pitchFamily="34" charset="0"/>
              </a:rPr>
              <a:t>dedicated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area</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based</a:t>
            </a:r>
            <a:r>
              <a:rPr lang="tr-TR" dirty="0">
                <a:latin typeface="Arial" panose="020B0604020202020204" pitchFamily="34" charset="0"/>
                <a:ea typeface="Calibri" panose="020F0502020204030204" pitchFamily="34" charset="0"/>
              </a:rPr>
              <a:t> on </a:t>
            </a:r>
            <a:r>
              <a:rPr lang="tr-TR" dirty="0" err="1">
                <a:latin typeface="Arial" panose="020B0604020202020204" pitchFamily="34" charset="0"/>
                <a:ea typeface="Calibri" panose="020F0502020204030204" pitchFamily="34" charset="0"/>
              </a:rPr>
              <a:t>their</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capacity</a:t>
            </a:r>
            <a:r>
              <a:rPr lang="tr-TR" dirty="0">
                <a:latin typeface="Arial" panose="020B0604020202020204" pitchFamily="34" charset="0"/>
                <a:ea typeface="Calibri" panose="020F0502020204030204" pitchFamily="34" charset="0"/>
              </a:rPr>
              <a:t>.  </a:t>
            </a:r>
            <a:endParaRPr lang="tr-TR" dirty="0" smtClean="0">
              <a:latin typeface="Arial" panose="020B0604020202020204" pitchFamily="34" charset="0"/>
              <a:ea typeface="Calibri" panose="020F0502020204030204" pitchFamily="34" charset="0"/>
            </a:endParaRPr>
          </a:p>
          <a:p>
            <a:pPr algn="just">
              <a:lnSpc>
                <a:spcPct val="150000"/>
              </a:lnSpc>
            </a:pPr>
            <a:r>
              <a:rPr lang="tr-TR" dirty="0" err="1" smtClean="0">
                <a:latin typeface="Arial" panose="020B0604020202020204" pitchFamily="34" charset="0"/>
                <a:ea typeface="Calibri" panose="020F0502020204030204" pitchFamily="34" charset="0"/>
              </a:rPr>
              <a:t>Radio</a:t>
            </a:r>
            <a:r>
              <a:rPr lang="tr-TR" dirty="0" smtClean="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sites</a:t>
            </a:r>
            <a:r>
              <a:rPr lang="tr-TR" dirty="0">
                <a:latin typeface="Arial" panose="020B0604020202020204" pitchFamily="34" charset="0"/>
                <a:ea typeface="Calibri" panose="020F0502020204030204" pitchFamily="34" charset="0"/>
              </a:rPr>
              <a:t> in a RAN </a:t>
            </a:r>
            <a:r>
              <a:rPr lang="tr-TR" dirty="0" err="1">
                <a:latin typeface="Arial" panose="020B0604020202020204" pitchFamily="34" charset="0"/>
                <a:ea typeface="Calibri" panose="020F0502020204030204" pitchFamily="34" charset="0"/>
              </a:rPr>
              <a:t>ensure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radio</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access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arrange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smtClean="0">
                <a:latin typeface="Arial" panose="020B0604020202020204" pitchFamily="34" charset="0"/>
                <a:ea typeface="Calibri" panose="020F0502020204030204" pitchFamily="34" charset="0"/>
              </a:rPr>
              <a:t>resource</a:t>
            </a:r>
            <a:r>
              <a:rPr lang="tr-TR" dirty="0" smtClean="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management</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among</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radio</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sites</a:t>
            </a:r>
            <a:r>
              <a:rPr lang="tr-TR" dirty="0">
                <a:latin typeface="Arial" panose="020B0604020202020204" pitchFamily="34" charset="0"/>
                <a:ea typeface="Calibri" panose="020F0502020204030204" pitchFamily="34" charset="0"/>
              </a:rPr>
              <a:t>. </a:t>
            </a:r>
            <a:endParaRPr lang="tr-TR" dirty="0" smtClean="0">
              <a:latin typeface="Arial" panose="020B0604020202020204" pitchFamily="34" charset="0"/>
              <a:ea typeface="Calibri" panose="020F0502020204030204" pitchFamily="34" charset="0"/>
            </a:endParaRPr>
          </a:p>
          <a:p>
            <a:pPr algn="just">
              <a:lnSpc>
                <a:spcPct val="150000"/>
              </a:lnSpc>
            </a:pPr>
            <a:r>
              <a:rPr lang="tr-TR" dirty="0" err="1" smtClean="0">
                <a:latin typeface="Arial" panose="020B0604020202020204" pitchFamily="34" charset="0"/>
                <a:ea typeface="Calibri" panose="020F0502020204030204" pitchFamily="34" charset="0"/>
              </a:rPr>
              <a:t>When</a:t>
            </a:r>
            <a:r>
              <a:rPr lang="tr-TR" dirty="0" smtClean="0">
                <a:latin typeface="Arial" panose="020B0604020202020204" pitchFamily="34" charset="0"/>
                <a:ea typeface="Calibri" panose="020F0502020204030204" pitchFamily="34" charset="0"/>
              </a:rPr>
              <a:t> </a:t>
            </a:r>
            <a:r>
              <a:rPr lang="tr-TR" dirty="0">
                <a:latin typeface="Arial" panose="020B0604020202020204" pitchFamily="34" charset="0"/>
                <a:ea typeface="Calibri" panose="020F0502020204030204" pitchFamily="34" charset="0"/>
              </a:rPr>
              <a:t>a </a:t>
            </a:r>
            <a:r>
              <a:rPr lang="tr-TR" dirty="0" err="1">
                <a:latin typeface="Arial" panose="020B0604020202020204" pitchFamily="34" charset="0"/>
                <a:ea typeface="Calibri" panose="020F0502020204030204" pitchFamily="34" charset="0"/>
              </a:rPr>
              <a:t>device</a:t>
            </a:r>
            <a:r>
              <a:rPr lang="tr-TR" dirty="0">
                <a:latin typeface="Arial" panose="020B0604020202020204" pitchFamily="34" charset="0"/>
                <a:ea typeface="Calibri" panose="020F0502020204030204" pitchFamily="34" charset="0"/>
              </a:rPr>
              <a:t> is </a:t>
            </a:r>
            <a:r>
              <a:rPr lang="tr-TR" dirty="0" err="1">
                <a:latin typeface="Arial" panose="020B0604020202020204" pitchFamily="34" charset="0"/>
                <a:ea typeface="Calibri" panose="020F0502020204030204" pitchFamily="34" charset="0"/>
              </a:rPr>
              <a:t>connected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to</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core</a:t>
            </a:r>
            <a:r>
              <a:rPr lang="tr-TR" dirty="0">
                <a:latin typeface="Arial" panose="020B0604020202020204" pitchFamily="34" charset="0"/>
                <a:ea typeface="Calibri" panose="020F0502020204030204" pitchFamily="34" charset="0"/>
              </a:rPr>
              <a:t> network </a:t>
            </a:r>
            <a:r>
              <a:rPr lang="tr-TR" dirty="0" err="1">
                <a:latin typeface="Arial" panose="020B0604020202020204" pitchFamily="34" charset="0"/>
                <a:ea typeface="Calibri" panose="020F0502020204030204" pitchFamily="34" charset="0"/>
              </a:rPr>
              <a:t>wirelessly</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RAN </a:t>
            </a:r>
            <a:r>
              <a:rPr lang="tr-TR" dirty="0" err="1">
                <a:latin typeface="Arial" panose="020B0604020202020204" pitchFamily="34" charset="0"/>
                <a:ea typeface="Calibri" panose="020F0502020204030204" pitchFamily="34" charset="0"/>
              </a:rPr>
              <a:t>sends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its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signal</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to</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different</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endpoints</a:t>
            </a:r>
            <a:r>
              <a:rPr lang="tr-TR" dirty="0">
                <a:latin typeface="Arial" panose="020B0604020202020204" pitchFamily="34" charset="0"/>
                <a:ea typeface="Calibri" panose="020F0502020204030204" pitchFamily="34" charset="0"/>
              </a:rPr>
              <a:t> of </a:t>
            </a:r>
            <a:r>
              <a:rPr lang="tr-TR" dirty="0" err="1">
                <a:latin typeface="Arial" panose="020B0604020202020204" pitchFamily="34" charset="0"/>
                <a:ea typeface="Calibri" panose="020F0502020204030204" pitchFamily="34" charset="0"/>
              </a:rPr>
              <a:t>wireless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and</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the</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signal</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travels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with</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other</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networks</a:t>
            </a:r>
            <a:r>
              <a:rPr lang="tr-TR" dirty="0">
                <a:latin typeface="Arial" panose="020B0604020202020204" pitchFamily="34" charset="0"/>
                <a:ea typeface="Calibri" panose="020F0502020204030204" pitchFamily="34" charset="0"/>
              </a:rPr>
              <a:t>’ </a:t>
            </a:r>
            <a:r>
              <a:rPr lang="tr-TR" dirty="0" err="1">
                <a:latin typeface="Arial" panose="020B0604020202020204" pitchFamily="34" charset="0"/>
                <a:ea typeface="Calibri" panose="020F0502020204030204" pitchFamily="34" charset="0"/>
              </a:rPr>
              <a:t>traffic</a:t>
            </a:r>
            <a:r>
              <a:rPr lang="tr-TR" dirty="0">
                <a:latin typeface="Arial" panose="020B0604020202020204" pitchFamily="34" charset="0"/>
                <a:ea typeface="Calibri" panose="020F0502020204030204" pitchFamily="34" charset="0"/>
              </a:rPr>
              <a:t>. </a:t>
            </a:r>
            <a:endParaRPr lang="tr-TR" dirty="0"/>
          </a:p>
        </p:txBody>
      </p:sp>
      <p:pic>
        <p:nvPicPr>
          <p:cNvPr id="4" name="Resim 3"/>
          <p:cNvPicPr>
            <a:picLocks noChangeAspect="1"/>
          </p:cNvPicPr>
          <p:nvPr/>
        </p:nvPicPr>
        <p:blipFill>
          <a:blip r:embed="rId3"/>
          <a:stretch>
            <a:fillRect/>
          </a:stretch>
        </p:blipFill>
        <p:spPr>
          <a:xfrm>
            <a:off x="4890349" y="4776345"/>
            <a:ext cx="3864188" cy="2081655"/>
          </a:xfrm>
          <a:prstGeom prst="rect">
            <a:avLst/>
          </a:prstGeom>
        </p:spPr>
      </p:pic>
    </p:spTree>
    <p:extLst>
      <p:ext uri="{BB962C8B-B14F-4D97-AF65-F5344CB8AC3E}">
        <p14:creationId xmlns:p14="http://schemas.microsoft.com/office/powerpoint/2010/main" val="1830443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Açık Tonlar">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1858</TotalTime>
  <Words>1891</Words>
  <Application>Microsoft Office PowerPoint</Application>
  <PresentationFormat>Geniş ekran</PresentationFormat>
  <Paragraphs>126</Paragraphs>
  <Slides>18</Slides>
  <Notes>12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Franklin Gothic Book</vt:lpstr>
      <vt:lpstr>Times New Roman</vt:lpstr>
      <vt:lpstr>Wingdings 3</vt:lpstr>
      <vt:lpstr>Duman</vt:lpstr>
      <vt:lpstr>Communication Networks-Traffic Prediction Using Machine Learning</vt:lpstr>
      <vt:lpstr>OUTLINE</vt:lpstr>
      <vt:lpstr>Literature Review</vt:lpstr>
      <vt:lpstr>PowerPoint Sunusu</vt:lpstr>
      <vt:lpstr>PowerPoint Sunusu</vt:lpstr>
      <vt:lpstr>PowerPoint Sunusu</vt:lpstr>
      <vt:lpstr>Goal/Objectives of The Research </vt:lpstr>
      <vt:lpstr>Why have big data analysis and machine learning began to be used in communication networks?</vt:lpstr>
      <vt:lpstr>Radio Access Network(RAN)</vt:lpstr>
      <vt:lpstr>Machine Learning in RAN</vt:lpstr>
      <vt:lpstr>The regression algorithms were selected by taking consideration of literature review. The algorithms used are below;</vt:lpstr>
      <vt:lpstr>Dataset: Telecom Italia(Milan)</vt:lpstr>
      <vt:lpstr>                         Methodology</vt:lpstr>
      <vt:lpstr>Data Pre-processing</vt:lpstr>
      <vt:lpstr>PowerPoint Sunusu</vt:lpstr>
      <vt:lpstr>Results</vt:lpstr>
      <vt:lpstr>Results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Networks-Traffic Prediction Using Machine Learning</dc:title>
  <dc:creator>Aslıhan</dc:creator>
  <cp:lastModifiedBy>Aslıhan</cp:lastModifiedBy>
  <cp:revision>78</cp:revision>
  <dcterms:created xsi:type="dcterms:W3CDTF">2019-09-05T03:06:47Z</dcterms:created>
  <dcterms:modified xsi:type="dcterms:W3CDTF">2019-09-11T13:29:30Z</dcterms:modified>
</cp:coreProperties>
</file>