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58" r:id="rId4"/>
    <p:sldId id="260" r:id="rId5"/>
    <p:sldId id="261" r:id="rId6"/>
    <p:sldId id="262" r:id="rId7"/>
    <p:sldId id="263" r:id="rId8"/>
    <p:sldId id="264" r:id="rId9"/>
    <p:sldId id="265" r:id="rId10"/>
    <p:sldId id="266" r:id="rId11"/>
    <p:sldId id="267" r:id="rId12"/>
    <p:sldId id="282" r:id="rId13"/>
    <p:sldId id="269" r:id="rId14"/>
    <p:sldId id="272" r:id="rId15"/>
    <p:sldId id="273" r:id="rId16"/>
    <p:sldId id="274" r:id="rId17"/>
    <p:sldId id="275" r:id="rId18"/>
    <p:sldId id="276" r:id="rId19"/>
    <p:sldId id="277" r:id="rId20"/>
    <p:sldId id="278" r:id="rId21"/>
    <p:sldId id="279" r:id="rId22"/>
    <p:sldId id="289" r:id="rId23"/>
    <p:sldId id="290"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11AA1-8907-05BD-95B1-9ECAA723C08A}" v="3923" dt="2021-08-22T03:43:02.798"/>
    <p1510:client id="{B195E5B0-83FF-A788-9069-E32D358AB8DA}" v="10" dt="2021-08-22T01:45:00.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5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F475F-2BA5-4DAC-8370-983F7CB62E01}"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EB7AC-74DF-406D-89A9-2E36782E1E4B}" type="slidenum">
              <a:rPr lang="en-US" smtClean="0"/>
              <a:t>‹#›</a:t>
            </a:fld>
            <a:endParaRPr lang="en-US"/>
          </a:p>
        </p:txBody>
      </p:sp>
    </p:spTree>
    <p:extLst>
      <p:ext uri="{BB962C8B-B14F-4D97-AF65-F5344CB8AC3E}">
        <p14:creationId xmlns:p14="http://schemas.microsoft.com/office/powerpoint/2010/main" val="41404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CEB7AC-74DF-406D-89A9-2E36782E1E4B}" type="slidenum">
              <a:rPr lang="en-US" smtClean="0"/>
              <a:t>1</a:t>
            </a:fld>
            <a:endParaRPr lang="en-US"/>
          </a:p>
        </p:txBody>
      </p:sp>
    </p:spTree>
    <p:extLst>
      <p:ext uri="{BB962C8B-B14F-4D97-AF65-F5344CB8AC3E}">
        <p14:creationId xmlns:p14="http://schemas.microsoft.com/office/powerpoint/2010/main" val="45430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E2D6C2-AD6E-4A5C-B52E-BFFC01DAFC82}"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163005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F6E73-CA87-4E07-9B09-282AD4D23E6F}"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01069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960B2-2D57-4AAB-9A97-7BD66AD4C771}"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5191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1600">
                <a:latin typeface="Arial" panose="020B0604020202020204" pitchFamily="34" charset="0"/>
                <a:cs typeface="Arial" panose="020B0604020202020204" pitchFamily="34" charse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C2B81-5E1E-42A6-AB9C-EA6959197E1F}"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03234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C8601-C415-44D2-B847-80BC6ABD2FAD}"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87783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EC776B-AF8F-4E98-A859-EF9EFA5FE57F}" type="datetime1">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36756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6E2E24-1CC5-4CB5-9AA4-BEA5803E01F1}" type="datetime1">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18849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FC53C8-89B2-4438-A7CE-B9FFD5F68C91}" type="datetime1">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91950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24669-B81E-47F4-86A9-B9BF5618367E}" type="datetime1">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05978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70D05C-7811-4552-90B6-D9803FFC73AC}" type="datetime1">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5251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B07EC-1B4E-4089-8FBC-0DE2ADB5FAE7}" type="datetime1">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82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88553-B9FD-463C-9125-052B4C1681B1}" type="datetime1">
              <a:rPr lang="en-US" smtClean="0"/>
              <a:t>8/24/2021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26C26-8954-4083-93BF-332766B619C3}" type="slidenum">
              <a:rPr lang="en-US" smtClean="0"/>
              <a:t>‹#›</a:t>
            </a:fld>
            <a:endParaRPr lang="en-US"/>
          </a:p>
        </p:txBody>
      </p:sp>
    </p:spTree>
    <p:extLst>
      <p:ext uri="{BB962C8B-B14F-4D97-AF65-F5344CB8AC3E}">
        <p14:creationId xmlns:p14="http://schemas.microsoft.com/office/powerpoint/2010/main" val="3487314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a:cs typeface="Arial"/>
              </a:rPr>
              <a:t>Introduction to </a:t>
            </a:r>
            <a:r>
              <a:rPr lang="en-US">
                <a:latin typeface="Arial"/>
                <a:cs typeface="Arial"/>
              </a:rPr>
              <a:t>NumPy</a:t>
            </a:r>
            <a:endParaRPr lang="en-US" err="1"/>
          </a:p>
        </p:txBody>
      </p:sp>
      <p:sp>
        <p:nvSpPr>
          <p:cNvPr id="4" name="Slide Number Placeholder 3"/>
          <p:cNvSpPr>
            <a:spLocks noGrp="1"/>
          </p:cNvSpPr>
          <p:nvPr>
            <p:ph type="sldNum" sz="quarter" idx="12"/>
          </p:nvPr>
        </p:nvSpPr>
        <p:spPr/>
        <p:txBody>
          <a:bodyPr/>
          <a:lstStyle/>
          <a:p>
            <a:fld id="{01D26C26-8954-4083-93BF-332766B619C3}" type="slidenum">
              <a:rPr lang="en-US" smtClean="0"/>
              <a:t>1</a:t>
            </a:fld>
            <a:endParaRPr lang="en-US"/>
          </a:p>
        </p:txBody>
      </p:sp>
    </p:spTree>
    <p:extLst>
      <p:ext uri="{BB962C8B-B14F-4D97-AF65-F5344CB8AC3E}">
        <p14:creationId xmlns:p14="http://schemas.microsoft.com/office/powerpoint/2010/main" val="191786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a:t>
            </a:r>
            <a:r>
              <a:rPr lang="en-US" dirty="0">
                <a:latin typeface="Arial"/>
                <a:cs typeface="Arial"/>
              </a:rPr>
              <a:t> Array Operations : Addition</a:t>
            </a:r>
            <a:br>
              <a:rPr lang="en-US" b="1" dirty="0"/>
            </a:br>
            <a:endParaRPr lang="en-US"/>
          </a:p>
        </p:txBody>
      </p:sp>
      <p:sp>
        <p:nvSpPr>
          <p:cNvPr id="3" name="Content Placeholder 2"/>
          <p:cNvSpPr>
            <a:spLocks noGrp="1"/>
          </p:cNvSpPr>
          <p:nvPr>
            <p:ph idx="1"/>
          </p:nvPr>
        </p:nvSpPr>
        <p:spPr/>
        <p:txBody>
          <a:bodyPr/>
          <a:lstStyle/>
          <a:p>
            <a:pPr marL="0" indent="0">
              <a:buNone/>
            </a:pPr>
            <a:r>
              <a:rPr lang="en-US"/>
              <a:t>In this section, we will see some basic operations that we can perform on </a:t>
            </a:r>
            <a:r>
              <a:rPr lang="en-US" sz="1600" i="1"/>
              <a:t>NumPy</a:t>
            </a:r>
            <a:r>
              <a:rPr lang="en-US"/>
              <a:t> arrays. To do so, let’s consider the </a:t>
            </a:r>
            <a:r>
              <a:rPr lang="en-US" sz="1600" i="1"/>
              <a:t>NumPy</a:t>
            </a:r>
            <a:r>
              <a:rPr lang="en-US"/>
              <a:t> arrays “u” and “v”. We can add the two arrays and assign it to “z”.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4" name="TextBox 3"/>
          <p:cNvSpPr txBox="1"/>
          <p:nvPr/>
        </p:nvSpPr>
        <p:spPr>
          <a:xfrm>
            <a:off x="1376021" y="2715906"/>
            <a:ext cx="3953859"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u = </a:t>
            </a:r>
            <a:r>
              <a:rPr lang="en-US" sz="1400" b="1" err="1">
                <a:latin typeface="Courier New"/>
                <a:cs typeface="Courier New"/>
              </a:rPr>
              <a:t>np.array</a:t>
            </a:r>
            <a:r>
              <a:rPr lang="en-US" sz="1400" b="1">
                <a:latin typeface="Courier New"/>
                <a:cs typeface="Courier New"/>
              </a:rPr>
              <a:t>([1, 0])</a:t>
            </a:r>
          </a:p>
          <a:p>
            <a:r>
              <a:rPr lang="en-US" sz="1400" b="1">
                <a:latin typeface="Courier New"/>
                <a:cs typeface="Courier New"/>
              </a:rPr>
              <a:t>    v = </a:t>
            </a:r>
            <a:r>
              <a:rPr lang="en-US" sz="1400" b="1" err="1">
                <a:latin typeface="Courier New"/>
                <a:cs typeface="Courier New"/>
              </a:rPr>
              <a:t>np.array</a:t>
            </a:r>
            <a:r>
              <a:rPr lang="en-US" sz="1400" b="1">
                <a:latin typeface="Courier New"/>
                <a:cs typeface="Courier New"/>
              </a:rPr>
              <a:t>([0, 1])</a:t>
            </a:r>
          </a:p>
          <a:p>
            <a:r>
              <a:rPr lang="en-US" sz="1400" b="1">
                <a:latin typeface="Courier New"/>
                <a:cs typeface="Courier New"/>
              </a:rPr>
              <a:t>    z = u + v    </a:t>
            </a:r>
            <a:endParaRPr lang="en-US" sz="1400" b="1">
              <a:latin typeface="Courier New" panose="02070309020205020404" pitchFamily="49" charset="0"/>
              <a:cs typeface="Courier New" panose="02070309020205020404" pitchFamily="49" charset="0"/>
            </a:endParaRPr>
          </a:p>
          <a:p>
            <a:r>
              <a:rPr lang="en-US" sz="1400" b="1">
                <a:latin typeface="Courier New"/>
                <a:cs typeface="Courier New"/>
              </a:rPr>
              <a:t>    print(z)</a:t>
            </a:r>
          </a:p>
          <a:p>
            <a:r>
              <a:rPr lang="en-US" sz="1400" b="1">
                <a:latin typeface="Courier New"/>
                <a:cs typeface="Courier New"/>
              </a:rPr>
              <a:t>    &gt;&gt;&gt;array([1, 1])</a:t>
            </a:r>
          </a:p>
        </p:txBody>
      </p:sp>
      <p:sp>
        <p:nvSpPr>
          <p:cNvPr id="5" name="Slide Number Placeholder 4"/>
          <p:cNvSpPr>
            <a:spLocks noGrp="1"/>
          </p:cNvSpPr>
          <p:nvPr>
            <p:ph type="sldNum" sz="quarter" idx="12"/>
          </p:nvPr>
        </p:nvSpPr>
        <p:spPr/>
        <p:txBody>
          <a:bodyPr/>
          <a:lstStyle/>
          <a:p>
            <a:fld id="{01D26C26-8954-4083-93BF-332766B619C3}" type="slidenum">
              <a:rPr lang="en-US" smtClean="0"/>
              <a:t>10</a:t>
            </a:fld>
            <a:endParaRPr lang="en-US"/>
          </a:p>
        </p:txBody>
      </p:sp>
    </p:spTree>
    <p:extLst>
      <p:ext uri="{BB962C8B-B14F-4D97-AF65-F5344CB8AC3E}">
        <p14:creationId xmlns:p14="http://schemas.microsoft.com/office/powerpoint/2010/main" val="124007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a:t>
            </a:r>
            <a:r>
              <a:rPr lang="en-US" dirty="0">
                <a:latin typeface="Arial"/>
                <a:cs typeface="Arial"/>
              </a:rPr>
              <a:t> Array Operations : Multiplication</a:t>
            </a:r>
            <a:br>
              <a:rPr lang="en-US" b="1" dirty="0"/>
            </a:br>
            <a:endParaRPr lang="en-US"/>
          </a:p>
        </p:txBody>
      </p:sp>
      <p:sp>
        <p:nvSpPr>
          <p:cNvPr id="3" name="Content Placeholder 2"/>
          <p:cNvSpPr>
            <a:spLocks noGrp="1"/>
          </p:cNvSpPr>
          <p:nvPr>
            <p:ph idx="1"/>
          </p:nvPr>
        </p:nvSpPr>
        <p:spPr/>
        <p:txBody>
          <a:bodyPr/>
          <a:lstStyle/>
          <a:p>
            <a:pPr marL="0" indent="0">
              <a:buNone/>
            </a:pPr>
            <a:r>
              <a:rPr lang="en-US"/>
              <a:t>Consider the </a:t>
            </a:r>
            <a:r>
              <a:rPr lang="en-US" sz="1600" i="1">
                <a:latin typeface="Arial" panose="020B0604020202020204" pitchFamily="34" charset="0"/>
                <a:cs typeface="Arial" panose="020B0604020202020204" pitchFamily="34" charset="0"/>
              </a:rPr>
              <a:t>NumPy</a:t>
            </a:r>
            <a:r>
              <a:rPr lang="en-US"/>
              <a:t> array “y”:</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Consider the </a:t>
            </a:r>
            <a:r>
              <a:rPr lang="en-US" sz="1600" i="1">
                <a:latin typeface="Arial" panose="020B0604020202020204" pitchFamily="34" charset="0"/>
                <a:cs typeface="Arial" panose="020B0604020202020204" pitchFamily="34" charset="0"/>
              </a:rPr>
              <a:t>NumPy</a:t>
            </a:r>
            <a:r>
              <a:rPr lang="en-US"/>
              <a:t> arrays and “v” and “y”:</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Similarly, we can calculate dot product:</a:t>
            </a:r>
          </a:p>
          <a:p>
            <a:pPr marL="0" indent="0">
              <a:buNone/>
            </a:pPr>
            <a:r>
              <a:rPr lang="en-US"/>
              <a:t>  </a:t>
            </a:r>
          </a:p>
          <a:p>
            <a:pPr marL="0" indent="0">
              <a:buNone/>
            </a:pPr>
            <a:endParaRPr lang="en-US"/>
          </a:p>
        </p:txBody>
      </p:sp>
      <p:sp>
        <p:nvSpPr>
          <p:cNvPr id="4" name="TextBox 3"/>
          <p:cNvSpPr txBox="1"/>
          <p:nvPr/>
        </p:nvSpPr>
        <p:spPr>
          <a:xfrm>
            <a:off x="1376023" y="2304013"/>
            <a:ext cx="281703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y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a:t>
            </a:r>
          </a:p>
          <a:p>
            <a:r>
              <a:rPr lang="en-US" sz="1400" b="1">
                <a:latin typeface="Courier New" panose="02070309020205020404" pitchFamily="49" charset="0"/>
                <a:cs typeface="Courier New" panose="02070309020205020404" pitchFamily="49" charset="0"/>
              </a:rPr>
              <a:t>    z = 2 * y</a:t>
            </a:r>
          </a:p>
          <a:p>
            <a:r>
              <a:rPr lang="en-US" sz="1400" b="1">
                <a:latin typeface="Courier New" panose="02070309020205020404" pitchFamily="49" charset="0"/>
                <a:cs typeface="Courier New" panose="02070309020205020404" pitchFamily="49" charset="0"/>
              </a:rPr>
              <a:t>    print(z)</a:t>
            </a:r>
          </a:p>
          <a:p>
            <a:r>
              <a:rPr lang="en-US" sz="1400" b="1">
                <a:latin typeface="Courier New" panose="02070309020205020404" pitchFamily="49" charset="0"/>
                <a:cs typeface="Courier New" panose="02070309020205020404" pitchFamily="49" charset="0"/>
              </a:rPr>
              <a:t>    &gt;&gt;&gt;array([2,4])</a:t>
            </a:r>
          </a:p>
        </p:txBody>
      </p:sp>
      <p:sp>
        <p:nvSpPr>
          <p:cNvPr id="5" name="TextBox 4"/>
          <p:cNvSpPr txBox="1"/>
          <p:nvPr/>
        </p:nvSpPr>
        <p:spPr>
          <a:xfrm>
            <a:off x="4574363" y="2519456"/>
            <a:ext cx="2213617"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We can multiply every element in the array by 2.</a:t>
            </a:r>
          </a:p>
        </p:txBody>
      </p:sp>
      <p:sp>
        <p:nvSpPr>
          <p:cNvPr id="6" name="TextBox 5"/>
          <p:cNvSpPr txBox="1"/>
          <p:nvPr/>
        </p:nvSpPr>
        <p:spPr>
          <a:xfrm>
            <a:off x="1376023" y="4001294"/>
            <a:ext cx="3558442"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u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a:t>
            </a:r>
          </a:p>
          <a:p>
            <a:r>
              <a:rPr lang="en-US" sz="1400" b="1">
                <a:latin typeface="Courier New" panose="02070309020205020404" pitchFamily="49" charset="0"/>
                <a:cs typeface="Courier New" panose="02070309020205020404" pitchFamily="49" charset="0"/>
              </a:rPr>
              <a:t>    v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([3, 2])</a:t>
            </a:r>
          </a:p>
          <a:p>
            <a:r>
              <a:rPr lang="en-US" sz="1400" b="1">
                <a:latin typeface="Courier New" panose="02070309020205020404" pitchFamily="49" charset="0"/>
                <a:cs typeface="Courier New" panose="02070309020205020404" pitchFamily="49" charset="0"/>
              </a:rPr>
              <a:t>    z = u * v    </a:t>
            </a:r>
          </a:p>
          <a:p>
            <a:r>
              <a:rPr lang="en-US" sz="1400" b="1">
                <a:latin typeface="Courier New" panose="02070309020205020404" pitchFamily="49" charset="0"/>
                <a:cs typeface="Courier New" panose="02070309020205020404" pitchFamily="49" charset="0"/>
              </a:rPr>
              <a:t>    print(z)</a:t>
            </a:r>
          </a:p>
          <a:p>
            <a:r>
              <a:rPr lang="en-US" sz="1400" b="1">
                <a:latin typeface="Courier New" panose="02070309020205020404" pitchFamily="49" charset="0"/>
                <a:cs typeface="Courier New" panose="02070309020205020404" pitchFamily="49" charset="0"/>
              </a:rPr>
              <a:t>    &gt;&gt;&gt;array([3,4])    </a:t>
            </a:r>
          </a:p>
        </p:txBody>
      </p:sp>
      <p:sp>
        <p:nvSpPr>
          <p:cNvPr id="7" name="TextBox 6"/>
          <p:cNvSpPr txBox="1"/>
          <p:nvPr/>
        </p:nvSpPr>
        <p:spPr>
          <a:xfrm>
            <a:off x="5362286" y="4105390"/>
            <a:ext cx="2213617"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calculating the production of two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arrays.</a:t>
            </a:r>
          </a:p>
        </p:txBody>
      </p:sp>
      <p:sp>
        <p:nvSpPr>
          <p:cNvPr id="8" name="TextBox 7"/>
          <p:cNvSpPr txBox="1"/>
          <p:nvPr/>
        </p:nvSpPr>
        <p:spPr>
          <a:xfrm>
            <a:off x="1376023" y="5763720"/>
            <a:ext cx="3558442"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print(np.dot(u, v)</a:t>
            </a:r>
          </a:p>
          <a:p>
            <a:r>
              <a:rPr lang="en-US" sz="1400" b="1">
                <a:latin typeface="Courier New" panose="02070309020205020404" pitchFamily="49" charset="0"/>
                <a:cs typeface="Courier New" panose="02070309020205020404" pitchFamily="49" charset="0"/>
              </a:rPr>
              <a:t>    &gt;&gt;&gt;7</a:t>
            </a:r>
          </a:p>
        </p:txBody>
      </p:sp>
      <p:sp>
        <p:nvSpPr>
          <p:cNvPr id="9" name="Slide Number Placeholder 8"/>
          <p:cNvSpPr>
            <a:spLocks noGrp="1"/>
          </p:cNvSpPr>
          <p:nvPr>
            <p:ph type="sldNum" sz="quarter" idx="12"/>
          </p:nvPr>
        </p:nvSpPr>
        <p:spPr/>
        <p:txBody>
          <a:bodyPr/>
          <a:lstStyle/>
          <a:p>
            <a:fld id="{01D26C26-8954-4083-93BF-332766B619C3}" type="slidenum">
              <a:rPr lang="en-US" smtClean="0"/>
              <a:t>11</a:t>
            </a:fld>
            <a:endParaRPr lang="en-US"/>
          </a:p>
        </p:txBody>
      </p:sp>
    </p:spTree>
    <p:extLst>
      <p:ext uri="{BB962C8B-B14F-4D97-AF65-F5344CB8AC3E}">
        <p14:creationId xmlns:p14="http://schemas.microsoft.com/office/powerpoint/2010/main" val="203701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8197-CE2B-4E61-B6D3-4F418506182E}"/>
              </a:ext>
            </a:extLst>
          </p:cNvPr>
          <p:cNvSpPr>
            <a:spLocks noGrp="1"/>
          </p:cNvSpPr>
          <p:nvPr>
            <p:ph type="title"/>
          </p:nvPr>
        </p:nvSpPr>
        <p:spPr/>
        <p:txBody>
          <a:bodyPr/>
          <a:lstStyle/>
          <a:p>
            <a:pPr algn="ctr"/>
            <a:r>
              <a:rPr lang="en-US">
                <a:latin typeface="Arial"/>
                <a:cs typeface="Arial"/>
              </a:rPr>
              <a:t>Converting List to Array</a:t>
            </a:r>
            <a:endParaRPr lang="en-US"/>
          </a:p>
        </p:txBody>
      </p:sp>
      <p:sp>
        <p:nvSpPr>
          <p:cNvPr id="3" name="Content Placeholder 2">
            <a:extLst>
              <a:ext uri="{FF2B5EF4-FFF2-40B4-BE49-F238E27FC236}">
                <a16:creationId xmlns:a16="http://schemas.microsoft.com/office/drawing/2014/main" id="{C0CF1F3F-7D1B-4398-8C58-6DE547CAA6E0}"/>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There is a way to convert a list into array. Let’s see the following example: </a:t>
            </a:r>
            <a:endParaRPr lang="en-US"/>
          </a:p>
        </p:txBody>
      </p:sp>
      <p:sp>
        <p:nvSpPr>
          <p:cNvPr id="4" name="Slide Number Placeholder 3">
            <a:extLst>
              <a:ext uri="{FF2B5EF4-FFF2-40B4-BE49-F238E27FC236}">
                <a16:creationId xmlns:a16="http://schemas.microsoft.com/office/drawing/2014/main" id="{1A8D7745-141D-4055-9DAC-935EAA49BBF4}"/>
              </a:ext>
            </a:extLst>
          </p:cNvPr>
          <p:cNvSpPr>
            <a:spLocks noGrp="1"/>
          </p:cNvSpPr>
          <p:nvPr>
            <p:ph type="sldNum" sz="quarter" idx="12"/>
          </p:nvPr>
        </p:nvSpPr>
        <p:spPr/>
        <p:txBody>
          <a:bodyPr/>
          <a:lstStyle/>
          <a:p>
            <a:fld id="{01D26C26-8954-4083-93BF-332766B619C3}" type="slidenum">
              <a:rPr lang="en-US" smtClean="0"/>
              <a:t>12</a:t>
            </a:fld>
            <a:endParaRPr lang="en-US"/>
          </a:p>
        </p:txBody>
      </p:sp>
      <p:sp>
        <p:nvSpPr>
          <p:cNvPr id="6" name="TextBox 5">
            <a:extLst>
              <a:ext uri="{FF2B5EF4-FFF2-40B4-BE49-F238E27FC236}">
                <a16:creationId xmlns:a16="http://schemas.microsoft.com/office/drawing/2014/main" id="{0BB99237-82E5-4DFD-A6C7-BDC0F9CD9C30}"/>
              </a:ext>
            </a:extLst>
          </p:cNvPr>
          <p:cNvSpPr txBox="1"/>
          <p:nvPr/>
        </p:nvSpPr>
        <p:spPr>
          <a:xfrm>
            <a:off x="1376023" y="2304013"/>
            <a:ext cx="281703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panose="02070309020205020404" pitchFamily="49" charset="0"/>
                <a:cs typeface="Courier New" panose="02070309020205020404" pitchFamily="49" charset="0"/>
              </a:rPr>
              <a:t>Ex: a = [1, 2]</a:t>
            </a:r>
          </a:p>
          <a:p>
            <a:r>
              <a:rPr lang="en-US" sz="1400" b="1">
                <a:latin typeface="Courier New"/>
                <a:cs typeface="Courier New"/>
              </a:rPr>
              <a:t>   </a:t>
            </a:r>
            <a:r>
              <a:rPr lang="en-US" sz="1400" b="1">
                <a:latin typeface="Courier New" panose="02070309020205020404" pitchFamily="49" charset="0"/>
                <a:cs typeface="Courier New" panose="02070309020205020404" pitchFamily="49" charset="0"/>
              </a:rPr>
              <a:t> np.asanyarray(a)</a:t>
            </a:r>
          </a:p>
          <a:p>
            <a:r>
              <a:rPr lang="en-US" sz="1400" b="1">
                <a:latin typeface="Courier New"/>
                <a:cs typeface="Courier New"/>
              </a:rPr>
              <a:t>    &gt;&gt;&gt;array([1,2])</a:t>
            </a:r>
            <a:endParaRPr lang="en-US" sz="1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202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 linspace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A useful function for plotting mathematical functions is </a:t>
            </a:r>
            <a:r>
              <a:rPr lang="en-US" i="1" err="1">
                <a:latin typeface="Arial"/>
                <a:cs typeface="Arial"/>
              </a:rPr>
              <a:t>linspace</a:t>
            </a:r>
            <a:r>
              <a:rPr lang="en-US">
                <a:latin typeface="Arial"/>
                <a:cs typeface="Arial"/>
              </a:rPr>
              <a:t>.</a:t>
            </a:r>
            <a:r>
              <a:rPr lang="en-US" i="1">
                <a:latin typeface="Arial"/>
                <a:cs typeface="Arial"/>
              </a:rPr>
              <a:t> </a:t>
            </a:r>
            <a:r>
              <a:rPr lang="en-US" i="1" err="1">
                <a:latin typeface="Arial"/>
                <a:cs typeface="Arial"/>
              </a:rPr>
              <a:t>linspace</a:t>
            </a:r>
            <a:r>
              <a:rPr lang="en-US">
                <a:latin typeface="Arial"/>
                <a:cs typeface="Arial"/>
              </a:rPr>
              <a:t> returns evenly spaced numbers over a specified interval. We specify the starting point of the sequence and the ending point of the sequence. The parameter</a:t>
            </a:r>
            <a:r>
              <a:rPr lang="en-US" i="1">
                <a:latin typeface="Arial"/>
                <a:cs typeface="Arial"/>
              </a:rPr>
              <a:t> num</a:t>
            </a:r>
            <a:r>
              <a:rPr lang="en-US">
                <a:latin typeface="Arial"/>
                <a:cs typeface="Arial"/>
              </a:rPr>
              <a:t> indicates the number of samples to generate, in this case 5:</a:t>
            </a:r>
          </a:p>
          <a:p>
            <a:pPr marL="0" indent="0">
              <a:buNone/>
            </a:pPr>
            <a:endParaRPr lang="en-US"/>
          </a:p>
          <a:p>
            <a:pPr marL="0" indent="0">
              <a:buNone/>
            </a:pPr>
            <a:endParaRPr lang="en-US"/>
          </a:p>
          <a:p>
            <a:pPr marL="0" lvl="0" indent="0">
              <a:buNone/>
            </a:pPr>
            <a:endParaRPr lang="en-US"/>
          </a:p>
          <a:p>
            <a:pPr marL="0" indent="0">
              <a:buNone/>
            </a:pPr>
            <a:r>
              <a:rPr lang="en-US">
                <a:latin typeface="Arial"/>
                <a:cs typeface="Arial"/>
              </a:rPr>
              <a:t>We can use the function </a:t>
            </a:r>
            <a:r>
              <a:rPr lang="en-US" i="1" err="1">
                <a:latin typeface="Arial"/>
                <a:cs typeface="Arial"/>
              </a:rPr>
              <a:t>linspace</a:t>
            </a:r>
            <a:r>
              <a:rPr lang="en-US">
                <a:latin typeface="Arial"/>
                <a:cs typeface="Arial"/>
              </a:rPr>
              <a:t> to generate 100 evenly spaced samples from the interval 0 to 2π: </a:t>
            </a:r>
            <a:endParaRPr lang="en-US"/>
          </a:p>
          <a:p>
            <a:pPr marL="0" indent="0">
              <a:buNone/>
            </a:pPr>
            <a:endParaRPr lang="en-US"/>
          </a:p>
          <a:p>
            <a:pPr marL="0" indent="0">
              <a:buNone/>
            </a:pPr>
            <a:endParaRPr lang="en-US"/>
          </a:p>
        </p:txBody>
      </p:sp>
      <p:sp>
        <p:nvSpPr>
          <p:cNvPr id="4" name="TextBox 3"/>
          <p:cNvSpPr txBox="1"/>
          <p:nvPr/>
        </p:nvSpPr>
        <p:spPr>
          <a:xfrm>
            <a:off x="1137125" y="2690336"/>
            <a:ext cx="4159805"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z = </a:t>
            </a:r>
            <a:r>
              <a:rPr lang="en-US" sz="1400" b="1" err="1">
                <a:latin typeface="Courier New"/>
                <a:cs typeface="Courier New"/>
              </a:rPr>
              <a:t>np.linspace</a:t>
            </a:r>
            <a:r>
              <a:rPr lang="en-US" sz="1400" b="1">
                <a:latin typeface="Courier New"/>
                <a:cs typeface="Courier New"/>
              </a:rPr>
              <a:t>(-2, 2, num = 5)</a:t>
            </a:r>
          </a:p>
          <a:p>
            <a:r>
              <a:rPr lang="en-US" sz="1400" b="1">
                <a:latin typeface="Courier New" panose="02070309020205020404" pitchFamily="49" charset="0"/>
                <a:cs typeface="Courier New" panose="02070309020205020404" pitchFamily="49" charset="0"/>
              </a:rPr>
              <a:t>    print(z)</a:t>
            </a:r>
          </a:p>
          <a:p>
            <a:pPr lvl="0"/>
            <a:r>
              <a:rPr lang="en-US" sz="1400" b="1">
                <a:latin typeface="Courier New" panose="02070309020205020404" pitchFamily="49" charset="0"/>
                <a:cs typeface="Courier New" panose="02070309020205020404" pitchFamily="49" charset="0"/>
              </a:rPr>
              <a:t>    &gt;&gt;&gt;array([-2., -1., 0., 1., 2.]) </a:t>
            </a:r>
          </a:p>
        </p:txBody>
      </p:sp>
      <p:sp>
        <p:nvSpPr>
          <p:cNvPr id="7" name="TextBox 6"/>
          <p:cNvSpPr txBox="1"/>
          <p:nvPr/>
        </p:nvSpPr>
        <p:spPr>
          <a:xfrm>
            <a:off x="5864243" y="2690336"/>
            <a:ext cx="2213617" cy="738664"/>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Making a </a:t>
            </a:r>
            <a:r>
              <a:rPr lang="en-US" sz="1400" i="1">
                <a:latin typeface="Arial"/>
                <a:cs typeface="Arial"/>
              </a:rPr>
              <a:t>NumPy </a:t>
            </a:r>
            <a:r>
              <a:rPr lang="en-US" sz="1400">
                <a:latin typeface="Arial"/>
                <a:cs typeface="Arial"/>
              </a:rPr>
              <a:t>array within [-2, 2] and 5 elements.</a:t>
            </a:r>
          </a:p>
        </p:txBody>
      </p:sp>
      <p:sp>
        <p:nvSpPr>
          <p:cNvPr id="8" name="TextBox 7"/>
          <p:cNvSpPr txBox="1"/>
          <p:nvPr/>
        </p:nvSpPr>
        <p:spPr>
          <a:xfrm>
            <a:off x="1137124" y="4047461"/>
            <a:ext cx="4958876" cy="2462213"/>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import </a:t>
            </a:r>
            <a:r>
              <a:rPr lang="en-US" sz="1400" b="1" err="1">
                <a:latin typeface="Courier New"/>
                <a:cs typeface="Courier New"/>
              </a:rPr>
              <a:t>matplotlib.pyplot</a:t>
            </a:r>
            <a:r>
              <a:rPr lang="en-US" sz="1400" b="1">
                <a:latin typeface="Courier New"/>
                <a:cs typeface="Courier New"/>
              </a:rPr>
              <a:t> as </a:t>
            </a:r>
            <a:r>
              <a:rPr lang="en-US" sz="1400" b="1" err="1">
                <a:latin typeface="Courier New"/>
                <a:cs typeface="Courier New"/>
              </a:rPr>
              <a:t>plt</a:t>
            </a:r>
            <a:endParaRPr lang="en-US" sz="1400" b="1">
              <a:latin typeface="Courier New"/>
              <a:cs typeface="Courier New"/>
            </a:endParaRPr>
          </a:p>
          <a:p>
            <a:r>
              <a:rPr lang="en-US" sz="1400" b="1">
                <a:latin typeface="Courier New"/>
                <a:cs typeface="Courier New"/>
              </a:rPr>
              <a:t>    x = </a:t>
            </a:r>
            <a:r>
              <a:rPr lang="en-US" sz="1400" b="1" err="1">
                <a:latin typeface="Courier New"/>
                <a:cs typeface="Courier New"/>
              </a:rPr>
              <a:t>np.linspace</a:t>
            </a:r>
            <a:r>
              <a:rPr lang="en-US" sz="1400" b="1">
                <a:latin typeface="Courier New"/>
                <a:cs typeface="Courier New"/>
              </a:rPr>
              <a:t>(0, 2 * </a:t>
            </a:r>
            <a:r>
              <a:rPr lang="en-US" sz="1400" b="1" err="1">
                <a:latin typeface="Courier New"/>
                <a:cs typeface="Courier New"/>
              </a:rPr>
              <a:t>np.pi</a:t>
            </a:r>
            <a:r>
              <a:rPr lang="en-US" sz="1400" b="1">
                <a:latin typeface="Courier New"/>
                <a:cs typeface="Courier New"/>
              </a:rPr>
              <a:t>, num = 100)</a:t>
            </a:r>
            <a:endParaRPr lang="en-US" sz="1400" b="1">
              <a:latin typeface="Courier New" panose="02070309020205020404" pitchFamily="49" charset="0"/>
              <a:cs typeface="Courier New" panose="02070309020205020404" pitchFamily="49" charset="0"/>
            </a:endParaRPr>
          </a:p>
          <a:p>
            <a:r>
              <a:rPr lang="en-US" sz="1400" b="1">
                <a:latin typeface="Courier New"/>
                <a:cs typeface="Courier New"/>
              </a:rPr>
              <a:t>    y = </a:t>
            </a:r>
            <a:r>
              <a:rPr lang="en-US" sz="1400" b="1" err="1">
                <a:latin typeface="Courier New"/>
                <a:cs typeface="Courier New"/>
              </a:rPr>
              <a:t>np.sin</a:t>
            </a:r>
            <a:r>
              <a:rPr lang="en-US" sz="1400" b="1">
                <a:latin typeface="Courier New"/>
                <a:cs typeface="Courier New"/>
              </a:rPr>
              <a:t>(x)</a:t>
            </a:r>
          </a:p>
          <a:p>
            <a:r>
              <a:rPr lang="en-US" sz="1400" b="1">
                <a:latin typeface="Courier New"/>
                <a:cs typeface="Courier New"/>
              </a:rPr>
              <a:t>    </a:t>
            </a:r>
            <a:r>
              <a:rPr lang="en-US" sz="1400" b="1" err="1">
                <a:latin typeface="Courier New"/>
                <a:cs typeface="Courier New"/>
              </a:rPr>
              <a:t>plt.plot</a:t>
            </a:r>
            <a:r>
              <a:rPr lang="en-US" sz="1400" b="1">
                <a:latin typeface="Courier New"/>
                <a:cs typeface="Courier New"/>
              </a:rPr>
              <a:t>(x, y)</a:t>
            </a:r>
          </a:p>
          <a:p>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&gt;&gt;&gt;</a:t>
            </a: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p:txBody>
      </p:sp>
      <p:sp>
        <p:nvSpPr>
          <p:cNvPr id="9" name="TextBox 8"/>
          <p:cNvSpPr txBox="1"/>
          <p:nvPr/>
        </p:nvSpPr>
        <p:spPr>
          <a:xfrm>
            <a:off x="6614460" y="4452682"/>
            <a:ext cx="3530642" cy="1384995"/>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Making a </a:t>
            </a:r>
            <a:r>
              <a:rPr lang="en-US" sz="1400" i="1">
                <a:latin typeface="Arial"/>
                <a:cs typeface="Arial"/>
              </a:rPr>
              <a:t>NumPy </a:t>
            </a:r>
            <a:r>
              <a:rPr lang="en-US" sz="1400">
                <a:latin typeface="Arial"/>
                <a:cs typeface="Arial"/>
              </a:rPr>
              <a:t>array within [0, 2π] and 100 elements and calculating the sine of “x” list. For plotting, we must import the </a:t>
            </a:r>
            <a:r>
              <a:rPr lang="en-US" sz="1400" i="1" err="1">
                <a:latin typeface="Arial"/>
                <a:cs typeface="Arial"/>
              </a:rPr>
              <a:t>plt</a:t>
            </a:r>
            <a:r>
              <a:rPr lang="en-US" sz="1400">
                <a:latin typeface="Arial"/>
                <a:cs typeface="Arial"/>
              </a:rPr>
              <a:t> function from another library of python called </a:t>
            </a:r>
            <a:r>
              <a:rPr lang="en-US" sz="1400" i="1">
                <a:latin typeface="Arial"/>
                <a:cs typeface="Arial"/>
              </a:rPr>
              <a:t>matplotlib</a:t>
            </a:r>
            <a:r>
              <a:rPr lang="en-US" sz="1400">
                <a:latin typeface="Arial"/>
                <a:cs typeface="Arial"/>
              </a:rPr>
              <a:t> . We will see more detailed use of </a:t>
            </a:r>
            <a:r>
              <a:rPr lang="en-US" sz="1400" i="1">
                <a:latin typeface="Arial"/>
                <a:cs typeface="Arial"/>
              </a:rPr>
              <a:t>Matplotlib</a:t>
            </a:r>
            <a:r>
              <a:rPr lang="en-US" sz="1400">
                <a:latin typeface="Arial"/>
                <a:cs typeface="Arial"/>
              </a:rPr>
              <a:t>.</a:t>
            </a:r>
          </a:p>
        </p:txBody>
      </p:sp>
      <p:pic>
        <p:nvPicPr>
          <p:cNvPr id="10" name="Picture 9"/>
          <p:cNvPicPr>
            <a:picLocks noChangeAspect="1"/>
          </p:cNvPicPr>
          <p:nvPr/>
        </p:nvPicPr>
        <p:blipFill>
          <a:blip r:embed="rId2"/>
          <a:stretch>
            <a:fillRect/>
          </a:stretch>
        </p:blipFill>
        <p:spPr>
          <a:xfrm>
            <a:off x="2161190" y="5145180"/>
            <a:ext cx="2008369" cy="1245386"/>
          </a:xfrm>
          <a:prstGeom prst="rect">
            <a:avLst/>
          </a:prstGeom>
        </p:spPr>
      </p:pic>
      <p:sp>
        <p:nvSpPr>
          <p:cNvPr id="5" name="Slide Number Placeholder 4"/>
          <p:cNvSpPr>
            <a:spLocks noGrp="1"/>
          </p:cNvSpPr>
          <p:nvPr>
            <p:ph type="sldNum" sz="quarter" idx="12"/>
          </p:nvPr>
        </p:nvSpPr>
        <p:spPr/>
        <p:txBody>
          <a:bodyPr/>
          <a:lstStyle/>
          <a:p>
            <a:fld id="{01D26C26-8954-4083-93BF-332766B619C3}" type="slidenum">
              <a:rPr lang="en-US" smtClean="0"/>
              <a:t>13</a:t>
            </a:fld>
            <a:endParaRPr lang="en-US"/>
          </a:p>
        </p:txBody>
      </p:sp>
    </p:spTree>
    <p:extLst>
      <p:ext uri="{BB962C8B-B14F-4D97-AF65-F5344CB8AC3E}">
        <p14:creationId xmlns:p14="http://schemas.microsoft.com/office/powerpoint/2010/main" val="301030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 2D Arrays in </a:t>
            </a:r>
            <a:r>
              <a:rPr lang="en-US" sz="3200">
                <a:latin typeface="Arial" panose="020B0604020202020204" pitchFamily="34" charset="0"/>
                <a:cs typeface="Arial" panose="020B0604020202020204" pitchFamily="34" charset="0"/>
              </a:rPr>
              <a:t>NumPy</a:t>
            </a:r>
            <a:endParaRPr lang="en-US"/>
          </a:p>
        </p:txBody>
      </p:sp>
      <p:sp>
        <p:nvSpPr>
          <p:cNvPr id="3" name="Content Placeholder 2"/>
          <p:cNvSpPr>
            <a:spLocks noGrp="1"/>
          </p:cNvSpPr>
          <p:nvPr>
            <p:ph idx="1"/>
          </p:nvPr>
        </p:nvSpPr>
        <p:spPr/>
        <p:txBody>
          <a:bodyPr/>
          <a:lstStyle/>
          <a:p>
            <a:pPr marL="0" indent="0">
              <a:buNone/>
            </a:pPr>
            <a:r>
              <a:rPr lang="en-US"/>
              <a:t>2D Array can be defined as array of an array. 2D array are also called as matrices which can be represented as collection of rows and columns.</a:t>
            </a:r>
          </a:p>
        </p:txBody>
      </p:sp>
      <p:pic>
        <p:nvPicPr>
          <p:cNvPr id="4" name="Picture 3"/>
          <p:cNvPicPr>
            <a:picLocks noChangeAspect="1"/>
          </p:cNvPicPr>
          <p:nvPr/>
        </p:nvPicPr>
        <p:blipFill>
          <a:blip r:embed="rId2"/>
          <a:stretch>
            <a:fillRect/>
          </a:stretch>
        </p:blipFill>
        <p:spPr>
          <a:xfrm>
            <a:off x="1493531" y="2326335"/>
            <a:ext cx="4972050" cy="2695575"/>
          </a:xfrm>
          <a:prstGeom prst="rect">
            <a:avLst/>
          </a:prstGeom>
        </p:spPr>
      </p:pic>
      <p:sp>
        <p:nvSpPr>
          <p:cNvPr id="5" name="Slide Number Placeholder 4"/>
          <p:cNvSpPr>
            <a:spLocks noGrp="1"/>
          </p:cNvSpPr>
          <p:nvPr>
            <p:ph type="sldNum" sz="quarter" idx="12"/>
          </p:nvPr>
        </p:nvSpPr>
        <p:spPr/>
        <p:txBody>
          <a:bodyPr/>
          <a:lstStyle/>
          <a:p>
            <a:fld id="{01D26C26-8954-4083-93BF-332766B619C3}" type="slidenum">
              <a:rPr lang="en-US" smtClean="0"/>
              <a:t>14</a:t>
            </a:fld>
            <a:endParaRPr lang="en-US"/>
          </a:p>
        </p:txBody>
      </p:sp>
    </p:spTree>
    <p:extLst>
      <p:ext uri="{BB962C8B-B14F-4D97-AF65-F5344CB8AC3E}">
        <p14:creationId xmlns:p14="http://schemas.microsoft.com/office/powerpoint/2010/main" val="240524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dirty="0">
                <a:latin typeface="Arial"/>
                <a:cs typeface="Arial"/>
              </a:rPr>
              <a:t>Creating a 2D </a:t>
            </a:r>
            <a:r>
              <a:rPr lang="en-US">
                <a:latin typeface="Arial"/>
                <a:cs typeface="Arial"/>
              </a:rPr>
              <a:t>NumPy</a:t>
            </a:r>
            <a:r>
              <a:rPr lang="en-US" dirty="0">
                <a:latin typeface="Arial"/>
                <a:cs typeface="Arial"/>
              </a:rPr>
              <a:t> Array</a:t>
            </a:r>
          </a:p>
        </p:txBody>
      </p:sp>
      <p:sp>
        <p:nvSpPr>
          <p:cNvPr id="3" name="Content Placeholder 2"/>
          <p:cNvSpPr>
            <a:spLocks noGrp="1"/>
          </p:cNvSpPr>
          <p:nvPr>
            <p:ph idx="1"/>
          </p:nvPr>
        </p:nvSpPr>
        <p:spPr/>
        <p:txBody>
          <a:bodyPr/>
          <a:lstStyle/>
          <a:p>
            <a:pPr marL="0" indent="0">
              <a:buNone/>
            </a:pPr>
            <a:r>
              <a:rPr lang="en-US"/>
              <a:t>Consider the list a, which contains three nested lists each of equal size.</a:t>
            </a:r>
          </a:p>
          <a:p>
            <a:pPr marL="0" indent="0">
              <a:buNone/>
            </a:pPr>
            <a:endParaRPr lang="en-US"/>
          </a:p>
          <a:p>
            <a:pPr marL="0" indent="0">
              <a:buNone/>
            </a:pPr>
            <a:endParaRPr lang="en-US"/>
          </a:p>
          <a:p>
            <a:pPr marL="0" indent="0">
              <a:buNone/>
            </a:pPr>
            <a:endParaRPr lang="en-US"/>
          </a:p>
          <a:p>
            <a:pPr marL="0" indent="0">
              <a:buNone/>
            </a:pPr>
            <a:r>
              <a:rPr lang="en-US"/>
              <a:t>We can cast the list to a </a:t>
            </a:r>
            <a:r>
              <a:rPr lang="en-US" sz="1600" i="1">
                <a:latin typeface="Arial" panose="020B0604020202020204" pitchFamily="34" charset="0"/>
                <a:cs typeface="Arial" panose="020B0604020202020204" pitchFamily="34" charset="0"/>
              </a:rPr>
              <a:t>NumPy</a:t>
            </a:r>
            <a:r>
              <a:rPr lang="en-US"/>
              <a:t> array as follows:</a:t>
            </a:r>
          </a:p>
        </p:txBody>
      </p:sp>
      <p:sp>
        <p:nvSpPr>
          <p:cNvPr id="4" name="TextBox 3"/>
          <p:cNvSpPr txBox="1"/>
          <p:nvPr/>
        </p:nvSpPr>
        <p:spPr>
          <a:xfrm>
            <a:off x="1137125" y="2295776"/>
            <a:ext cx="682886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pt-BR" sz="1400" b="1">
                <a:latin typeface="Courier New" panose="02070309020205020404" pitchFamily="49" charset="0"/>
                <a:cs typeface="Courier New" panose="02070309020205020404" pitchFamily="49" charset="0"/>
              </a:rPr>
              <a:t>a = [[11, 12, 13], [21, 22, 23], [31, 32, 33]]</a:t>
            </a:r>
            <a:r>
              <a:rPr lang="en-US" sz="1400" b="1">
                <a:latin typeface="Courier New" panose="02070309020205020404" pitchFamily="49" charset="0"/>
                <a:cs typeface="Courier New" panose="02070309020205020404" pitchFamily="49" charset="0"/>
              </a:rPr>
              <a:t>    </a:t>
            </a:r>
          </a:p>
          <a:p>
            <a:r>
              <a:rPr lang="en-US" sz="1400" b="1">
                <a:latin typeface="Courier New" panose="02070309020205020404" pitchFamily="49" charset="0"/>
                <a:cs typeface="Courier New" panose="02070309020205020404" pitchFamily="49" charset="0"/>
              </a:rPr>
              <a:t>    print(a)</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&gt;&gt;&gt;[[11, 12, 13], [21, 22, 23], [31, 32, 33]] </a:t>
            </a:r>
          </a:p>
        </p:txBody>
      </p:sp>
      <p:sp>
        <p:nvSpPr>
          <p:cNvPr id="6" name="TextBox 5"/>
          <p:cNvSpPr txBox="1"/>
          <p:nvPr/>
        </p:nvSpPr>
        <p:spPr>
          <a:xfrm>
            <a:off x="1137124" y="3708566"/>
            <a:ext cx="5469621"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pt-BR" sz="1400" b="1">
                <a:latin typeface="Courier New" panose="02070309020205020404" pitchFamily="49" charset="0"/>
                <a:cs typeface="Courier New" panose="02070309020205020404" pitchFamily="49" charset="0"/>
              </a:rPr>
              <a:t>A = np.array(a)</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print(A)</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&gt;&gt;&gt;array([[11, 12, 13],</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[21, 22, 23], </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[31, 32, 33]]) </a:t>
            </a:r>
          </a:p>
        </p:txBody>
      </p:sp>
      <p:sp>
        <p:nvSpPr>
          <p:cNvPr id="9" name="TextBox 8"/>
          <p:cNvSpPr txBox="1"/>
          <p:nvPr/>
        </p:nvSpPr>
        <p:spPr>
          <a:xfrm>
            <a:off x="7012762" y="3816287"/>
            <a:ext cx="2213617"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converting list to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 where every element is the same type.</a:t>
            </a:r>
          </a:p>
        </p:txBody>
      </p:sp>
      <p:sp>
        <p:nvSpPr>
          <p:cNvPr id="5" name="Slide Number Placeholder 4"/>
          <p:cNvSpPr>
            <a:spLocks noGrp="1"/>
          </p:cNvSpPr>
          <p:nvPr>
            <p:ph type="sldNum" sz="quarter" idx="12"/>
          </p:nvPr>
        </p:nvSpPr>
        <p:spPr/>
        <p:txBody>
          <a:bodyPr/>
          <a:lstStyle/>
          <a:p>
            <a:fld id="{01D26C26-8954-4083-93BF-332766B619C3}" type="slidenum">
              <a:rPr lang="en-US" smtClean="0"/>
              <a:t>15</a:t>
            </a:fld>
            <a:endParaRPr lang="en-US"/>
          </a:p>
        </p:txBody>
      </p:sp>
    </p:spTree>
    <p:extLst>
      <p:ext uri="{BB962C8B-B14F-4D97-AF65-F5344CB8AC3E}">
        <p14:creationId xmlns:p14="http://schemas.microsoft.com/office/powerpoint/2010/main" val="92229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a:cs typeface="Arial"/>
              </a:rPr>
              <a:t>2D </a:t>
            </a:r>
            <a:r>
              <a:rPr lang="en-US">
                <a:latin typeface="Arial"/>
                <a:cs typeface="Arial"/>
              </a:rPr>
              <a:t>NumPy</a:t>
            </a:r>
            <a:r>
              <a:rPr lang="en-US" dirty="0">
                <a:latin typeface="Arial"/>
                <a:cs typeface="Arial"/>
              </a:rPr>
              <a:t> Array: ndim, shape, size</a:t>
            </a:r>
          </a:p>
        </p:txBody>
      </p:sp>
      <p:sp>
        <p:nvSpPr>
          <p:cNvPr id="3" name="Content Placeholder 2"/>
          <p:cNvSpPr>
            <a:spLocks noGrp="1"/>
          </p:cNvSpPr>
          <p:nvPr>
            <p:ph idx="1"/>
          </p:nvPr>
        </p:nvSpPr>
        <p:spPr/>
        <p:txBody>
          <a:bodyPr/>
          <a:lstStyle/>
          <a:p>
            <a:pPr marL="0" indent="0">
              <a:buNone/>
            </a:pPr>
            <a:r>
              <a:rPr lang="en-US"/>
              <a:t>Like earlier, we can use the attribute </a:t>
            </a:r>
            <a:r>
              <a:rPr lang="en-US" i="1" err="1"/>
              <a:t>ndim</a:t>
            </a:r>
            <a:r>
              <a:rPr lang="en-US"/>
              <a:t>, </a:t>
            </a:r>
            <a:r>
              <a:rPr lang="en-US" i="1"/>
              <a:t>shape</a:t>
            </a:r>
            <a:r>
              <a:rPr lang="en-US"/>
              <a:t> and </a:t>
            </a:r>
            <a:r>
              <a:rPr lang="en-US" i="1"/>
              <a:t>size </a:t>
            </a:r>
            <a:r>
              <a:rPr lang="en-US"/>
              <a:t>in 2D arrays.</a:t>
            </a:r>
            <a:endParaRPr lang="en-US" i="1"/>
          </a:p>
        </p:txBody>
      </p:sp>
      <p:sp>
        <p:nvSpPr>
          <p:cNvPr id="4" name="TextBox 3"/>
          <p:cNvSpPr txBox="1"/>
          <p:nvPr/>
        </p:nvSpPr>
        <p:spPr>
          <a:xfrm>
            <a:off x="1137125" y="2779221"/>
            <a:ext cx="2335917" cy="1384995"/>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A.ndim</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A.shape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A.size</a:t>
            </a:r>
            <a:r>
              <a:rPr lang="en-US" sz="1400" b="1">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&gt;&gt;&gt;2</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&gt;&gt;&gt;(3,3)</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&gt;&gt;&gt;9</a:t>
            </a:r>
          </a:p>
        </p:txBody>
      </p:sp>
      <p:sp>
        <p:nvSpPr>
          <p:cNvPr id="5" name="TextBox 4"/>
          <p:cNvSpPr txBox="1"/>
          <p:nvPr/>
        </p:nvSpPr>
        <p:spPr>
          <a:xfrm>
            <a:off x="4082178" y="3047187"/>
            <a:ext cx="4750598" cy="954107"/>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Here</a:t>
            </a:r>
            <a:r>
              <a:rPr lang="en-US" sz="1400" i="1">
                <a:latin typeface="Arial"/>
                <a:cs typeface="Arial"/>
              </a:rPr>
              <a:t>, </a:t>
            </a:r>
            <a:r>
              <a:rPr lang="en-US" sz="1400" i="1" err="1">
                <a:latin typeface="Arial"/>
                <a:cs typeface="Arial"/>
              </a:rPr>
              <a:t>ndim</a:t>
            </a:r>
            <a:r>
              <a:rPr lang="en-US" sz="1400">
                <a:latin typeface="Arial"/>
                <a:cs typeface="Arial"/>
              </a:rPr>
              <a:t> returns the number of axes or dimensions, </a:t>
            </a:r>
            <a:r>
              <a:rPr lang="en-US" sz="1400" i="1">
                <a:latin typeface="Arial"/>
                <a:cs typeface="Arial"/>
              </a:rPr>
              <a:t>shape</a:t>
            </a:r>
            <a:r>
              <a:rPr lang="en-US" sz="1400">
                <a:latin typeface="Arial"/>
                <a:cs typeface="Arial"/>
              </a:rPr>
              <a:t> returns a tuple corresponding to the size or number of each dimension and </a:t>
            </a:r>
            <a:r>
              <a:rPr lang="en-US" sz="1400" i="1">
                <a:latin typeface="Arial"/>
                <a:cs typeface="Arial"/>
              </a:rPr>
              <a:t>size</a:t>
            </a:r>
            <a:r>
              <a:rPr lang="en-US" sz="1400">
                <a:latin typeface="Arial"/>
                <a:cs typeface="Arial"/>
              </a:rPr>
              <a:t> returns the total number of elements in the array.</a:t>
            </a:r>
          </a:p>
        </p:txBody>
      </p:sp>
      <p:sp>
        <p:nvSpPr>
          <p:cNvPr id="6" name="Slide Number Placeholder 5"/>
          <p:cNvSpPr>
            <a:spLocks noGrp="1"/>
          </p:cNvSpPr>
          <p:nvPr>
            <p:ph type="sldNum" sz="quarter" idx="12"/>
          </p:nvPr>
        </p:nvSpPr>
        <p:spPr/>
        <p:txBody>
          <a:bodyPr/>
          <a:lstStyle/>
          <a:p>
            <a:fld id="{01D26C26-8954-4083-93BF-332766B619C3}" type="slidenum">
              <a:rPr lang="en-US" smtClean="0"/>
              <a:t>16</a:t>
            </a:fld>
            <a:endParaRPr lang="en-US"/>
          </a:p>
        </p:txBody>
      </p:sp>
    </p:spTree>
    <p:extLst>
      <p:ext uri="{BB962C8B-B14F-4D97-AF65-F5344CB8AC3E}">
        <p14:creationId xmlns:p14="http://schemas.microsoft.com/office/powerpoint/2010/main" val="105996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613323" y="5658083"/>
            <a:ext cx="266699" cy="207258"/>
          </a:xfrm>
          <a:prstGeom prst="rect">
            <a:avLst/>
          </a:prstGeom>
          <a:solidFill>
            <a:schemeClr val="bg2">
              <a:lumMod val="90000"/>
            </a:schemeClr>
          </a:solidFill>
        </p:spPr>
        <p:txBody>
          <a:bodyPr wrap="square" rtlCol="0">
            <a:spAutoFit/>
          </a:bodyPr>
          <a:lstStyle/>
          <a:p>
            <a:endParaRPr lang="en-US" sz="1600"/>
          </a:p>
        </p:txBody>
      </p:sp>
      <p:sp>
        <p:nvSpPr>
          <p:cNvPr id="2" name="Title 1"/>
          <p:cNvSpPr>
            <a:spLocks noGrp="1"/>
          </p:cNvSpPr>
          <p:nvPr>
            <p:ph type="title"/>
          </p:nvPr>
        </p:nvSpPr>
        <p:spPr/>
        <p:txBody>
          <a:bodyPr/>
          <a:lstStyle/>
          <a:p>
            <a:pPr algn="ctr" fontAlgn="base"/>
            <a:r>
              <a:rPr lang="en-US"/>
              <a:t>Accessing Different Elements </a:t>
            </a:r>
          </a:p>
        </p:txBody>
      </p:sp>
      <p:sp>
        <p:nvSpPr>
          <p:cNvPr id="3" name="Content Placeholder 2"/>
          <p:cNvSpPr>
            <a:spLocks noGrp="1"/>
          </p:cNvSpPr>
          <p:nvPr>
            <p:ph idx="1"/>
          </p:nvPr>
        </p:nvSpPr>
        <p:spPr/>
        <p:txBody>
          <a:bodyPr/>
          <a:lstStyle/>
          <a:p>
            <a:pPr marL="0" indent="0">
              <a:buNone/>
            </a:pPr>
            <a:r>
              <a:rPr lang="en-US"/>
              <a:t>We can use rectangular brackets to access the different elements of the array. The correspondence between the rectangular brackets and the list and the rectangular representation is shown in the following figure for a 3x3 array:</a:t>
            </a:r>
          </a:p>
          <a:p>
            <a:pPr marL="0" indent="0">
              <a:buNone/>
            </a:pPr>
            <a:endParaRPr lang="en-US" i="1"/>
          </a:p>
          <a:p>
            <a:pPr marL="0" indent="0">
              <a:buNone/>
            </a:pPr>
            <a:endParaRPr lang="en-US" i="1"/>
          </a:p>
          <a:p>
            <a:pPr marL="0" indent="0">
              <a:buNone/>
            </a:pPr>
            <a:endParaRPr lang="en-US" i="1"/>
          </a:p>
          <a:p>
            <a:pPr marL="0" indent="0">
              <a:buNone/>
            </a:pPr>
            <a:endParaRPr lang="en-US" i="1"/>
          </a:p>
          <a:p>
            <a:pPr marL="0" indent="0">
              <a:buNone/>
            </a:pPr>
            <a:endParaRPr lang="en-US" i="1"/>
          </a:p>
          <a:p>
            <a:pPr marL="0" indent="0">
              <a:buNone/>
            </a:pPr>
            <a:br>
              <a:rPr lang="en-US" i="1"/>
            </a:br>
            <a:r>
              <a:rPr lang="en-US"/>
              <a:t>We can access the 2nd-row, 3rd column as shown in the following figure:</a:t>
            </a:r>
            <a:endParaRPr lang="en-US" i="1"/>
          </a:p>
        </p:txBody>
      </p:sp>
      <p:sp>
        <p:nvSpPr>
          <p:cNvPr id="7" name="TextBox 6"/>
          <p:cNvSpPr txBox="1"/>
          <p:nvPr/>
        </p:nvSpPr>
        <p:spPr>
          <a:xfrm>
            <a:off x="838200" y="2501197"/>
            <a:ext cx="7166919" cy="369332"/>
          </a:xfrm>
          <a:prstGeom prst="rect">
            <a:avLst/>
          </a:prstGeom>
          <a:noFill/>
        </p:spPr>
        <p:txBody>
          <a:bodyPr wrap="square" lIns="91440" tIns="45720" rIns="91440" bIns="45720" rtlCol="0" anchor="t">
            <a:spAutoFit/>
          </a:bodyPr>
          <a:lstStyle/>
          <a:p>
            <a:r>
              <a:rPr lang="en-US">
                <a:latin typeface="Arial"/>
                <a:cs typeface="Arial"/>
              </a:rPr>
              <a:t>A:[ </a:t>
            </a:r>
            <a:r>
              <a:rPr lang="en-US" sz="1600">
                <a:latin typeface="Arial"/>
                <a:cs typeface="Arial"/>
              </a:rPr>
              <a:t>[A[0, 0], A[0, 1], A[0, 2]], [A[1, 0], A[1, 1], A[1, 2]], A[2, 0], A[2, 1], A[2, 2]] </a:t>
            </a:r>
            <a:r>
              <a:rPr lang="en-US">
                <a:latin typeface="Arial"/>
                <a:cs typeface="Arial"/>
              </a:rPr>
              <a:t>]</a:t>
            </a:r>
          </a:p>
        </p:txBody>
      </p:sp>
      <p:sp>
        <p:nvSpPr>
          <p:cNvPr id="8" name="Double Bracket 7"/>
          <p:cNvSpPr/>
          <p:nvPr/>
        </p:nvSpPr>
        <p:spPr>
          <a:xfrm>
            <a:off x="2141837" y="3118696"/>
            <a:ext cx="2636110" cy="1106167"/>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307626" y="3216586"/>
            <a:ext cx="2611394" cy="83099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A[0, 0]     A[0, 1]     A[0, 2]</a:t>
            </a:r>
          </a:p>
          <a:p>
            <a:r>
              <a:rPr lang="en-US" sz="1600">
                <a:latin typeface="Arial" panose="020B0604020202020204" pitchFamily="34" charset="0"/>
                <a:cs typeface="Arial" panose="020B0604020202020204" pitchFamily="34" charset="0"/>
              </a:rPr>
              <a:t>A[1, 0]     A[1, 1]    A[1, 2]</a:t>
            </a:r>
          </a:p>
          <a:p>
            <a:r>
              <a:rPr lang="en-US" sz="1600">
                <a:latin typeface="Arial" panose="020B0604020202020204" pitchFamily="34" charset="0"/>
                <a:cs typeface="Arial" panose="020B0604020202020204" pitchFamily="34" charset="0"/>
              </a:rPr>
              <a:t>A[2, 0]     A[2, 1]    A[2, 2]</a:t>
            </a:r>
          </a:p>
        </p:txBody>
      </p:sp>
      <p:graphicFrame>
        <p:nvGraphicFramePr>
          <p:cNvPr id="11" name="Table 10"/>
          <p:cNvGraphicFramePr>
            <a:graphicFrameLocks noGrp="1"/>
          </p:cNvGraphicFramePr>
          <p:nvPr>
            <p:extLst>
              <p:ext uri="{D42A27DB-BD31-4B8C-83A1-F6EECF244321}">
                <p14:modId xmlns:p14="http://schemas.microsoft.com/office/powerpoint/2010/main" val="3373088511"/>
              </p:ext>
            </p:extLst>
          </p:nvPr>
        </p:nvGraphicFramePr>
        <p:xfrm>
          <a:off x="2396587" y="4822697"/>
          <a:ext cx="1565187" cy="335280"/>
        </p:xfrm>
        <a:graphic>
          <a:graphicData uri="http://schemas.openxmlformats.org/drawingml/2006/table">
            <a:tbl>
              <a:tblPr firstRow="1" bandRow="1">
                <a:tableStyleId>{5940675A-B579-460E-94D1-54222C63F5DA}</a:tableStyleId>
              </a:tblPr>
              <a:tblGrid>
                <a:gridCol w="521729">
                  <a:extLst>
                    <a:ext uri="{9D8B030D-6E8A-4147-A177-3AD203B41FA5}">
                      <a16:colId xmlns:a16="http://schemas.microsoft.com/office/drawing/2014/main" val="20000"/>
                    </a:ext>
                  </a:extLst>
                </a:gridCol>
                <a:gridCol w="521729">
                  <a:extLst>
                    <a:ext uri="{9D8B030D-6E8A-4147-A177-3AD203B41FA5}">
                      <a16:colId xmlns:a16="http://schemas.microsoft.com/office/drawing/2014/main" val="20001"/>
                    </a:ext>
                  </a:extLst>
                </a:gridCol>
                <a:gridCol w="521729">
                  <a:extLst>
                    <a:ext uri="{9D8B030D-6E8A-4147-A177-3AD203B41FA5}">
                      <a16:colId xmlns:a16="http://schemas.microsoft.com/office/drawing/2014/main" val="20002"/>
                    </a:ext>
                  </a:extLst>
                </a:gridCol>
              </a:tblGrid>
              <a:tr h="185908">
                <a:tc>
                  <a:txBody>
                    <a:bodyPr/>
                    <a:lstStyle/>
                    <a:p>
                      <a:pPr algn="ctr"/>
                      <a:r>
                        <a:rPr lang="en-US" sz="1600">
                          <a:latin typeface="Arial" panose="020B0604020202020204" pitchFamily="34" charset="0"/>
                          <a:cs typeface="Arial" panose="020B0604020202020204" pitchFamily="34" charset="0"/>
                        </a:rPr>
                        <a:t>0</a:t>
                      </a:r>
                    </a:p>
                  </a:txBody>
                  <a:tcPr/>
                </a:tc>
                <a:tc>
                  <a:txBody>
                    <a:bodyPr/>
                    <a:lstStyle/>
                    <a:p>
                      <a:pPr algn="ctr"/>
                      <a:r>
                        <a:rPr lang="en-US" sz="1600">
                          <a:latin typeface="Arial" panose="020B0604020202020204" pitchFamily="34" charset="0"/>
                          <a:cs typeface="Arial" panose="020B0604020202020204" pitchFamily="34" charset="0"/>
                        </a:rPr>
                        <a:t>1</a:t>
                      </a:r>
                    </a:p>
                  </a:txBody>
                  <a:tcPr/>
                </a:tc>
                <a:tc>
                  <a:txBody>
                    <a:bodyPr/>
                    <a:lstStyle/>
                    <a:p>
                      <a:pPr algn="ctr"/>
                      <a:r>
                        <a:rPr lang="en-US" sz="1600" b="1">
                          <a:latin typeface="Arial" panose="020B0604020202020204" pitchFamily="34" charset="0"/>
                          <a:cs typeface="Arial" panose="020B0604020202020204" pitchFamily="34" charset="0"/>
                        </a:rPr>
                        <a:t>2</a:t>
                      </a:r>
                    </a:p>
                  </a:txBody>
                  <a:tcPr>
                    <a:solidFill>
                      <a:schemeClr val="bg2">
                        <a:lumMod val="9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50354310"/>
              </p:ext>
            </p:extLst>
          </p:nvPr>
        </p:nvGraphicFramePr>
        <p:xfrm>
          <a:off x="1727202" y="5243824"/>
          <a:ext cx="274594" cy="1005840"/>
        </p:xfrm>
        <a:graphic>
          <a:graphicData uri="http://schemas.openxmlformats.org/drawingml/2006/table">
            <a:tbl>
              <a:tblPr firstRow="1" bandRow="1">
                <a:tableStyleId>{5940675A-B579-460E-94D1-54222C63F5DA}</a:tableStyleId>
              </a:tblPr>
              <a:tblGrid>
                <a:gridCol w="274594">
                  <a:extLst>
                    <a:ext uri="{9D8B030D-6E8A-4147-A177-3AD203B41FA5}">
                      <a16:colId xmlns:a16="http://schemas.microsoft.com/office/drawing/2014/main" val="20000"/>
                    </a:ext>
                  </a:extLst>
                </a:gridCol>
              </a:tblGrid>
              <a:tr h="296071">
                <a:tc>
                  <a:txBody>
                    <a:bodyPr/>
                    <a:lstStyle/>
                    <a:p>
                      <a:r>
                        <a:rPr lang="en-US" sz="16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0"/>
                  </a:ext>
                </a:extLst>
              </a:tr>
              <a:tr h="296071">
                <a:tc>
                  <a:txBody>
                    <a:bodyPr/>
                    <a:lstStyle/>
                    <a:p>
                      <a:r>
                        <a:rPr lang="en-US" sz="1600" b="1">
                          <a:latin typeface="Arial" panose="020B0604020202020204" pitchFamily="34" charset="0"/>
                          <a:cs typeface="Arial" panose="020B0604020202020204" pitchFamily="34" charset="0"/>
                        </a:rPr>
                        <a:t>1</a:t>
                      </a:r>
                    </a:p>
                  </a:txBody>
                  <a:tcPr>
                    <a:solidFill>
                      <a:schemeClr val="bg2">
                        <a:lumMod val="90000"/>
                      </a:schemeClr>
                    </a:solidFill>
                  </a:tcPr>
                </a:tc>
                <a:extLst>
                  <a:ext uri="{0D108BD9-81ED-4DB2-BD59-A6C34878D82A}">
                    <a16:rowId xmlns:a16="http://schemas.microsoft.com/office/drawing/2014/main" val="10001"/>
                  </a:ext>
                </a:extLst>
              </a:tr>
              <a:tr h="296071">
                <a:tc>
                  <a:txBody>
                    <a:bodyPr/>
                    <a:lstStyle/>
                    <a:p>
                      <a:r>
                        <a:rPr lang="en-US" sz="16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2"/>
                  </a:ext>
                </a:extLst>
              </a:tr>
            </a:tbl>
          </a:graphicData>
        </a:graphic>
      </p:graphicFrame>
      <p:grpSp>
        <p:nvGrpSpPr>
          <p:cNvPr id="13" name="Group 12"/>
          <p:cNvGrpSpPr/>
          <p:nvPr/>
        </p:nvGrpSpPr>
        <p:grpSpPr>
          <a:xfrm>
            <a:off x="2199503" y="5243824"/>
            <a:ext cx="1954845" cy="1106167"/>
            <a:chOff x="1952367" y="3416406"/>
            <a:chExt cx="2636110" cy="1106167"/>
          </a:xfrm>
        </p:grpSpPr>
        <p:sp>
          <p:nvSpPr>
            <p:cNvPr id="14" name="Double Bracket 13"/>
            <p:cNvSpPr/>
            <p:nvPr/>
          </p:nvSpPr>
          <p:spPr>
            <a:xfrm>
              <a:off x="1952367" y="3416406"/>
              <a:ext cx="2636110" cy="1106167"/>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2218135" y="3518548"/>
              <a:ext cx="2122610" cy="830997"/>
            </a:xfrm>
            <a:prstGeom prst="rect">
              <a:avLst/>
            </a:prstGeom>
            <a:noFill/>
            <a:ln w="19050">
              <a:noFill/>
            </a:ln>
          </p:spPr>
          <p:txBody>
            <a:bodyPr wrap="square" rtlCol="0">
              <a:spAutoFit/>
            </a:bodyPr>
            <a:lstStyle/>
            <a:p>
              <a:r>
                <a:rPr lang="en-US" sz="1600">
                  <a:latin typeface="Arial" panose="020B0604020202020204" pitchFamily="34" charset="0"/>
                  <a:cs typeface="Arial" panose="020B0604020202020204" pitchFamily="34" charset="0"/>
                </a:rPr>
                <a:t>11      12      13</a:t>
              </a:r>
            </a:p>
            <a:p>
              <a:r>
                <a:rPr lang="en-US" sz="1600">
                  <a:latin typeface="Arial" panose="020B0604020202020204" pitchFamily="34" charset="0"/>
                  <a:cs typeface="Arial" panose="020B0604020202020204" pitchFamily="34" charset="0"/>
                </a:rPr>
                <a:t>21      22      </a:t>
              </a:r>
              <a:r>
                <a:rPr lang="en-US" sz="1600" b="1">
                  <a:latin typeface="Arial" panose="020B0604020202020204" pitchFamily="34" charset="0"/>
                  <a:cs typeface="Arial" panose="020B0604020202020204" pitchFamily="34" charset="0"/>
                </a:rPr>
                <a:t>23</a:t>
              </a:r>
            </a:p>
            <a:p>
              <a:r>
                <a:rPr lang="en-US" sz="1600">
                  <a:latin typeface="Arial" panose="020B0604020202020204" pitchFamily="34" charset="0"/>
                  <a:cs typeface="Arial" panose="020B0604020202020204" pitchFamily="34" charset="0"/>
                </a:rPr>
                <a:t>31      32      33</a:t>
              </a:r>
            </a:p>
          </p:txBody>
        </p:sp>
      </p:grpSp>
      <p:sp>
        <p:nvSpPr>
          <p:cNvPr id="17" name="TextBox 16"/>
          <p:cNvSpPr txBox="1"/>
          <p:nvPr/>
        </p:nvSpPr>
        <p:spPr>
          <a:xfrm>
            <a:off x="5096758" y="5213978"/>
            <a:ext cx="2908361"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print(A[1, 2])</a:t>
            </a:r>
          </a:p>
          <a:p>
            <a:r>
              <a:rPr lang="en-US" sz="1400" b="1">
                <a:latin typeface="Courier New" panose="02070309020205020404" pitchFamily="49" charset="0"/>
                <a:cs typeface="Courier New" panose="02070309020205020404" pitchFamily="49" charset="0"/>
              </a:rPr>
              <a:t>    &gt;&gt;&gt;23</a:t>
            </a:r>
          </a:p>
          <a:p>
            <a:r>
              <a:rPr lang="en-US" sz="1400" b="1">
                <a:latin typeface="Courier New" panose="02070309020205020404" pitchFamily="49" charset="0"/>
                <a:cs typeface="Courier New" panose="02070309020205020404" pitchFamily="49" charset="0"/>
              </a:rPr>
              <a:t>    print(A[1][2])</a:t>
            </a:r>
          </a:p>
          <a:p>
            <a:r>
              <a:rPr lang="en-US" sz="1400" b="1">
                <a:latin typeface="Courier New" panose="02070309020205020404" pitchFamily="49" charset="0"/>
                <a:cs typeface="Courier New" panose="02070309020205020404" pitchFamily="49" charset="0"/>
              </a:rPr>
              <a:t>    &gt;&gt;&gt;23    </a:t>
            </a:r>
          </a:p>
        </p:txBody>
      </p:sp>
      <p:sp>
        <p:nvSpPr>
          <p:cNvPr id="4" name="Slide Number Placeholder 3"/>
          <p:cNvSpPr>
            <a:spLocks noGrp="1"/>
          </p:cNvSpPr>
          <p:nvPr>
            <p:ph type="sldNum" sz="quarter" idx="12"/>
          </p:nvPr>
        </p:nvSpPr>
        <p:spPr/>
        <p:txBody>
          <a:bodyPr/>
          <a:lstStyle/>
          <a:p>
            <a:fld id="{01D26C26-8954-4083-93BF-332766B619C3}" type="slidenum">
              <a:rPr lang="en-US" smtClean="0"/>
              <a:t>17</a:t>
            </a:fld>
            <a:endParaRPr lang="en-US"/>
          </a:p>
        </p:txBody>
      </p:sp>
    </p:spTree>
    <p:extLst>
      <p:ext uri="{BB962C8B-B14F-4D97-AF65-F5344CB8AC3E}">
        <p14:creationId xmlns:p14="http://schemas.microsoft.com/office/powerpoint/2010/main" val="242081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2D Array : Slicing</a:t>
            </a:r>
          </a:p>
        </p:txBody>
      </p:sp>
      <p:sp>
        <p:nvSpPr>
          <p:cNvPr id="3" name="Content Placeholder 2"/>
          <p:cNvSpPr>
            <a:spLocks noGrp="1"/>
          </p:cNvSpPr>
          <p:nvPr>
            <p:ph idx="1"/>
          </p:nvPr>
        </p:nvSpPr>
        <p:spPr/>
        <p:txBody>
          <a:bodyPr/>
          <a:lstStyle/>
          <a:p>
            <a:pPr marL="0" indent="0">
              <a:buNone/>
            </a:pPr>
            <a:r>
              <a:rPr lang="en-US"/>
              <a:t>Slicing can be done with the following syntax:</a:t>
            </a:r>
          </a:p>
          <a:p>
            <a:pPr marL="0" indent="0">
              <a:buNone/>
            </a:pPr>
            <a:endParaRPr lang="en-US"/>
          </a:p>
          <a:p>
            <a:pPr marL="0" indent="0">
              <a:buNone/>
            </a:pPr>
            <a:endParaRPr lang="en-US"/>
          </a:p>
          <a:p>
            <a:pPr marL="0" indent="0">
              <a:buNone/>
            </a:pPr>
            <a:endParaRPr lang="en-US"/>
          </a:p>
          <a:p>
            <a:pPr marL="0" indent="0">
              <a:buNone/>
            </a:pPr>
            <a:r>
              <a:rPr lang="en-US"/>
              <a:t>Similarly, we can obtain the first two rows of the 3rd column as follows:</a:t>
            </a:r>
          </a:p>
          <a:p>
            <a:pPr marL="0" indent="0">
              <a:buNone/>
            </a:pPr>
            <a:endParaRPr lang="en-US"/>
          </a:p>
        </p:txBody>
      </p:sp>
      <p:sp>
        <p:nvSpPr>
          <p:cNvPr id="4" name="TextBox 3"/>
          <p:cNvSpPr txBox="1"/>
          <p:nvPr/>
        </p:nvSpPr>
        <p:spPr>
          <a:xfrm>
            <a:off x="1084931" y="2240118"/>
            <a:ext cx="2908361"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print(A[0][0:2])</a:t>
            </a:r>
          </a:p>
          <a:p>
            <a:pPr lvl="0"/>
            <a:r>
              <a:rPr lang="en-US" sz="1400" b="1">
                <a:latin typeface="Courier New" panose="02070309020205020404" pitchFamily="49" charset="0"/>
                <a:cs typeface="Courier New" panose="02070309020205020404" pitchFamily="49" charset="0"/>
              </a:rPr>
              <a:t>    &gt;&gt;&gt;array([11, 12])     </a:t>
            </a:r>
          </a:p>
        </p:txBody>
      </p:sp>
      <p:sp>
        <p:nvSpPr>
          <p:cNvPr id="6" name="TextBox 5"/>
          <p:cNvSpPr txBox="1"/>
          <p:nvPr/>
        </p:nvSpPr>
        <p:spPr>
          <a:xfrm>
            <a:off x="4615552" y="2168719"/>
            <a:ext cx="2938545"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accessing the elements on the first row and first and second columns.</a:t>
            </a:r>
          </a:p>
        </p:txBody>
      </p:sp>
      <p:sp>
        <p:nvSpPr>
          <p:cNvPr id="8" name="TextBox 7"/>
          <p:cNvSpPr txBox="1"/>
          <p:nvPr/>
        </p:nvSpPr>
        <p:spPr>
          <a:xfrm>
            <a:off x="1084931" y="3676508"/>
            <a:ext cx="2908361"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print(A[0:2, 2])</a:t>
            </a:r>
          </a:p>
          <a:p>
            <a:pPr lvl="0"/>
            <a:r>
              <a:rPr lang="en-US" sz="1400" b="1">
                <a:latin typeface="Courier New" panose="02070309020205020404" pitchFamily="49" charset="0"/>
                <a:cs typeface="Courier New" panose="02070309020205020404" pitchFamily="49" charset="0"/>
              </a:rPr>
              <a:t>    &gt;&gt;&gt; array([13, 23]) </a:t>
            </a:r>
          </a:p>
        </p:txBody>
      </p:sp>
      <p:sp>
        <p:nvSpPr>
          <p:cNvPr id="5" name="Slide Number Placeholder 4"/>
          <p:cNvSpPr>
            <a:spLocks noGrp="1"/>
          </p:cNvSpPr>
          <p:nvPr>
            <p:ph type="sldNum" sz="quarter" idx="12"/>
          </p:nvPr>
        </p:nvSpPr>
        <p:spPr/>
        <p:txBody>
          <a:bodyPr/>
          <a:lstStyle/>
          <a:p>
            <a:fld id="{01D26C26-8954-4083-93BF-332766B619C3}" type="slidenum">
              <a:rPr lang="en-US" smtClean="0"/>
              <a:t>18</a:t>
            </a:fld>
            <a:endParaRPr lang="en-US"/>
          </a:p>
        </p:txBody>
      </p:sp>
    </p:spTree>
    <p:extLst>
      <p:ext uri="{BB962C8B-B14F-4D97-AF65-F5344CB8AC3E}">
        <p14:creationId xmlns:p14="http://schemas.microsoft.com/office/powerpoint/2010/main" val="32735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Basic Operations: Addition</a:t>
            </a:r>
          </a:p>
        </p:txBody>
      </p:sp>
      <p:sp>
        <p:nvSpPr>
          <p:cNvPr id="3" name="Content Placeholder 2"/>
          <p:cNvSpPr>
            <a:spLocks noGrp="1"/>
          </p:cNvSpPr>
          <p:nvPr>
            <p:ph idx="1"/>
          </p:nvPr>
        </p:nvSpPr>
        <p:spPr/>
        <p:txBody>
          <a:bodyPr/>
          <a:lstStyle/>
          <a:p>
            <a:pPr marL="0" indent="0">
              <a:buNone/>
            </a:pPr>
            <a:r>
              <a:rPr lang="en-US"/>
              <a:t>We can also add arrays. The process is identical to matrix addition. Matrix addition of “X” and “</a:t>
            </a:r>
            <a:r>
              <a:rPr lang="es-ES" sz="1600"/>
              <a:t>Y”</a:t>
            </a:r>
            <a:r>
              <a:rPr lang="en-US"/>
              <a:t> is shown in the following figure: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can add </a:t>
            </a:r>
            <a:r>
              <a:rPr lang="en-US" sz="1600" i="1">
                <a:latin typeface="Arial" panose="020B0604020202020204" pitchFamily="34" charset="0"/>
                <a:cs typeface="Arial" panose="020B0604020202020204" pitchFamily="34" charset="0"/>
              </a:rPr>
              <a:t>NumPy</a:t>
            </a:r>
            <a:r>
              <a:rPr lang="en-US"/>
              <a:t> arrays as follows: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88815608"/>
              </p:ext>
            </p:extLst>
          </p:nvPr>
        </p:nvGraphicFramePr>
        <p:xfrm>
          <a:off x="2409569" y="256245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0</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0478769"/>
              </p:ext>
            </p:extLst>
          </p:nvPr>
        </p:nvGraphicFramePr>
        <p:xfrm>
          <a:off x="4460791" y="254892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2</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7597278"/>
              </p:ext>
            </p:extLst>
          </p:nvPr>
        </p:nvGraphicFramePr>
        <p:xfrm>
          <a:off x="2348456" y="3651279"/>
          <a:ext cx="1559698" cy="741680"/>
        </p:xfrm>
        <a:graphic>
          <a:graphicData uri="http://schemas.openxmlformats.org/drawingml/2006/table">
            <a:tbl>
              <a:tblPr firstRow="1" bandRow="1">
                <a:tableStyleId>{5940675A-B579-460E-94D1-54222C63F5DA}</a:tableStyleId>
              </a:tblPr>
              <a:tblGrid>
                <a:gridCol w="779849">
                  <a:extLst>
                    <a:ext uri="{9D8B030D-6E8A-4147-A177-3AD203B41FA5}">
                      <a16:colId xmlns:a16="http://schemas.microsoft.com/office/drawing/2014/main" val="20000"/>
                    </a:ext>
                  </a:extLst>
                </a:gridCol>
                <a:gridCol w="779849">
                  <a:extLst>
                    <a:ext uri="{9D8B030D-6E8A-4147-A177-3AD203B41FA5}">
                      <a16:colId xmlns:a16="http://schemas.microsoft.com/office/drawing/2014/main" val="20001"/>
                    </a:ext>
                  </a:extLst>
                </a:gridCol>
              </a:tblGrid>
              <a:tr h="370840">
                <a:tc>
                  <a:txBody>
                    <a:bodyPr/>
                    <a:lstStyle/>
                    <a:p>
                      <a:pPr algn="ctr"/>
                      <a:r>
                        <a:rPr lang="en-US" sz="1600">
                          <a:latin typeface="Arial" panose="020B0604020202020204" pitchFamily="34" charset="0"/>
                          <a:cs typeface="Arial" panose="020B0604020202020204" pitchFamily="34" charset="0"/>
                        </a:rPr>
                        <a:t>1+2</a:t>
                      </a:r>
                    </a:p>
                  </a:txBody>
                  <a:tcPr/>
                </a:tc>
                <a:tc>
                  <a:txBody>
                    <a:bodyPr/>
                    <a:lstStyle/>
                    <a:p>
                      <a:pPr algn="ctr"/>
                      <a:r>
                        <a:rPr lang="en-US" sz="1600">
                          <a:latin typeface="Arial" panose="020B0604020202020204" pitchFamily="34" charset="0"/>
                          <a:cs typeface="Arial" panose="020B0604020202020204" pitchFamily="34" charset="0"/>
                        </a:rPr>
                        <a:t>0+1</a:t>
                      </a:r>
                    </a:p>
                  </a:txBody>
                  <a:tcPr/>
                </a:tc>
                <a:extLst>
                  <a:ext uri="{0D108BD9-81ED-4DB2-BD59-A6C34878D82A}">
                    <a16:rowId xmlns:a16="http://schemas.microsoft.com/office/drawing/2014/main" val="10000"/>
                  </a:ext>
                </a:extLst>
              </a:tr>
              <a:tr h="370840">
                <a:tc>
                  <a:txBody>
                    <a:bodyPr/>
                    <a:lstStyle/>
                    <a:p>
                      <a:pPr algn="ctr"/>
                      <a:r>
                        <a:rPr lang="en-US" sz="1600">
                          <a:latin typeface="Arial" panose="020B0604020202020204" pitchFamily="34" charset="0"/>
                          <a:cs typeface="Arial" panose="020B0604020202020204" pitchFamily="34" charset="0"/>
                        </a:rPr>
                        <a:t>0+1</a:t>
                      </a:r>
                    </a:p>
                  </a:txBody>
                  <a:tcPr/>
                </a:tc>
                <a:tc>
                  <a:txBody>
                    <a:bodyPr/>
                    <a:lstStyle/>
                    <a:p>
                      <a:pPr algn="ctr"/>
                      <a:r>
                        <a:rPr lang="en-US" sz="160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6030374"/>
              </p:ext>
            </p:extLst>
          </p:nvPr>
        </p:nvGraphicFramePr>
        <p:xfrm>
          <a:off x="4505579" y="365127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3</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742295" y="2750492"/>
            <a:ext cx="617838"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X =</a:t>
            </a:r>
          </a:p>
        </p:txBody>
      </p:sp>
      <p:sp>
        <p:nvSpPr>
          <p:cNvPr id="9" name="TextBox 8"/>
          <p:cNvSpPr txBox="1"/>
          <p:nvPr/>
        </p:nvSpPr>
        <p:spPr>
          <a:xfrm>
            <a:off x="3887741" y="2731159"/>
            <a:ext cx="617838"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Y</a:t>
            </a:r>
            <a:r>
              <a:rPr lang="en-US" sz="1600">
                <a:latin typeface="Arial" panose="020B0604020202020204" pitchFamily="34" charset="0"/>
                <a:cs typeface="Arial" panose="020B0604020202020204" pitchFamily="34" charset="0"/>
              </a:rPr>
              <a:t> </a:t>
            </a:r>
            <a:r>
              <a:rPr lang="en-US" sz="1600" b="1">
                <a:latin typeface="Arial" panose="020B0604020202020204" pitchFamily="34" charset="0"/>
                <a:cs typeface="Arial" panose="020B0604020202020204" pitchFamily="34" charset="0"/>
              </a:rPr>
              <a:t>=</a:t>
            </a:r>
          </a:p>
        </p:txBody>
      </p:sp>
      <p:sp>
        <p:nvSpPr>
          <p:cNvPr id="10" name="TextBox 9"/>
          <p:cNvSpPr txBox="1"/>
          <p:nvPr/>
        </p:nvSpPr>
        <p:spPr>
          <a:xfrm>
            <a:off x="1383950" y="3844636"/>
            <a:ext cx="976183"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X + Y =</a:t>
            </a:r>
          </a:p>
        </p:txBody>
      </p:sp>
      <p:sp>
        <p:nvSpPr>
          <p:cNvPr id="11" name="TextBox 10"/>
          <p:cNvSpPr txBox="1"/>
          <p:nvPr/>
        </p:nvSpPr>
        <p:spPr>
          <a:xfrm>
            <a:off x="4075154" y="3793534"/>
            <a:ext cx="358344"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a:t>
            </a:r>
          </a:p>
        </p:txBody>
      </p:sp>
      <p:sp>
        <p:nvSpPr>
          <p:cNvPr id="16" name="TextBox 15"/>
          <p:cNvSpPr txBox="1"/>
          <p:nvPr/>
        </p:nvSpPr>
        <p:spPr>
          <a:xfrm>
            <a:off x="1480500" y="4938780"/>
            <a:ext cx="4014140"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X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0], [0, 1]]</a:t>
            </a:r>
          </a:p>
          <a:p>
            <a:r>
              <a:rPr lang="en-US" sz="1400" b="1">
                <a:latin typeface="Courier New" panose="02070309020205020404" pitchFamily="49" charset="0"/>
                <a:cs typeface="Courier New" panose="02070309020205020404" pitchFamily="49" charset="0"/>
              </a:rPr>
              <a:t>    </a:t>
            </a:r>
            <a:r>
              <a:rPr lang="es-ES" sz="1400" b="1">
                <a:latin typeface="Courier New" panose="02070309020205020404" pitchFamily="49" charset="0"/>
                <a:cs typeface="Courier New" panose="02070309020205020404" pitchFamily="49" charset="0"/>
              </a:rPr>
              <a:t>Y = </a:t>
            </a:r>
            <a:r>
              <a:rPr lang="es-ES" sz="1400" b="1" err="1">
                <a:latin typeface="Courier New" panose="02070309020205020404" pitchFamily="49" charset="0"/>
                <a:cs typeface="Courier New" panose="02070309020205020404" pitchFamily="49" charset="0"/>
              </a:rPr>
              <a:t>np.array</a:t>
            </a:r>
            <a:r>
              <a:rPr lang="es-ES" sz="1400" b="1">
                <a:latin typeface="Courier New" panose="02070309020205020404" pitchFamily="49" charset="0"/>
                <a:cs typeface="Courier New" panose="02070309020205020404" pitchFamily="49" charset="0"/>
              </a:rPr>
              <a:t>([[2, 1], [1, 2]])</a:t>
            </a:r>
          </a:p>
          <a:p>
            <a:r>
              <a:rPr lang="es-ES" sz="1400" b="1">
                <a:latin typeface="Courier New" panose="02070309020205020404" pitchFamily="49" charset="0"/>
                <a:cs typeface="Courier New" panose="02070309020205020404" pitchFamily="49" charset="0"/>
              </a:rPr>
              <a:t>    Z = X + Y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&gt;&gt;&gt;array([[3, 1], [1, 3]])  </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Slide Number Placeholder 11"/>
          <p:cNvSpPr>
            <a:spLocks noGrp="1"/>
          </p:cNvSpPr>
          <p:nvPr>
            <p:ph type="sldNum" sz="quarter" idx="12"/>
          </p:nvPr>
        </p:nvSpPr>
        <p:spPr/>
        <p:txBody>
          <a:bodyPr/>
          <a:lstStyle/>
          <a:p>
            <a:fld id="{01D26C26-8954-4083-93BF-332766B619C3}" type="slidenum">
              <a:rPr lang="en-US" smtClean="0"/>
              <a:t>19</a:t>
            </a:fld>
            <a:endParaRPr lang="en-US"/>
          </a:p>
        </p:txBody>
      </p:sp>
    </p:spTree>
    <p:extLst>
      <p:ext uri="{BB962C8B-B14F-4D97-AF65-F5344CB8AC3E}">
        <p14:creationId xmlns:p14="http://schemas.microsoft.com/office/powerpoint/2010/main" val="210750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Table of Contents</a:t>
            </a:r>
          </a:p>
        </p:txBody>
      </p:sp>
      <p:sp>
        <p:nvSpPr>
          <p:cNvPr id="3" name="Content Placeholder 2"/>
          <p:cNvSpPr>
            <a:spLocks noGrp="1"/>
          </p:cNvSpPr>
          <p:nvPr>
            <p:ph idx="1"/>
          </p:nvPr>
        </p:nvSpPr>
        <p:spPr/>
        <p:txBody>
          <a:bodyPr vert="horz" lIns="91440" tIns="45720" rIns="91440" bIns="45720" rtlCol="0" anchor="t">
            <a:normAutofit/>
          </a:bodyPr>
          <a:lstStyle/>
          <a:p>
            <a:pPr marL="342900" indent="-342900">
              <a:buFont typeface="+mj-lt"/>
              <a:buAutoNum type="arabicPeriod"/>
            </a:pPr>
            <a:r>
              <a:rPr lang="en-US" sz="2000"/>
              <a:t>What is </a:t>
            </a:r>
            <a:r>
              <a:rPr lang="en-US" sz="2000" i="1">
                <a:latin typeface="Arial" panose="020B0604020202020204" pitchFamily="34" charset="0"/>
                <a:cs typeface="Arial" panose="020B0604020202020204" pitchFamily="34" charset="0"/>
              </a:rPr>
              <a:t>NumPy</a:t>
            </a:r>
            <a:endParaRPr lang="en-US" sz="2000" i="1"/>
          </a:p>
          <a:p>
            <a:pPr marL="342900" indent="-342900">
              <a:buFont typeface="+mj-lt"/>
              <a:buAutoNum type="arabicPeriod"/>
            </a:pPr>
            <a:r>
              <a:rPr lang="en-US" sz="2000" i="1">
                <a:latin typeface="Arial" panose="020B0604020202020204" pitchFamily="34" charset="0"/>
                <a:cs typeface="Arial" panose="020B0604020202020204" pitchFamily="34" charset="0"/>
              </a:rPr>
              <a:t>NumPy</a:t>
            </a:r>
            <a:r>
              <a:rPr lang="en-US" sz="2000"/>
              <a:t> Array Operations</a:t>
            </a:r>
          </a:p>
          <a:p>
            <a:pPr marL="342900" indent="-342900">
              <a:buFont typeface="+mj-lt"/>
              <a:buAutoNum type="arabicPeriod"/>
            </a:pPr>
            <a:r>
              <a:rPr lang="en-US" sz="2000"/>
              <a:t>Mathematical Functions</a:t>
            </a:r>
          </a:p>
          <a:p>
            <a:pPr marL="342900" indent="-342900">
              <a:buFont typeface="+mj-lt"/>
              <a:buAutoNum type="arabicPeriod"/>
            </a:pPr>
            <a:r>
              <a:rPr lang="en-US" sz="2000">
                <a:latin typeface="Arial"/>
                <a:cs typeface="Arial"/>
              </a:rPr>
              <a:t>Array Manipulation</a:t>
            </a:r>
            <a:endParaRPr lang="en-US" sz="2000"/>
          </a:p>
        </p:txBody>
      </p:sp>
      <p:sp>
        <p:nvSpPr>
          <p:cNvPr id="4" name="Slide Number Placeholder 3"/>
          <p:cNvSpPr>
            <a:spLocks noGrp="1"/>
          </p:cNvSpPr>
          <p:nvPr>
            <p:ph type="sldNum" sz="quarter" idx="12"/>
          </p:nvPr>
        </p:nvSpPr>
        <p:spPr/>
        <p:txBody>
          <a:bodyPr/>
          <a:lstStyle/>
          <a:p>
            <a:fld id="{01D26C26-8954-4083-93BF-332766B619C3}" type="slidenum">
              <a:rPr lang="en-US" smtClean="0"/>
              <a:t>2</a:t>
            </a:fld>
            <a:endParaRPr lang="en-US"/>
          </a:p>
        </p:txBody>
      </p:sp>
    </p:spTree>
    <p:extLst>
      <p:ext uri="{BB962C8B-B14F-4D97-AF65-F5344CB8AC3E}">
        <p14:creationId xmlns:p14="http://schemas.microsoft.com/office/powerpoint/2010/main" val="413518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Multiplication 1</a:t>
            </a:r>
          </a:p>
        </p:txBody>
      </p:sp>
      <p:sp>
        <p:nvSpPr>
          <p:cNvPr id="3" name="Content Placeholder 2"/>
          <p:cNvSpPr>
            <a:spLocks noGrp="1"/>
          </p:cNvSpPr>
          <p:nvPr>
            <p:ph idx="1"/>
          </p:nvPr>
        </p:nvSpPr>
        <p:spPr/>
        <p:txBody>
          <a:bodyPr/>
          <a:lstStyle/>
          <a:p>
            <a:pPr marL="0" indent="0">
              <a:buNone/>
            </a:pPr>
            <a:r>
              <a:rPr lang="en-US"/>
              <a:t>Multiplying a </a:t>
            </a:r>
            <a:r>
              <a:rPr lang="en-US" sz="1600" i="1">
                <a:latin typeface="Arial" panose="020B0604020202020204" pitchFamily="34" charset="0"/>
                <a:cs typeface="Arial" panose="020B0604020202020204" pitchFamily="34" charset="0"/>
              </a:rPr>
              <a:t>NumPy</a:t>
            </a:r>
            <a:r>
              <a:rPr lang="en-US"/>
              <a:t> array by a scalar is identical to multiplying a matrix by a scaler. For example:</a:t>
            </a:r>
          </a:p>
          <a:p>
            <a:pPr marL="0" indent="0">
              <a:buNone/>
            </a:pPr>
            <a:endParaRPr lang="en-US"/>
          </a:p>
          <a:p>
            <a:pPr marL="0" indent="0">
              <a:buNone/>
            </a:pPr>
            <a:endParaRPr lang="en-US"/>
          </a:p>
          <a:p>
            <a:pPr marL="0" indent="0">
              <a:buNone/>
            </a:pPr>
            <a:endParaRPr lang="en-US"/>
          </a:p>
          <a:p>
            <a:pPr marL="0" indent="0">
              <a:buNone/>
            </a:pPr>
            <a:br>
              <a:rPr lang="en-US"/>
            </a:br>
            <a:r>
              <a:rPr lang="en-US"/>
              <a:t>Multiplication of two arrays corresponds to an element-wise product or Hadamard</a:t>
            </a:r>
            <a:r>
              <a:rPr lang="en-US" i="1"/>
              <a:t> </a:t>
            </a:r>
            <a:r>
              <a:rPr lang="en-US"/>
              <a:t>product.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16" name="TextBox 15"/>
          <p:cNvSpPr txBox="1"/>
          <p:nvPr/>
        </p:nvSpPr>
        <p:spPr>
          <a:xfrm>
            <a:off x="1307505" y="2269718"/>
            <a:ext cx="3874096"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t>
            </a:r>
            <a:r>
              <a:rPr lang="es-ES" sz="1400" b="1">
                <a:latin typeface="Courier New"/>
                <a:cs typeface="Courier New"/>
              </a:rPr>
              <a:t>Y = </a:t>
            </a:r>
            <a:r>
              <a:rPr lang="es-ES" sz="1400" b="1" err="1">
                <a:latin typeface="Courier New"/>
                <a:cs typeface="Courier New"/>
              </a:rPr>
              <a:t>np.array</a:t>
            </a:r>
            <a:r>
              <a:rPr lang="es-ES" sz="1400" b="1">
                <a:latin typeface="Courier New"/>
                <a:cs typeface="Courier New"/>
              </a:rPr>
              <a:t>([[2, 1], [1, 2]])</a:t>
            </a:r>
            <a:endParaRPr lang="es-ES" sz="1400" b="1">
              <a:latin typeface="Courier New" panose="02070309020205020404" pitchFamily="49" charset="0"/>
              <a:cs typeface="Courier New" panose="02070309020205020404" pitchFamily="49" charset="0"/>
            </a:endParaRPr>
          </a:p>
          <a:p>
            <a:r>
              <a:rPr lang="es-ES" sz="1400" b="1">
                <a:latin typeface="Courier New"/>
                <a:cs typeface="Courier New"/>
              </a:rPr>
              <a:t>    Z = 2 * Y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&gt;&gt;&gt;array([[4, 2], [2, 4]])  </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1307505" y="4007380"/>
            <a:ext cx="3874096"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t>
            </a:r>
            <a:r>
              <a:rPr lang="es-ES" sz="1400" b="1">
                <a:latin typeface="Courier New"/>
                <a:cs typeface="Courier New"/>
              </a:rPr>
              <a:t>Y = </a:t>
            </a:r>
            <a:r>
              <a:rPr lang="es-ES" sz="1400" b="1" err="1">
                <a:latin typeface="Courier New"/>
                <a:cs typeface="Courier New"/>
              </a:rPr>
              <a:t>np.array</a:t>
            </a:r>
            <a:r>
              <a:rPr lang="es-ES" sz="1400" b="1">
                <a:latin typeface="Courier New"/>
                <a:cs typeface="Courier New"/>
              </a:rPr>
              <a:t>([[2, 1], [1, 2]])</a:t>
            </a:r>
            <a:endParaRPr lang="es-ES" sz="1400" b="1">
              <a:latin typeface="Courier New" panose="02070309020205020404" pitchFamily="49" charset="0"/>
              <a:cs typeface="Courier New" panose="02070309020205020404" pitchFamily="49" charset="0"/>
            </a:endParaRPr>
          </a:p>
          <a:p>
            <a:r>
              <a:rPr lang="es-ES" sz="1400" b="1">
                <a:latin typeface="Courier New"/>
                <a:cs typeface="Courier New"/>
              </a:rPr>
              <a:t>    </a:t>
            </a:r>
            <a:r>
              <a:rPr lang="en-US" sz="1400" b="1">
                <a:latin typeface="Courier New"/>
                <a:cs typeface="Courier New"/>
              </a:rPr>
              <a:t>X = </a:t>
            </a:r>
            <a:r>
              <a:rPr lang="en-US" sz="1400" b="1" err="1">
                <a:latin typeface="Courier New"/>
                <a:cs typeface="Courier New"/>
              </a:rPr>
              <a:t>np.array</a:t>
            </a:r>
            <a:r>
              <a:rPr lang="en-US" sz="1400" b="1">
                <a:latin typeface="Courier New"/>
                <a:cs typeface="Courier New"/>
              </a:rPr>
              <a:t>([[1, 0], [0, 1]])</a:t>
            </a:r>
          </a:p>
          <a:p>
            <a:r>
              <a:rPr lang="en-US" sz="1400" b="1">
                <a:latin typeface="Courier New"/>
                <a:cs typeface="Courier New"/>
              </a:rPr>
              <a:t>    Z = X * Y</a:t>
            </a:r>
            <a:r>
              <a:rPr lang="es-ES" sz="1400" b="1">
                <a:latin typeface="Courier New"/>
                <a:cs typeface="Courier New"/>
              </a:rPr>
              <a:t>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&gt;&gt;&gt;array([[2, 0], [0, 2]])  </a:t>
            </a:r>
          </a:p>
        </p:txBody>
      </p:sp>
      <p:sp>
        <p:nvSpPr>
          <p:cNvPr id="15" name="TextBox 14"/>
          <p:cNvSpPr txBox="1"/>
          <p:nvPr/>
        </p:nvSpPr>
        <p:spPr>
          <a:xfrm>
            <a:off x="5650906" y="4330545"/>
            <a:ext cx="3093599"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performing element-wise product of the array “X” and “Y”.</a:t>
            </a:r>
          </a:p>
        </p:txBody>
      </p:sp>
      <p:sp>
        <p:nvSpPr>
          <p:cNvPr id="4" name="Slide Number Placeholder 3"/>
          <p:cNvSpPr>
            <a:spLocks noGrp="1"/>
          </p:cNvSpPr>
          <p:nvPr>
            <p:ph type="sldNum" sz="quarter" idx="12"/>
          </p:nvPr>
        </p:nvSpPr>
        <p:spPr/>
        <p:txBody>
          <a:bodyPr/>
          <a:lstStyle/>
          <a:p>
            <a:fld id="{01D26C26-8954-4083-93BF-332766B619C3}" type="slidenum">
              <a:rPr lang="en-US" smtClean="0"/>
              <a:t>20</a:t>
            </a:fld>
            <a:endParaRPr lang="en-US"/>
          </a:p>
        </p:txBody>
      </p:sp>
    </p:spTree>
    <p:extLst>
      <p:ext uri="{BB962C8B-B14F-4D97-AF65-F5344CB8AC3E}">
        <p14:creationId xmlns:p14="http://schemas.microsoft.com/office/powerpoint/2010/main" val="298661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Multiplication 2</a:t>
            </a:r>
          </a:p>
        </p:txBody>
      </p:sp>
      <p:sp>
        <p:nvSpPr>
          <p:cNvPr id="3" name="Content Placeholder 2"/>
          <p:cNvSpPr>
            <a:spLocks noGrp="1"/>
          </p:cNvSpPr>
          <p:nvPr>
            <p:ph idx="1"/>
          </p:nvPr>
        </p:nvSpPr>
        <p:spPr/>
        <p:txBody>
          <a:bodyPr/>
          <a:lstStyle/>
          <a:p>
            <a:pPr marL="0" indent="0">
              <a:buNone/>
            </a:pPr>
            <a:r>
              <a:rPr lang="en-US"/>
              <a:t>We can also perform matrix multiplication with the </a:t>
            </a:r>
            <a:r>
              <a:rPr lang="en-US" sz="1600" i="1">
                <a:latin typeface="Arial" panose="020B0604020202020204" pitchFamily="34" charset="0"/>
                <a:cs typeface="Arial" panose="020B0604020202020204" pitchFamily="34" charset="0"/>
              </a:rPr>
              <a:t>NumPy</a:t>
            </a:r>
            <a:r>
              <a:rPr lang="en-US"/>
              <a:t> arrays “A” and “B” as follows:</a:t>
            </a:r>
          </a:p>
          <a:p>
            <a:pPr marL="0" indent="0">
              <a:buNone/>
            </a:pPr>
            <a:endParaRPr lang="en-US"/>
          </a:p>
          <a:p>
            <a:pPr marL="0" indent="0">
              <a:buNone/>
            </a:pPr>
            <a:endParaRPr lang="en-US"/>
          </a:p>
          <a:p>
            <a:pPr marL="0" indent="0">
              <a:buNone/>
            </a:pPr>
            <a:endParaRPr lang="en-US"/>
          </a:p>
          <a:p>
            <a:pPr marL="0" indent="0">
              <a:buNone/>
            </a:pPr>
            <a:br>
              <a:rPr lang="en-US"/>
            </a:br>
            <a:br>
              <a:rPr lang="en-US"/>
            </a:br>
            <a:r>
              <a:rPr lang="en-US"/>
              <a:t>We use the </a:t>
            </a:r>
            <a:r>
              <a:rPr lang="en-US" sz="1600" i="1">
                <a:latin typeface="Arial" panose="020B0604020202020204" pitchFamily="34" charset="0"/>
                <a:cs typeface="Arial" panose="020B0604020202020204" pitchFamily="34" charset="0"/>
              </a:rPr>
              <a:t>NumPy</a:t>
            </a:r>
            <a:r>
              <a:rPr lang="en-US"/>
              <a:t> attribute </a:t>
            </a:r>
            <a:r>
              <a:rPr lang="en-US" i="1"/>
              <a:t>T </a:t>
            </a:r>
            <a:r>
              <a:rPr lang="en-US"/>
              <a:t>to calculate the transposed matrix.</a:t>
            </a:r>
            <a:endParaRPr lang="en-US" i="1"/>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16" name="TextBox 15"/>
          <p:cNvSpPr txBox="1"/>
          <p:nvPr/>
        </p:nvSpPr>
        <p:spPr>
          <a:xfrm>
            <a:off x="1307504" y="2236766"/>
            <a:ext cx="5398096"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a:t>
            </a:r>
            <a:r>
              <a:rPr lang="en-US" sz="1400" b="1" err="1">
                <a:latin typeface="Courier New"/>
                <a:cs typeface="Courier New"/>
              </a:rPr>
              <a:t>np.array</a:t>
            </a:r>
            <a:r>
              <a:rPr lang="en-US" sz="1400" b="1">
                <a:latin typeface="Courier New"/>
                <a:cs typeface="Courier New"/>
              </a:rPr>
              <a:t>([[0, 1, 1], [1, 0, 1]])</a:t>
            </a:r>
            <a:endParaRPr lang="es-ES" sz="1400" b="1">
              <a:latin typeface="Courier New"/>
              <a:cs typeface="Courier New"/>
            </a:endParaRPr>
          </a:p>
          <a:p>
            <a:r>
              <a:rPr lang="es-ES" sz="1400" b="1">
                <a:latin typeface="Courier New"/>
                <a:cs typeface="Courier New"/>
              </a:rPr>
              <a:t>    </a:t>
            </a:r>
            <a:r>
              <a:rPr lang="en-US" sz="1400" b="1">
                <a:latin typeface="Courier New"/>
                <a:cs typeface="Courier New"/>
              </a:rPr>
              <a:t>B = </a:t>
            </a:r>
            <a:r>
              <a:rPr lang="en-US" sz="1400" b="1" err="1">
                <a:latin typeface="Courier New"/>
                <a:cs typeface="Courier New"/>
              </a:rPr>
              <a:t>np.array</a:t>
            </a:r>
            <a:r>
              <a:rPr lang="en-US" sz="1400" b="1">
                <a:latin typeface="Courier New"/>
                <a:cs typeface="Courier New"/>
              </a:rPr>
              <a:t>([[1, 1], [1, 1], [-1, 1]])</a:t>
            </a:r>
          </a:p>
          <a:p>
            <a:r>
              <a:rPr lang="en-US" sz="1400" b="1">
                <a:latin typeface="Courier New"/>
                <a:cs typeface="Courier New"/>
              </a:rPr>
              <a:t>    Z = np.dot(A, B))</a:t>
            </a: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&gt;&gt;&gt;array([[0, 2], [0, 2]])</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1307505" y="4402798"/>
            <a:ext cx="4456897"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C = np.array([[1, 1],[2, 2],[3, 3]])</a:t>
            </a:r>
            <a:endParaRPr lang="es-E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print(C.T)</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&gt;&gt;&gt;array([[1, 2, 3], [1, 2, 3])  </a:t>
            </a:r>
          </a:p>
        </p:txBody>
      </p:sp>
      <p:sp>
        <p:nvSpPr>
          <p:cNvPr id="15" name="TextBox 14"/>
          <p:cNvSpPr txBox="1"/>
          <p:nvPr/>
        </p:nvSpPr>
        <p:spPr>
          <a:xfrm>
            <a:off x="6215350" y="4295076"/>
            <a:ext cx="2938545"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transpose of a matrix (2-D array) is simply a flipped version of the original matrix where its rows switch with its columns.</a:t>
            </a:r>
          </a:p>
        </p:txBody>
      </p:sp>
      <p:sp>
        <p:nvSpPr>
          <p:cNvPr id="8" name="TextBox 7"/>
          <p:cNvSpPr txBox="1"/>
          <p:nvPr/>
        </p:nvSpPr>
        <p:spPr>
          <a:xfrm>
            <a:off x="7120178" y="2554865"/>
            <a:ext cx="2938545"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taking dot product of “X” and “Y”.</a:t>
            </a:r>
          </a:p>
        </p:txBody>
      </p:sp>
      <p:sp>
        <p:nvSpPr>
          <p:cNvPr id="4" name="Slide Number Placeholder 3"/>
          <p:cNvSpPr>
            <a:spLocks noGrp="1"/>
          </p:cNvSpPr>
          <p:nvPr>
            <p:ph type="sldNum" sz="quarter" idx="12"/>
          </p:nvPr>
        </p:nvSpPr>
        <p:spPr/>
        <p:txBody>
          <a:bodyPr/>
          <a:lstStyle/>
          <a:p>
            <a:fld id="{01D26C26-8954-4083-93BF-332766B619C3}" type="slidenum">
              <a:rPr lang="en-US" smtClean="0"/>
              <a:t>21</a:t>
            </a:fld>
            <a:endParaRPr lang="en-US"/>
          </a:p>
        </p:txBody>
      </p:sp>
    </p:spTree>
    <p:extLst>
      <p:ext uri="{BB962C8B-B14F-4D97-AF65-F5344CB8AC3E}">
        <p14:creationId xmlns:p14="http://schemas.microsoft.com/office/powerpoint/2010/main" val="258500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D95C-0553-4D8C-A40C-05A609DDBB80}"/>
              </a:ext>
            </a:extLst>
          </p:cNvPr>
          <p:cNvSpPr>
            <a:spLocks noGrp="1"/>
          </p:cNvSpPr>
          <p:nvPr>
            <p:ph type="title"/>
          </p:nvPr>
        </p:nvSpPr>
        <p:spPr/>
        <p:txBody>
          <a:bodyPr/>
          <a:lstStyle/>
          <a:p>
            <a:pPr algn="ctr"/>
            <a:r>
              <a:rPr lang="en-US">
                <a:latin typeface="Arial"/>
                <a:cs typeface="Arial"/>
              </a:rPr>
              <a:t>NumPy Array Manipulation: arange() , empty() </a:t>
            </a:r>
            <a:endParaRPr lang="en-US"/>
          </a:p>
        </p:txBody>
      </p:sp>
      <p:sp>
        <p:nvSpPr>
          <p:cNvPr id="3" name="Content Placeholder 2">
            <a:extLst>
              <a:ext uri="{FF2B5EF4-FFF2-40B4-BE49-F238E27FC236}">
                <a16:creationId xmlns:a16="http://schemas.microsoft.com/office/drawing/2014/main" id="{53D6DDD7-7B38-468E-94D3-2774CCEA5D38}"/>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arange()</a:t>
            </a:r>
            <a:r>
              <a:rPr lang="en-US">
                <a:latin typeface="Arial"/>
                <a:cs typeface="Arial"/>
              </a:rPr>
              <a:t> returns evenly spaced values within a given interval:</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empty()</a:t>
            </a:r>
            <a:r>
              <a:rPr lang="en-US">
                <a:latin typeface="Arial"/>
                <a:cs typeface="Arial"/>
              </a:rPr>
              <a:t> returns a new array of given shape and type, without initializing entries.</a:t>
            </a:r>
            <a:endParaRPr lang="en-US"/>
          </a:p>
          <a:p>
            <a:pPr marL="0" indent="0">
              <a:buNone/>
            </a:pPr>
            <a:endParaRPr lang="en-US">
              <a:latin typeface="Arial"/>
              <a:cs typeface="Arial"/>
            </a:endParaRPr>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B2B3B705-5B7B-494A-86B9-58CE14592844}"/>
              </a:ext>
            </a:extLst>
          </p:cNvPr>
          <p:cNvSpPr>
            <a:spLocks noGrp="1"/>
          </p:cNvSpPr>
          <p:nvPr>
            <p:ph type="sldNum" sz="quarter" idx="12"/>
          </p:nvPr>
        </p:nvSpPr>
        <p:spPr/>
        <p:txBody>
          <a:bodyPr/>
          <a:lstStyle/>
          <a:p>
            <a:fld id="{01D26C26-8954-4083-93BF-332766B619C3}" type="slidenum">
              <a:rPr lang="en-US" smtClean="0"/>
              <a:t>22</a:t>
            </a:fld>
            <a:endParaRPr lang="en-US"/>
          </a:p>
        </p:txBody>
      </p:sp>
      <p:sp>
        <p:nvSpPr>
          <p:cNvPr id="6" name="TextBox 5">
            <a:extLst>
              <a:ext uri="{FF2B5EF4-FFF2-40B4-BE49-F238E27FC236}">
                <a16:creationId xmlns:a16="http://schemas.microsoft.com/office/drawing/2014/main" id="{C5EBEFD8-17C1-427F-80A3-A0587CD4BCC0}"/>
              </a:ext>
            </a:extLst>
          </p:cNvPr>
          <p:cNvSpPr txBox="1"/>
          <p:nvPr/>
        </p:nvSpPr>
        <p:spPr>
          <a:xfrm>
            <a:off x="1186122" y="2256995"/>
            <a:ext cx="4076397" cy="1815882"/>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print(np.arange(3))
    &gt;&gt;&gt; array([0, 1, 2])</a:t>
            </a:r>
            <a:br>
              <a:rPr lang="en-US" sz="1400" b="1">
                <a:latin typeface="Courier New"/>
                <a:cs typeface="Courier New"/>
              </a:rPr>
            </a:br>
            <a:r>
              <a:rPr lang="en-US" sz="1400" b="1">
                <a:latin typeface="Courier New"/>
                <a:cs typeface="Courier New"/>
              </a:rPr>
              <a:t>
    print(np.arange(3.0))
    &gt;&gt;&gt; array([ 0.,  1.,  2.])</a:t>
            </a:r>
            <a:br>
              <a:rPr lang="en-US" sz="1400" b="1">
                <a:latin typeface="Courier New"/>
                <a:cs typeface="Courier New"/>
              </a:rPr>
            </a:br>
            <a:r>
              <a:rPr lang="en-US" sz="1400" b="1">
                <a:latin typeface="Courier New"/>
                <a:cs typeface="Courier New"/>
              </a:rPr>
              <a:t>
    print(np.arange(3,7))
    &gt;&gt;&gt;array([3, 4, 5, 6])</a:t>
            </a:r>
          </a:p>
        </p:txBody>
      </p:sp>
      <p:sp>
        <p:nvSpPr>
          <p:cNvPr id="8" name="TextBox 7">
            <a:extLst>
              <a:ext uri="{FF2B5EF4-FFF2-40B4-BE49-F238E27FC236}">
                <a16:creationId xmlns:a16="http://schemas.microsoft.com/office/drawing/2014/main" id="{FD2B20C8-DF3E-41DD-8E23-CDE72BF700C3}"/>
              </a:ext>
            </a:extLst>
          </p:cNvPr>
          <p:cNvSpPr txBox="1"/>
          <p:nvPr/>
        </p:nvSpPr>
        <p:spPr>
          <a:xfrm>
            <a:off x="1186122" y="4657632"/>
            <a:ext cx="7124395"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print(np.empty([2, 2]))</a:t>
            </a:r>
          </a:p>
          <a:p>
            <a:r>
              <a:rPr lang="en-US" sz="1400" b="1">
                <a:latin typeface="Courier New"/>
                <a:cs typeface="Courier New"/>
              </a:rPr>
              <a:t>          &gt;&gt;&gt; array([[4.65455747e-310, 0.00000000e+000],        </a:t>
            </a:r>
          </a:p>
          <a:p>
            <a:r>
              <a:rPr lang="en-US" sz="1400" b="1">
                <a:latin typeface="Courier New"/>
                <a:cs typeface="Courier New"/>
              </a:rPr>
              <a:t>                   [0.00000000e+000, 0.00000000e+000]])</a:t>
            </a:r>
          </a:p>
        </p:txBody>
      </p:sp>
    </p:spTree>
    <p:extLst>
      <p:ext uri="{BB962C8B-B14F-4D97-AF65-F5344CB8AC3E}">
        <p14:creationId xmlns:p14="http://schemas.microsoft.com/office/powerpoint/2010/main" val="374810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A55-755A-40D4-9EF3-DDD8A6AFE6CE}"/>
              </a:ext>
            </a:extLst>
          </p:cNvPr>
          <p:cNvSpPr>
            <a:spLocks noGrp="1"/>
          </p:cNvSpPr>
          <p:nvPr>
            <p:ph type="title"/>
          </p:nvPr>
        </p:nvSpPr>
        <p:spPr/>
        <p:txBody>
          <a:bodyPr/>
          <a:lstStyle/>
          <a:p>
            <a:pPr algn="ctr"/>
            <a:r>
              <a:rPr lang="en-US">
                <a:latin typeface="Arial"/>
                <a:cs typeface="Arial"/>
              </a:rPr>
              <a:t>NumPy Array Manipulation: zeros(), ones(), full()</a:t>
            </a:r>
          </a:p>
        </p:txBody>
      </p:sp>
      <p:sp>
        <p:nvSpPr>
          <p:cNvPr id="3" name="Content Placeholder 2">
            <a:extLst>
              <a:ext uri="{FF2B5EF4-FFF2-40B4-BE49-F238E27FC236}">
                <a16:creationId xmlns:a16="http://schemas.microsoft.com/office/drawing/2014/main" id="{BDE80107-8DAC-4B7E-8878-24F18AF0DB54}"/>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ones() </a:t>
            </a:r>
            <a:r>
              <a:rPr lang="en-US">
                <a:latin typeface="Arial"/>
                <a:cs typeface="Arial"/>
              </a:rPr>
              <a:t>returns a new array of given shape and type, filled with ones.</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zeros()</a:t>
            </a:r>
            <a:r>
              <a:rPr lang="en-US">
                <a:latin typeface="Arial"/>
                <a:cs typeface="Arial"/>
              </a:rPr>
              <a:t> returns a new array of given shape and type, filled with zeros </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full()</a:t>
            </a:r>
            <a:r>
              <a:rPr lang="en-US">
                <a:latin typeface="Arial"/>
                <a:cs typeface="Arial"/>
              </a:rPr>
              <a:t> returns a new array of given shape and type, filled with </a:t>
            </a:r>
            <a:r>
              <a:rPr lang="en-US" i="1">
                <a:latin typeface="Arial"/>
                <a:cs typeface="Arial"/>
              </a:rPr>
              <a:t>fill_value </a:t>
            </a:r>
            <a:endParaRPr lang="en-US"/>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7922736A-5FB2-40CF-82D5-7D702B168AC4}"/>
              </a:ext>
            </a:extLst>
          </p:cNvPr>
          <p:cNvSpPr>
            <a:spLocks noGrp="1"/>
          </p:cNvSpPr>
          <p:nvPr>
            <p:ph type="sldNum" sz="quarter" idx="12"/>
          </p:nvPr>
        </p:nvSpPr>
        <p:spPr/>
        <p:txBody>
          <a:bodyPr/>
          <a:lstStyle/>
          <a:p>
            <a:fld id="{01D26C26-8954-4083-93BF-332766B619C3}" type="slidenum">
              <a:rPr lang="en-US" smtClean="0"/>
              <a:t>23</a:t>
            </a:fld>
            <a:endParaRPr lang="en-US"/>
          </a:p>
        </p:txBody>
      </p:sp>
      <p:sp>
        <p:nvSpPr>
          <p:cNvPr id="6" name="TextBox 5">
            <a:extLst>
              <a:ext uri="{FF2B5EF4-FFF2-40B4-BE49-F238E27FC236}">
                <a16:creationId xmlns:a16="http://schemas.microsoft.com/office/drawing/2014/main" id="{24FFFF6E-C0BA-4983-BE2B-9CA71A41336B}"/>
              </a:ext>
            </a:extLst>
          </p:cNvPr>
          <p:cNvSpPr txBox="1"/>
          <p:nvPr/>
        </p:nvSpPr>
        <p:spPr>
          <a:xfrm>
            <a:off x="1307504" y="2236766"/>
            <a:ext cx="415731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np.ones(5)</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1., 1., 1., 1.])</a:t>
            </a:r>
          </a:p>
        </p:txBody>
      </p:sp>
      <p:sp>
        <p:nvSpPr>
          <p:cNvPr id="7" name="TextBox 6">
            <a:extLst>
              <a:ext uri="{FF2B5EF4-FFF2-40B4-BE49-F238E27FC236}">
                <a16:creationId xmlns:a16="http://schemas.microsoft.com/office/drawing/2014/main" id="{A178DB19-D50A-4A81-BC59-699547DFAD23}"/>
              </a:ext>
            </a:extLst>
          </p:cNvPr>
          <p:cNvSpPr txBox="1"/>
          <p:nvPr/>
        </p:nvSpPr>
        <p:spPr>
          <a:xfrm>
            <a:off x="5825556" y="2236765"/>
            <a:ext cx="4022450"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np.ones((2, 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array(array([[1.], [1.]]))</a:t>
            </a:r>
          </a:p>
        </p:txBody>
      </p:sp>
      <p:sp>
        <p:nvSpPr>
          <p:cNvPr id="8" name="TextBox 7">
            <a:extLst>
              <a:ext uri="{FF2B5EF4-FFF2-40B4-BE49-F238E27FC236}">
                <a16:creationId xmlns:a16="http://schemas.microsoft.com/office/drawing/2014/main" id="{AA0A1B5C-869A-4E56-8BE1-637F0557B0E8}"/>
              </a:ext>
            </a:extLst>
          </p:cNvPr>
          <p:cNvSpPr txBox="1"/>
          <p:nvPr/>
        </p:nvSpPr>
        <p:spPr>
          <a:xfrm>
            <a:off x="1307504" y="3632642"/>
            <a:ext cx="4561919"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np.zeros(5)</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array([ 0.,  0.,  0.,  0.,  0.])</a:t>
            </a:r>
          </a:p>
        </p:txBody>
      </p:sp>
      <p:sp>
        <p:nvSpPr>
          <p:cNvPr id="10" name="TextBox 9">
            <a:extLst>
              <a:ext uri="{FF2B5EF4-FFF2-40B4-BE49-F238E27FC236}">
                <a16:creationId xmlns:a16="http://schemas.microsoft.com/office/drawing/2014/main" id="{DB756187-FF6E-4648-9FEF-12A0DCC317D2}"/>
              </a:ext>
            </a:extLst>
          </p:cNvPr>
          <p:cNvSpPr txBox="1"/>
          <p:nvPr/>
        </p:nvSpPr>
        <p:spPr>
          <a:xfrm>
            <a:off x="6263875" y="3632641"/>
            <a:ext cx="4561919"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a:t>
            </a:r>
            <a:r>
              <a:rPr lang="en-US" sz="1400">
                <a:ea typeface="+mn-lt"/>
                <a:cs typeface="+mn-lt"/>
              </a:rPr>
              <a:t>np</a:t>
            </a:r>
            <a:r>
              <a:rPr lang="en-US" sz="1400" b="1">
                <a:ea typeface="+mn-lt"/>
                <a:cs typeface="+mn-lt"/>
              </a:rPr>
              <a:t>.</a:t>
            </a:r>
            <a:r>
              <a:rPr lang="en-US" sz="1400">
                <a:ea typeface="+mn-lt"/>
                <a:cs typeface="+mn-lt"/>
              </a:rPr>
              <a:t>zeros</a:t>
            </a:r>
            <a:r>
              <a:rPr lang="en-US" sz="1400" b="1">
                <a:ea typeface="+mn-lt"/>
                <a:cs typeface="+mn-lt"/>
              </a:rPr>
              <a:t>((2,</a:t>
            </a:r>
            <a:r>
              <a:rPr lang="en-US" sz="1400">
                <a:ea typeface="+mn-lt"/>
                <a:cs typeface="+mn-lt"/>
              </a:rPr>
              <a:t> </a:t>
            </a:r>
            <a:r>
              <a:rPr lang="en-US" sz="1400" b="1">
                <a:ea typeface="+mn-lt"/>
                <a:cs typeface="+mn-lt"/>
              </a:rPr>
              <a:t>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array([[ 0.] , [0.]])</a:t>
            </a:r>
          </a:p>
        </p:txBody>
      </p:sp>
      <p:sp>
        <p:nvSpPr>
          <p:cNvPr id="11" name="TextBox 10">
            <a:extLst>
              <a:ext uri="{FF2B5EF4-FFF2-40B4-BE49-F238E27FC236}">
                <a16:creationId xmlns:a16="http://schemas.microsoft.com/office/drawing/2014/main" id="{3743CEC9-4886-4F74-B553-5A9EF65F1B15}"/>
              </a:ext>
            </a:extLst>
          </p:cNvPr>
          <p:cNvSpPr txBox="1"/>
          <p:nvPr/>
        </p:nvSpPr>
        <p:spPr>
          <a:xfrm>
            <a:off x="1307504" y="4967828"/>
            <a:ext cx="373922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np.full((2, 2), 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1], [1, 1]])</a:t>
            </a:r>
          </a:p>
        </p:txBody>
      </p:sp>
      <p:sp>
        <p:nvSpPr>
          <p:cNvPr id="12" name="TextBox 11">
            <a:extLst>
              <a:ext uri="{FF2B5EF4-FFF2-40B4-BE49-F238E27FC236}">
                <a16:creationId xmlns:a16="http://schemas.microsoft.com/office/drawing/2014/main" id="{C7C8D27F-B347-46ED-B15D-A8DD77F48FD4}"/>
              </a:ext>
            </a:extLst>
          </p:cNvPr>
          <p:cNvSpPr txBox="1"/>
          <p:nvPr/>
        </p:nvSpPr>
        <p:spPr>
          <a:xfrm>
            <a:off x="6250389" y="4967828"/>
            <a:ext cx="373922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np.full((2, 2), [1, 2])</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2], [1, 2]])</a:t>
            </a:r>
          </a:p>
        </p:txBody>
      </p:sp>
    </p:spTree>
    <p:extLst>
      <p:ext uri="{BB962C8B-B14F-4D97-AF65-F5344CB8AC3E}">
        <p14:creationId xmlns:p14="http://schemas.microsoft.com/office/powerpoint/2010/main" val="364240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900D-67FD-416E-AADE-FCBDB5FF946D}"/>
              </a:ext>
            </a:extLst>
          </p:cNvPr>
          <p:cNvSpPr>
            <a:spLocks noGrp="1"/>
          </p:cNvSpPr>
          <p:nvPr>
            <p:ph type="title"/>
          </p:nvPr>
        </p:nvSpPr>
        <p:spPr/>
        <p:txBody>
          <a:bodyPr/>
          <a:lstStyle/>
          <a:p>
            <a:pPr algn="ctr"/>
            <a:r>
              <a:rPr lang="en-US">
                <a:latin typeface="Arial"/>
                <a:cs typeface="Arial"/>
              </a:rPr>
              <a:t>NumPy Array Manipulation : reshape(), ravel,() </a:t>
            </a:r>
            <a:r>
              <a:rPr lang="en-US" dirty="0">
                <a:latin typeface="Arial"/>
                <a:cs typeface="Arial"/>
              </a:rPr>
              <a:t>transpose()</a:t>
            </a:r>
            <a:endParaRPr lang="en-US" dirty="0"/>
          </a:p>
        </p:txBody>
      </p:sp>
      <p:sp>
        <p:nvSpPr>
          <p:cNvPr id="3" name="Content Placeholder 2">
            <a:extLst>
              <a:ext uri="{FF2B5EF4-FFF2-40B4-BE49-F238E27FC236}">
                <a16:creationId xmlns:a16="http://schemas.microsoft.com/office/drawing/2014/main" id="{800F1E95-F13D-4E0F-8D46-3E5DF601BB82}"/>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reshape()</a:t>
            </a:r>
            <a:r>
              <a:rPr lang="en-US">
                <a:latin typeface="Arial"/>
                <a:cs typeface="Arial"/>
              </a:rPr>
              <a:t> gives a new shape to an array without changing its data. Let's see the following example:</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i="1">
                <a:latin typeface="Arial"/>
                <a:cs typeface="Arial"/>
              </a:rPr>
              <a:t>ravel()</a:t>
            </a:r>
            <a:r>
              <a:rPr lang="en-US">
                <a:latin typeface="Arial"/>
                <a:cs typeface="Arial"/>
              </a:rPr>
              <a:t> return a flattened array like to following example:</a:t>
            </a:r>
          </a:p>
          <a:p>
            <a:pPr marL="0" indent="0">
              <a:buNone/>
            </a:pPr>
            <a:endParaRPr lang="en-US">
              <a:latin typeface="Arial"/>
              <a:cs typeface="Arial"/>
            </a:endParaRPr>
          </a:p>
          <a:p>
            <a:pPr marL="0" indent="0">
              <a:buNone/>
            </a:pPr>
            <a:endParaRPr lang="en-US"/>
          </a:p>
          <a:p>
            <a:pPr marL="0" indent="0">
              <a:buNone/>
            </a:pPr>
            <a:endParaRPr lang="en-US"/>
          </a:p>
          <a:p>
            <a:pPr marL="0" indent="0">
              <a:buNone/>
            </a:pPr>
            <a:r>
              <a:rPr lang="en-US" i="1">
                <a:latin typeface="Arial"/>
                <a:cs typeface="Arial"/>
              </a:rPr>
              <a:t>transpose() r</a:t>
            </a:r>
            <a:r>
              <a:rPr lang="en-US">
                <a:latin typeface="Arial"/>
                <a:cs typeface="Arial"/>
              </a:rPr>
              <a:t>everse or permute the axes of an array and returns the modified array.</a:t>
            </a:r>
            <a:endParaRPr lang="en-US" i="1"/>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B0200FB-8926-4A00-A62F-CF2CB3BDA274}"/>
              </a:ext>
            </a:extLst>
          </p:cNvPr>
          <p:cNvSpPr>
            <a:spLocks noGrp="1"/>
          </p:cNvSpPr>
          <p:nvPr>
            <p:ph type="sldNum" sz="quarter" idx="12"/>
          </p:nvPr>
        </p:nvSpPr>
        <p:spPr/>
        <p:txBody>
          <a:bodyPr/>
          <a:lstStyle/>
          <a:p>
            <a:fld id="{01D26C26-8954-4083-93BF-332766B619C3}" type="slidenum">
              <a:rPr lang="en-US" smtClean="0"/>
              <a:t>24</a:t>
            </a:fld>
            <a:endParaRPr lang="en-US"/>
          </a:p>
        </p:txBody>
      </p:sp>
      <p:sp>
        <p:nvSpPr>
          <p:cNvPr id="6" name="TextBox 5">
            <a:extLst>
              <a:ext uri="{FF2B5EF4-FFF2-40B4-BE49-F238E27FC236}">
                <a16:creationId xmlns:a16="http://schemas.microsoft.com/office/drawing/2014/main" id="{36DAFE2D-D5F3-4BE6-9514-447CFC22331A}"/>
              </a:ext>
            </a:extLst>
          </p:cNvPr>
          <p:cNvSpPr txBox="1"/>
          <p:nvPr/>
        </p:nvSpPr>
        <p:spPr>
          <a:xfrm>
            <a:off x="1307504" y="2236766"/>
            <a:ext cx="4076397" cy="118303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np.arange(6).reshape((3, 2))</a:t>
            </a:r>
          </a:p>
          <a:p>
            <a:r>
              <a:rPr lang="en-US" sz="1400" b="1">
                <a:latin typeface="Courier New"/>
                <a:cs typeface="Courier New"/>
              </a:rPr>
              <a:t>    print(a)</a:t>
            </a:r>
          </a:p>
          <a:p>
            <a:r>
              <a:rPr lang="en-US" sz="1400" b="1">
                <a:latin typeface="Courier New"/>
                <a:cs typeface="Courier New"/>
              </a:rPr>
              <a:t>    &gt;&gt;&gt; array([[0, 1],
               [2, 3],
               [4, 5]])</a:t>
            </a:r>
          </a:p>
        </p:txBody>
      </p:sp>
      <p:sp>
        <p:nvSpPr>
          <p:cNvPr id="7" name="TextBox 6">
            <a:extLst>
              <a:ext uri="{FF2B5EF4-FFF2-40B4-BE49-F238E27FC236}">
                <a16:creationId xmlns:a16="http://schemas.microsoft.com/office/drawing/2014/main" id="{009C599B-5C75-4BDC-8A9F-69E06AA514F4}"/>
              </a:ext>
            </a:extLst>
          </p:cNvPr>
          <p:cNvSpPr txBox="1"/>
          <p:nvPr/>
        </p:nvSpPr>
        <p:spPr>
          <a:xfrm>
            <a:off x="1307503" y="3942836"/>
            <a:ext cx="4076397"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np.array(a)</a:t>
            </a:r>
          </a:p>
          <a:p>
            <a:r>
              <a:rPr lang="en-US" sz="1400" b="1">
                <a:latin typeface="Courier New"/>
                <a:cs typeface="Courier New"/>
              </a:rPr>
              <a:t>        np.ravel(x)</a:t>
            </a:r>
          </a:p>
          <a:p>
            <a:r>
              <a:rPr lang="en-US" sz="1400" b="1">
                <a:latin typeface="Courier New"/>
                <a:cs typeface="Courier New"/>
              </a:rPr>
              <a:t>        &gt;&gt;&gt;array([0, 1, 2, 3, 4, 5])</a:t>
            </a:r>
          </a:p>
        </p:txBody>
      </p:sp>
      <p:sp>
        <p:nvSpPr>
          <p:cNvPr id="8" name="TextBox 7">
            <a:extLst>
              <a:ext uri="{FF2B5EF4-FFF2-40B4-BE49-F238E27FC236}">
                <a16:creationId xmlns:a16="http://schemas.microsoft.com/office/drawing/2014/main" id="{2B251FAA-7158-44C3-8E04-FFF9FC823665}"/>
              </a:ext>
            </a:extLst>
          </p:cNvPr>
          <p:cNvSpPr txBox="1"/>
          <p:nvPr/>
        </p:nvSpPr>
        <p:spPr>
          <a:xfrm>
            <a:off x="1307502" y="5345455"/>
            <a:ext cx="4035937"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np.arange(4).reshape((2,2))</a:t>
            </a:r>
          </a:p>
          <a:p>
            <a:r>
              <a:rPr lang="en-US" sz="1400" b="1">
                <a:latin typeface="Courier New"/>
                <a:cs typeface="Courier New"/>
              </a:rPr>
              <a:t>    np.transpose(x)</a:t>
            </a:r>
          </a:p>
          <a:p>
            <a:r>
              <a:rPr lang="en-US" sz="1400" b="1">
                <a:latin typeface="Courier New"/>
                <a:cs typeface="Courier New"/>
              </a:rPr>
              <a:t>    &gt;&gt;&gt; array([[0, 2],
              [1, 3]])</a:t>
            </a:r>
          </a:p>
        </p:txBody>
      </p:sp>
    </p:spTree>
    <p:extLst>
      <p:ext uri="{BB962C8B-B14F-4D97-AF65-F5344CB8AC3E}">
        <p14:creationId xmlns:p14="http://schemas.microsoft.com/office/powerpoint/2010/main" val="76734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B940-F7CB-4A24-A32D-B24A71604CA4}"/>
              </a:ext>
            </a:extLst>
          </p:cNvPr>
          <p:cNvSpPr>
            <a:spLocks noGrp="1"/>
          </p:cNvSpPr>
          <p:nvPr>
            <p:ph type="title"/>
          </p:nvPr>
        </p:nvSpPr>
        <p:spPr/>
        <p:txBody>
          <a:bodyPr/>
          <a:lstStyle/>
          <a:p>
            <a:pPr algn="ctr"/>
            <a:r>
              <a:rPr lang="en-US">
                <a:latin typeface="Arial"/>
                <a:cs typeface="Arial"/>
              </a:rPr>
              <a:t>NumPy Array Manipulation : repeat()</a:t>
            </a:r>
            <a:endParaRPr lang="en-US"/>
          </a:p>
        </p:txBody>
      </p:sp>
      <p:sp>
        <p:nvSpPr>
          <p:cNvPr id="3" name="Content Placeholder 2">
            <a:extLst>
              <a:ext uri="{FF2B5EF4-FFF2-40B4-BE49-F238E27FC236}">
                <a16:creationId xmlns:a16="http://schemas.microsoft.com/office/drawing/2014/main" id="{B2D6CF26-D85C-4585-8714-FCF37ACCC16A}"/>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repeat() </a:t>
            </a:r>
            <a:r>
              <a:rPr lang="en-US">
                <a:latin typeface="Arial"/>
                <a:cs typeface="Arial"/>
              </a:rPr>
              <a:t>repeats elements of an array. Let's see the following example:</a:t>
            </a:r>
            <a:endParaRPr lang="en-US" i="1"/>
          </a:p>
          <a:p>
            <a:pPr marL="0" indent="0">
              <a:buNone/>
            </a:pPr>
            <a:endParaRPr lang="en-US">
              <a:latin typeface="Arial"/>
              <a:cs typeface="Arial"/>
            </a:endParaRPr>
          </a:p>
          <a:p>
            <a:pPr marL="0" indent="0">
              <a:buNone/>
            </a:pPr>
            <a:endParaRPr lang="en-US"/>
          </a:p>
          <a:p>
            <a:pPr marL="0" indent="0">
              <a:buNone/>
            </a:pPr>
            <a:r>
              <a:rPr lang="en-US">
                <a:latin typeface="Arial"/>
                <a:cs typeface="Arial"/>
              </a:rPr>
              <a:t>Instead of repeating one element it can repeat multiple elements too</a:t>
            </a:r>
            <a:endParaRPr lang="en-US" i="1">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a:latin typeface="Arial"/>
                <a:cs typeface="Arial"/>
              </a:rPr>
              <a:t>We can add another argument called </a:t>
            </a:r>
            <a:r>
              <a:rPr lang="en-US" i="1">
                <a:latin typeface="Arial"/>
                <a:cs typeface="Arial"/>
              </a:rPr>
              <a:t>axis. </a:t>
            </a:r>
            <a:r>
              <a:rPr lang="en-US">
                <a:latin typeface="Arial"/>
                <a:cs typeface="Arial"/>
              </a:rPr>
              <a:t>Let's see the following example: </a:t>
            </a:r>
          </a:p>
          <a:p>
            <a:pPr marL="0" indent="0">
              <a:buNone/>
            </a:pPr>
            <a:endParaRPr lang="en-US">
              <a:latin typeface="Arial"/>
              <a:cs typeface="Arial"/>
            </a:endParaRPr>
          </a:p>
          <a:p>
            <a:pPr marL="0" indent="0">
              <a:buNone/>
            </a:pPr>
            <a:endParaRPr lang="en-US" i="1">
              <a:latin typeface="Arial"/>
              <a:cs typeface="Arial"/>
            </a:endParaRPr>
          </a:p>
        </p:txBody>
      </p:sp>
      <p:sp>
        <p:nvSpPr>
          <p:cNvPr id="4" name="Slide Number Placeholder 3">
            <a:extLst>
              <a:ext uri="{FF2B5EF4-FFF2-40B4-BE49-F238E27FC236}">
                <a16:creationId xmlns:a16="http://schemas.microsoft.com/office/drawing/2014/main" id="{6FE8C2BC-5774-49B4-A5B2-5766843ACD2F}"/>
              </a:ext>
            </a:extLst>
          </p:cNvPr>
          <p:cNvSpPr>
            <a:spLocks noGrp="1"/>
          </p:cNvSpPr>
          <p:nvPr>
            <p:ph type="sldNum" sz="quarter" idx="12"/>
          </p:nvPr>
        </p:nvSpPr>
        <p:spPr/>
        <p:txBody>
          <a:bodyPr/>
          <a:lstStyle/>
          <a:p>
            <a:fld id="{01D26C26-8954-4083-93BF-332766B619C3}" type="slidenum">
              <a:rPr lang="en-US" smtClean="0"/>
              <a:t>25</a:t>
            </a:fld>
            <a:endParaRPr lang="en-US"/>
          </a:p>
        </p:txBody>
      </p:sp>
      <p:sp>
        <p:nvSpPr>
          <p:cNvPr id="6" name="TextBox 5">
            <a:extLst>
              <a:ext uri="{FF2B5EF4-FFF2-40B4-BE49-F238E27FC236}">
                <a16:creationId xmlns:a16="http://schemas.microsoft.com/office/drawing/2014/main" id="{CADDC63F-8927-4116-8D0B-6164FB469397}"/>
              </a:ext>
            </a:extLst>
          </p:cNvPr>
          <p:cNvSpPr txBox="1"/>
          <p:nvPr/>
        </p:nvSpPr>
        <p:spPr>
          <a:xfrm>
            <a:off x="1307504" y="2155846"/>
            <a:ext cx="4076397" cy="523220"/>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r = np.repeat(3, 4)</a:t>
            </a:r>
          </a:p>
          <a:p>
            <a:r>
              <a:rPr lang="en-US" sz="1400" b="1">
                <a:latin typeface="Courier New"/>
                <a:cs typeface="Courier New"/>
              </a:rPr>
              <a:t>    &gt;&gt;&gt; array([3, 3, 3, 3])</a:t>
            </a:r>
          </a:p>
        </p:txBody>
      </p:sp>
      <p:sp>
        <p:nvSpPr>
          <p:cNvPr id="7" name="TextBox 6">
            <a:extLst>
              <a:ext uri="{FF2B5EF4-FFF2-40B4-BE49-F238E27FC236}">
                <a16:creationId xmlns:a16="http://schemas.microsoft.com/office/drawing/2014/main" id="{5B732511-974B-49DC-8C3A-D01DBC809567}"/>
              </a:ext>
            </a:extLst>
          </p:cNvPr>
          <p:cNvSpPr txBox="1"/>
          <p:nvPr/>
        </p:nvSpPr>
        <p:spPr>
          <a:xfrm>
            <a:off x="1307503" y="3322447"/>
            <a:ext cx="4784450"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np.array([[1,2],[3,4]])</a:t>
            </a:r>
          </a:p>
          <a:p>
            <a:r>
              <a:rPr lang="en-US" sz="1400" b="1">
                <a:latin typeface="Courier New"/>
                <a:cs typeface="Courier New"/>
              </a:rPr>
              <a:t>    print(np.repeat(x, 2))</a:t>
            </a:r>
          </a:p>
          <a:p>
            <a:r>
              <a:rPr lang="en-US" sz="1400" b="1">
                <a:latin typeface="Courier New"/>
                <a:cs typeface="Courier New"/>
              </a:rPr>
              <a:t>    &gt;&gt;&gt; array([1, 1, 2, 2, 3, 3, 4, 4])</a:t>
            </a:r>
          </a:p>
        </p:txBody>
      </p:sp>
      <p:sp>
        <p:nvSpPr>
          <p:cNvPr id="8" name="TextBox 7">
            <a:extLst>
              <a:ext uri="{FF2B5EF4-FFF2-40B4-BE49-F238E27FC236}">
                <a16:creationId xmlns:a16="http://schemas.microsoft.com/office/drawing/2014/main" id="{94852D8C-D27B-4F5A-AF67-3B2F2B48BFFD}"/>
              </a:ext>
            </a:extLst>
          </p:cNvPr>
          <p:cNvSpPr txBox="1"/>
          <p:nvPr/>
        </p:nvSpPr>
        <p:spPr>
          <a:xfrm>
            <a:off x="1307502" y="4677862"/>
            <a:ext cx="4784450"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np.repeat(x, 3, axis=1)</a:t>
            </a:r>
          </a:p>
          <a:p>
            <a:r>
              <a:rPr lang="en-US" sz="1400" b="1">
                <a:latin typeface="Courier New"/>
                <a:cs typeface="Courier New"/>
              </a:rPr>
              <a:t>        print(x)</a:t>
            </a:r>
          </a:p>
          <a:p>
            <a:r>
              <a:rPr lang="en-US" sz="1400" b="1">
                <a:latin typeface="Courier New"/>
                <a:cs typeface="Courier New"/>
              </a:rPr>
              <a:t>    &gt;&gt;&gt; array([[1, 1, 1, 2, 2, 2],
               [3, 3, 3, 4, 4, 4]])</a:t>
            </a:r>
          </a:p>
        </p:txBody>
      </p:sp>
      <p:sp>
        <p:nvSpPr>
          <p:cNvPr id="10" name="TextBox 9">
            <a:extLst>
              <a:ext uri="{FF2B5EF4-FFF2-40B4-BE49-F238E27FC236}">
                <a16:creationId xmlns:a16="http://schemas.microsoft.com/office/drawing/2014/main" id="{E6463F12-69B3-40E6-8F35-9F50538C0D99}"/>
              </a:ext>
            </a:extLst>
          </p:cNvPr>
          <p:cNvSpPr txBox="1"/>
          <p:nvPr/>
        </p:nvSpPr>
        <p:spPr>
          <a:xfrm>
            <a:off x="6444624" y="4632244"/>
            <a:ext cx="2938545" cy="1169551"/>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axis : The axis along which to repeat values. By default, use the flattened input array, and return a flat output array. Try to see what changes it shows when axis = 0 </a:t>
            </a:r>
          </a:p>
        </p:txBody>
      </p:sp>
    </p:spTree>
    <p:extLst>
      <p:ext uri="{BB962C8B-B14F-4D97-AF65-F5344CB8AC3E}">
        <p14:creationId xmlns:p14="http://schemas.microsoft.com/office/powerpoint/2010/main" val="190431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896-B7D0-454E-9918-0AED01F0668D}"/>
              </a:ext>
            </a:extLst>
          </p:cNvPr>
          <p:cNvSpPr>
            <a:spLocks noGrp="1"/>
          </p:cNvSpPr>
          <p:nvPr>
            <p:ph type="title"/>
          </p:nvPr>
        </p:nvSpPr>
        <p:spPr/>
        <p:txBody>
          <a:bodyPr/>
          <a:lstStyle/>
          <a:p>
            <a:pPr algn="ctr"/>
            <a:r>
              <a:rPr lang="en-US">
                <a:latin typeface="Arial"/>
                <a:cs typeface="Arial"/>
              </a:rPr>
              <a:t>NumPy Array Manipulation : delete()</a:t>
            </a:r>
            <a:endParaRPr lang="en-US"/>
          </a:p>
        </p:txBody>
      </p:sp>
      <p:sp>
        <p:nvSpPr>
          <p:cNvPr id="3" name="Content Placeholder 2">
            <a:extLst>
              <a:ext uri="{FF2B5EF4-FFF2-40B4-BE49-F238E27FC236}">
                <a16:creationId xmlns:a16="http://schemas.microsoft.com/office/drawing/2014/main" id="{A29F8A6E-88A3-4987-BD19-A6D5BE451908}"/>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Delete() returns a new array with sub-arrays along an axis deleted :</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a:latin typeface="Arial"/>
                <a:cs typeface="Arial"/>
              </a:rPr>
              <a:t>Similarly,</a:t>
            </a:r>
          </a:p>
          <a:p>
            <a:pPr marL="0" indent="0">
              <a:buNone/>
            </a:pPr>
            <a:endParaRPr lang="en-US">
              <a:latin typeface="Arial"/>
              <a:cs typeface="Arial"/>
            </a:endParaRPr>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5CFC7F1A-E182-4544-B95E-C93689E1AD4E}"/>
              </a:ext>
            </a:extLst>
          </p:cNvPr>
          <p:cNvSpPr>
            <a:spLocks noGrp="1"/>
          </p:cNvSpPr>
          <p:nvPr>
            <p:ph type="sldNum" sz="quarter" idx="12"/>
          </p:nvPr>
        </p:nvSpPr>
        <p:spPr/>
        <p:txBody>
          <a:bodyPr/>
          <a:lstStyle/>
          <a:p>
            <a:fld id="{01D26C26-8954-4083-93BF-332766B619C3}" type="slidenum">
              <a:rPr lang="en-US" smtClean="0"/>
              <a:t>26</a:t>
            </a:fld>
            <a:endParaRPr lang="en-US"/>
          </a:p>
        </p:txBody>
      </p:sp>
      <p:sp>
        <p:nvSpPr>
          <p:cNvPr id="6" name="TextBox 5">
            <a:extLst>
              <a:ext uri="{FF2B5EF4-FFF2-40B4-BE49-F238E27FC236}">
                <a16:creationId xmlns:a16="http://schemas.microsoft.com/office/drawing/2014/main" id="{0B0C0810-5716-4FB7-A940-4768862CA09D}"/>
              </a:ext>
            </a:extLst>
          </p:cNvPr>
          <p:cNvSpPr txBox="1"/>
          <p:nvPr/>
        </p:nvSpPr>
        <p:spPr>
          <a:xfrm>
            <a:off x="1307504" y="2155846"/>
            <a:ext cx="6773742"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arr = np.array([[1,2,3,4],[5,6,7,8], [9,10,11,12]])</a:t>
            </a:r>
          </a:p>
          <a:p>
            <a:r>
              <a:rPr lang="en-US" sz="1400" b="1">
                <a:latin typeface="Courier New"/>
                <a:cs typeface="Courier New"/>
              </a:rPr>
              <a:t>    np.delete(arr, 1, 0)</a:t>
            </a:r>
          </a:p>
          <a:p>
            <a:r>
              <a:rPr lang="en-US" sz="1400" b="1">
                <a:latin typeface="Courier New"/>
                <a:cs typeface="Courier New"/>
              </a:rPr>
              <a:t>    &gt;&gt;&gt; array([[ 1, 2, 3, 4],[ 9, 10, 11, 12]])</a:t>
            </a:r>
          </a:p>
        </p:txBody>
      </p:sp>
      <p:sp>
        <p:nvSpPr>
          <p:cNvPr id="7" name="TextBox 6">
            <a:extLst>
              <a:ext uri="{FF2B5EF4-FFF2-40B4-BE49-F238E27FC236}">
                <a16:creationId xmlns:a16="http://schemas.microsoft.com/office/drawing/2014/main" id="{A887EFEA-C109-4BF2-83BC-2EDAC7D83A5D}"/>
              </a:ext>
            </a:extLst>
          </p:cNvPr>
          <p:cNvSpPr txBox="1"/>
          <p:nvPr/>
        </p:nvSpPr>
        <p:spPr>
          <a:xfrm>
            <a:off x="1307503" y="3578695"/>
            <a:ext cx="6773742"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arr = np.array([[1,2,3,4],[5,6,7,8], [9,10,11,12]])</a:t>
            </a:r>
          </a:p>
          <a:p>
            <a:r>
              <a:rPr lang="en-US" sz="1400" b="1">
                <a:latin typeface="Courier New"/>
                <a:cs typeface="Courier New"/>
              </a:rPr>
              <a:t>    np.delete(arr, 0, 0)</a:t>
            </a:r>
          </a:p>
          <a:p>
            <a:r>
              <a:rPr lang="en-US" sz="1400" b="1">
                <a:latin typeface="Courier New"/>
                <a:cs typeface="Courier New"/>
              </a:rPr>
              <a:t>    &gt;&gt;&gt; array([[ 5, 6, 7, 8],[ 9, 10, 11, 12]])</a:t>
            </a:r>
          </a:p>
        </p:txBody>
      </p:sp>
    </p:spTree>
    <p:extLst>
      <p:ext uri="{BB962C8B-B14F-4D97-AF65-F5344CB8AC3E}">
        <p14:creationId xmlns:p14="http://schemas.microsoft.com/office/powerpoint/2010/main" val="214557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BB26-92EA-49C9-84E8-F830A4B0CC14}"/>
              </a:ext>
            </a:extLst>
          </p:cNvPr>
          <p:cNvSpPr>
            <a:spLocks noGrp="1"/>
          </p:cNvSpPr>
          <p:nvPr>
            <p:ph type="title"/>
          </p:nvPr>
        </p:nvSpPr>
        <p:spPr/>
        <p:txBody>
          <a:bodyPr/>
          <a:lstStyle/>
          <a:p>
            <a:pPr algn="ctr"/>
            <a:r>
              <a:rPr lang="en-US">
                <a:latin typeface="Arial"/>
                <a:cs typeface="Arial"/>
              </a:rPr>
              <a:t>NumPy Array Manipulation : insert(), append() </a:t>
            </a:r>
          </a:p>
        </p:txBody>
      </p:sp>
      <p:sp>
        <p:nvSpPr>
          <p:cNvPr id="3" name="Content Placeholder 2">
            <a:extLst>
              <a:ext uri="{FF2B5EF4-FFF2-40B4-BE49-F238E27FC236}">
                <a16:creationId xmlns:a16="http://schemas.microsoft.com/office/drawing/2014/main" id="{B8440211-A942-4E40-973B-580F2B19F232}"/>
              </a:ext>
            </a:extLst>
          </p:cNvPr>
          <p:cNvSpPr>
            <a:spLocks noGrp="1"/>
          </p:cNvSpPr>
          <p:nvPr>
            <p:ph idx="1"/>
          </p:nvPr>
        </p:nvSpPr>
        <p:spPr/>
        <p:txBody>
          <a:bodyPr vert="horz" lIns="91440" tIns="45720" rIns="91440" bIns="45720" rtlCol="0" anchor="t">
            <a:normAutofit/>
          </a:bodyPr>
          <a:lstStyle/>
          <a:p>
            <a:pPr>
              <a:buNone/>
            </a:pPr>
            <a:r>
              <a:rPr lang="en-US" i="1">
                <a:latin typeface="Arial"/>
                <a:cs typeface="Arial"/>
              </a:rPr>
              <a:t>insert()</a:t>
            </a:r>
            <a:r>
              <a:rPr lang="en-US">
                <a:latin typeface="Arial"/>
                <a:cs typeface="Arial"/>
              </a:rPr>
              <a:t> inserts values along the given axis before the given indices:</a:t>
            </a:r>
          </a:p>
          <a:p>
            <a:pPr>
              <a:buNone/>
            </a:pPr>
            <a:endParaRPr lang="en-US"/>
          </a:p>
          <a:p>
            <a:pPr>
              <a:buNone/>
            </a:pPr>
            <a:endParaRPr lang="en-US"/>
          </a:p>
          <a:p>
            <a:pPr>
              <a:buNone/>
            </a:pPr>
            <a:endParaRPr lang="en-US"/>
          </a:p>
          <a:p>
            <a:pPr>
              <a:buNone/>
            </a:pPr>
            <a:r>
              <a:rPr lang="en-US" i="1">
                <a:latin typeface="Arial"/>
                <a:cs typeface="Arial"/>
              </a:rPr>
              <a:t>append() </a:t>
            </a:r>
            <a:r>
              <a:rPr lang="en-US">
                <a:latin typeface="Arial"/>
                <a:cs typeface="Arial"/>
              </a:rPr>
              <a:t>appends values at the end of the array:</a:t>
            </a:r>
            <a:endParaRPr lang="en-US"/>
          </a:p>
          <a:p>
            <a:pPr>
              <a:buNone/>
            </a:pPr>
            <a:endParaRPr lang="en-US"/>
          </a:p>
          <a:p>
            <a:pPr>
              <a:buNone/>
            </a:pPr>
            <a:endParaRPr lang="en-US"/>
          </a:p>
          <a:p>
            <a:pPr>
              <a:buNone/>
            </a:pPr>
            <a:endParaRPr lang="en-US"/>
          </a:p>
          <a:p>
            <a:pPr>
              <a:buNone/>
            </a:pPr>
            <a:endParaRPr lang="en-US"/>
          </a:p>
          <a:p>
            <a:pPr>
              <a:buNone/>
            </a:pPr>
            <a:endParaRPr lang="en-US"/>
          </a:p>
        </p:txBody>
      </p:sp>
      <p:sp>
        <p:nvSpPr>
          <p:cNvPr id="4" name="Slide Number Placeholder 3">
            <a:extLst>
              <a:ext uri="{FF2B5EF4-FFF2-40B4-BE49-F238E27FC236}">
                <a16:creationId xmlns:a16="http://schemas.microsoft.com/office/drawing/2014/main" id="{AD62178D-B3DD-4553-BA81-FFA449469097}"/>
              </a:ext>
            </a:extLst>
          </p:cNvPr>
          <p:cNvSpPr>
            <a:spLocks noGrp="1"/>
          </p:cNvSpPr>
          <p:nvPr>
            <p:ph type="sldNum" sz="quarter" idx="12"/>
          </p:nvPr>
        </p:nvSpPr>
        <p:spPr/>
        <p:txBody>
          <a:bodyPr/>
          <a:lstStyle/>
          <a:p>
            <a:fld id="{01D26C26-8954-4083-93BF-332766B619C3}" type="slidenum">
              <a:rPr lang="en-US" smtClean="0"/>
              <a:t>27</a:t>
            </a:fld>
            <a:endParaRPr lang="en-US"/>
          </a:p>
        </p:txBody>
      </p:sp>
      <p:sp>
        <p:nvSpPr>
          <p:cNvPr id="6" name="TextBox 5">
            <a:extLst>
              <a:ext uri="{FF2B5EF4-FFF2-40B4-BE49-F238E27FC236}">
                <a16:creationId xmlns:a16="http://schemas.microsoft.com/office/drawing/2014/main" id="{1C66B9E4-64B5-4F72-BBB2-35CCA176D602}"/>
              </a:ext>
            </a:extLst>
          </p:cNvPr>
          <p:cNvSpPr txBox="1"/>
          <p:nvPr/>
        </p:nvSpPr>
        <p:spPr>
          <a:xfrm>
            <a:off x="1307504" y="2155846"/>
            <a:ext cx="4845141"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np.array([[1, 1], [2, 2], [3, 3]])</a:t>
            </a:r>
          </a:p>
          <a:p>
            <a:r>
              <a:rPr lang="en-US" sz="1400" b="1">
                <a:latin typeface="Courier New"/>
                <a:cs typeface="Courier New"/>
              </a:rPr>
              <a:t>    np.insert(a, 1, 5)</a:t>
            </a:r>
          </a:p>
          <a:p>
            <a:r>
              <a:rPr lang="en-US" sz="1400" b="1">
                <a:latin typeface="Courier New"/>
                <a:cs typeface="Courier New"/>
              </a:rPr>
              <a:t>    &gt;&gt;&gt; array([1, 5, 1, 2, 2, 3, 3])</a:t>
            </a:r>
          </a:p>
        </p:txBody>
      </p:sp>
      <p:sp>
        <p:nvSpPr>
          <p:cNvPr id="7" name="TextBox 6">
            <a:extLst>
              <a:ext uri="{FF2B5EF4-FFF2-40B4-BE49-F238E27FC236}">
                <a16:creationId xmlns:a16="http://schemas.microsoft.com/office/drawing/2014/main" id="{5789C4FA-F9EA-4A8A-B01E-FFDA67294652}"/>
              </a:ext>
            </a:extLst>
          </p:cNvPr>
          <p:cNvSpPr txBox="1"/>
          <p:nvPr/>
        </p:nvSpPr>
        <p:spPr>
          <a:xfrm>
            <a:off x="1307503" y="3632642"/>
            <a:ext cx="6746769" cy="523220"/>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print(np.append([1, 2, 3], [[4, 5, 6], [7, 8, 9]]))</a:t>
            </a:r>
          </a:p>
          <a:p>
            <a:r>
              <a:rPr lang="en-US" sz="1400" b="1">
                <a:latin typeface="Courier New"/>
                <a:cs typeface="Courier New"/>
              </a:rPr>
              <a:t>    &gt;&gt;&gt;array([1, 2, 3, 4, 5, 6, 7, 8, 9])</a:t>
            </a:r>
          </a:p>
        </p:txBody>
      </p:sp>
    </p:spTree>
    <p:extLst>
      <p:ext uri="{BB962C8B-B14F-4D97-AF65-F5344CB8AC3E}">
        <p14:creationId xmlns:p14="http://schemas.microsoft.com/office/powerpoint/2010/main" val="96580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D517-7FE1-41D8-815F-29616D0175C6}"/>
              </a:ext>
            </a:extLst>
          </p:cNvPr>
          <p:cNvSpPr>
            <a:spLocks noGrp="1"/>
          </p:cNvSpPr>
          <p:nvPr>
            <p:ph type="title"/>
          </p:nvPr>
        </p:nvSpPr>
        <p:spPr/>
        <p:txBody>
          <a:bodyPr/>
          <a:lstStyle/>
          <a:p>
            <a:pPr algn="ctr"/>
            <a:r>
              <a:rPr lang="en-US">
                <a:latin typeface="Arial"/>
                <a:cs typeface="Arial"/>
              </a:rPr>
              <a:t>NumPy Array Manipulation : unique() </a:t>
            </a:r>
            <a:endParaRPr lang="en-US"/>
          </a:p>
        </p:txBody>
      </p:sp>
      <p:sp>
        <p:nvSpPr>
          <p:cNvPr id="3" name="Content Placeholder 2">
            <a:extLst>
              <a:ext uri="{FF2B5EF4-FFF2-40B4-BE49-F238E27FC236}">
                <a16:creationId xmlns:a16="http://schemas.microsoft.com/office/drawing/2014/main" id="{FE0CFD44-7C93-4FC9-A86B-5810FE6B9450}"/>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unique()</a:t>
            </a:r>
            <a:r>
              <a:rPr lang="en-US">
                <a:latin typeface="Arial"/>
                <a:cs typeface="Arial"/>
              </a:rPr>
              <a:t> finds the unique element of the array:</a:t>
            </a:r>
          </a:p>
          <a:p>
            <a:pPr marL="0" indent="0">
              <a:buNone/>
            </a:pPr>
            <a:endParaRPr lang="en-US">
              <a:latin typeface="Arial"/>
              <a:cs typeface="Arial"/>
            </a:endParaRPr>
          </a:p>
          <a:p>
            <a:pPr marL="0" indent="0">
              <a:buNone/>
            </a:pPr>
            <a:endParaRPr lang="en-US">
              <a:latin typeface="Arial"/>
              <a:cs typeface="Arial"/>
            </a:endParaRPr>
          </a:p>
          <a:p>
            <a:pPr marL="0" indent="0">
              <a:buNone/>
            </a:pPr>
            <a:br>
              <a:rPr lang="en-US">
                <a:latin typeface="Arial"/>
                <a:cs typeface="Arial"/>
              </a:rPr>
            </a:br>
            <a:r>
              <a:rPr lang="en-US">
                <a:latin typeface="Arial"/>
                <a:cs typeface="Arial"/>
              </a:rPr>
              <a:t>Following example return the unique rows of a 2D array. axis = 0 defines row</a:t>
            </a:r>
          </a:p>
          <a:p>
            <a:pPr marL="0" indent="0">
              <a:buNone/>
            </a:pPr>
            <a:endParaRPr lang="en-US"/>
          </a:p>
          <a:p>
            <a:pPr marL="0" indent="0">
              <a:buNone/>
            </a:pPr>
            <a:endParaRPr lang="en-US"/>
          </a:p>
          <a:p>
            <a:pPr marL="0" indent="0">
              <a:buNone/>
            </a:pPr>
            <a:endParaRPr lang="en-US"/>
          </a:p>
          <a:p>
            <a:pPr marL="0" indent="0">
              <a:buNone/>
            </a:pPr>
            <a:r>
              <a:rPr lang="en-US">
                <a:latin typeface="Arial"/>
                <a:cs typeface="Arial"/>
              </a:rPr>
              <a:t>And this one returns the indices of the original array that give the unique values:</a:t>
            </a:r>
          </a:p>
        </p:txBody>
      </p:sp>
      <p:sp>
        <p:nvSpPr>
          <p:cNvPr id="4" name="Slide Number Placeholder 3">
            <a:extLst>
              <a:ext uri="{FF2B5EF4-FFF2-40B4-BE49-F238E27FC236}">
                <a16:creationId xmlns:a16="http://schemas.microsoft.com/office/drawing/2014/main" id="{0A663293-1FDA-4685-8515-20A8CF13640A}"/>
              </a:ext>
            </a:extLst>
          </p:cNvPr>
          <p:cNvSpPr>
            <a:spLocks noGrp="1"/>
          </p:cNvSpPr>
          <p:nvPr>
            <p:ph type="sldNum" sz="quarter" idx="12"/>
          </p:nvPr>
        </p:nvSpPr>
        <p:spPr/>
        <p:txBody>
          <a:bodyPr/>
          <a:lstStyle/>
          <a:p>
            <a:fld id="{01D26C26-8954-4083-93BF-332766B619C3}" type="slidenum">
              <a:rPr lang="en-US" smtClean="0"/>
              <a:t>28</a:t>
            </a:fld>
            <a:endParaRPr lang="en-US"/>
          </a:p>
        </p:txBody>
      </p:sp>
      <p:sp>
        <p:nvSpPr>
          <p:cNvPr id="5" name="TextBox 1">
            <a:extLst>
              <a:ext uri="{FF2B5EF4-FFF2-40B4-BE49-F238E27FC236}">
                <a16:creationId xmlns:a16="http://schemas.microsoft.com/office/drawing/2014/main" id="{C27FBE7D-2DA8-45EF-A3C8-E9192F8E7192}"/>
              </a:ext>
            </a:extLst>
          </p:cNvPr>
          <p:cNvSpPr txBox="1"/>
          <p:nvPr/>
        </p:nvSpPr>
        <p:spPr>
          <a:xfrm>
            <a:off x="997307" y="2277225"/>
            <a:ext cx="4683301" cy="523220"/>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print( np.unique([1, 1, 2, 2, 3, 3]))</a:t>
            </a:r>
          </a:p>
          <a:p>
            <a:r>
              <a:rPr lang="en-US" sz="1400" b="1">
                <a:latin typeface="Courier New"/>
                <a:cs typeface="Courier New"/>
              </a:rPr>
              <a:t>    &gt;&gt;&gt;array([1, 2, 3])</a:t>
            </a:r>
          </a:p>
        </p:txBody>
      </p:sp>
      <p:sp>
        <p:nvSpPr>
          <p:cNvPr id="7" name="TextBox 1">
            <a:extLst>
              <a:ext uri="{FF2B5EF4-FFF2-40B4-BE49-F238E27FC236}">
                <a16:creationId xmlns:a16="http://schemas.microsoft.com/office/drawing/2014/main" id="{52DAB98D-A106-40DB-BC3C-846327D1088F}"/>
              </a:ext>
            </a:extLst>
          </p:cNvPr>
          <p:cNvSpPr txBox="1"/>
          <p:nvPr/>
        </p:nvSpPr>
        <p:spPr>
          <a:xfrm>
            <a:off x="997306" y="3511259"/>
            <a:ext cx="5681319" cy="738664"/>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a = np.array([[1, 0, 0], [1, 0, 0], [2, 3, 4])</a:t>
            </a:r>
          </a:p>
          <a:p>
            <a:r>
              <a:rPr lang="en-US" sz="1400" b="1">
                <a:latin typeface="Courier New"/>
                <a:cs typeface="Courier New"/>
              </a:rPr>
              <a:t>    print(np.unique(a, axis=0))</a:t>
            </a:r>
          </a:p>
          <a:p>
            <a:r>
              <a:rPr lang="en-US" sz="1400" b="1">
                <a:latin typeface="Courier New"/>
                <a:cs typeface="Courier New"/>
              </a:rPr>
              <a:t>    &gt;&gt;&gt; array([[1, 0, 0], [2, 3, 4]])</a:t>
            </a:r>
          </a:p>
        </p:txBody>
      </p:sp>
      <p:sp>
        <p:nvSpPr>
          <p:cNvPr id="8" name="TextBox 1">
            <a:extLst>
              <a:ext uri="{FF2B5EF4-FFF2-40B4-BE49-F238E27FC236}">
                <a16:creationId xmlns:a16="http://schemas.microsoft.com/office/drawing/2014/main" id="{EACFAD6E-B520-49D6-953A-6131A8DD53D5}"/>
              </a:ext>
            </a:extLst>
          </p:cNvPr>
          <p:cNvSpPr txBox="1"/>
          <p:nvPr/>
        </p:nvSpPr>
        <p:spPr>
          <a:xfrm>
            <a:off x="997305" y="4866674"/>
            <a:ext cx="5681319" cy="954107"/>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a = np.array(['a', 'b', 'b', 'c', 'a'])</a:t>
            </a:r>
          </a:p>
          <a:p>
            <a:r>
              <a:rPr lang="en-US" sz="1400" b="1">
                <a:latin typeface="Courier New"/>
                <a:cs typeface="Courier New"/>
              </a:rPr>
              <a:t>    u, indices = np.unique(a, return_index=True)</a:t>
            </a:r>
          </a:p>
          <a:p>
            <a:r>
              <a:rPr lang="en-US" sz="1400" b="1">
                <a:latin typeface="Courier New"/>
                <a:cs typeface="Courier New"/>
              </a:rPr>
              <a:t>    print(indices)</a:t>
            </a:r>
          </a:p>
          <a:p>
            <a:r>
              <a:rPr lang="en-US" sz="1400" b="1">
                <a:latin typeface="Courier New"/>
                <a:cs typeface="Courier New"/>
              </a:rPr>
              <a:t>    &gt;&gt;&gt; array([0, 1, 3])</a:t>
            </a:r>
          </a:p>
        </p:txBody>
      </p:sp>
    </p:spTree>
    <p:extLst>
      <p:ext uri="{BB962C8B-B14F-4D97-AF65-F5344CB8AC3E}">
        <p14:creationId xmlns:p14="http://schemas.microsoft.com/office/powerpoint/2010/main" val="4198486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D81-F1DB-43B8-A1CB-F3A00A220A40}"/>
              </a:ext>
            </a:extLst>
          </p:cNvPr>
          <p:cNvSpPr>
            <a:spLocks noGrp="1"/>
          </p:cNvSpPr>
          <p:nvPr>
            <p:ph type="title"/>
          </p:nvPr>
        </p:nvSpPr>
        <p:spPr/>
        <p:txBody>
          <a:bodyPr/>
          <a:lstStyle/>
          <a:p>
            <a:pPr algn="ctr"/>
            <a:r>
              <a:rPr lang="en-US">
                <a:latin typeface="Arial"/>
                <a:cs typeface="Arial"/>
              </a:rPr>
              <a:t>NumPy Array Manipulation : isin() </a:t>
            </a:r>
          </a:p>
        </p:txBody>
      </p:sp>
      <p:sp>
        <p:nvSpPr>
          <p:cNvPr id="3" name="Content Placeholder 2">
            <a:extLst>
              <a:ext uri="{FF2B5EF4-FFF2-40B4-BE49-F238E27FC236}">
                <a16:creationId xmlns:a16="http://schemas.microsoft.com/office/drawing/2014/main" id="{23DADFCC-138F-4C1F-8100-9A3EB064A941}"/>
              </a:ext>
            </a:extLst>
          </p:cNvPr>
          <p:cNvSpPr>
            <a:spLocks noGrp="1"/>
          </p:cNvSpPr>
          <p:nvPr>
            <p:ph idx="1"/>
          </p:nvPr>
        </p:nvSpPr>
        <p:spPr/>
        <p:txBody>
          <a:bodyPr vert="horz" lIns="91440" tIns="45720" rIns="91440" bIns="45720" rtlCol="0" anchor="t">
            <a:normAutofit/>
          </a:bodyPr>
          <a:lstStyle/>
          <a:p>
            <a:pPr marL="0" indent="0">
              <a:buNone/>
            </a:pPr>
            <a:r>
              <a:rPr lang="en-US" b="1" i="1">
                <a:latin typeface="Arial"/>
                <a:cs typeface="Arial"/>
              </a:rPr>
              <a:t>Structure: numpy.isin(element, test_elements, assume_unique=False, invert=False</a:t>
            </a:r>
            <a:br>
              <a:rPr lang="en-US" b="1" i="1">
                <a:latin typeface="Arial"/>
                <a:cs typeface="Arial"/>
              </a:rPr>
            </a:br>
            <a:br>
              <a:rPr lang="en-US" b="1" i="1">
                <a:latin typeface="Arial"/>
                <a:cs typeface="Arial"/>
              </a:rPr>
            </a:br>
            <a:r>
              <a:rPr lang="en-US" i="1">
                <a:latin typeface="Arial"/>
                <a:cs typeface="Arial"/>
              </a:rPr>
              <a:t>isin() </a:t>
            </a:r>
            <a:r>
              <a:rPr lang="en-US">
                <a:latin typeface="Arial"/>
                <a:cs typeface="Arial"/>
              </a:rPr>
              <a:t>calculates </a:t>
            </a:r>
            <a:r>
              <a:rPr lang="en-US" i="1">
                <a:latin typeface="Arial"/>
                <a:cs typeface="Arial"/>
              </a:rPr>
              <a:t>element in test_elements</a:t>
            </a:r>
            <a:r>
              <a:rPr lang="en-US">
                <a:latin typeface="Arial"/>
                <a:cs typeface="Arial"/>
              </a:rPr>
              <a:t>, broadcasting over </a:t>
            </a:r>
            <a:r>
              <a:rPr lang="en-US" i="1">
                <a:latin typeface="Arial"/>
                <a:cs typeface="Arial"/>
              </a:rPr>
              <a:t>element</a:t>
            </a:r>
            <a:r>
              <a:rPr lang="en-US">
                <a:latin typeface="Arial"/>
                <a:cs typeface="Arial"/>
              </a:rPr>
              <a:t> only. Returns a boolean array of the same shape as </a:t>
            </a:r>
            <a:r>
              <a:rPr lang="en-US" i="1">
                <a:latin typeface="Arial"/>
                <a:cs typeface="Arial"/>
              </a:rPr>
              <a:t>element</a:t>
            </a:r>
            <a:r>
              <a:rPr lang="en-US">
                <a:latin typeface="Arial"/>
                <a:cs typeface="Arial"/>
              </a:rPr>
              <a:t> that is True where an element of </a:t>
            </a:r>
            <a:r>
              <a:rPr lang="en-US" i="1">
                <a:latin typeface="Arial"/>
                <a:cs typeface="Arial"/>
              </a:rPr>
              <a:t>element</a:t>
            </a:r>
            <a:r>
              <a:rPr lang="en-US">
                <a:latin typeface="Arial"/>
                <a:cs typeface="Arial"/>
              </a:rPr>
              <a:t> is in </a:t>
            </a:r>
            <a:r>
              <a:rPr lang="en-US" i="1">
                <a:latin typeface="Arial"/>
                <a:cs typeface="Arial"/>
              </a:rPr>
              <a:t>test_elements</a:t>
            </a:r>
            <a:r>
              <a:rPr lang="en-US">
                <a:latin typeface="Arial"/>
                <a:cs typeface="Arial"/>
              </a:rPr>
              <a:t> and False otherwise.</a:t>
            </a:r>
          </a:p>
          <a:p>
            <a:pPr marL="0" indent="0">
              <a:buNone/>
            </a:pPr>
            <a:endParaRPr lang="en-US"/>
          </a:p>
        </p:txBody>
      </p:sp>
      <p:sp>
        <p:nvSpPr>
          <p:cNvPr id="4" name="Slide Number Placeholder 3">
            <a:extLst>
              <a:ext uri="{FF2B5EF4-FFF2-40B4-BE49-F238E27FC236}">
                <a16:creationId xmlns:a16="http://schemas.microsoft.com/office/drawing/2014/main" id="{7C1935A3-EB78-4B5C-B179-C4A8231B992C}"/>
              </a:ext>
            </a:extLst>
          </p:cNvPr>
          <p:cNvSpPr>
            <a:spLocks noGrp="1"/>
          </p:cNvSpPr>
          <p:nvPr>
            <p:ph type="sldNum" sz="quarter" idx="12"/>
          </p:nvPr>
        </p:nvSpPr>
        <p:spPr/>
        <p:txBody>
          <a:bodyPr/>
          <a:lstStyle/>
          <a:p>
            <a:fld id="{01D26C26-8954-4083-93BF-332766B619C3}" type="slidenum">
              <a:rPr lang="en-US" smtClean="0"/>
              <a:t>29</a:t>
            </a:fld>
            <a:endParaRPr lang="en-US"/>
          </a:p>
        </p:txBody>
      </p:sp>
      <p:sp>
        <p:nvSpPr>
          <p:cNvPr id="7" name="TextBox 6">
            <a:extLst>
              <a:ext uri="{FF2B5EF4-FFF2-40B4-BE49-F238E27FC236}">
                <a16:creationId xmlns:a16="http://schemas.microsoft.com/office/drawing/2014/main" id="{796645EB-0A56-46DB-85A7-24603972BC25}"/>
              </a:ext>
            </a:extLst>
          </p:cNvPr>
          <p:cNvSpPr txBox="1"/>
          <p:nvPr/>
        </p:nvSpPr>
        <p:spPr>
          <a:xfrm>
            <a:off x="1213095" y="3059455"/>
            <a:ext cx="5883619" cy="1384995"/>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element = [[0,2] [4,6]]</a:t>
            </a:r>
          </a:p>
          <a:p>
            <a:r>
              <a:rPr lang="en-US" sz="1400" b="1">
                <a:latin typeface="Courier New"/>
                <a:cs typeface="Courier New"/>
              </a:rPr>
              <a:t>    test_elements = [1, 2, 4, 8]</a:t>
            </a:r>
          </a:p>
          <a:p>
            <a:r>
              <a:rPr lang="en-US" sz="1400" b="1">
                <a:latin typeface="Courier New"/>
                <a:cs typeface="Courier New"/>
              </a:rPr>
              <a:t>    mask = np.isin(element, test_elements)</a:t>
            </a:r>
          </a:p>
          <a:p>
            <a:r>
              <a:rPr lang="en-US" sz="1400" b="1">
                <a:latin typeface="Courier New"/>
                <a:cs typeface="Courier New"/>
              </a:rPr>
              <a:t>    print(mask)</a:t>
            </a:r>
          </a:p>
          <a:p>
            <a:r>
              <a:rPr lang="en-US" sz="1400" b="1">
                <a:latin typeface="Courier New"/>
                <a:cs typeface="Courier New"/>
              </a:rPr>
              <a:t>    &gt;&gt;&gt; array([[False,  True],
               [ True, False]])</a:t>
            </a:r>
          </a:p>
        </p:txBody>
      </p:sp>
    </p:spTree>
    <p:extLst>
      <p:ext uri="{BB962C8B-B14F-4D97-AF65-F5344CB8AC3E}">
        <p14:creationId xmlns:p14="http://schemas.microsoft.com/office/powerpoint/2010/main" val="418115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What is NumPy?</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600" i="1">
                <a:latin typeface="Arial" panose="020B0604020202020204" pitchFamily="34" charset="0"/>
                <a:cs typeface="Arial" panose="020B0604020202020204" pitchFamily="34" charset="0"/>
              </a:rPr>
              <a:t>NumPy</a:t>
            </a:r>
            <a:r>
              <a:rPr lang="en-US"/>
              <a:t> is a Python library used for working with arrays. It also has functions for working in domain of linear algebra, Fourier transform, and matrices. </a:t>
            </a:r>
            <a:r>
              <a:rPr lang="en-US" sz="1600" i="1">
                <a:latin typeface="Arial" panose="020B0604020202020204" pitchFamily="34" charset="0"/>
                <a:cs typeface="Arial" panose="020B0604020202020204" pitchFamily="34" charset="0"/>
              </a:rPr>
              <a:t>NumPy</a:t>
            </a:r>
            <a:r>
              <a:rPr lang="en-US"/>
              <a:t> was created in 2005 by Travis Oliphant. It is an open-source project, and we can use it freely. </a:t>
            </a:r>
            <a:r>
              <a:rPr lang="en-US" sz="1600" i="1">
                <a:latin typeface="Arial" panose="020B0604020202020204" pitchFamily="34" charset="0"/>
                <a:cs typeface="Arial" panose="020B0604020202020204" pitchFamily="34" charset="0"/>
              </a:rPr>
              <a:t>NumPy</a:t>
            </a:r>
            <a:r>
              <a:rPr lang="en-US"/>
              <a:t> stands for Numerical Python.</a:t>
            </a:r>
          </a:p>
          <a:p>
            <a:pPr marL="0" indent="0">
              <a:buNone/>
            </a:pPr>
            <a:endParaRPr lang="en-US"/>
          </a:p>
          <a:p>
            <a:pPr marL="0" indent="0">
              <a:buNone/>
            </a:pPr>
            <a:r>
              <a:rPr lang="en-US">
                <a:latin typeface="Arial"/>
                <a:cs typeface="Arial"/>
              </a:rPr>
              <a:t>In Python, we have lists that serve the purpose of arrays, but they are slow to process. </a:t>
            </a:r>
            <a:r>
              <a:rPr lang="en-US" sz="1600" i="1">
                <a:latin typeface="Arial"/>
                <a:cs typeface="Arial"/>
              </a:rPr>
              <a:t>NumPy</a:t>
            </a:r>
            <a:r>
              <a:rPr lang="en-US">
                <a:latin typeface="Arial"/>
                <a:cs typeface="Arial"/>
              </a:rPr>
              <a:t> aims to provide an array object that is up to 50x faster than traditional Python lists. The array object in </a:t>
            </a:r>
            <a:r>
              <a:rPr lang="en-US" i="1">
                <a:latin typeface="Arial"/>
                <a:cs typeface="Arial"/>
              </a:rPr>
              <a:t>NumPy </a:t>
            </a:r>
            <a:r>
              <a:rPr lang="en-US">
                <a:latin typeface="Arial"/>
                <a:cs typeface="Arial"/>
              </a:rPr>
              <a:t>is called </a:t>
            </a:r>
            <a:r>
              <a:rPr lang="en-US" i="1" err="1">
                <a:latin typeface="Arial"/>
                <a:cs typeface="Arial"/>
              </a:rPr>
              <a:t>ndarray</a:t>
            </a:r>
            <a:r>
              <a:rPr lang="en-US">
                <a:latin typeface="Arial"/>
                <a:cs typeface="Arial"/>
              </a:rPr>
              <a:t>, and it provides a lot of supporting functions that make working with </a:t>
            </a:r>
            <a:r>
              <a:rPr lang="en-US" i="1" err="1">
                <a:latin typeface="Arial"/>
                <a:cs typeface="Arial"/>
              </a:rPr>
              <a:t>ndarray</a:t>
            </a:r>
            <a:r>
              <a:rPr lang="en-US">
                <a:latin typeface="Arial"/>
                <a:cs typeface="Arial"/>
              </a:rPr>
              <a:t> easy. </a:t>
            </a:r>
            <a:endParaRPr lang="en-US"/>
          </a:p>
          <a:p>
            <a:pPr marL="0" indent="0">
              <a:buNone/>
            </a:pPr>
            <a:endParaRPr lang="en-US"/>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1D26C26-8954-4083-93BF-332766B619C3}" type="slidenum">
              <a:rPr lang="en-US" smtClean="0"/>
              <a:t>3</a:t>
            </a:fld>
            <a:endParaRPr lang="en-US"/>
          </a:p>
        </p:txBody>
      </p:sp>
    </p:spTree>
    <p:extLst>
      <p:ext uri="{BB962C8B-B14F-4D97-AF65-F5344CB8AC3E}">
        <p14:creationId xmlns:p14="http://schemas.microsoft.com/office/powerpoint/2010/main" val="239295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Creating NumPy Array</a:t>
            </a:r>
          </a:p>
        </p:txBody>
      </p:sp>
      <p:sp>
        <p:nvSpPr>
          <p:cNvPr id="3" name="Content Placeholder 2"/>
          <p:cNvSpPr>
            <a:spLocks noGrp="1"/>
          </p:cNvSpPr>
          <p:nvPr>
            <p:ph idx="1"/>
          </p:nvPr>
        </p:nvSpPr>
        <p:spPr/>
        <p:txBody>
          <a:bodyPr/>
          <a:lstStyle/>
          <a:p>
            <a:pPr marL="0" indent="0">
              <a:buNone/>
            </a:pPr>
            <a:r>
              <a:rPr lang="en-US"/>
              <a:t>A </a:t>
            </a:r>
            <a:r>
              <a:rPr lang="en-US" sz="1600" i="1">
                <a:latin typeface="Arial" panose="020B0604020202020204" pitchFamily="34" charset="0"/>
                <a:cs typeface="Arial" panose="020B0604020202020204" pitchFamily="34" charset="0"/>
              </a:rPr>
              <a:t>NumPy</a:t>
            </a:r>
            <a:r>
              <a:rPr lang="en-US"/>
              <a:t> array is similar to a list. It's usually fixed in size and each element is of the same type. We can cast a list to a </a:t>
            </a:r>
            <a:r>
              <a:rPr lang="en-US" sz="1600" i="1">
                <a:latin typeface="Arial" panose="020B0604020202020204" pitchFamily="34" charset="0"/>
                <a:cs typeface="Arial" panose="020B0604020202020204" pitchFamily="34" charset="0"/>
              </a:rPr>
              <a:t>NumPy</a:t>
            </a:r>
            <a:r>
              <a:rPr lang="en-US"/>
              <a:t> array by first importing </a:t>
            </a:r>
            <a:r>
              <a:rPr lang="en-US" i="1" err="1"/>
              <a:t>n</a:t>
            </a:r>
            <a:r>
              <a:rPr lang="en-US" sz="1600" i="1" err="1">
                <a:latin typeface="Arial" panose="020B0604020202020204" pitchFamily="34" charset="0"/>
                <a:cs typeface="Arial" panose="020B0604020202020204" pitchFamily="34" charset="0"/>
              </a:rPr>
              <a:t>umpy</a:t>
            </a:r>
            <a:r>
              <a:rPr lang="en-US"/>
              <a: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As with lists, we can access each element via a square bracket:</a:t>
            </a:r>
          </a:p>
          <a:p>
            <a:pPr marL="0" indent="0">
              <a:buNone/>
            </a:pPr>
            <a:endParaRPr lang="en-US"/>
          </a:p>
        </p:txBody>
      </p:sp>
      <p:sp>
        <p:nvSpPr>
          <p:cNvPr id="4" name="TextBox 3"/>
          <p:cNvSpPr txBox="1"/>
          <p:nvPr/>
        </p:nvSpPr>
        <p:spPr>
          <a:xfrm>
            <a:off x="1120346" y="2685535"/>
            <a:ext cx="4668058"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import </a:t>
            </a:r>
            <a:r>
              <a:rPr lang="en-US" sz="1400" b="1" err="1">
                <a:latin typeface="Courier New" panose="02070309020205020404" pitchFamily="49" charset="0"/>
                <a:cs typeface="Courier New" panose="02070309020205020404" pitchFamily="49" charset="0"/>
              </a:rPr>
              <a:t>numpy</a:t>
            </a:r>
            <a:r>
              <a:rPr lang="en-US" sz="1400" b="1">
                <a:latin typeface="Courier New" panose="02070309020205020404" pitchFamily="49" charset="0"/>
                <a:cs typeface="Courier New" panose="02070309020205020404" pitchFamily="49" charset="0"/>
              </a:rPr>
              <a:t> as </a:t>
            </a:r>
            <a:r>
              <a:rPr lang="en-US" sz="1400" b="1" err="1">
                <a:latin typeface="Courier New" panose="02070309020205020404" pitchFamily="49" charset="0"/>
                <a:cs typeface="Courier New" panose="02070309020205020404" pitchFamily="49" charset="0"/>
              </a:rPr>
              <a:t>np</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([0, 1, 2, 3, 4])</a:t>
            </a:r>
          </a:p>
          <a:p>
            <a:r>
              <a:rPr lang="en-US" sz="1400" b="1">
                <a:latin typeface="Courier New" panose="02070309020205020404" pitchFamily="49" charset="0"/>
                <a:cs typeface="Courier New" panose="02070309020205020404" pitchFamily="49" charset="0"/>
              </a:rPr>
              <a:t>    &gt;&gt;&gt;array([0, 1, 2, 3, 4])                          </a:t>
            </a:r>
          </a:p>
        </p:txBody>
      </p:sp>
      <p:sp>
        <p:nvSpPr>
          <p:cNvPr id="7" name="TextBox 6"/>
          <p:cNvSpPr txBox="1"/>
          <p:nvPr/>
        </p:nvSpPr>
        <p:spPr>
          <a:xfrm>
            <a:off x="7210325" y="2795835"/>
            <a:ext cx="3632886" cy="2462213"/>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Each element is of the same type, in this case integers:</a:t>
            </a: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520798" y="3460536"/>
            <a:ext cx="2798310" cy="1672553"/>
          </a:xfrm>
          <a:prstGeom prst="rect">
            <a:avLst/>
          </a:prstGeom>
        </p:spPr>
      </p:pic>
      <p:sp>
        <p:nvSpPr>
          <p:cNvPr id="9" name="TextBox 8"/>
          <p:cNvSpPr txBox="1"/>
          <p:nvPr/>
        </p:nvSpPr>
        <p:spPr>
          <a:xfrm>
            <a:off x="1120346" y="4450775"/>
            <a:ext cx="3385751" cy="1815882"/>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 a[0])</a:t>
            </a:r>
          </a:p>
          <a:p>
            <a:r>
              <a:rPr lang="en-US" sz="1400" b="1">
                <a:latin typeface="Courier New" panose="02070309020205020404" pitchFamily="49" charset="0"/>
                <a:cs typeface="Courier New" panose="02070309020205020404" pitchFamily="49" charset="0"/>
              </a:rPr>
              <a:t>    print("a[1]:", a[1])</a:t>
            </a:r>
          </a:p>
          <a:p>
            <a:r>
              <a:rPr lang="en-US" sz="1400" b="1">
                <a:latin typeface="Courier New" panose="02070309020205020404" pitchFamily="49" charset="0"/>
                <a:cs typeface="Courier New" panose="02070309020205020404" pitchFamily="49" charset="0"/>
              </a:rPr>
              <a:t>    print("a[2]:", a[2])</a:t>
            </a:r>
          </a:p>
          <a:p>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&gt;&gt;&gt;a[0]: 0</a:t>
            </a:r>
          </a:p>
          <a:p>
            <a:r>
              <a:rPr lang="en-US" sz="1400" b="1">
                <a:latin typeface="Courier New" panose="02070309020205020404" pitchFamily="49" charset="0"/>
                <a:cs typeface="Courier New" panose="02070309020205020404" pitchFamily="49" charset="0"/>
              </a:rPr>
              <a:t>    &gt;&gt;&gt;a[1]: 1 </a:t>
            </a:r>
          </a:p>
          <a:p>
            <a:r>
              <a:rPr lang="en-US" sz="1400" b="1">
                <a:latin typeface="Courier New" panose="02070309020205020404" pitchFamily="49" charset="0"/>
                <a:cs typeface="Courier New" panose="02070309020205020404" pitchFamily="49" charset="0"/>
              </a:rPr>
              <a:t>    &gt;&gt;&gt;a[2]: 2</a:t>
            </a:r>
          </a:p>
          <a:p>
            <a:endParaRPr lang="en-US" sz="14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01D26C26-8954-4083-93BF-332766B619C3}" type="slidenum">
              <a:rPr lang="en-US" smtClean="0"/>
              <a:t>4</a:t>
            </a:fld>
            <a:endParaRPr lang="en-US"/>
          </a:p>
        </p:txBody>
      </p:sp>
    </p:spTree>
    <p:extLst>
      <p:ext uri="{BB962C8B-B14F-4D97-AF65-F5344CB8AC3E}">
        <p14:creationId xmlns:p14="http://schemas.microsoft.com/office/powerpoint/2010/main" val="217227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74"/>
            <a:ext cx="10515600" cy="1325563"/>
          </a:xfrm>
        </p:spPr>
        <p:txBody>
          <a:bodyPr/>
          <a:lstStyle/>
          <a:p>
            <a:pPr algn="ctr"/>
            <a:r>
              <a:rPr lang="en-US" dirty="0">
                <a:latin typeface="Arial"/>
                <a:cs typeface="Arial"/>
              </a:rPr>
              <a:t>NumPy</a:t>
            </a:r>
            <a:r>
              <a:rPr lang="en-US">
                <a:latin typeface="Arial"/>
                <a:cs typeface="Arial"/>
              </a:rPr>
              <a:t> Array: type,dtype</a:t>
            </a:r>
            <a:endParaRPr lang="en-US"/>
          </a:p>
        </p:txBody>
      </p:sp>
      <p:sp>
        <p:nvSpPr>
          <p:cNvPr id="3" name="Content Placeholder 2"/>
          <p:cNvSpPr>
            <a:spLocks noGrp="1"/>
          </p:cNvSpPr>
          <p:nvPr>
            <p:ph idx="1"/>
          </p:nvPr>
        </p:nvSpPr>
        <p:spPr>
          <a:xfrm>
            <a:off x="838200" y="1766902"/>
            <a:ext cx="10515600" cy="4351338"/>
          </a:xfrm>
        </p:spPr>
        <p:txBody>
          <a:bodyPr vert="horz" lIns="91440" tIns="45720" rIns="91440" bIns="45720" rtlCol="0" anchor="t">
            <a:normAutofit/>
          </a:bodyPr>
          <a:lstStyle/>
          <a:p>
            <a:pPr marL="0" indent="0">
              <a:buNone/>
            </a:pPr>
            <a:r>
              <a:rPr lang="en-US" i="1">
                <a:latin typeface="Arial"/>
                <a:cs typeface="Arial"/>
              </a:rPr>
              <a:t>type() </a:t>
            </a:r>
            <a:r>
              <a:rPr lang="en-US">
                <a:latin typeface="Arial"/>
                <a:cs typeface="Arial"/>
              </a:rPr>
              <a:t>method returns class type.</a:t>
            </a:r>
            <a:r>
              <a:rPr lang="en-US" i="1">
                <a:latin typeface="Arial"/>
                <a:cs typeface="Arial"/>
              </a:rPr>
              <a:t> </a:t>
            </a:r>
            <a:r>
              <a:rPr lang="en-US">
                <a:latin typeface="Arial"/>
                <a:cs typeface="Arial"/>
              </a:rPr>
              <a:t>If we check the type of the array, we get </a:t>
            </a:r>
            <a:r>
              <a:rPr lang="en-US" i="1" err="1">
                <a:latin typeface="Arial"/>
                <a:cs typeface="Arial"/>
              </a:rPr>
              <a:t>numpy.ndarray</a:t>
            </a:r>
            <a:r>
              <a:rPr lang="en-US">
                <a:latin typeface="Arial"/>
                <a:cs typeface="Arial"/>
              </a:rPr>
              <a:t>:</a:t>
            </a:r>
          </a:p>
          <a:p>
            <a:pPr marL="0" indent="0">
              <a:buNone/>
            </a:pPr>
            <a:endParaRPr lang="en-US"/>
          </a:p>
          <a:p>
            <a:pPr marL="0" indent="0">
              <a:buNone/>
            </a:pPr>
            <a:endParaRPr lang="en-US"/>
          </a:p>
          <a:p>
            <a:pPr marL="0" indent="0">
              <a:buNone/>
            </a:pPr>
            <a:r>
              <a:rPr lang="en-US">
                <a:latin typeface="Arial"/>
                <a:cs typeface="Arial"/>
              </a:rPr>
              <a:t>As </a:t>
            </a:r>
            <a:r>
              <a:rPr lang="en-US" sz="1600" i="1">
                <a:latin typeface="Arial"/>
                <a:cs typeface="Arial"/>
              </a:rPr>
              <a:t>NumPy</a:t>
            </a:r>
            <a:r>
              <a:rPr lang="en-US">
                <a:latin typeface="Arial"/>
                <a:cs typeface="Arial"/>
              </a:rPr>
              <a:t> arrays contain data of the same type, we can use the attribute </a:t>
            </a:r>
            <a:r>
              <a:rPr lang="en-US" i="1" err="1">
                <a:latin typeface="Arial"/>
                <a:cs typeface="Arial"/>
              </a:rPr>
              <a:t>dtype</a:t>
            </a:r>
            <a:r>
              <a:rPr lang="en-US">
                <a:latin typeface="Arial"/>
                <a:cs typeface="Arial"/>
              </a:rPr>
              <a:t> to obtain the data type of the array’s elements. In this case, it's a 64-bit integer:</a:t>
            </a:r>
          </a:p>
          <a:p>
            <a:pPr marL="0" indent="0">
              <a:buNone/>
            </a:pPr>
            <a:endParaRPr lang="en-US"/>
          </a:p>
          <a:p>
            <a:pPr marL="0" indent="0">
              <a:buNone/>
            </a:pPr>
            <a:endParaRPr lang="en-US"/>
          </a:p>
          <a:p>
            <a:pPr marL="0" indent="0">
              <a:buNone/>
            </a:pPr>
            <a:r>
              <a:rPr lang="en-US">
                <a:latin typeface="Arial"/>
                <a:cs typeface="Arial"/>
              </a:rPr>
              <a:t>We can create a </a:t>
            </a:r>
            <a:r>
              <a:rPr lang="en-US" sz="1600" i="1">
                <a:latin typeface="Arial"/>
                <a:cs typeface="Arial"/>
              </a:rPr>
              <a:t>NumPy</a:t>
            </a:r>
            <a:r>
              <a:rPr lang="en-US">
                <a:latin typeface="Arial"/>
                <a:cs typeface="Arial"/>
              </a:rPr>
              <a:t> array with real numbers. When we check the type of the array, we get </a:t>
            </a:r>
            <a:r>
              <a:rPr lang="en-US" i="1" err="1">
                <a:latin typeface="Arial"/>
                <a:cs typeface="Arial"/>
              </a:rPr>
              <a:t>numpy.ndarray</a:t>
            </a:r>
            <a:r>
              <a:rPr lang="en-US">
                <a:latin typeface="Arial"/>
                <a:cs typeface="Arial"/>
              </a:rPr>
              <a:t>. If we examine the attribute </a:t>
            </a:r>
            <a:r>
              <a:rPr lang="en-US" i="1" err="1">
                <a:latin typeface="Arial"/>
                <a:cs typeface="Arial"/>
              </a:rPr>
              <a:t>dtype</a:t>
            </a:r>
            <a:r>
              <a:rPr lang="en-US">
                <a:latin typeface="Arial"/>
                <a:cs typeface="Arial"/>
              </a:rPr>
              <a:t> we see float 64, as the elements are not integers:</a:t>
            </a:r>
          </a:p>
          <a:p>
            <a:pPr marL="0" indent="0">
              <a:buNone/>
            </a:pPr>
            <a:endParaRPr lang="en-US"/>
          </a:p>
          <a:p>
            <a:pPr marL="0" indent="0">
              <a:buNone/>
            </a:pPr>
            <a:endParaRPr lang="en-US"/>
          </a:p>
        </p:txBody>
      </p:sp>
      <p:sp>
        <p:nvSpPr>
          <p:cNvPr id="4" name="TextBox 3"/>
          <p:cNvSpPr txBox="1"/>
          <p:nvPr/>
        </p:nvSpPr>
        <p:spPr>
          <a:xfrm>
            <a:off x="1137125" y="2190585"/>
            <a:ext cx="2512086"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print(type(a))</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numpy.ndarray</a:t>
            </a:r>
            <a:endParaRPr lang="en-US" sz="1400" b="1">
              <a:latin typeface="Courier New" panose="02070309020205020404" pitchFamily="49" charset="0"/>
              <a:cs typeface="Courier New" panose="02070309020205020404" pitchFamily="49" charset="0"/>
            </a:endParaRPr>
          </a:p>
        </p:txBody>
      </p:sp>
      <p:sp>
        <p:nvSpPr>
          <p:cNvPr id="5" name="TextBox 4"/>
          <p:cNvSpPr txBox="1"/>
          <p:nvPr/>
        </p:nvSpPr>
        <p:spPr>
          <a:xfrm>
            <a:off x="1137125" y="3419351"/>
            <a:ext cx="2512086"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a.dtype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dtype</a:t>
            </a:r>
            <a:r>
              <a:rPr lang="en-US" sz="1400" b="1">
                <a:latin typeface="Courier New" panose="02070309020205020404" pitchFamily="49" charset="0"/>
                <a:cs typeface="Courier New" panose="02070309020205020404" pitchFamily="49" charset="0"/>
              </a:rPr>
              <a:t>('int64')</a:t>
            </a:r>
          </a:p>
        </p:txBody>
      </p:sp>
      <p:sp>
        <p:nvSpPr>
          <p:cNvPr id="7" name="TextBox 6"/>
          <p:cNvSpPr txBox="1"/>
          <p:nvPr/>
        </p:nvSpPr>
        <p:spPr>
          <a:xfrm>
            <a:off x="1137125" y="4827473"/>
            <a:ext cx="5355954" cy="1384995"/>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([3.1, 11.02, 6.2, 213.2, 5.2])       </a:t>
            </a:r>
          </a:p>
          <a:p>
            <a:r>
              <a:rPr lang="en-US" sz="1400" b="1">
                <a:latin typeface="Courier New" panose="02070309020205020404" pitchFamily="49" charset="0"/>
                <a:cs typeface="Courier New" panose="02070309020205020404" pitchFamily="49" charset="0"/>
              </a:rPr>
              <a:t>    print(type(b))</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numpy.ndarray</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b.dtype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dtype</a:t>
            </a:r>
            <a:r>
              <a:rPr lang="en-US" sz="1400" b="1">
                <a:latin typeface="Courier New" panose="02070309020205020404" pitchFamily="49" charset="0"/>
                <a:cs typeface="Courier New" panose="02070309020205020404" pitchFamily="49" charset="0"/>
              </a:rPr>
              <a:t>('float64')</a:t>
            </a:r>
          </a:p>
          <a:p>
            <a:endParaRPr lang="en-US" sz="1400" b="1">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01D26C26-8954-4083-93BF-332766B619C3}" type="slidenum">
              <a:rPr lang="en-US" smtClean="0"/>
              <a:t>5</a:t>
            </a:fld>
            <a:endParaRPr lang="en-US"/>
          </a:p>
        </p:txBody>
      </p:sp>
    </p:spTree>
    <p:extLst>
      <p:ext uri="{BB962C8B-B14F-4D97-AF65-F5344CB8AC3E}">
        <p14:creationId xmlns:p14="http://schemas.microsoft.com/office/powerpoint/2010/main" val="87592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Assign Value</a:t>
            </a:r>
          </a:p>
        </p:txBody>
      </p:sp>
      <p:sp>
        <p:nvSpPr>
          <p:cNvPr id="3" name="Content Placeholder 2"/>
          <p:cNvSpPr>
            <a:spLocks noGrp="1"/>
          </p:cNvSpPr>
          <p:nvPr>
            <p:ph idx="1"/>
          </p:nvPr>
        </p:nvSpPr>
        <p:spPr/>
        <p:txBody>
          <a:bodyPr/>
          <a:lstStyle/>
          <a:p>
            <a:pPr marL="0" indent="0">
              <a:buNone/>
            </a:pPr>
            <a:r>
              <a:rPr lang="en-US"/>
              <a:t>We can change the value of the array. Let’s consider the array “c”. We can change the first element of the array to 100 as follows: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Similarly, We can change the 5th element of the array to 0 as follows:</a:t>
            </a:r>
          </a:p>
          <a:p>
            <a:pPr marL="0" indent="0">
              <a:buNone/>
            </a:pPr>
            <a:endParaRPr lang="en-US"/>
          </a:p>
          <a:p>
            <a:pPr marL="0" indent="0">
              <a:buNone/>
            </a:pPr>
            <a:endParaRPr lang="en-US"/>
          </a:p>
        </p:txBody>
      </p:sp>
      <p:sp>
        <p:nvSpPr>
          <p:cNvPr id="4" name="TextBox 3"/>
          <p:cNvSpPr txBox="1"/>
          <p:nvPr/>
        </p:nvSpPr>
        <p:spPr>
          <a:xfrm>
            <a:off x="1178313" y="2569530"/>
            <a:ext cx="3541967"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([20, 1, 2, 3, 4])</a:t>
            </a:r>
          </a:p>
          <a:p>
            <a:r>
              <a:rPr lang="en-US" sz="1400" b="1">
                <a:latin typeface="Courier New" panose="02070309020205020404" pitchFamily="49" charset="0"/>
                <a:cs typeface="Courier New" panose="02070309020205020404" pitchFamily="49" charset="0"/>
              </a:rPr>
              <a:t>    c[0] = 100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&gt;&gt;&gt;array([100, 1, 2, 3, 4])</a:t>
            </a:r>
          </a:p>
        </p:txBody>
      </p:sp>
      <p:sp>
        <p:nvSpPr>
          <p:cNvPr id="5" name="TextBox 4"/>
          <p:cNvSpPr txBox="1"/>
          <p:nvPr/>
        </p:nvSpPr>
        <p:spPr>
          <a:xfrm>
            <a:off x="1178313" y="4373246"/>
            <a:ext cx="3541967"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c[4] = 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&gt;&gt;&gt;array([100, 1, 2, 3, 0])</a:t>
            </a:r>
          </a:p>
        </p:txBody>
      </p:sp>
      <p:sp>
        <p:nvSpPr>
          <p:cNvPr id="6" name="Slide Number Placeholder 5"/>
          <p:cNvSpPr>
            <a:spLocks noGrp="1"/>
          </p:cNvSpPr>
          <p:nvPr>
            <p:ph type="sldNum" sz="quarter" idx="12"/>
          </p:nvPr>
        </p:nvSpPr>
        <p:spPr/>
        <p:txBody>
          <a:bodyPr/>
          <a:lstStyle/>
          <a:p>
            <a:fld id="{01D26C26-8954-4083-93BF-332766B619C3}" type="slidenum">
              <a:rPr lang="en-US" smtClean="0"/>
              <a:t>6</a:t>
            </a:fld>
            <a:endParaRPr lang="en-US"/>
          </a:p>
        </p:txBody>
      </p:sp>
    </p:spTree>
    <p:extLst>
      <p:ext uri="{BB962C8B-B14F-4D97-AF65-F5344CB8AC3E}">
        <p14:creationId xmlns:p14="http://schemas.microsoft.com/office/powerpoint/2010/main" val="40395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Slicing</a:t>
            </a:r>
          </a:p>
        </p:txBody>
      </p:sp>
      <p:sp>
        <p:nvSpPr>
          <p:cNvPr id="3" name="Content Placeholder 2"/>
          <p:cNvSpPr>
            <a:spLocks noGrp="1"/>
          </p:cNvSpPr>
          <p:nvPr>
            <p:ph idx="1"/>
          </p:nvPr>
        </p:nvSpPr>
        <p:spPr/>
        <p:txBody>
          <a:bodyPr/>
          <a:lstStyle/>
          <a:p>
            <a:pPr marL="0" indent="0">
              <a:buNone/>
            </a:pPr>
            <a:r>
              <a:rPr lang="en-US"/>
              <a:t>Like lists, we can slice the </a:t>
            </a:r>
            <a:r>
              <a:rPr lang="en-US" sz="1600" i="1"/>
              <a:t>NumPy</a:t>
            </a:r>
            <a:r>
              <a:rPr lang="en-US"/>
              <a:t> array. We can select the elements from 1 to 3 and assign it to a new </a:t>
            </a:r>
            <a:r>
              <a:rPr lang="en-US" sz="1600" i="1"/>
              <a:t>NumPy</a:t>
            </a:r>
            <a:r>
              <a:rPr lang="en-US"/>
              <a:t> array “d” as follows: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can also assign the corresponding indexes to new values as follows:</a:t>
            </a:r>
          </a:p>
          <a:p>
            <a:pPr marL="0" indent="0">
              <a:buNone/>
            </a:pPr>
            <a:endParaRPr lang="en-US"/>
          </a:p>
        </p:txBody>
      </p:sp>
      <p:sp>
        <p:nvSpPr>
          <p:cNvPr id="6" name="TextBox 5"/>
          <p:cNvSpPr txBox="1"/>
          <p:nvPr/>
        </p:nvSpPr>
        <p:spPr>
          <a:xfrm>
            <a:off x="1178313" y="2569530"/>
            <a:ext cx="396209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([20, 1, 2, 3, 4])</a:t>
            </a:r>
          </a:p>
          <a:p>
            <a:r>
              <a:rPr lang="en-US" sz="1400" b="1">
                <a:latin typeface="Courier New" panose="02070309020205020404" pitchFamily="49" charset="0"/>
                <a:cs typeface="Courier New" panose="02070309020205020404" pitchFamily="49" charset="0"/>
              </a:rPr>
              <a:t>    d = c[1:4]</a:t>
            </a:r>
          </a:p>
          <a:p>
            <a:r>
              <a:rPr lang="en-US" sz="1400" b="1">
                <a:latin typeface="Courier New" panose="02070309020205020404" pitchFamily="49" charset="0"/>
                <a:cs typeface="Courier New" panose="02070309020205020404" pitchFamily="49" charset="0"/>
              </a:rPr>
              <a:t>    print(d)</a:t>
            </a:r>
          </a:p>
          <a:p>
            <a:r>
              <a:rPr lang="en-US" sz="1400" b="1">
                <a:latin typeface="Courier New" panose="02070309020205020404" pitchFamily="49" charset="0"/>
                <a:cs typeface="Courier New" panose="02070309020205020404" pitchFamily="49" charset="0"/>
              </a:rPr>
              <a:t>    &gt;&gt;&gt;array([1, 2, 3])</a:t>
            </a:r>
          </a:p>
        </p:txBody>
      </p:sp>
      <p:sp>
        <p:nvSpPr>
          <p:cNvPr id="7" name="TextBox 6"/>
          <p:cNvSpPr txBox="1"/>
          <p:nvPr/>
        </p:nvSpPr>
        <p:spPr>
          <a:xfrm>
            <a:off x="1178313" y="4267542"/>
            <a:ext cx="3962098"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c[3:5] = 300,400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&gt;&gt;&gt;array([ 20, 1, 2, 300, 400])</a:t>
            </a:r>
          </a:p>
        </p:txBody>
      </p:sp>
      <p:sp>
        <p:nvSpPr>
          <p:cNvPr id="4" name="Slide Number Placeholder 3"/>
          <p:cNvSpPr>
            <a:spLocks noGrp="1"/>
          </p:cNvSpPr>
          <p:nvPr>
            <p:ph type="sldNum" sz="quarter" idx="12"/>
          </p:nvPr>
        </p:nvSpPr>
        <p:spPr/>
        <p:txBody>
          <a:bodyPr/>
          <a:lstStyle/>
          <a:p>
            <a:fld id="{01D26C26-8954-4083-93BF-332766B619C3}" type="slidenum">
              <a:rPr lang="en-US" smtClean="0"/>
              <a:t>7</a:t>
            </a:fld>
            <a:endParaRPr lang="en-US"/>
          </a:p>
        </p:txBody>
      </p:sp>
    </p:spTree>
    <p:extLst>
      <p:ext uri="{BB962C8B-B14F-4D97-AF65-F5344CB8AC3E}">
        <p14:creationId xmlns:p14="http://schemas.microsoft.com/office/powerpoint/2010/main" val="309733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Attributes</a:t>
            </a:r>
          </a:p>
        </p:txBody>
      </p:sp>
      <p:sp>
        <p:nvSpPr>
          <p:cNvPr id="3" name="Content Placeholder 2"/>
          <p:cNvSpPr>
            <a:spLocks noGrp="1"/>
          </p:cNvSpPr>
          <p:nvPr>
            <p:ph idx="1"/>
          </p:nvPr>
        </p:nvSpPr>
        <p:spPr/>
        <p:txBody>
          <a:bodyPr/>
          <a:lstStyle/>
          <a:p>
            <a:pPr marL="0" indent="0">
              <a:buNone/>
            </a:pPr>
            <a:r>
              <a:rPr lang="en-US"/>
              <a:t>Now, let’s look at methods for programmatically inspecting an array’s attributes (e.g. its size, dimensionality and shape)</a:t>
            </a:r>
          </a:p>
          <a:p>
            <a:pPr marL="0" indent="0">
              <a:buNone/>
            </a:pPr>
            <a:endParaRPr lang="en-US"/>
          </a:p>
          <a:p>
            <a:pPr marL="0" indent="0">
              <a:buNone/>
            </a:pPr>
            <a:endParaRPr lang="en-US"/>
          </a:p>
          <a:p>
            <a:pPr marL="0" indent="0">
              <a:buNone/>
            </a:pPr>
            <a:endParaRPr lang="en-US"/>
          </a:p>
          <a:p>
            <a:pPr marL="0" indent="0">
              <a:buNone/>
            </a:pPr>
            <a:r>
              <a:rPr lang="en-US"/>
              <a:t>The next two attributes will make more sense when we get to higher dimensions but let's review them.</a:t>
            </a:r>
          </a:p>
          <a:p>
            <a:pPr marL="0" indent="0">
              <a:buNone/>
            </a:pPr>
            <a:endParaRPr lang="en-US"/>
          </a:p>
          <a:p>
            <a:pPr marL="0" indent="0">
              <a:buNone/>
            </a:pPr>
            <a:endParaRPr lang="en-US"/>
          </a:p>
        </p:txBody>
      </p:sp>
      <p:sp>
        <p:nvSpPr>
          <p:cNvPr id="4" name="TextBox 3"/>
          <p:cNvSpPr txBox="1"/>
          <p:nvPr/>
        </p:nvSpPr>
        <p:spPr>
          <a:xfrm>
            <a:off x="1178313" y="2569531"/>
            <a:ext cx="3912671"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 = np.array([0, 1, 2, 3, 4])</a:t>
            </a:r>
          </a:p>
          <a:p>
            <a:r>
              <a:rPr lang="en-US" sz="1400" b="1">
                <a:latin typeface="Courier New" panose="02070309020205020404" pitchFamily="49" charset="0"/>
                <a:cs typeface="Courier New" panose="02070309020205020404" pitchFamily="49" charset="0"/>
              </a:rPr>
              <a:t>    print(a.size)</a:t>
            </a:r>
          </a:p>
          <a:p>
            <a:r>
              <a:rPr lang="en-US" sz="1400" b="1">
                <a:latin typeface="Courier New" panose="02070309020205020404" pitchFamily="49" charset="0"/>
                <a:cs typeface="Courier New" panose="02070309020205020404" pitchFamily="49" charset="0"/>
              </a:rPr>
              <a:t>    &gt;&gt;&gt;5    </a:t>
            </a:r>
          </a:p>
        </p:txBody>
      </p:sp>
      <p:sp>
        <p:nvSpPr>
          <p:cNvPr id="5" name="TextBox 4"/>
          <p:cNvSpPr txBox="1"/>
          <p:nvPr/>
        </p:nvSpPr>
        <p:spPr>
          <a:xfrm>
            <a:off x="5431097" y="2574353"/>
            <a:ext cx="2213617"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attribute </a:t>
            </a:r>
            <a:r>
              <a:rPr lang="en-US" sz="1400" i="1">
                <a:latin typeface="Arial" panose="020B0604020202020204" pitchFamily="34" charset="0"/>
                <a:cs typeface="Arial" panose="020B0604020202020204" pitchFamily="34" charset="0"/>
              </a:rPr>
              <a:t>size</a:t>
            </a:r>
            <a:r>
              <a:rPr lang="en-US" sz="1400">
                <a:latin typeface="Arial" panose="020B0604020202020204" pitchFamily="34" charset="0"/>
                <a:cs typeface="Arial" panose="020B0604020202020204" pitchFamily="34" charset="0"/>
              </a:rPr>
              <a:t> is the number of elements in the array.</a:t>
            </a:r>
          </a:p>
        </p:txBody>
      </p:sp>
      <p:sp>
        <p:nvSpPr>
          <p:cNvPr id="6" name="TextBox 5"/>
          <p:cNvSpPr txBox="1"/>
          <p:nvPr/>
        </p:nvSpPr>
        <p:spPr>
          <a:xfrm>
            <a:off x="1178314" y="3984534"/>
            <a:ext cx="251223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a.ndim</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 1</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a.shape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&gt;&gt;&gt;(5,)   </a:t>
            </a:r>
          </a:p>
        </p:txBody>
      </p:sp>
      <p:sp>
        <p:nvSpPr>
          <p:cNvPr id="7" name="TextBox 6"/>
          <p:cNvSpPr txBox="1"/>
          <p:nvPr/>
        </p:nvSpPr>
        <p:spPr>
          <a:xfrm>
            <a:off x="4058317" y="3984534"/>
            <a:ext cx="4075366"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attribute </a:t>
            </a:r>
            <a:r>
              <a:rPr lang="en-US" sz="1400" i="1" err="1">
                <a:latin typeface="Arial" panose="020B0604020202020204" pitchFamily="34" charset="0"/>
                <a:cs typeface="Arial" panose="020B0604020202020204" pitchFamily="34" charset="0"/>
              </a:rPr>
              <a:t>ndim</a:t>
            </a:r>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represents the number of array dimensions, or the rank of the array. The attribute </a:t>
            </a:r>
            <a:r>
              <a:rPr lang="en-US" sz="1400" i="1">
                <a:latin typeface="Arial" panose="020B0604020202020204" pitchFamily="34" charset="0"/>
                <a:cs typeface="Arial" panose="020B0604020202020204" pitchFamily="34" charset="0"/>
              </a:rPr>
              <a:t>shape </a:t>
            </a:r>
            <a:r>
              <a:rPr lang="en-US" sz="1400">
                <a:latin typeface="Arial" panose="020B0604020202020204" pitchFamily="34" charset="0"/>
                <a:cs typeface="Arial" panose="020B0604020202020204" pitchFamily="34" charset="0"/>
              </a:rPr>
              <a:t>is a tuple of integers indicating the size of the array in each dimension.</a:t>
            </a:r>
          </a:p>
        </p:txBody>
      </p:sp>
      <p:sp>
        <p:nvSpPr>
          <p:cNvPr id="8" name="Slide Number Placeholder 7"/>
          <p:cNvSpPr>
            <a:spLocks noGrp="1"/>
          </p:cNvSpPr>
          <p:nvPr>
            <p:ph type="sldNum" sz="quarter" idx="12"/>
          </p:nvPr>
        </p:nvSpPr>
        <p:spPr/>
        <p:txBody>
          <a:bodyPr/>
          <a:lstStyle/>
          <a:p>
            <a:fld id="{01D26C26-8954-4083-93BF-332766B619C3}" type="slidenum">
              <a:rPr lang="en-US" smtClean="0"/>
              <a:t>8</a:t>
            </a:fld>
            <a:endParaRPr lang="en-US"/>
          </a:p>
        </p:txBody>
      </p:sp>
    </p:spTree>
    <p:extLst>
      <p:ext uri="{BB962C8B-B14F-4D97-AF65-F5344CB8AC3E}">
        <p14:creationId xmlns:p14="http://schemas.microsoft.com/office/powerpoint/2010/main" val="347429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More Attributes</a:t>
            </a:r>
          </a:p>
        </p:txBody>
      </p:sp>
      <p:sp>
        <p:nvSpPr>
          <p:cNvPr id="3" name="Content Placeholder 2"/>
          <p:cNvSpPr>
            <a:spLocks noGrp="1"/>
          </p:cNvSpPr>
          <p:nvPr>
            <p:ph idx="1"/>
          </p:nvPr>
        </p:nvSpPr>
        <p:spPr/>
        <p:txBody>
          <a:bodyPr/>
          <a:lstStyle/>
          <a:p>
            <a:pPr marL="0" indent="0">
              <a:buNone/>
            </a:pPr>
            <a:r>
              <a:rPr lang="en-US"/>
              <a:t>Following are some useful array attributes that are used to describe array and its items:</a:t>
            </a:r>
          </a:p>
        </p:txBody>
      </p:sp>
      <p:sp>
        <p:nvSpPr>
          <p:cNvPr id="6" name="TextBox 5"/>
          <p:cNvSpPr txBox="1"/>
          <p:nvPr/>
        </p:nvSpPr>
        <p:spPr>
          <a:xfrm>
            <a:off x="1030033" y="2155731"/>
            <a:ext cx="359139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-1, 1, -1])</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a.mean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&gt;&gt;&gt;0.0</a:t>
            </a:r>
          </a:p>
        </p:txBody>
      </p:sp>
      <p:sp>
        <p:nvSpPr>
          <p:cNvPr id="7" name="TextBox 6"/>
          <p:cNvSpPr txBox="1"/>
          <p:nvPr/>
        </p:nvSpPr>
        <p:spPr>
          <a:xfrm>
            <a:off x="5085108" y="2263453"/>
            <a:ext cx="3457530"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
            </a:r>
            <a:r>
              <a:rPr lang="en-US" sz="1400" i="1">
                <a:latin typeface="Arial" panose="020B0604020202020204" pitchFamily="34" charset="0"/>
                <a:cs typeface="Arial" panose="020B0604020202020204" pitchFamily="34" charset="0"/>
              </a:rPr>
              <a:t>mean() </a:t>
            </a:r>
            <a:r>
              <a:rPr lang="en-US" sz="1400">
                <a:latin typeface="Arial" panose="020B0604020202020204" pitchFamily="34" charset="0"/>
                <a:cs typeface="Arial" panose="020B0604020202020204" pitchFamily="34" charset="0"/>
              </a:rPr>
              <a:t>functions returns the mean value of all the items of the array</a:t>
            </a:r>
            <a:r>
              <a:rPr lang="en-US" sz="1400" i="1">
                <a:latin typeface="Arial" panose="020B0604020202020204" pitchFamily="34" charset="0"/>
                <a:cs typeface="Arial" panose="020B0604020202020204" pitchFamily="34" charset="0"/>
              </a:rPr>
              <a:t>.</a:t>
            </a:r>
          </a:p>
        </p:txBody>
      </p:sp>
      <p:sp>
        <p:nvSpPr>
          <p:cNvPr id="9" name="TextBox 8"/>
          <p:cNvSpPr txBox="1"/>
          <p:nvPr/>
        </p:nvSpPr>
        <p:spPr>
          <a:xfrm>
            <a:off x="1030033" y="3147298"/>
            <a:ext cx="359139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en-US" sz="1400" b="1" err="1">
                <a:latin typeface="Courier New" panose="02070309020205020404" pitchFamily="49" charset="0"/>
                <a:cs typeface="Courier New" panose="02070309020205020404" pitchFamily="49" charset="0"/>
              </a:rPr>
              <a:t>standard_deviation</a:t>
            </a:r>
            <a:r>
              <a:rPr lang="en-US" sz="1400" b="1">
                <a:latin typeface="Courier New" panose="02070309020205020404" pitchFamily="49" charset="0"/>
                <a:cs typeface="Courier New" panose="02070309020205020404" pitchFamily="49" charset="0"/>
              </a:rPr>
              <a:t> = </a:t>
            </a:r>
            <a:r>
              <a:rPr lang="en-US" sz="1400" b="1" err="1">
                <a:latin typeface="Courier New" panose="02070309020205020404" pitchFamily="49" charset="0"/>
                <a:cs typeface="Courier New" panose="02070309020205020404" pitchFamily="49" charset="0"/>
              </a:rPr>
              <a:t>a.std</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standard_deviation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&gt;&gt;&gt;1.0</a:t>
            </a:r>
          </a:p>
        </p:txBody>
      </p:sp>
      <p:sp>
        <p:nvSpPr>
          <p:cNvPr id="10" name="TextBox 9"/>
          <p:cNvSpPr txBox="1"/>
          <p:nvPr/>
        </p:nvSpPr>
        <p:spPr>
          <a:xfrm>
            <a:off x="5085108" y="3262630"/>
            <a:ext cx="2674935" cy="523220"/>
          </a:xfrm>
          <a:prstGeom prst="rect">
            <a:avLst/>
          </a:prstGeom>
          <a:noFill/>
          <a:ln>
            <a:solidFill>
              <a:schemeClr val="tx1"/>
            </a:solidFill>
          </a:ln>
        </p:spPr>
        <p:txBody>
          <a:bodyPr wrap="square" rtlCol="0">
            <a:spAutoFit/>
          </a:bodyPr>
          <a:lstStyle/>
          <a:p>
            <a:r>
              <a:rPr lang="en-US" sz="1400" i="1">
                <a:latin typeface="Arial" panose="020B0604020202020204" pitchFamily="34" charset="0"/>
                <a:cs typeface="Arial" panose="020B0604020202020204" pitchFamily="34" charset="0"/>
              </a:rPr>
              <a:t>std() </a:t>
            </a:r>
            <a:r>
              <a:rPr lang="en-US" sz="1400">
                <a:latin typeface="Arial" panose="020B0604020202020204" pitchFamily="34" charset="0"/>
                <a:cs typeface="Arial" panose="020B0604020202020204" pitchFamily="34" charset="0"/>
              </a:rPr>
              <a:t>function</a:t>
            </a:r>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returns standard deviation of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a:t>
            </a:r>
          </a:p>
        </p:txBody>
      </p:sp>
      <p:sp>
        <p:nvSpPr>
          <p:cNvPr id="11" name="TextBox 10"/>
          <p:cNvSpPr txBox="1"/>
          <p:nvPr/>
        </p:nvSpPr>
        <p:spPr>
          <a:xfrm>
            <a:off x="1030033" y="4196576"/>
            <a:ext cx="393738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 3, 4, 5])      </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b.max</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&gt;&gt;&gt;5</a:t>
            </a:r>
          </a:p>
        </p:txBody>
      </p:sp>
      <p:sp>
        <p:nvSpPr>
          <p:cNvPr id="12" name="TextBox 11"/>
          <p:cNvSpPr txBox="1"/>
          <p:nvPr/>
        </p:nvSpPr>
        <p:spPr>
          <a:xfrm>
            <a:off x="5375094" y="4625056"/>
            <a:ext cx="2213617" cy="1169551"/>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Finally, the </a:t>
            </a:r>
            <a:r>
              <a:rPr lang="en-US" sz="1400" i="1">
                <a:latin typeface="Arial" panose="020B0604020202020204" pitchFamily="34" charset="0"/>
                <a:cs typeface="Arial" panose="020B0604020202020204" pitchFamily="34" charset="0"/>
              </a:rPr>
              <a:t>max() </a:t>
            </a:r>
            <a:r>
              <a:rPr lang="en-US" sz="1400">
                <a:latin typeface="Arial" panose="020B0604020202020204" pitchFamily="34" charset="0"/>
                <a:cs typeface="Arial" panose="020B0604020202020204" pitchFamily="34" charset="0"/>
              </a:rPr>
              <a:t>and </a:t>
            </a:r>
            <a:r>
              <a:rPr lang="en-US" sz="1400" i="1">
                <a:latin typeface="Arial" panose="020B0604020202020204" pitchFamily="34" charset="0"/>
                <a:cs typeface="Arial" panose="020B0604020202020204" pitchFamily="34" charset="0"/>
              </a:rPr>
              <a:t>min() </a:t>
            </a:r>
            <a:r>
              <a:rPr lang="en-US" sz="1400">
                <a:latin typeface="Arial" panose="020B0604020202020204" pitchFamily="34" charset="0"/>
                <a:cs typeface="Arial" panose="020B0604020202020204" pitchFamily="34" charset="0"/>
              </a:rPr>
              <a:t>functions return the biggest and smallest value in the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 respectively.</a:t>
            </a:r>
          </a:p>
        </p:txBody>
      </p:sp>
      <p:sp>
        <p:nvSpPr>
          <p:cNvPr id="13" name="TextBox 12"/>
          <p:cNvSpPr txBox="1"/>
          <p:nvPr/>
        </p:nvSpPr>
        <p:spPr>
          <a:xfrm>
            <a:off x="1030033" y="5209832"/>
            <a:ext cx="393738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 3, 4, 5])      </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b.min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&gt;&gt;&gt;-1</a:t>
            </a:r>
          </a:p>
        </p:txBody>
      </p:sp>
      <p:sp>
        <p:nvSpPr>
          <p:cNvPr id="4" name="Slide Number Placeholder 3"/>
          <p:cNvSpPr>
            <a:spLocks noGrp="1"/>
          </p:cNvSpPr>
          <p:nvPr>
            <p:ph type="sldNum" sz="quarter" idx="12"/>
          </p:nvPr>
        </p:nvSpPr>
        <p:spPr/>
        <p:txBody>
          <a:bodyPr/>
          <a:lstStyle/>
          <a:p>
            <a:fld id="{01D26C26-8954-4083-93BF-332766B619C3}" type="slidenum">
              <a:rPr lang="en-US" smtClean="0"/>
              <a:t>9</a:t>
            </a:fld>
            <a:endParaRPr lang="en-US"/>
          </a:p>
        </p:txBody>
      </p:sp>
    </p:spTree>
    <p:extLst>
      <p:ext uri="{BB962C8B-B14F-4D97-AF65-F5344CB8AC3E}">
        <p14:creationId xmlns:p14="http://schemas.microsoft.com/office/powerpoint/2010/main" val="125652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4174</Words>
  <Application>Microsoft Office PowerPoint</Application>
  <PresentationFormat>Widescreen</PresentationFormat>
  <Paragraphs>477</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Office Theme</vt:lpstr>
      <vt:lpstr>Introduction to NumPy</vt:lpstr>
      <vt:lpstr>Table of Contents</vt:lpstr>
      <vt:lpstr>What is NumPy?</vt:lpstr>
      <vt:lpstr>Creating NumPy Array</vt:lpstr>
      <vt:lpstr>NumPy Array: type,dtype</vt:lpstr>
      <vt:lpstr>NumPy Array: Assign Value</vt:lpstr>
      <vt:lpstr>NumPy Array: Slicing</vt:lpstr>
      <vt:lpstr>NumPy Array: Attributes</vt:lpstr>
      <vt:lpstr>NumPy Array: More Attributes</vt:lpstr>
      <vt:lpstr>NumPy Array Operations : Addition </vt:lpstr>
      <vt:lpstr>NumPy Array Operations : Multiplication </vt:lpstr>
      <vt:lpstr>Converting List to Array</vt:lpstr>
      <vt:lpstr>NumPy: linspace</vt:lpstr>
      <vt:lpstr> 2D Arrays in NumPy</vt:lpstr>
      <vt:lpstr>Creating a 2D NumPy Array</vt:lpstr>
      <vt:lpstr>2D NumPy Array: ndim, shape, size</vt:lpstr>
      <vt:lpstr>Accessing Different Elements </vt:lpstr>
      <vt:lpstr>2D Array : Slicing</vt:lpstr>
      <vt:lpstr>Basic Operations: Addition</vt:lpstr>
      <vt:lpstr>Multiplication 1</vt:lpstr>
      <vt:lpstr>Multiplication 2</vt:lpstr>
      <vt:lpstr>NumPy Array Manipulation: arange() , empty() </vt:lpstr>
      <vt:lpstr>NumPy Array Manipulation: zeros(), ones(), full()</vt:lpstr>
      <vt:lpstr>NumPy Array Manipulation : reshape(), ravel,() transpose()</vt:lpstr>
      <vt:lpstr>NumPy Array Manipulation : repeat()</vt:lpstr>
      <vt:lpstr>NumPy Array Manipulation : delete()</vt:lpstr>
      <vt:lpstr>NumPy Array Manipulation : insert(), append() </vt:lpstr>
      <vt:lpstr>NumPy Array Manipulation : unique() </vt:lpstr>
      <vt:lpstr>NumPy Array Manipulation : isin()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AW</cp:lastModifiedBy>
  <cp:revision>28</cp:revision>
  <dcterms:created xsi:type="dcterms:W3CDTF">2021-06-09T19:45:21Z</dcterms:created>
  <dcterms:modified xsi:type="dcterms:W3CDTF">2021-08-24T14:11:47Z</dcterms:modified>
</cp:coreProperties>
</file>