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2.4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7.9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 1 24575,'-4'0'0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8.4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8.8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28.3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29.6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0.7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2.1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2.9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3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4.9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3.4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6.5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 0 24575,'-1'0'0,"0"1"0,0-1 0,-1 0 0,1 0 0,0 1 0,0-1 0,0 1 0,-1-1 0,1 1 0,0-1 0,0 1 0,0 0 0,0-1 0,0 1 0,0 0 0,0 0 0,0 0 0,0 0 0,1 0 0,-1 0 0,0 0 0,1 0 0,-1 0 0,0 0 0,1 1 0,-1-1 0,1 0 0,0 0 0,-1 0 0,1 1 0,0-1 0,0 2 0,-1 2 0,1 0 0,-1 1 0,1-1 0,1 0 0,-1 0 0,3 9 0,0 3 0,2 0 0,0 0 0,1 0 0,0-1 0,2 0 0,0-1 0,0 1 0,2-1 0,0-1 0,0 0 0,19 18 0,-27-30 0,0-1 0,-1 1 0,1-1 0,0 1 0,0 0 0,-1 0 0,1 0 0,-1 0 0,0 0 0,1 0 0,-1 0 0,0 0 0,0 0 0,0 1 0,0 3 0,-1-3 0,0 1 0,-1-1 0,0 0 0,0 0 0,0 1 0,0-1 0,-1 0 0,1 0 0,-1 0 0,-3 4 0,-4 11 0,1-1 0,1 1 0,1 1 0,0-1 0,1 1 0,1 0 0,-2 33 0,3-3 0,6 93 0,0-111 0,7 34 0,-8-55 0,0-1 0,1 1 0,0-1 0,0 0 0,1 0 0,1-1 0,10 17 0,2 2 0,-1 1 0,-2 0 0,0 1 0,15 48 0,-10-2 213,-10-37-1791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7.8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8.8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39.5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0.4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1.0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1.9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2.7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3.3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3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4.2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4.6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5.3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6.1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7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7.8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49.3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0.1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0.6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1.5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2.1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4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4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4.9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5.7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6.3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56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5:02.9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419 1 24575,'2'84'0,"-4"93"0,0-169 0,0 1 0,0-1 0,0 0 0,-1 1 0,0-1 0,-1-1 0,-8 15 0,7-14 0,1 0 0,0 0 0,0 0 0,1 1 0,0-1 0,-3 18 0,5-20 0,0 1 0,1-1 0,0 1 0,0-1 0,1 1 0,-1-1 0,1 0 0,1 1 0,-1-1 0,1 0 0,0 0 0,1 0 0,-1 0 0,1 0 0,0-1 0,1 1 0,0-1 0,-1 0 0,1 0 0,1 0 0,-1 0 0,1-1 0,0 0 0,0 0 0,0 0 0,10 5 0,-14-9 0,0 1 0,0-1 0,0 0 0,0 1 0,0-1 0,-1 1 0,1 0 0,0-1 0,0 1 0,-1 0 0,1-1 0,0 1 0,-1 0 0,1 0 0,-1-1 0,1 1 0,-1 0 0,1 2 0,-1-3 0,0 1 0,0-1 0,0 1 0,-1-1 0,1 1 0,0-1 0,0 0 0,-1 1 0,1-1 0,0 1 0,0-1 0,-1 0 0,1 1 0,-1-1 0,1 1 0,0-1 0,-1 0 0,1 0 0,-1 1 0,1-1 0,-1 0 0,1 0 0,-1 0 0,0 1 0,-46 9 0,32-8 0,-61 19 0,51-14 0,0 0 0,-1-1 0,-42 3 0,67-9 0,-4 0 0,0 0 0,0 1 0,0-1 0,-1 1 0,1 0 0,0 0 0,0 1 0,0-1 0,-7 5 0,13-5 0,1 0 0,0 0 0,0 0 0,0 0 0,0 0 0,1 0 0,-1 0 0,0-1 0,0 1 0,3-1 0,1 2 0,-1-1 0,-1 0 0,0 0 0,1 1 0,-1 0 0,0-1 0,0 1 0,0 1 0,0-1 0,-1 1 0,1-1 0,-1 1 0,1 0 0,-1 0 0,0 1 0,0-1 0,0 1 0,-1-1 0,1 1 0,-1 0 0,0 0 0,0 0 0,0 0 0,-1 0 0,1 1 0,-1-1 0,0 0 0,1 9 0,1 8 0,-2-15 0,0 0 0,0 0 0,0 0 0,1 0 0,0 0 0,4 8 0,-6-14 0,1 1 0,-1 0 0,0 0 0,1-1 0,-1 1 0,0 0 0,1 0 0,-1 0 0,0 0 0,0 0 0,0-1 0,0 1 0,0 0 0,0 0 0,0 0 0,0 0 0,0 0 0,0 0 0,0 0 0,0-1 0,-1 1 0,1 0 0,0 0 0,-1 0 0,1-1 0,-1 1 0,1 0 0,-1 0 0,1-1 0,-1 1 0,1 0 0,-1-1 0,0 1 0,1-1 0,-1 1 0,0 0 0,1-1 0,-1 0 0,0 1 0,0-1 0,0 1 0,1-1 0,-1 0 0,0 0 0,0 1 0,0-1 0,0 0 0,0 0 0,1 0 0,-1 0 0,-2 0 0,-8 1 0,0 0 0,0-1 0,-14-1 0,14 1 0,-133-2 0,239 3 0,111-3 0,-184-1-227,1-1-1,-1-1 1,0-1-1,0 0 1,23-12-1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5:04.9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5.2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 24575,'0'-4'0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5.6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6.0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6.7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9:04:17.5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c689ce8763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c689ce8763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689ce8763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689ce8763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c689ce8763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c689ce8763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c689ce8763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c689ce8763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689ce8763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689ce8763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689ce8763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689ce8763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689ce8763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689ce8763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689ce8763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689ce8763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apore_Changi_Airpor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Sydney_Airpo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customXml" Target="../ink/ink32.xml"/><Relationship Id="rId3" Type="http://schemas.openxmlformats.org/officeDocument/2006/relationships/image" Target="../media/image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5.xml"/><Relationship Id="rId47" Type="http://schemas.openxmlformats.org/officeDocument/2006/relationships/customXml" Target="../ink/ink40.xml"/><Relationship Id="rId50" Type="http://schemas.openxmlformats.org/officeDocument/2006/relationships/customXml" Target="../ink/ink43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customXml" Target="../ink/ink26.xml"/><Relationship Id="rId38" Type="http://schemas.openxmlformats.org/officeDocument/2006/relationships/customXml" Target="../ink/ink31.xml"/><Relationship Id="rId46" Type="http://schemas.openxmlformats.org/officeDocument/2006/relationships/customXml" Target="../ink/ink3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png"/><Relationship Id="rId20" Type="http://schemas.openxmlformats.org/officeDocument/2006/relationships/customXml" Target="../ink/ink14.xml"/><Relationship Id="rId29" Type="http://schemas.openxmlformats.org/officeDocument/2006/relationships/customXml" Target="../ink/ink22.xml"/><Relationship Id="rId41" Type="http://schemas.openxmlformats.org/officeDocument/2006/relationships/customXml" Target="../ink/ink34.xml"/><Relationship Id="rId54" Type="http://schemas.openxmlformats.org/officeDocument/2006/relationships/customXml" Target="../ink/ink4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24" Type="http://schemas.openxmlformats.org/officeDocument/2006/relationships/customXml" Target="../ink/ink18.xml"/><Relationship Id="rId32" Type="http://schemas.openxmlformats.org/officeDocument/2006/relationships/customXml" Target="../ink/ink25.xml"/><Relationship Id="rId37" Type="http://schemas.openxmlformats.org/officeDocument/2006/relationships/customXml" Target="../ink/ink30.xml"/><Relationship Id="rId40" Type="http://schemas.openxmlformats.org/officeDocument/2006/relationships/customXml" Target="../ink/ink33.xml"/><Relationship Id="rId45" Type="http://schemas.openxmlformats.org/officeDocument/2006/relationships/customXml" Target="../ink/ink38.xml"/><Relationship Id="rId53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customXml" Target="../ink/ink10.xml"/><Relationship Id="rId23" Type="http://schemas.openxmlformats.org/officeDocument/2006/relationships/customXml" Target="../ink/ink17.xml"/><Relationship Id="rId28" Type="http://schemas.openxmlformats.org/officeDocument/2006/relationships/customXml" Target="../ink/ink21.xml"/><Relationship Id="rId36" Type="http://schemas.openxmlformats.org/officeDocument/2006/relationships/customXml" Target="../ink/ink29.xml"/><Relationship Id="rId49" Type="http://schemas.openxmlformats.org/officeDocument/2006/relationships/customXml" Target="../ink/ink42.xml"/><Relationship Id="rId10" Type="http://schemas.openxmlformats.org/officeDocument/2006/relationships/image" Target="../media/image11.png"/><Relationship Id="rId19" Type="http://schemas.openxmlformats.org/officeDocument/2006/relationships/customXml" Target="../ink/ink13.xml"/><Relationship Id="rId31" Type="http://schemas.openxmlformats.org/officeDocument/2006/relationships/customXml" Target="../ink/ink24.xml"/><Relationship Id="rId44" Type="http://schemas.openxmlformats.org/officeDocument/2006/relationships/customXml" Target="../ink/ink37.xml"/><Relationship Id="rId52" Type="http://schemas.openxmlformats.org/officeDocument/2006/relationships/customXml" Target="../ink/ink45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customXml" Target="../ink/ink16.xml"/><Relationship Id="rId27" Type="http://schemas.openxmlformats.org/officeDocument/2006/relationships/image" Target="../media/image13.png"/><Relationship Id="rId30" Type="http://schemas.openxmlformats.org/officeDocument/2006/relationships/customXml" Target="../ink/ink23.xml"/><Relationship Id="rId35" Type="http://schemas.openxmlformats.org/officeDocument/2006/relationships/customXml" Target="../ink/ink28.xml"/><Relationship Id="rId43" Type="http://schemas.openxmlformats.org/officeDocument/2006/relationships/customXml" Target="../ink/ink36.xml"/><Relationship Id="rId48" Type="http://schemas.openxmlformats.org/officeDocument/2006/relationships/customXml" Target="../ink/ink41.xml"/><Relationship Id="rId8" Type="http://schemas.openxmlformats.org/officeDocument/2006/relationships/customXml" Target="../ink/ink4.xml"/><Relationship Id="rId51" Type="http://schemas.openxmlformats.org/officeDocument/2006/relationships/customXml" Target="../ink/ink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EU Air Traffic Analysis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latin typeface="Nunito"/>
                <a:ea typeface="Nunito"/>
                <a:cs typeface="Nunito"/>
                <a:sym typeface="Nunito"/>
              </a:rPr>
              <a:t>Ironhack</a:t>
            </a:r>
            <a:r>
              <a:rPr lang="en-GB" sz="1600" dirty="0">
                <a:latin typeface="Nunito"/>
                <a:ea typeface="Nunito"/>
                <a:cs typeface="Nunito"/>
                <a:sym typeface="Nunito"/>
              </a:rPr>
              <a:t> data analytics mid-bootcamp project</a:t>
            </a:r>
            <a:br>
              <a:rPr lang="en-GB" sz="1600" dirty="0">
                <a:latin typeface="Nunito"/>
                <a:ea typeface="Nunito"/>
                <a:cs typeface="Nunito"/>
                <a:sym typeface="Nunito"/>
              </a:rPr>
            </a:br>
            <a:endParaRPr sz="1600" b="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8339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Presented By: Asli Veenstra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Last updated: January 5th, 2022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Nunito"/>
                <a:ea typeface="Nunito"/>
                <a:cs typeface="Nunito"/>
                <a:sym typeface="Nunito"/>
              </a:rPr>
              <a:t>https://github.com/aslivns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D933077-BA3D-C750-CEE0-7A8DC85D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832" y="3104350"/>
            <a:ext cx="3478464" cy="1952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FF4304-6A7D-F689-F0E2-45E2D0F4C532}"/>
              </a:ext>
            </a:extLst>
          </p:cNvPr>
          <p:cNvSpPr txBox="1"/>
          <p:nvPr/>
        </p:nvSpPr>
        <p:spPr>
          <a:xfrm>
            <a:off x="6289801" y="4264820"/>
            <a:ext cx="732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IH-2022</a:t>
            </a:r>
            <a:endParaRPr lang="en-AE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21"/>
          <p:cNvSpPr txBox="1">
            <a:spLocks noGrp="1"/>
          </p:cNvSpPr>
          <p:nvPr>
            <p:ph type="body" idx="1"/>
          </p:nvPr>
        </p:nvSpPr>
        <p:spPr>
          <a:xfrm>
            <a:off x="1035843" y="758351"/>
            <a:ext cx="3476635" cy="2334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Superjumbo, double deck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capacity for 550 pax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started in mid-1988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25 Oct 2007 with flight 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number SQ380 between </a:t>
            </a:r>
            <a:r>
              <a:rPr lang="en-GB" sz="1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+mj-lt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Singapore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 and </a:t>
            </a:r>
            <a:r>
              <a:rPr lang="en-GB" sz="1050" dirty="0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latin typeface="+mj-lt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Sydney</a:t>
            </a:r>
            <a:r>
              <a:rPr lang="en-GB" sz="1050" dirty="0">
                <a:latin typeface="+mj-lt"/>
              </a:rPr>
              <a:t> by Singapore Airlines</a:t>
            </a:r>
            <a:endParaRPr sz="1050" dirty="0">
              <a:latin typeface="+mj-l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+mj-lt"/>
                <a:ea typeface="Arial"/>
                <a:cs typeface="Arial"/>
                <a:sym typeface="Arial"/>
              </a:rPr>
              <a:t>On 16 Dec 2021, Emirates received its 123rd A380, which was the 251st and last delivered </a:t>
            </a:r>
            <a:r>
              <a:rPr lang="en-GB" sz="1050" dirty="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Airbus. Retirement of its A380s is planned to be started after 2035</a:t>
            </a:r>
            <a:endParaRPr sz="1050" dirty="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523" y="845775"/>
            <a:ext cx="4405450" cy="2948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1549" y="195004"/>
            <a:ext cx="4747258" cy="49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ss, green, garden&#10;&#10;Description automatically generated">
            <a:extLst>
              <a:ext uri="{FF2B5EF4-FFF2-40B4-BE49-F238E27FC236}">
                <a16:creationId xmlns:a16="http://schemas.microsoft.com/office/drawing/2014/main" id="{68439D3C-BB9F-F8C6-ECED-D5AF94DE11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800" y="2900362"/>
            <a:ext cx="3190707" cy="1955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This analysis is about EU air traffic recovery after Covid-19 pandemic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Dataset includes records of airports in 27 EU countries</a:t>
            </a:r>
          </a:p>
          <a:p>
            <a:r>
              <a:rPr lang="en-GB" dirty="0"/>
              <a:t>UK is not included to this analysis (before 2020)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Measurement is arrival-departure flights by each airport, which causes duplications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Ex: Passengers flying from Amsterdam to Athens are counted in AMS airport as ‘departure’ and after their landing they are counted in ATH airport as ‘arrival’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l="2524"/>
          <a:stretch/>
        </p:blipFill>
        <p:spPr>
          <a:xfrm>
            <a:off x="2750343" y="3515912"/>
            <a:ext cx="3261130" cy="1407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152600" y="598575"/>
            <a:ext cx="7181700" cy="507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900" y="1106376"/>
            <a:ext cx="7030500" cy="3923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075" y="941175"/>
            <a:ext cx="5164951" cy="42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546D6E-35A4-A7BF-F629-0EF48409C45A}"/>
              </a:ext>
            </a:extLst>
          </p:cNvPr>
          <p:cNvSpPr txBox="1"/>
          <p:nvPr/>
        </p:nvSpPr>
        <p:spPr>
          <a:xfrm>
            <a:off x="7236619" y="1750219"/>
            <a:ext cx="885825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46500"/>
            <a:ext cx="6256625" cy="450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97" y="0"/>
            <a:ext cx="822460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7F64A8A-4FF0-CE93-8602-0134FC1E5B8C}"/>
              </a:ext>
            </a:extLst>
          </p:cNvPr>
          <p:cNvGrpSpPr/>
          <p:nvPr/>
        </p:nvGrpSpPr>
        <p:grpSpPr>
          <a:xfrm>
            <a:off x="6028391" y="3814436"/>
            <a:ext cx="465120" cy="1229400"/>
            <a:chOff x="6028391" y="3814436"/>
            <a:chExt cx="465120" cy="12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5ED3198-C56D-1B9F-8096-B197DACDF590}"/>
                    </a:ext>
                  </a:extLst>
                </p14:cNvPr>
                <p14:cNvContentPartPr/>
                <p14:nvPr/>
              </p14:nvContentPartPr>
              <p14:xfrm>
                <a:off x="6129191" y="3814436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5ED3198-C56D-1B9F-8096-B197DACDF5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66191" y="37517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DEBC47-66BC-DAA3-4CA9-379F263D0582}"/>
                    </a:ext>
                  </a:extLst>
                </p14:cNvPr>
                <p14:cNvContentPartPr/>
                <p14:nvPr/>
              </p14:nvContentPartPr>
              <p14:xfrm>
                <a:off x="6057551" y="3814436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DEBC47-66BC-DAA3-4CA9-379F263D05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4911" y="37517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8E6AD9-43AA-6063-55E7-2E04F1C54AB8}"/>
                    </a:ext>
                  </a:extLst>
                </p14:cNvPr>
                <p14:cNvContentPartPr/>
                <p14:nvPr/>
              </p14:nvContentPartPr>
              <p14:xfrm>
                <a:off x="6035951" y="3886076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8E6AD9-43AA-6063-55E7-2E04F1C54A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73311" y="38230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D605F4-594A-C297-B3D7-3DE08895DE8D}"/>
                    </a:ext>
                  </a:extLst>
                </p14:cNvPr>
                <p14:cNvContentPartPr/>
                <p14:nvPr/>
              </p14:nvContentPartPr>
              <p14:xfrm>
                <a:off x="6035951" y="3921356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D605F4-594A-C297-B3D7-3DE08895DE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73311" y="38587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F46D21-E1E7-F816-C05D-9B041418B063}"/>
                    </a:ext>
                  </a:extLst>
                </p14:cNvPr>
                <p14:cNvContentPartPr/>
                <p14:nvPr/>
              </p14:nvContentPartPr>
              <p14:xfrm>
                <a:off x="6179231" y="3920276"/>
                <a:ext cx="360" cy="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F46D21-E1E7-F816-C05D-9B041418B0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16231" y="3857276"/>
                  <a:ext cx="12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EB2074-CB32-9129-7916-B4D8D944780E}"/>
                    </a:ext>
                  </a:extLst>
                </p14:cNvPr>
                <p14:cNvContentPartPr/>
                <p14:nvPr/>
              </p14:nvContentPartPr>
              <p14:xfrm>
                <a:off x="6186071" y="3907316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EB2074-CB32-9129-7916-B4D8D94478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3431" y="38443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5B573A-FEBF-C459-D05F-89AD25EB58AD}"/>
                    </a:ext>
                  </a:extLst>
                </p14:cNvPr>
                <p14:cNvContentPartPr/>
                <p14:nvPr/>
              </p14:nvContentPartPr>
              <p14:xfrm>
                <a:off x="6071951" y="4021796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5B573A-FEBF-C459-D05F-89AD25EB58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8951" y="39587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CC8CBB-D8A1-5626-77AF-6A7CD8605BBC}"/>
                    </a:ext>
                  </a:extLst>
                </p14:cNvPr>
                <p14:cNvContentPartPr/>
                <p14:nvPr/>
              </p14:nvContentPartPr>
              <p14:xfrm>
                <a:off x="6078791" y="4078676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CC8CBB-D8A1-5626-77AF-6A7CD8605B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16151" y="40160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2993B66-8DF6-912D-68CB-B9F8C2718FF7}"/>
                    </a:ext>
                  </a:extLst>
                </p14:cNvPr>
                <p14:cNvContentPartPr/>
                <p14:nvPr/>
              </p14:nvContentPartPr>
              <p14:xfrm>
                <a:off x="6093551" y="4135916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2993B66-8DF6-912D-68CB-B9F8C2718F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30551" y="40729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78EAF8-1C4A-C26A-6E28-23F652094FAC}"/>
                    </a:ext>
                  </a:extLst>
                </p14:cNvPr>
                <p14:cNvContentPartPr/>
                <p14:nvPr/>
              </p14:nvContentPartPr>
              <p14:xfrm>
                <a:off x="6235031" y="4028636"/>
                <a:ext cx="144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78EAF8-1C4A-C26A-6E28-23F652094F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72031" y="3965996"/>
                  <a:ext cx="127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D0A446B-F1F5-8FE3-56E1-0237789FE159}"/>
                    </a:ext>
                  </a:extLst>
                </p14:cNvPr>
                <p14:cNvContentPartPr/>
                <p14:nvPr/>
              </p14:nvContentPartPr>
              <p14:xfrm>
                <a:off x="6214871" y="4164356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D0A446B-F1F5-8FE3-56E1-0237789FE1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2231" y="41017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3BF0B8-30D4-47DA-139A-34D0D17EFE85}"/>
                    </a:ext>
                  </a:extLst>
                </p14:cNvPr>
                <p14:cNvContentPartPr/>
                <p14:nvPr/>
              </p14:nvContentPartPr>
              <p14:xfrm>
                <a:off x="6121631" y="4214396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3BF0B8-30D4-47DA-139A-34D0D17EFE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58991" y="41517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B42F80-4C66-DF64-77FF-72F43A44B6B7}"/>
                    </a:ext>
                  </a:extLst>
                </p14:cNvPr>
                <p14:cNvContentPartPr/>
                <p14:nvPr/>
              </p14:nvContentPartPr>
              <p14:xfrm>
                <a:off x="6043511" y="4250036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B42F80-4C66-DF64-77FF-72F43A44B6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80511" y="41873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353101-A3EC-AF0F-43C4-D18BB3502822}"/>
                    </a:ext>
                  </a:extLst>
                </p14:cNvPr>
                <p14:cNvContentPartPr/>
                <p14:nvPr/>
              </p14:nvContentPartPr>
              <p14:xfrm>
                <a:off x="6028751" y="4157516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353101-A3EC-AF0F-43C4-D18BB35028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6111" y="40945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687F60A-A4B9-9B77-6CF8-40C488D0DFF7}"/>
                    </a:ext>
                  </a:extLst>
                </p14:cNvPr>
                <p14:cNvContentPartPr/>
                <p14:nvPr/>
              </p14:nvContentPartPr>
              <p14:xfrm>
                <a:off x="6050351" y="4400516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687F60A-A4B9-9B77-6CF8-40C488D0DF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87711" y="43375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F58D0D8-6895-C3CB-5DD3-945DA4981C45}"/>
                    </a:ext>
                  </a:extLst>
                </p14:cNvPr>
                <p14:cNvContentPartPr/>
                <p14:nvPr/>
              </p14:nvContentPartPr>
              <p14:xfrm>
                <a:off x="6057551" y="4557476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F58D0D8-6895-C3CB-5DD3-945DA4981C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4911" y="44944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4A6E3F-93F6-7387-2479-ED2E0E5C59A7}"/>
                    </a:ext>
                  </a:extLst>
                </p14:cNvPr>
                <p14:cNvContentPartPr/>
                <p14:nvPr/>
              </p14:nvContentPartPr>
              <p14:xfrm>
                <a:off x="6071951" y="4664756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4A6E3F-93F6-7387-2479-ED2E0E5C59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8951" y="46017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E92F44-88AD-5F9C-0374-6C91B767A5F1}"/>
                    </a:ext>
                  </a:extLst>
                </p14:cNvPr>
                <p14:cNvContentPartPr/>
                <p14:nvPr/>
              </p14:nvContentPartPr>
              <p14:xfrm>
                <a:off x="6078791" y="4493036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E92F44-88AD-5F9C-0374-6C91B767A5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16151" y="44303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812CF1-4A37-FCB1-480A-DC125E2AB3B3}"/>
                    </a:ext>
                  </a:extLst>
                </p14:cNvPr>
                <p14:cNvContentPartPr/>
                <p14:nvPr/>
              </p14:nvContentPartPr>
              <p14:xfrm>
                <a:off x="6228911" y="4350116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812CF1-4A37-FCB1-480A-DC125E2AB3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6271" y="42871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F27A0B-C6D5-09CE-1701-4CABA72BD626}"/>
                    </a:ext>
                  </a:extLst>
                </p14:cNvPr>
                <p14:cNvContentPartPr/>
                <p14:nvPr/>
              </p14:nvContentPartPr>
              <p14:xfrm>
                <a:off x="6161591" y="4264436"/>
                <a:ext cx="85320" cy="436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F27A0B-C6D5-09CE-1701-4CABA72BD6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98591" y="4201436"/>
                  <a:ext cx="2109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75D2DE-4893-DCF2-4713-2A3D844042FA}"/>
                    </a:ext>
                  </a:extLst>
                </p14:cNvPr>
                <p14:cNvContentPartPr/>
                <p14:nvPr/>
              </p14:nvContentPartPr>
              <p14:xfrm>
                <a:off x="6379031" y="4836116"/>
                <a:ext cx="36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75D2DE-4893-DCF2-4713-2A3D844042F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6031" y="47731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4553BC1-8461-88BA-EA49-C61B2AF952BD}"/>
                    </a:ext>
                  </a:extLst>
                </p14:cNvPr>
                <p14:cNvContentPartPr/>
                <p14:nvPr/>
              </p14:nvContentPartPr>
              <p14:xfrm>
                <a:off x="6436271" y="4743236"/>
                <a:ext cx="360" cy="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4553BC1-8461-88BA-EA49-C61B2AF952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3631" y="46805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5D1B40E-3EEE-89CF-520A-DA28B7E9AB29}"/>
                    </a:ext>
                  </a:extLst>
                </p14:cNvPr>
                <p14:cNvContentPartPr/>
                <p14:nvPr/>
              </p14:nvContentPartPr>
              <p14:xfrm>
                <a:off x="6386231" y="4707596"/>
                <a:ext cx="360" cy="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5D1B40E-3EEE-89CF-520A-DA28B7E9AB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3591" y="46445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E644A41-27DF-0A26-0D7E-6BB93577306F}"/>
                    </a:ext>
                  </a:extLst>
                </p14:cNvPr>
                <p14:cNvContentPartPr/>
                <p14:nvPr/>
              </p14:nvContentPartPr>
              <p14:xfrm>
                <a:off x="6407471" y="4764476"/>
                <a:ext cx="360" cy="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E644A41-27DF-0A26-0D7E-6BB9357730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44831" y="47018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0897489-1A61-B090-A3DA-799159B9C301}"/>
                    </a:ext>
                  </a:extLst>
                </p14:cNvPr>
                <p14:cNvContentPartPr/>
                <p14:nvPr/>
              </p14:nvContentPartPr>
              <p14:xfrm>
                <a:off x="6443471" y="4814516"/>
                <a:ext cx="360" cy="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0897489-1A61-B090-A3DA-799159B9C3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75151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D137A3D-388A-93A4-EBA8-D92C8D3CF6AE}"/>
                    </a:ext>
                  </a:extLst>
                </p14:cNvPr>
                <p14:cNvContentPartPr/>
                <p14:nvPr/>
              </p14:nvContentPartPr>
              <p14:xfrm>
                <a:off x="6421871" y="4857356"/>
                <a:ext cx="360" cy="3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D137A3D-388A-93A4-EBA8-D92C8D3CF6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58871" y="47943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3884D3F-7944-7215-A0B2-4BC1F97306C4}"/>
                    </a:ext>
                  </a:extLst>
                </p14:cNvPr>
                <p14:cNvContentPartPr/>
                <p14:nvPr/>
              </p14:nvContentPartPr>
              <p14:xfrm>
                <a:off x="6443471" y="4892996"/>
                <a:ext cx="360" cy="3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3884D3F-7944-7215-A0B2-4BC1F97306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8303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F911CC8-7819-C5D2-DB3A-6AAA865B723B}"/>
                    </a:ext>
                  </a:extLst>
                </p14:cNvPr>
                <p14:cNvContentPartPr/>
                <p14:nvPr/>
              </p14:nvContentPartPr>
              <p14:xfrm>
                <a:off x="6436271" y="4914596"/>
                <a:ext cx="360" cy="3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F911CC8-7819-C5D2-DB3A-6AAA865B72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3631" y="48519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33C839D5-1D2B-1837-DF07-963F7CE390D7}"/>
                    </a:ext>
                  </a:extLst>
                </p14:cNvPr>
                <p14:cNvContentPartPr/>
                <p14:nvPr/>
              </p14:nvContentPartPr>
              <p14:xfrm>
                <a:off x="6436271" y="4943036"/>
                <a:ext cx="360" cy="36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33C839D5-1D2B-1837-DF07-963F7CE390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73631" y="48803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AC10F0FE-8E71-5703-9054-9E3F0BB44397}"/>
                    </a:ext>
                  </a:extLst>
                </p14:cNvPr>
                <p14:cNvContentPartPr/>
                <p14:nvPr/>
              </p14:nvContentPartPr>
              <p14:xfrm>
                <a:off x="6443471" y="4964636"/>
                <a:ext cx="360" cy="3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AC10F0FE-8E71-5703-9054-9E3F0BB443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9019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1316518-08DE-30A7-6E69-7A4591863D15}"/>
                    </a:ext>
                  </a:extLst>
                </p14:cNvPr>
                <p14:cNvContentPartPr/>
                <p14:nvPr/>
              </p14:nvContentPartPr>
              <p14:xfrm>
                <a:off x="6443471" y="4978676"/>
                <a:ext cx="360" cy="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1316518-08DE-30A7-6E69-7A4591863D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91603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3A0742D-1766-5E25-576D-44557B52A7DD}"/>
                    </a:ext>
                  </a:extLst>
                </p14:cNvPr>
                <p14:cNvContentPartPr/>
                <p14:nvPr/>
              </p14:nvContentPartPr>
              <p14:xfrm>
                <a:off x="6443471" y="4993076"/>
                <a:ext cx="360" cy="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3A0742D-1766-5E25-576D-44557B52A7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9300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2044B16-5098-4E12-96A9-DA9592FCF647}"/>
                    </a:ext>
                  </a:extLst>
                </p14:cNvPr>
                <p14:cNvContentPartPr/>
                <p14:nvPr/>
              </p14:nvContentPartPr>
              <p14:xfrm>
                <a:off x="6393431" y="5014676"/>
                <a:ext cx="360" cy="3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2044B16-5098-4E12-96A9-DA9592FCF6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0431" y="49516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27AF1E-E690-04A5-279D-A5899A739824}"/>
                    </a:ext>
                  </a:extLst>
                </p14:cNvPr>
                <p14:cNvContentPartPr/>
                <p14:nvPr/>
              </p14:nvContentPartPr>
              <p14:xfrm>
                <a:off x="6379031" y="5043476"/>
                <a:ext cx="1800" cy="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27AF1E-E690-04A5-279D-A5899A7398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16031" y="4980476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9803078-6035-FDEC-F2C5-8EDEE4BCC93A}"/>
                    </a:ext>
                  </a:extLst>
                </p14:cNvPr>
                <p14:cNvContentPartPr/>
                <p14:nvPr/>
              </p14:nvContentPartPr>
              <p14:xfrm>
                <a:off x="6371831" y="4943171"/>
                <a:ext cx="1440" cy="3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9803078-6035-FDEC-F2C5-8EDEE4BCC9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08831" y="4880531"/>
                  <a:ext cx="127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6086116-B81A-96E1-46B0-5CD3CA8A07F2}"/>
                    </a:ext>
                  </a:extLst>
                </p14:cNvPr>
                <p14:cNvContentPartPr/>
                <p14:nvPr/>
              </p14:nvContentPartPr>
              <p14:xfrm>
                <a:off x="6307751" y="4864691"/>
                <a:ext cx="360" cy="3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6086116-B81A-96E1-46B0-5CD3CA8A07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44751" y="48016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0E2F3D06-A103-6D99-8C43-7192DC8D6D2B}"/>
                    </a:ext>
                  </a:extLst>
                </p14:cNvPr>
                <p14:cNvContentPartPr/>
                <p14:nvPr/>
              </p14:nvContentPartPr>
              <p14:xfrm>
                <a:off x="6307751" y="4964411"/>
                <a:ext cx="360" cy="3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0E2F3D06-A103-6D99-8C43-7192DC8D6D2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44751" y="49017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2E424C39-E915-EFB8-174A-74D5EFBDFFD9}"/>
                    </a:ext>
                  </a:extLst>
                </p14:cNvPr>
                <p14:cNvContentPartPr/>
                <p14:nvPr/>
              </p14:nvContentPartPr>
              <p14:xfrm>
                <a:off x="6429071" y="5014451"/>
                <a:ext cx="360" cy="36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2E424C39-E915-EFB8-174A-74D5EFBDFF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431" y="49518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475EB96-3AEB-6E34-4FA3-2060ABF44A47}"/>
                    </a:ext>
                  </a:extLst>
                </p14:cNvPr>
                <p14:cNvContentPartPr/>
                <p14:nvPr/>
              </p14:nvContentPartPr>
              <p14:xfrm>
                <a:off x="6443471" y="5028851"/>
                <a:ext cx="360" cy="3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475EB96-3AEB-6E34-4FA3-2060ABF44A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80471" y="49662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00FE113-DCA5-21B3-9DE5-181712D710FC}"/>
                    </a:ext>
                  </a:extLst>
                </p14:cNvPr>
                <p14:cNvContentPartPr/>
                <p14:nvPr/>
              </p14:nvContentPartPr>
              <p14:xfrm>
                <a:off x="6186071" y="5014451"/>
                <a:ext cx="360" cy="3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00FE113-DCA5-21B3-9DE5-181712D710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3431" y="49518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D285E29-8B11-3A2D-F52F-B3AF77C78CFB}"/>
                    </a:ext>
                  </a:extLst>
                </p14:cNvPr>
                <p14:cNvContentPartPr/>
                <p14:nvPr/>
              </p14:nvContentPartPr>
              <p14:xfrm>
                <a:off x="6086351" y="5000411"/>
                <a:ext cx="360" cy="3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D285E29-8B11-3A2D-F52F-B3AF77C78C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23351" y="49374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40B75C7-F7D3-EAEE-7AEF-6BC1A6A96F9F}"/>
                    </a:ext>
                  </a:extLst>
                </p14:cNvPr>
                <p14:cNvContentPartPr/>
                <p14:nvPr/>
              </p14:nvContentPartPr>
              <p14:xfrm>
                <a:off x="6078791" y="4907531"/>
                <a:ext cx="360" cy="3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40B75C7-F7D3-EAEE-7AEF-6BC1A6A96F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16151" y="484453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C921947-CBEC-8DEA-CAA1-4C1DE82F3271}"/>
                    </a:ext>
                  </a:extLst>
                </p14:cNvPr>
                <p14:cNvContentPartPr/>
                <p14:nvPr/>
              </p14:nvContentPartPr>
              <p14:xfrm>
                <a:off x="6064751" y="4843091"/>
                <a:ext cx="360" cy="3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C921947-CBEC-8DEA-CAA1-4C1DE82F32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751" y="478009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CEB5DB0-D439-0562-3216-51A704B5264F}"/>
                    </a:ext>
                  </a:extLst>
                </p14:cNvPr>
                <p14:cNvContentPartPr/>
                <p14:nvPr/>
              </p14:nvContentPartPr>
              <p14:xfrm>
                <a:off x="6028751" y="4771811"/>
                <a:ext cx="360" cy="3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CEB5DB0-D439-0562-3216-51A704B526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6111" y="470917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C4BFEAA-920A-BBDA-40B6-D044355DAC92}"/>
                    </a:ext>
                  </a:extLst>
                </p14:cNvPr>
                <p14:cNvContentPartPr/>
                <p14:nvPr/>
              </p14:nvContentPartPr>
              <p14:xfrm>
                <a:off x="6028391" y="4721411"/>
                <a:ext cx="164880" cy="316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C4BFEAA-920A-BBDA-40B6-D044355DAC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65391" y="4658771"/>
                  <a:ext cx="2905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DEB92D2-626C-36B2-99A4-8B72DF241112}"/>
                    </a:ext>
                  </a:extLst>
                </p14:cNvPr>
                <p14:cNvContentPartPr/>
                <p14:nvPr/>
              </p14:nvContentPartPr>
              <p14:xfrm>
                <a:off x="6493151" y="5007251"/>
                <a:ext cx="360" cy="36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DEB92D2-626C-36B2-99A4-8B72DF2411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0511" y="494461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2" name="TextBox 321">
            <a:extLst>
              <a:ext uri="{FF2B5EF4-FFF2-40B4-BE49-F238E27FC236}">
                <a16:creationId xmlns:a16="http://schemas.microsoft.com/office/drawing/2014/main" id="{97A16653-7B20-9D47-5B7D-60E79E53F33B}"/>
              </a:ext>
            </a:extLst>
          </p:cNvPr>
          <p:cNvSpPr txBox="1"/>
          <p:nvPr/>
        </p:nvSpPr>
        <p:spPr>
          <a:xfrm>
            <a:off x="6028391" y="3835091"/>
            <a:ext cx="46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?</a:t>
            </a:r>
            <a:endParaRPr lang="en-A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19"/>
          <p:cNvSpPr txBox="1">
            <a:spLocks noGrp="1"/>
          </p:cNvSpPr>
          <p:nvPr>
            <p:ph type="body" idx="1"/>
          </p:nvPr>
        </p:nvSpPr>
        <p:spPr>
          <a:xfrm>
            <a:off x="1303800" y="1971675"/>
            <a:ext cx="7030500" cy="2559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In 2021 air transportation immediately started to recover in EU, by %34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Despite the recovery in 2021, when we compared with 2019 it was still below %60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First half of 2022 (338 million) is almost same as entire 2021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 dirty="0"/>
              <a:t>When we look at the trends between Q2 and Q3, we might expect significant recovery in 2022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you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230</Words>
  <Application>Microsoft Office PowerPoint</Application>
  <PresentationFormat>On-screen Show (16:9)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Maven Pro</vt:lpstr>
      <vt:lpstr>Arial</vt:lpstr>
      <vt:lpstr>Nunito</vt:lpstr>
      <vt:lpstr>Momentum</vt:lpstr>
      <vt:lpstr>EU Air Traffic Analysis  Ironhack data analytics mid-bootcamp project </vt:lpstr>
      <vt:lpstr> </vt:lpstr>
      <vt:lpstr>This analysis is about EU air traffic recovery after Covid-19 pandemic</vt:lpstr>
      <vt:lpstr>PowerPoint Presentation</vt:lpstr>
      <vt:lpstr>PowerPoint Presentation</vt:lpstr>
      <vt:lpstr>PowerPoint Presentation</vt:lpstr>
      <vt:lpstr>PowerPoint Presentation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 Air Traffic Analysis  Ironhack data analytics mid-bootcamp project </dc:title>
  <cp:lastModifiedBy>Asli Veenstra</cp:lastModifiedBy>
  <cp:revision>15</cp:revision>
  <dcterms:modified xsi:type="dcterms:W3CDTF">2023-01-06T13:53:46Z</dcterms:modified>
</cp:coreProperties>
</file>