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20"/>
  </p:notesMasterIdLst>
  <p:sldIdLst>
    <p:sldId id="256" r:id="rId4"/>
    <p:sldId id="287" r:id="rId5"/>
    <p:sldId id="284" r:id="rId6"/>
    <p:sldId id="270" r:id="rId7"/>
    <p:sldId id="285" r:id="rId8"/>
    <p:sldId id="286" r:id="rId9"/>
    <p:sldId id="263" r:id="rId10"/>
    <p:sldId id="279" r:id="rId11"/>
    <p:sldId id="309" r:id="rId12"/>
    <p:sldId id="310" r:id="rId13"/>
    <p:sldId id="311" r:id="rId14"/>
    <p:sldId id="312" r:id="rId15"/>
    <p:sldId id="271" r:id="rId16"/>
    <p:sldId id="260" r:id="rId17"/>
    <p:sldId id="313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1771-FA7E-4F40-BABB-8701AA6D2813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5A48-5970-4393-9D58-144453D4E50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7874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44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23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65b8c8866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65b8c8866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9" name="Google Shape;16079;g757f18949b_0_12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0" name="Google Shape;16080;g757f18949b_0_12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8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C75E-5812-598D-4081-B72A0F6CC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7F062-9B0F-7C86-219C-36BD3698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EB70-F233-21E9-EFA7-5458D80D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B47D-0790-A275-6A8E-30382F77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0A2C-CF4B-8E2B-538B-2F7E9E17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57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4B51-B861-1BF0-46DD-11AAF235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74DC1-E56F-0E6C-69EC-C867EECD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CF97-2B58-8D94-01A5-0D3F4D8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8CC5-E907-34B4-0585-6628AE35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C456-5821-4073-30C8-9E0C33B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547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BF65B-1D59-A5A4-3C9E-F8331D2AC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CF7A-2F19-A164-A859-00F6C9AC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100C-1A35-C4BF-A5C5-9A9F954D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4B0F-D5E4-97B7-6BEB-5674ABD8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12FE-F511-FEB1-3A76-B82E7BD6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597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903457" y="4136539"/>
            <a:ext cx="5324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5907233" y="2805100"/>
            <a:ext cx="5324800" cy="1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9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5903300" y="5182732"/>
            <a:ext cx="53248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1050597" y="435500"/>
            <a:ext cx="6436397" cy="6441624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6919685" y="3"/>
            <a:ext cx="5272308" cy="2478928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736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01000" y="1147200"/>
            <a:ext cx="3331200" cy="3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01000" y="4879833"/>
            <a:ext cx="33312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006441" y="2376912"/>
            <a:ext cx="9061197" cy="4495305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flipH="1">
            <a:off x="-1929" y="3738995"/>
            <a:ext cx="6867527" cy="3128213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flipH="1">
            <a:off x="757633" y="4808370"/>
            <a:ext cx="6207156" cy="2061716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-691776" y="3428995"/>
            <a:ext cx="1734749" cy="1777616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1374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1147200"/>
            <a:ext cx="7832800" cy="4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8945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333"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333"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333"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333"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333"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333"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333"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333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518702" y="3316100"/>
            <a:ext cx="4678029" cy="354765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83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4787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960000" y="3737433"/>
            <a:ext cx="4787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464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63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960000" y="5327600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46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054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8157451" y="2572853"/>
            <a:ext cx="4034364" cy="4284731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960200" y="1960500"/>
            <a:ext cx="22412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960000" y="2620367"/>
            <a:ext cx="2241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960000" y="3102233"/>
            <a:ext cx="2241200" cy="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5725851" y="1960500"/>
            <a:ext cx="22412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725651" y="2620367"/>
            <a:ext cx="2241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725661" y="3102233"/>
            <a:ext cx="2241200" cy="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342917" y="1960500"/>
            <a:ext cx="22412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342717" y="2620367"/>
            <a:ext cx="2241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3342723" y="3102233"/>
            <a:ext cx="2241200" cy="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200" y="3916800"/>
            <a:ext cx="22412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960000" y="4576667"/>
            <a:ext cx="2241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960000" y="5058533"/>
            <a:ext cx="2241200" cy="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3342917" y="3916800"/>
            <a:ext cx="22412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3342717" y="4576667"/>
            <a:ext cx="2241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3342725" y="5058533"/>
            <a:ext cx="2241200" cy="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032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903457" y="4136539"/>
            <a:ext cx="5324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5907233" y="2805100"/>
            <a:ext cx="5324800" cy="1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9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5903300" y="5182732"/>
            <a:ext cx="53248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1050597" y="435500"/>
            <a:ext cx="6436397" cy="6441624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6919685" y="3"/>
            <a:ext cx="5272308" cy="2478928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61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516-1714-6FB0-1820-3C457D6F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560-55C9-5323-7903-1B97DBC7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617D-9977-AD87-0ADD-D1B47151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870B-5854-45B1-A107-1036704C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4649-C121-442E-AFD9-31923FEB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5488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94867" y="2152833"/>
            <a:ext cx="12381600" cy="6388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1054984" y="2152833"/>
            <a:ext cx="3137200" cy="6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1055067" y="5078400"/>
            <a:ext cx="31372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4527400" y="2152833"/>
            <a:ext cx="3137200" cy="6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4527400" y="5078400"/>
            <a:ext cx="31372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7999817" y="2152833"/>
            <a:ext cx="3137200" cy="6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7999837" y="5078400"/>
            <a:ext cx="31372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13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3687100" y="1898733"/>
            <a:ext cx="3104800" cy="2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7619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7460233" y="1898733"/>
            <a:ext cx="274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7460400" y="2375933"/>
            <a:ext cx="2740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7460233" y="3397567"/>
            <a:ext cx="274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7460400" y="3874767"/>
            <a:ext cx="2740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7460233" y="4896400"/>
            <a:ext cx="274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7460400" y="5373600"/>
            <a:ext cx="2740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11" y="3676481"/>
            <a:ext cx="4676821" cy="3180984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7"/>
          <p:cNvSpPr/>
          <p:nvPr/>
        </p:nvSpPr>
        <p:spPr>
          <a:xfrm>
            <a:off x="10460576" y="-1362"/>
            <a:ext cx="1731512" cy="5525036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6504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4640433" y="2105800"/>
            <a:ext cx="37996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8626067" y="2101633"/>
            <a:ext cx="26060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267" y="2918167"/>
            <a:ext cx="3979603" cy="3936381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4640433" y="3506612"/>
            <a:ext cx="37996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8626067" y="3508717"/>
            <a:ext cx="26060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4640433" y="4917933"/>
            <a:ext cx="37996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8626067" y="4917967"/>
            <a:ext cx="26060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307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1131" y="2232243"/>
            <a:ext cx="7211549" cy="821164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-1131" y="3401327"/>
            <a:ext cx="7211549" cy="821164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2"/>
          <p:cNvSpPr/>
          <p:nvPr/>
        </p:nvSpPr>
        <p:spPr>
          <a:xfrm>
            <a:off x="-1131" y="4570194"/>
            <a:ext cx="7211549" cy="821164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 hasCustomPrompt="1"/>
          </p:nvPr>
        </p:nvSpPr>
        <p:spPr>
          <a:xfrm>
            <a:off x="5108400" y="2232400"/>
            <a:ext cx="1992400" cy="8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7257600" y="2232200"/>
            <a:ext cx="3974400" cy="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3" hasCustomPrompt="1"/>
          </p:nvPr>
        </p:nvSpPr>
        <p:spPr>
          <a:xfrm>
            <a:off x="5108400" y="3401300"/>
            <a:ext cx="1992400" cy="8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7257600" y="3401100"/>
            <a:ext cx="3974400" cy="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5" hasCustomPrompt="1"/>
          </p:nvPr>
        </p:nvSpPr>
        <p:spPr>
          <a:xfrm>
            <a:off x="5108400" y="4570433"/>
            <a:ext cx="1992400" cy="8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7257600" y="4570233"/>
            <a:ext cx="3974400" cy="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54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589800" y="834167"/>
            <a:ext cx="8794339" cy="5110848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4256267" y="2027700"/>
            <a:ext cx="3532400" cy="10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4256267" y="3099900"/>
            <a:ext cx="3532400" cy="2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917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7262400" y="720000"/>
            <a:ext cx="3379200" cy="1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257600" y="5078400"/>
            <a:ext cx="33840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67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67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67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1067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62400" y="2356800"/>
            <a:ext cx="33840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336405" y="1576763"/>
            <a:ext cx="3558911" cy="7263384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6865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54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D93B-BEA6-3560-38F1-B6D8629C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B1BA-BECB-8F0F-6D93-D62652DE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A62A-9C70-341D-B3CF-3A850D1B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B826-7E7D-D14D-DE42-BBA4C8AC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FF3A-2124-8503-25C1-9E7479F4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377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6142-D95D-6E6C-B548-9CFB150F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A86C-3496-C647-1E53-FFA4151E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574F-5756-7449-2AA8-5309D093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8F001-44B4-C290-DF4A-574A41B4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09A1-A603-8748-0641-D9979475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D4496-534D-8AEC-97AA-9EAF1B6D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098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DAA1-2BD6-3D2A-DAB6-63BA1F3C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E1A8-EC1F-3D72-394F-E57FBD16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F6C39-EA27-406B-9D8B-1C0661F8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622C0-472C-7739-932C-4701F22B4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3E490-5277-85EF-5074-5AFCF3952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62C07-E24C-3264-1CC0-FF8F48A6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631EC-B46D-735F-77D6-55AF1C14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4D444-D1D8-4A47-09C0-8B1986C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51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5FCA-2EF6-0C8F-9B8D-A815CE5D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00ADC-E4CF-BA51-5F8D-948054D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AD78B-268D-9BC9-B6A7-0AEE4245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12218-0829-2442-2B22-9645ABF2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98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E967D-ACD1-5AC0-14F7-967FE6BE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2D592-C78F-DAC0-2BEB-7F7805B1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529A6-0910-7BE7-6974-00CAEA77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840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E81A-C1B6-099D-585B-4BC11D75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C85-EF8E-DB1B-8042-DDA964E5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958D9-937B-332A-AB4F-0C5117CC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47E7-B8BD-DB43-F121-2EC89463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D9526-8059-12F8-775F-CC9876AC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9466-95AD-CD46-4F2E-C9C2CFEE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8555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2613-9067-5CE0-9080-3408BD62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BED13-4AB5-2FAE-D656-FBBD9A82D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81ED-B9A6-B3DE-2962-0A9ED7B5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14B37-68F3-9F22-BFDB-3434206D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00874-FEC8-E78D-330A-C7A964BB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22B7F-261D-1262-91F6-E6751E9A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70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EBDA3-097D-5689-D897-044385B0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1CB30-2FDA-E184-1D9E-75E10E39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756B-579B-1DCA-4781-3025BA9B2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1955-A0E5-4707-AEF6-A4EB4227C96A}" type="datetimeFigureOut">
              <a:rPr lang="en-AE" smtClean="0"/>
              <a:t>02/02/2023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783E-4B6D-0D5F-BF25-EE9F2D9C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7496-0608-428A-575D-4EB55100E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F1A1-0A7B-49CF-A13A-8141DEDD20C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664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304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4553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sliveenstr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hyperlink" Target="https://github.com/asliv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274442" y="2333584"/>
            <a:ext cx="7822679" cy="9592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Hospital Readmissions Analysis</a:t>
            </a:r>
            <a:br>
              <a:rPr lang="en" sz="3733" b="1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Ironhack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Data Analytics Bootcamp Final Project</a:t>
            </a:r>
            <a:br>
              <a:rPr lang="en-US" sz="1067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sz="3733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64" name="Google Shape;264;p35"/>
          <p:cNvGrpSpPr/>
          <p:nvPr/>
        </p:nvGrpSpPr>
        <p:grpSpPr>
          <a:xfrm>
            <a:off x="7105651" y="2962275"/>
            <a:ext cx="4702331" cy="3427595"/>
            <a:chOff x="-132051" y="1608692"/>
            <a:chExt cx="4255411" cy="3394827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104287" y="2098405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61B6C2-D20E-2AE9-C92F-0534C36B7C50}"/>
              </a:ext>
            </a:extLst>
          </p:cNvPr>
          <p:cNvSpPr txBox="1"/>
          <p:nvPr/>
        </p:nvSpPr>
        <p:spPr>
          <a:xfrm>
            <a:off x="270948" y="4343104"/>
            <a:ext cx="580072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Presented By: Asli Veenstra</a:t>
            </a:r>
          </a:p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Last updated: February 2nd, 2023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ea typeface="Nunito"/>
                <a:cs typeface="Nunito"/>
                <a:sym typeface="Nunito"/>
              </a:rPr>
              <a:t>https://github.com/aslivns</a:t>
            </a:r>
            <a:endParaRPr lang="en-US" sz="18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771200" y="435968"/>
            <a:ext cx="6382075" cy="127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Discharge type vs Readmission</a:t>
            </a:r>
            <a:endParaRPr sz="3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548" name="Google Shape;1548;p58"/>
          <p:cNvGrpSpPr/>
          <p:nvPr/>
        </p:nvGrpSpPr>
        <p:grpSpPr>
          <a:xfrm rot="-9899886" flipH="1">
            <a:off x="9958573" y="-386774"/>
            <a:ext cx="1918255" cy="2538564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5E855E-9B72-9871-D265-4B979577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46" y="1075169"/>
            <a:ext cx="5808252" cy="564518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6D427-2885-670F-2874-0E8F755AF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180" y="5463527"/>
            <a:ext cx="2205137" cy="9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771200" y="435968"/>
            <a:ext cx="6382075" cy="127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Diagnosis vs Readmission</a:t>
            </a:r>
            <a:endParaRPr sz="3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4B8398F-C935-89B7-41DE-A4ECC392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81018"/>
            <a:ext cx="3867449" cy="506026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21335B8-DD65-96EF-54D4-B12755B67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2" y="1581016"/>
            <a:ext cx="3786585" cy="5060261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9B9F6FB-BBD4-DD08-F778-EE8AEBBB2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136" y="1581016"/>
            <a:ext cx="4126656" cy="5009499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EFA8F-0AEC-68EA-DF22-3C761445A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4907" y="267486"/>
            <a:ext cx="1929484" cy="7897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72A1A-1615-0073-2222-F219A15708E8}"/>
              </a:ext>
            </a:extLst>
          </p:cNvPr>
          <p:cNvSpPr/>
          <p:nvPr/>
        </p:nvSpPr>
        <p:spPr>
          <a:xfrm>
            <a:off x="328474" y="1917577"/>
            <a:ext cx="1464815" cy="4580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53168-C300-6301-9FB5-C6A9E399AE9C}"/>
              </a:ext>
            </a:extLst>
          </p:cNvPr>
          <p:cNvSpPr/>
          <p:nvPr/>
        </p:nvSpPr>
        <p:spPr>
          <a:xfrm>
            <a:off x="4385865" y="1866814"/>
            <a:ext cx="1402376" cy="463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DBD8B-1BEF-2A48-E72B-7503FB51F040}"/>
              </a:ext>
            </a:extLst>
          </p:cNvPr>
          <p:cNvSpPr/>
          <p:nvPr/>
        </p:nvSpPr>
        <p:spPr>
          <a:xfrm>
            <a:off x="8256233" y="1917577"/>
            <a:ext cx="1470694" cy="458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6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277988" y="302619"/>
            <a:ext cx="8456437" cy="127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Time Spent in Hospital vs Readmission</a:t>
            </a:r>
            <a:endParaRPr sz="3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548" name="Google Shape;1548;p58"/>
          <p:cNvGrpSpPr/>
          <p:nvPr/>
        </p:nvGrpSpPr>
        <p:grpSpPr>
          <a:xfrm rot="-9899886" flipH="1">
            <a:off x="9958573" y="-386774"/>
            <a:ext cx="1918255" cy="2538564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6D427-2885-670F-2874-0E8F755A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105" y="5473052"/>
            <a:ext cx="2205137" cy="902621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757C764-2F32-B173-7110-CA3B14F2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34" y="1527304"/>
            <a:ext cx="7975127" cy="50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3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0"/>
          <p:cNvSpPr txBox="1">
            <a:spLocks noGrp="1"/>
          </p:cNvSpPr>
          <p:nvPr>
            <p:ph type="title"/>
          </p:nvPr>
        </p:nvSpPr>
        <p:spPr>
          <a:xfrm>
            <a:off x="804212" y="892083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R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</a:t>
            </a:r>
            <a:r>
              <a:rPr lang="en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admission Predictions</a:t>
            </a:r>
            <a:endParaRPr sz="3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244" name="Google Shape;1244;p50"/>
          <p:cNvSpPr txBox="1">
            <a:spLocks noGrp="1"/>
          </p:cNvSpPr>
          <p:nvPr>
            <p:ph type="title" idx="2"/>
          </p:nvPr>
        </p:nvSpPr>
        <p:spPr>
          <a:xfrm>
            <a:off x="5108400" y="2232400"/>
            <a:ext cx="1992400" cy="82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245" name="Google Shape;1245;p50"/>
          <p:cNvSpPr txBox="1">
            <a:spLocks noGrp="1"/>
          </p:cNvSpPr>
          <p:nvPr>
            <p:ph type="subTitle" idx="1"/>
          </p:nvPr>
        </p:nvSpPr>
        <p:spPr>
          <a:xfrm>
            <a:off x="7289069" y="2357202"/>
            <a:ext cx="3974400" cy="82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133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Random Forest Classifier</a:t>
            </a:r>
            <a:endParaRPr sz="2133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246" name="Google Shape;1246;p50"/>
          <p:cNvSpPr txBox="1">
            <a:spLocks noGrp="1"/>
          </p:cNvSpPr>
          <p:nvPr>
            <p:ph type="title" idx="3"/>
          </p:nvPr>
        </p:nvSpPr>
        <p:spPr>
          <a:xfrm>
            <a:off x="5108400" y="3401300"/>
            <a:ext cx="1992400" cy="82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248" name="Google Shape;1248;p50"/>
          <p:cNvSpPr txBox="1">
            <a:spLocks noGrp="1"/>
          </p:cNvSpPr>
          <p:nvPr>
            <p:ph type="title" idx="5"/>
          </p:nvPr>
        </p:nvSpPr>
        <p:spPr>
          <a:xfrm>
            <a:off x="5108400" y="4570433"/>
            <a:ext cx="1992400" cy="82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1250" name="Google Shape;1250;p50"/>
          <p:cNvGrpSpPr/>
          <p:nvPr/>
        </p:nvGrpSpPr>
        <p:grpSpPr>
          <a:xfrm>
            <a:off x="1161986" y="2508301"/>
            <a:ext cx="4778228" cy="4371535"/>
            <a:chOff x="871489" y="1881225"/>
            <a:chExt cx="3583671" cy="3278651"/>
          </a:xfrm>
        </p:grpSpPr>
        <p:sp>
          <p:nvSpPr>
            <p:cNvPr id="1251" name="Google Shape;1251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070624" y="3531319"/>
              <a:ext cx="83586" cy="1602821"/>
            </a:xfrm>
            <a:custGeom>
              <a:avLst/>
              <a:gdLst/>
              <a:ahLst/>
              <a:cxnLst/>
              <a:rect l="l" t="t" r="r" b="b"/>
              <a:pathLst>
                <a:path w="2608" h="50010" extrusionOk="0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988760" y="3935117"/>
              <a:ext cx="208902" cy="1224759"/>
            </a:xfrm>
            <a:custGeom>
              <a:avLst/>
              <a:gdLst/>
              <a:ahLst/>
              <a:cxnLst/>
              <a:rect l="l" t="t" r="r" b="b"/>
              <a:pathLst>
                <a:path w="6518" h="38214" extrusionOk="0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742768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150284" y="3935117"/>
              <a:ext cx="208357" cy="1224759"/>
            </a:xfrm>
            <a:custGeom>
              <a:avLst/>
              <a:gdLst/>
              <a:ahLst/>
              <a:cxnLst/>
              <a:rect l="l" t="t" r="r" b="b"/>
              <a:pathLst>
                <a:path w="6501" h="38214" extrusionOk="0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335252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871489" y="2271819"/>
              <a:ext cx="152109" cy="1713233"/>
            </a:xfrm>
            <a:custGeom>
              <a:avLst/>
              <a:gdLst/>
              <a:ahLst/>
              <a:cxnLst/>
              <a:rect l="l" t="t" r="r" b="b"/>
              <a:pathLst>
                <a:path w="4746" h="53455" extrusionOk="0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874181" y="3786758"/>
              <a:ext cx="1656889" cy="308513"/>
            </a:xfrm>
            <a:custGeom>
              <a:avLst/>
              <a:gdLst/>
              <a:ahLst/>
              <a:cxnLst/>
              <a:rect l="l" t="t" r="r" b="b"/>
              <a:pathLst>
                <a:path w="51697" h="9626" extrusionOk="0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790226" y="4927930"/>
              <a:ext cx="607283" cy="231914"/>
            </a:xfrm>
            <a:custGeom>
              <a:avLst/>
              <a:gdLst/>
              <a:ahLst/>
              <a:cxnLst/>
              <a:rect l="l" t="t" r="r" b="b"/>
              <a:pathLst>
                <a:path w="18948" h="7236" extrusionOk="0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795034" y="5035041"/>
              <a:ext cx="602476" cy="124803"/>
            </a:xfrm>
            <a:custGeom>
              <a:avLst/>
              <a:gdLst/>
              <a:ahLst/>
              <a:cxnLst/>
              <a:rect l="l" t="t" r="r" b="b"/>
              <a:pathLst>
                <a:path w="18798" h="3894" extrusionOk="0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877699" y="3529717"/>
              <a:ext cx="1230111" cy="1552470"/>
            </a:xfrm>
            <a:custGeom>
              <a:avLst/>
              <a:gdLst/>
              <a:ahLst/>
              <a:cxnLst/>
              <a:rect l="l" t="t" r="r" b="b"/>
              <a:pathLst>
                <a:path w="38381" h="48439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877699" y="3529717"/>
              <a:ext cx="656031" cy="192813"/>
            </a:xfrm>
            <a:custGeom>
              <a:avLst/>
              <a:gdLst/>
              <a:ahLst/>
              <a:cxnLst/>
              <a:rect l="l" t="t" r="r" b="b"/>
              <a:pathLst>
                <a:path w="20469" h="6016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319163" y="1881225"/>
              <a:ext cx="953776" cy="1005152"/>
            </a:xfrm>
            <a:custGeom>
              <a:avLst/>
              <a:gdLst/>
              <a:ahLst/>
              <a:cxnLst/>
              <a:rect l="l" t="t" r="r" b="b"/>
              <a:pathLst>
                <a:path w="29759" h="31362" extrusionOk="0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1532841" y="2097723"/>
              <a:ext cx="680678" cy="610617"/>
            </a:xfrm>
            <a:custGeom>
              <a:avLst/>
              <a:gdLst/>
              <a:ahLst/>
              <a:cxnLst/>
              <a:rect l="l" t="t" r="r" b="b"/>
              <a:pathLst>
                <a:path w="21238" h="19052" extrusionOk="0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2491937" y="4927930"/>
              <a:ext cx="606771" cy="231914"/>
            </a:xfrm>
            <a:custGeom>
              <a:avLst/>
              <a:gdLst/>
              <a:ahLst/>
              <a:cxnLst/>
              <a:rect l="l" t="t" r="r" b="b"/>
              <a:pathLst>
                <a:path w="18932" h="7236" extrusionOk="0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2496232" y="5035586"/>
              <a:ext cx="602476" cy="124258"/>
            </a:xfrm>
            <a:custGeom>
              <a:avLst/>
              <a:gdLst/>
              <a:ahLst/>
              <a:cxnLst/>
              <a:rect l="l" t="t" r="r" b="b"/>
              <a:pathLst>
                <a:path w="18798" h="3877" extrusionOk="0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546782" y="3529717"/>
              <a:ext cx="1262225" cy="1552470"/>
            </a:xfrm>
            <a:custGeom>
              <a:avLst/>
              <a:gdLst/>
              <a:ahLst/>
              <a:cxnLst/>
              <a:rect l="l" t="t" r="r" b="b"/>
              <a:pathLst>
                <a:path w="39383" h="48439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546782" y="3529717"/>
              <a:ext cx="794167" cy="233004"/>
            </a:xfrm>
            <a:custGeom>
              <a:avLst/>
              <a:gdLst/>
              <a:ahLst/>
              <a:cxnLst/>
              <a:rect l="l" t="t" r="r" b="b"/>
              <a:pathLst>
                <a:path w="24779" h="7270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878043" y="2891826"/>
              <a:ext cx="285982" cy="188999"/>
            </a:xfrm>
            <a:custGeom>
              <a:avLst/>
              <a:gdLst/>
              <a:ahLst/>
              <a:cxnLst/>
              <a:rect l="l" t="t" r="r" b="b"/>
              <a:pathLst>
                <a:path w="8923" h="5897" extrusionOk="0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990707" y="2443767"/>
              <a:ext cx="983230" cy="809711"/>
            </a:xfrm>
            <a:custGeom>
              <a:avLst/>
              <a:gdLst/>
              <a:ahLst/>
              <a:cxnLst/>
              <a:rect l="l" t="t" r="r" b="b"/>
              <a:pathLst>
                <a:path w="30678" h="25264" extrusionOk="0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504476" y="2398192"/>
              <a:ext cx="902881" cy="1208157"/>
            </a:xfrm>
            <a:custGeom>
              <a:avLst/>
              <a:gdLst/>
              <a:ahLst/>
              <a:cxnLst/>
              <a:rect l="l" t="t" r="r" b="b"/>
              <a:pathLst>
                <a:path w="28171" h="37696" extrusionOk="0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786132" y="2398192"/>
              <a:ext cx="365787" cy="259765"/>
            </a:xfrm>
            <a:custGeom>
              <a:avLst/>
              <a:gdLst/>
              <a:ahLst/>
              <a:cxnLst/>
              <a:rect l="l" t="t" r="r" b="b"/>
              <a:pathLst>
                <a:path w="11413" h="8105" extrusionOk="0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60616" y="2947176"/>
              <a:ext cx="71632" cy="66920"/>
            </a:xfrm>
            <a:custGeom>
              <a:avLst/>
              <a:gdLst/>
              <a:ahLst/>
              <a:cxnLst/>
              <a:rect l="l" t="t" r="r" b="b"/>
              <a:pathLst>
                <a:path w="2235" h="2088" extrusionOk="0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514981" y="2874807"/>
              <a:ext cx="197620" cy="189608"/>
            </a:xfrm>
            <a:custGeom>
              <a:avLst/>
              <a:gdLst/>
              <a:ahLst/>
              <a:cxnLst/>
              <a:rect l="l" t="t" r="r" b="b"/>
              <a:pathLst>
                <a:path w="6166" h="5916" extrusionOk="0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610298" y="2922786"/>
              <a:ext cx="49293" cy="83234"/>
            </a:xfrm>
            <a:custGeom>
              <a:avLst/>
              <a:gdLst/>
              <a:ahLst/>
              <a:cxnLst/>
              <a:rect l="l" t="t" r="r" b="b"/>
              <a:pathLst>
                <a:path w="1538" h="2597" extrusionOk="0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84049" y="2940638"/>
              <a:ext cx="46088" cy="83074"/>
            </a:xfrm>
            <a:custGeom>
              <a:avLst/>
              <a:gdLst/>
              <a:ahLst/>
              <a:cxnLst/>
              <a:rect l="l" t="t" r="r" b="b"/>
              <a:pathLst>
                <a:path w="1438" h="2592" extrusionOk="0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536390" y="2982431"/>
              <a:ext cx="59485" cy="81984"/>
            </a:xfrm>
            <a:custGeom>
              <a:avLst/>
              <a:gdLst/>
              <a:ahLst/>
              <a:cxnLst/>
              <a:rect l="l" t="t" r="r" b="b"/>
              <a:pathLst>
                <a:path w="1856" h="2558" extrusionOk="0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638662" y="2909069"/>
              <a:ext cx="51985" cy="73939"/>
            </a:xfrm>
            <a:custGeom>
              <a:avLst/>
              <a:gdLst/>
              <a:ahLst/>
              <a:cxnLst/>
              <a:rect l="l" t="t" r="r" b="b"/>
              <a:pathLst>
                <a:path w="1622" h="2307" extrusionOk="0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1404320" y="2443735"/>
              <a:ext cx="1155114" cy="894868"/>
            </a:xfrm>
            <a:custGeom>
              <a:avLst/>
              <a:gdLst/>
              <a:ahLst/>
              <a:cxnLst/>
              <a:rect l="l" t="t" r="r" b="b"/>
              <a:pathLst>
                <a:path w="36041" h="27921" extrusionOk="0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1812926" y="1971414"/>
              <a:ext cx="386651" cy="644237"/>
            </a:xfrm>
            <a:custGeom>
              <a:avLst/>
              <a:gdLst/>
              <a:ahLst/>
              <a:cxnLst/>
              <a:rect l="l" t="t" r="r" b="b"/>
              <a:pathLst>
                <a:path w="12064" h="20101" extrusionOk="0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1812926" y="2111697"/>
              <a:ext cx="300437" cy="503954"/>
            </a:xfrm>
            <a:custGeom>
              <a:avLst/>
              <a:gdLst/>
              <a:ahLst/>
              <a:cxnLst/>
              <a:rect l="l" t="t" r="r" b="b"/>
              <a:pathLst>
                <a:path w="9374" h="15724" extrusionOk="0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878244" y="2047436"/>
              <a:ext cx="41793" cy="69132"/>
            </a:xfrm>
            <a:custGeom>
              <a:avLst/>
              <a:gdLst/>
              <a:ahLst/>
              <a:cxnLst/>
              <a:rect l="l" t="t" r="r" b="b"/>
              <a:pathLst>
                <a:path w="1304" h="2157" extrusionOk="0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2091921" y="2035257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2109580" y="2082788"/>
              <a:ext cx="33781" cy="33909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101568" y="2170605"/>
              <a:ext cx="62145" cy="29710"/>
            </a:xfrm>
            <a:custGeom>
              <a:avLst/>
              <a:gdLst/>
              <a:ahLst/>
              <a:cxnLst/>
              <a:rect l="l" t="t" r="r" b="b"/>
              <a:pathLst>
                <a:path w="1939" h="92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288996" y="3260369"/>
              <a:ext cx="99611" cy="1893033"/>
            </a:xfrm>
            <a:custGeom>
              <a:avLst/>
              <a:gdLst/>
              <a:ahLst/>
              <a:cxnLst/>
              <a:rect l="l" t="t" r="r" b="b"/>
              <a:pathLst>
                <a:path w="3108" h="59065" extrusionOk="0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4323915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186492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497089" y="3260369"/>
              <a:ext cx="99099" cy="1893033"/>
            </a:xfrm>
            <a:custGeom>
              <a:avLst/>
              <a:gdLst/>
              <a:ahLst/>
              <a:cxnLst/>
              <a:rect l="l" t="t" r="r" b="b"/>
              <a:pathLst>
                <a:path w="3092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783784" y="2690584"/>
              <a:ext cx="615328" cy="491647"/>
            </a:xfrm>
            <a:custGeom>
              <a:avLst/>
              <a:gdLst/>
              <a:ahLst/>
              <a:cxnLst/>
              <a:rect l="l" t="t" r="r" b="b"/>
              <a:pathLst>
                <a:path w="19199" h="15340" extrusionOk="0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24488" y="2690584"/>
              <a:ext cx="611578" cy="491647"/>
            </a:xfrm>
            <a:custGeom>
              <a:avLst/>
              <a:gdLst/>
              <a:ahLst/>
              <a:cxnLst/>
              <a:rect l="l" t="t" r="r" b="b"/>
              <a:pathLst>
                <a:path w="19082" h="15340" extrusionOk="0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519244" y="3150053"/>
              <a:ext cx="790449" cy="45543"/>
            </a:xfrm>
            <a:custGeom>
              <a:avLst/>
              <a:gdLst/>
              <a:ahLst/>
              <a:cxnLst/>
              <a:rect l="l" t="t" r="r" b="b"/>
              <a:pathLst>
                <a:path w="24663" h="1421" extrusionOk="0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259542" y="3188609"/>
              <a:ext cx="2195617" cy="164961"/>
            </a:xfrm>
            <a:custGeom>
              <a:avLst/>
              <a:gdLst/>
              <a:ahLst/>
              <a:cxnLst/>
              <a:rect l="l" t="t" r="r" b="b"/>
              <a:pathLst>
                <a:path w="68506" h="5147" extrusionOk="0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E2F3935-D016-77F6-B641-9E950FDD70F8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7361931" y="3610926"/>
            <a:ext cx="4351583" cy="1580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score: 0.70   </a:t>
            </a: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precision: 0.68   </a:t>
            </a:r>
            <a:r>
              <a:rPr lang="en-US" altLang="en-US" sz="1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 true pos / true </a:t>
            </a:r>
            <a:r>
              <a:rPr lang="en-US" altLang="en-US" sz="1400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pos+false</a:t>
            </a:r>
            <a:r>
              <a:rPr lang="en-US" altLang="en-US" sz="1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pos )</a:t>
            </a: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recall: 0.67  </a:t>
            </a:r>
            <a:r>
              <a:rPr lang="en-US" altLang="en-US" sz="1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 </a:t>
            </a:r>
            <a:r>
              <a:rPr lang="pt-BR" altLang="en-US" sz="1400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true pos / true pos+false neg )</a:t>
            </a:r>
            <a:endParaRPr lang="en-US" altLang="en-US" sz="1400" i="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963903" y="1707611"/>
            <a:ext cx="5321487" cy="11776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About the patient..</a:t>
            </a:r>
            <a:br>
              <a:rPr lang="en" sz="3733" dirty="0">
                <a:solidFill>
                  <a:schemeClr val="tx2">
                    <a:lumMod val="10000"/>
                  </a:schemeClr>
                </a:solidFill>
                <a:latin typeface="+mj-lt"/>
              </a:rPr>
            </a:br>
            <a:r>
              <a:rPr lang="en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Who is more likely to come back?</a:t>
            </a:r>
            <a:endParaRPr sz="16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536" name="Google Shape;536;p39"/>
          <p:cNvGrpSpPr/>
          <p:nvPr/>
        </p:nvGrpSpPr>
        <p:grpSpPr>
          <a:xfrm>
            <a:off x="9274035" y="411586"/>
            <a:ext cx="1954063" cy="1945220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6583840" y="2957255"/>
            <a:ext cx="4641637" cy="3070901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4251C70D-7833-E703-2C1E-50AD83CC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91" y="2528413"/>
            <a:ext cx="5713908" cy="271096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Age above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Patient who is admitted to emergency room,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Patient with circulatory complaint-diagnosis,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Patient who stayed in the hospital between 3-5 days,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Patient who is discharged to home</a:t>
            </a:r>
          </a:p>
          <a:p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6872684" y="624667"/>
            <a:ext cx="4153833" cy="163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400" dirty="0">
                <a:solidFill>
                  <a:schemeClr val="tx1"/>
                </a:solidFill>
                <a:latin typeface="+mj-lt"/>
              </a:rPr>
              <a:t>Thanks..</a:t>
            </a:r>
            <a:endParaRPr sz="6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94" name="Google Shape;1894;p66">
            <a:hlinkClick r:id="rId3"/>
          </p:cNvPr>
          <p:cNvSpPr/>
          <p:nvPr/>
        </p:nvSpPr>
        <p:spPr>
          <a:xfrm>
            <a:off x="7810576" y="3929350"/>
            <a:ext cx="1015241" cy="93650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98" name="Google Shape;1898;p66"/>
          <p:cNvSpPr txBox="1">
            <a:spLocks noGrp="1"/>
          </p:cNvSpPr>
          <p:nvPr>
            <p:ph type="subTitle" idx="1"/>
          </p:nvPr>
        </p:nvSpPr>
        <p:spPr>
          <a:xfrm>
            <a:off x="7262400" y="2356800"/>
            <a:ext cx="3384000" cy="1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  <a:latin typeface="+mj-lt"/>
              </a:rPr>
              <a:t>Do you have any questions?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indent="0"/>
            <a:endParaRPr dirty="0">
              <a:solidFill>
                <a:schemeClr val="tx1"/>
              </a:solidFill>
              <a:latin typeface="+mj-lt"/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  <a:latin typeface="+mj-lt"/>
              </a:rPr>
              <a:t>asliveenstra@gmail.com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indent="0"/>
            <a:endParaRPr dirty="0"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1271467" y="1467968"/>
            <a:ext cx="4970200" cy="6955633"/>
            <a:chOff x="1927175" y="238100"/>
            <a:chExt cx="3727650" cy="5216725"/>
          </a:xfrm>
        </p:grpSpPr>
        <p:sp>
          <p:nvSpPr>
            <p:cNvPr id="1900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F8134B6A-FF3A-6D8C-ED06-FA83C87C0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607" y="3916801"/>
            <a:ext cx="1009003" cy="10049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82" name="Google Shape;16082;p8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418" y="2830767"/>
            <a:ext cx="2989165" cy="119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568B92-2EBF-F268-0C79-A2A24666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95339"/>
              </p:ext>
            </p:extLst>
          </p:nvPr>
        </p:nvGraphicFramePr>
        <p:xfrm>
          <a:off x="1302864" y="1593941"/>
          <a:ext cx="9281584" cy="4587240"/>
        </p:xfrm>
        <a:graphic>
          <a:graphicData uri="http://schemas.openxmlformats.org/drawingml/2006/table">
            <a:tbl>
              <a:tblPr/>
              <a:tblGrid>
                <a:gridCol w="9281584">
                  <a:extLst>
                    <a:ext uri="{9D8B030D-6E8A-4147-A177-3AD203B41FA5}">
                      <a16:colId xmlns:a16="http://schemas.microsoft.com/office/drawing/2014/main" val="1589550796"/>
                    </a:ext>
                  </a:extLst>
                </a:gridCol>
              </a:tblGrid>
              <a:tr h="4524672">
                <a:tc>
                  <a:txBody>
                    <a:bodyPr/>
                    <a:lstStyle/>
                    <a:p>
                      <a:r>
                        <a:rPr lang="en-US" sz="2700" b="0" dirty="0">
                          <a:solidFill>
                            <a:srgbClr val="123654"/>
                          </a:solidFill>
                          <a:effectLst/>
                          <a:latin typeface="+mj-lt"/>
                        </a:rPr>
                        <a:t>Diabetes 130-US hospitals for years 1999-2008 Data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b="0" i="0" u="none" strike="noStrike" cap="non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Assess if initial diagnoses, number of procedures, or other variables could help better understand the probability of readmission.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900" b="0" i="0" u="none" strike="noStrike" cap="non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Some doctors believe diabetes might play a central role in readmission. Explore the effect of a diabetes diagnosis on readmission rates.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900" b="0" i="0" u="none" strike="noStrike" cap="non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sz="2700" b="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700" b="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700" b="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700" b="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500" b="0" dirty="0"/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155696"/>
                  </a:ext>
                </a:extLst>
              </a:tr>
            </a:tbl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0B834CA-BFFB-A330-D044-1D6CDD28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77" y="4592113"/>
            <a:ext cx="4306331" cy="1592257"/>
          </a:xfrm>
          <a:prstGeom prst="rect">
            <a:avLst/>
          </a:prstGeom>
        </p:spPr>
      </p:pic>
      <p:grpSp>
        <p:nvGrpSpPr>
          <p:cNvPr id="5" name="Google Shape;800;p45">
            <a:extLst>
              <a:ext uri="{FF2B5EF4-FFF2-40B4-BE49-F238E27FC236}">
                <a16:creationId xmlns:a16="http://schemas.microsoft.com/office/drawing/2014/main" id="{3FC9DEB6-7A64-B6AA-C5FA-D8F60266A98D}"/>
              </a:ext>
            </a:extLst>
          </p:cNvPr>
          <p:cNvGrpSpPr/>
          <p:nvPr/>
        </p:nvGrpSpPr>
        <p:grpSpPr>
          <a:xfrm>
            <a:off x="10039352" y="3190874"/>
            <a:ext cx="1773709" cy="3590927"/>
            <a:chOff x="2489600" y="934706"/>
            <a:chExt cx="2419225" cy="4892225"/>
          </a:xfrm>
        </p:grpSpPr>
        <p:sp>
          <p:nvSpPr>
            <p:cNvPr id="6" name="Google Shape;801;p45">
              <a:extLst>
                <a:ext uri="{FF2B5EF4-FFF2-40B4-BE49-F238E27FC236}">
                  <a16:creationId xmlns:a16="http://schemas.microsoft.com/office/drawing/2014/main" id="{C35877CE-A64C-EAB4-CB5E-55391A48F270}"/>
                </a:ext>
              </a:extLst>
            </p:cNvPr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802;p45">
              <a:extLst>
                <a:ext uri="{FF2B5EF4-FFF2-40B4-BE49-F238E27FC236}">
                  <a16:creationId xmlns:a16="http://schemas.microsoft.com/office/drawing/2014/main" id="{03479557-84E1-574E-954F-AAC5F94E4A45}"/>
                </a:ext>
              </a:extLst>
            </p:cNvPr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812;p45">
            <a:extLst>
              <a:ext uri="{FF2B5EF4-FFF2-40B4-BE49-F238E27FC236}">
                <a16:creationId xmlns:a16="http://schemas.microsoft.com/office/drawing/2014/main" id="{F07D73C0-B77B-33C2-80E0-4C621EF406F9}"/>
              </a:ext>
            </a:extLst>
          </p:cNvPr>
          <p:cNvGrpSpPr/>
          <p:nvPr/>
        </p:nvGrpSpPr>
        <p:grpSpPr>
          <a:xfrm>
            <a:off x="10561252" y="3771471"/>
            <a:ext cx="727891" cy="685872"/>
            <a:chOff x="1612045" y="2241104"/>
            <a:chExt cx="463219" cy="462930"/>
          </a:xfrm>
        </p:grpSpPr>
        <p:sp>
          <p:nvSpPr>
            <p:cNvPr id="9" name="Google Shape;813;p45">
              <a:extLst>
                <a:ext uri="{FF2B5EF4-FFF2-40B4-BE49-F238E27FC236}">
                  <a16:creationId xmlns:a16="http://schemas.microsoft.com/office/drawing/2014/main" id="{57BCBF2C-06FA-AF85-5B48-28952B571C09}"/>
                </a:ext>
              </a:extLst>
            </p:cNvPr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814;p45">
              <a:extLst>
                <a:ext uri="{FF2B5EF4-FFF2-40B4-BE49-F238E27FC236}">
                  <a16:creationId xmlns:a16="http://schemas.microsoft.com/office/drawing/2014/main" id="{493D7604-E440-A499-4171-A2B5FEB7DA00}"/>
                </a:ext>
              </a:extLst>
            </p:cNvPr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815;p45">
              <a:extLst>
                <a:ext uri="{FF2B5EF4-FFF2-40B4-BE49-F238E27FC236}">
                  <a16:creationId xmlns:a16="http://schemas.microsoft.com/office/drawing/2014/main" id="{51FBD478-E22C-D64F-2976-9DE69A4CDBEA}"/>
                </a:ext>
              </a:extLst>
            </p:cNvPr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816;p45">
              <a:extLst>
                <a:ext uri="{FF2B5EF4-FFF2-40B4-BE49-F238E27FC236}">
                  <a16:creationId xmlns:a16="http://schemas.microsoft.com/office/drawing/2014/main" id="{B6ABFA5C-0F39-8716-EF7F-889EBA292024}"/>
                </a:ext>
              </a:extLst>
            </p:cNvPr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830621" y="351066"/>
            <a:ext cx="7173175" cy="7166273"/>
            <a:chOff x="2698336" y="289010"/>
            <a:chExt cx="3967372" cy="4991806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698336" y="289010"/>
              <a:ext cx="3489773" cy="4322977"/>
              <a:chOff x="2698336" y="289010"/>
              <a:chExt cx="3489773" cy="4322977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698336" y="665438"/>
                <a:ext cx="3489773" cy="3946549"/>
                <a:chOff x="2698336" y="665438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698336" y="665438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15817" y="914318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38231" y="289010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279603" y="1127075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160341" y="2031066"/>
            <a:ext cx="3532400" cy="87839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Conclusion:</a:t>
            </a:r>
            <a:endParaRPr sz="3200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91" name="Google Shape;1791;p63"/>
          <p:cNvSpPr txBox="1">
            <a:spLocks noGrp="1"/>
          </p:cNvSpPr>
          <p:nvPr>
            <p:ph type="subTitle" idx="1"/>
          </p:nvPr>
        </p:nvSpPr>
        <p:spPr>
          <a:xfrm>
            <a:off x="3440094" y="3462527"/>
            <a:ext cx="5248273" cy="27086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      </a:t>
            </a:r>
            <a:r>
              <a:rPr lang="en-US" sz="2667" dirty="0">
                <a:solidFill>
                  <a:srgbClr val="222222"/>
                </a:solidFill>
                <a:latin typeface="+mj-lt"/>
              </a:rPr>
              <a:t>Diabetes </a:t>
            </a:r>
            <a:r>
              <a:rPr lang="en-AE" sz="4800" dirty="0">
                <a:solidFill>
                  <a:srgbClr val="202124"/>
                </a:solidFill>
                <a:latin typeface="+mj-lt"/>
              </a:rPr>
              <a:t>💔</a:t>
            </a:r>
            <a:r>
              <a:rPr lang="en-US" sz="2667" dirty="0">
                <a:solidFill>
                  <a:srgbClr val="222222"/>
                </a:solidFill>
                <a:latin typeface="+mj-lt"/>
              </a:rPr>
              <a:t> Your Heart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4597447" y="2101467"/>
            <a:ext cx="3885600" cy="8556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4597447" y="3508617"/>
            <a:ext cx="3885600" cy="8556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4597447" y="4913865"/>
            <a:ext cx="3885600" cy="840347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864749" y="872185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Type 2 Diabetes</a:t>
            </a:r>
            <a:endParaRPr sz="2400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4640433" y="2105800"/>
            <a:ext cx="3799600" cy="85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E" sz="1867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More than 37 million Americans have diabetes</a:t>
            </a:r>
            <a:endParaRPr sz="1333" dirty="0">
              <a:latin typeface="+mn-lt"/>
            </a:endParaRPr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4640433" y="3506612"/>
            <a:ext cx="3799600" cy="85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E" sz="1867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Approximately 90-95% of them have type 2 diabetes</a:t>
            </a:r>
            <a:endParaRPr sz="1333" dirty="0">
              <a:latin typeface="+mn-lt"/>
            </a:endParaRPr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4640434" y="4955698"/>
            <a:ext cx="3722517" cy="8403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E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Type 2 diabetes most often develops in people over age 45</a:t>
            </a:r>
            <a:endParaRPr sz="1200" dirty="0">
              <a:latin typeface="+mn-lt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564546" y="2094760"/>
            <a:ext cx="2655423" cy="6373648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" grpId="0" build="p"/>
      <p:bldP spid="1191" grpId="0" build="p"/>
      <p:bldP spid="11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1054984" y="1766200"/>
            <a:ext cx="3137200" cy="248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40"/>
          <p:cNvSpPr/>
          <p:nvPr/>
        </p:nvSpPr>
        <p:spPr>
          <a:xfrm>
            <a:off x="4527400" y="1766200"/>
            <a:ext cx="3137200" cy="248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40"/>
          <p:cNvSpPr/>
          <p:nvPr/>
        </p:nvSpPr>
        <p:spPr>
          <a:xfrm>
            <a:off x="7999817" y="1766067"/>
            <a:ext cx="3137200" cy="248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40"/>
          <p:cNvSpPr/>
          <p:nvPr/>
        </p:nvSpPr>
        <p:spPr>
          <a:xfrm>
            <a:off x="5953000" y="4753467"/>
            <a:ext cx="286000" cy="286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78" name="Google Shape;578;p40"/>
          <p:cNvCxnSpPr/>
          <p:nvPr/>
        </p:nvCxnSpPr>
        <p:spPr>
          <a:xfrm>
            <a:off x="6096000" y="4248200"/>
            <a:ext cx="0" cy="6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9425417" y="4753467"/>
            <a:ext cx="286000" cy="286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80" name="Google Shape;580;p40"/>
          <p:cNvCxnSpPr/>
          <p:nvPr/>
        </p:nvCxnSpPr>
        <p:spPr>
          <a:xfrm>
            <a:off x="9568417" y="4248067"/>
            <a:ext cx="0" cy="6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2480584" y="4753467"/>
            <a:ext cx="286000" cy="286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82" name="Google Shape;582;p40"/>
          <p:cNvCxnSpPr/>
          <p:nvPr/>
        </p:nvCxnSpPr>
        <p:spPr>
          <a:xfrm>
            <a:off x="2623584" y="4248067"/>
            <a:ext cx="0" cy="6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959999" y="985232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2667" dirty="0">
                <a:solidFill>
                  <a:srgbClr val="222222"/>
                </a:solidFill>
                <a:latin typeface="+mn-lt"/>
              </a:rPr>
              <a:t>How Diabetes Affects Your Heart?</a:t>
            </a:r>
            <a:br>
              <a:rPr lang="en-US" sz="2667" dirty="0">
                <a:solidFill>
                  <a:srgbClr val="222222"/>
                </a:solidFill>
                <a:latin typeface="+mn-lt"/>
              </a:rPr>
            </a:br>
            <a:endParaRPr lang="en-US" sz="2667" dirty="0">
              <a:solidFill>
                <a:srgbClr val="222222"/>
              </a:solidFill>
              <a:latin typeface="+mn-lt"/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1054984" y="2152833"/>
            <a:ext cx="3137200" cy="6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133" dirty="0">
                <a:solidFill>
                  <a:srgbClr val="222222"/>
                </a:solidFill>
                <a:latin typeface="+mn-lt"/>
              </a:rPr>
              <a:t>High Blood Pressure</a:t>
            </a:r>
            <a:endParaRPr sz="2133" dirty="0">
              <a:latin typeface="+mn-lt"/>
            </a:endParaRPr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1055067" y="5078400"/>
            <a:ext cx="3137200" cy="10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E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F</a:t>
            </a:r>
            <a:r>
              <a:rPr lang="en-AE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orce of blood through your arteries and can damage artery walls</a:t>
            </a:r>
            <a:endParaRPr sz="1333" dirty="0">
              <a:latin typeface="+mn-lt"/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4527400" y="2152833"/>
            <a:ext cx="3137200" cy="6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+mn-lt"/>
              </a:rPr>
              <a:t>Too much LDL (“bad”) cholesterol</a:t>
            </a:r>
            <a:endParaRPr sz="1867" dirty="0">
              <a:latin typeface="+mn-lt"/>
            </a:endParaRPr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4527400" y="5078400"/>
            <a:ext cx="3137200" cy="10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E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</a:t>
            </a:r>
            <a:r>
              <a:rPr lang="en-AE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an form plaque on damaged artery walls</a:t>
            </a:r>
            <a:endParaRPr sz="1333" dirty="0">
              <a:latin typeface="+mn-lt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7999817" y="2152833"/>
            <a:ext cx="3137200" cy="6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133" dirty="0">
                <a:solidFill>
                  <a:srgbClr val="000000"/>
                </a:solidFill>
                <a:latin typeface="+mn-lt"/>
              </a:rPr>
              <a:t>High triglycerides</a:t>
            </a:r>
            <a:endParaRPr sz="2133" dirty="0">
              <a:latin typeface="+mn-lt"/>
            </a:endParaRPr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7999837" y="5078400"/>
            <a:ext cx="3137200" cy="10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E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</a:t>
            </a:r>
            <a:r>
              <a:rPr lang="en-AE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ontribute to hardening of the arteries</a:t>
            </a:r>
            <a:endParaRPr dirty="0">
              <a:latin typeface="+mn-lt"/>
            </a:endParaRPr>
          </a:p>
        </p:txBody>
      </p:sp>
      <p:grpSp>
        <p:nvGrpSpPr>
          <p:cNvPr id="590" name="Google Shape;590;p40"/>
          <p:cNvGrpSpPr/>
          <p:nvPr/>
        </p:nvGrpSpPr>
        <p:grpSpPr>
          <a:xfrm>
            <a:off x="2285733" y="3136483"/>
            <a:ext cx="675699" cy="675743"/>
            <a:chOff x="1719413" y="2232465"/>
            <a:chExt cx="488410" cy="488442"/>
          </a:xfrm>
        </p:grpSpPr>
        <p:sp>
          <p:nvSpPr>
            <p:cNvPr id="591" name="Google Shape;591;p40"/>
            <p:cNvSpPr/>
            <p:nvPr/>
          </p:nvSpPr>
          <p:spPr>
            <a:xfrm>
              <a:off x="1734412" y="2339031"/>
              <a:ext cx="458443" cy="107143"/>
            </a:xfrm>
            <a:custGeom>
              <a:avLst/>
              <a:gdLst/>
              <a:ahLst/>
              <a:cxnLst/>
              <a:rect l="l" t="t" r="r" b="b"/>
              <a:pathLst>
                <a:path w="14304" h="3343" extrusionOk="0">
                  <a:moveTo>
                    <a:pt x="953" y="1"/>
                  </a:moveTo>
                  <a:cubicBezTo>
                    <a:pt x="435" y="1"/>
                    <a:pt x="1" y="435"/>
                    <a:pt x="1" y="953"/>
                  </a:cubicBezTo>
                  <a:lnTo>
                    <a:pt x="1" y="3343"/>
                  </a:lnTo>
                  <a:lnTo>
                    <a:pt x="14303" y="3343"/>
                  </a:lnTo>
                  <a:lnTo>
                    <a:pt x="14303" y="953"/>
                  </a:lnTo>
                  <a:cubicBezTo>
                    <a:pt x="14303" y="435"/>
                    <a:pt x="13869" y="1"/>
                    <a:pt x="1335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19413" y="2232465"/>
              <a:ext cx="488410" cy="488442"/>
            </a:xfrm>
            <a:custGeom>
              <a:avLst/>
              <a:gdLst/>
              <a:ahLst/>
              <a:cxnLst/>
              <a:rect l="l" t="t" r="r" b="b"/>
              <a:pathLst>
                <a:path w="15239" h="15240" extrusionOk="0">
                  <a:moveTo>
                    <a:pt x="10945" y="953"/>
                  </a:moveTo>
                  <a:cubicBezTo>
                    <a:pt x="11212" y="953"/>
                    <a:pt x="11429" y="1154"/>
                    <a:pt x="11429" y="1421"/>
                  </a:cubicBezTo>
                  <a:lnTo>
                    <a:pt x="11429" y="2858"/>
                  </a:lnTo>
                  <a:lnTo>
                    <a:pt x="3810" y="2858"/>
                  </a:lnTo>
                  <a:lnTo>
                    <a:pt x="3810" y="1421"/>
                  </a:lnTo>
                  <a:cubicBezTo>
                    <a:pt x="3810" y="1154"/>
                    <a:pt x="4028" y="953"/>
                    <a:pt x="4278" y="953"/>
                  </a:cubicBezTo>
                  <a:close/>
                  <a:moveTo>
                    <a:pt x="13819" y="3810"/>
                  </a:moveTo>
                  <a:cubicBezTo>
                    <a:pt x="14069" y="3810"/>
                    <a:pt x="14287" y="4011"/>
                    <a:pt x="14287" y="4278"/>
                  </a:cubicBezTo>
                  <a:lnTo>
                    <a:pt x="14287" y="13819"/>
                  </a:lnTo>
                  <a:cubicBezTo>
                    <a:pt x="14287" y="14070"/>
                    <a:pt x="14069" y="14287"/>
                    <a:pt x="13819" y="14287"/>
                  </a:cubicBezTo>
                  <a:lnTo>
                    <a:pt x="1421" y="14287"/>
                  </a:lnTo>
                  <a:cubicBezTo>
                    <a:pt x="1154" y="14287"/>
                    <a:pt x="953" y="14070"/>
                    <a:pt x="953" y="13819"/>
                  </a:cubicBezTo>
                  <a:lnTo>
                    <a:pt x="953" y="4278"/>
                  </a:lnTo>
                  <a:cubicBezTo>
                    <a:pt x="953" y="4011"/>
                    <a:pt x="1154" y="3810"/>
                    <a:pt x="1421" y="3810"/>
                  </a:cubicBezTo>
                  <a:close/>
                  <a:moveTo>
                    <a:pt x="4278" y="1"/>
                  </a:moveTo>
                  <a:cubicBezTo>
                    <a:pt x="3493" y="1"/>
                    <a:pt x="2858" y="636"/>
                    <a:pt x="2858" y="1421"/>
                  </a:cubicBezTo>
                  <a:lnTo>
                    <a:pt x="2858" y="2858"/>
                  </a:lnTo>
                  <a:lnTo>
                    <a:pt x="1421" y="2858"/>
                  </a:lnTo>
                  <a:cubicBezTo>
                    <a:pt x="636" y="2858"/>
                    <a:pt x="1" y="3493"/>
                    <a:pt x="1" y="4278"/>
                  </a:cubicBezTo>
                  <a:lnTo>
                    <a:pt x="1" y="13819"/>
                  </a:lnTo>
                  <a:cubicBezTo>
                    <a:pt x="1" y="14604"/>
                    <a:pt x="636" y="15239"/>
                    <a:pt x="1421" y="15239"/>
                  </a:cubicBezTo>
                  <a:lnTo>
                    <a:pt x="13819" y="15239"/>
                  </a:lnTo>
                  <a:cubicBezTo>
                    <a:pt x="14604" y="15239"/>
                    <a:pt x="15239" y="14604"/>
                    <a:pt x="15239" y="13819"/>
                  </a:cubicBezTo>
                  <a:lnTo>
                    <a:pt x="15239" y="4278"/>
                  </a:lnTo>
                  <a:cubicBezTo>
                    <a:pt x="15239" y="3493"/>
                    <a:pt x="14604" y="2858"/>
                    <a:pt x="13819" y="2858"/>
                  </a:cubicBezTo>
                  <a:lnTo>
                    <a:pt x="12382" y="2858"/>
                  </a:lnTo>
                  <a:lnTo>
                    <a:pt x="12382" y="1421"/>
                  </a:lnTo>
                  <a:cubicBezTo>
                    <a:pt x="12382" y="636"/>
                    <a:pt x="11747" y="1"/>
                    <a:pt x="1094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872035" y="2476686"/>
              <a:ext cx="183198" cy="183166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1905" y="0"/>
                  </a:moveTo>
                  <a:lnTo>
                    <a:pt x="1905" y="1905"/>
                  </a:lnTo>
                  <a:lnTo>
                    <a:pt x="1" y="1905"/>
                  </a:lnTo>
                  <a:lnTo>
                    <a:pt x="1" y="3810"/>
                  </a:lnTo>
                  <a:lnTo>
                    <a:pt x="1905" y="3810"/>
                  </a:lnTo>
                  <a:lnTo>
                    <a:pt x="1905" y="5714"/>
                  </a:lnTo>
                  <a:lnTo>
                    <a:pt x="3810" y="5714"/>
                  </a:lnTo>
                  <a:lnTo>
                    <a:pt x="3810" y="3810"/>
                  </a:lnTo>
                  <a:lnTo>
                    <a:pt x="5715" y="3810"/>
                  </a:lnTo>
                  <a:lnTo>
                    <a:pt x="5715" y="1905"/>
                  </a:lnTo>
                  <a:lnTo>
                    <a:pt x="3810" y="190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40"/>
          <p:cNvGrpSpPr/>
          <p:nvPr/>
        </p:nvGrpSpPr>
        <p:grpSpPr>
          <a:xfrm>
            <a:off x="5822996" y="3138069"/>
            <a:ext cx="546008" cy="672571"/>
            <a:chOff x="4358955" y="2203011"/>
            <a:chExt cx="443957" cy="546805"/>
          </a:xfrm>
        </p:grpSpPr>
        <p:sp>
          <p:nvSpPr>
            <p:cNvPr id="595" name="Google Shape;595;p40"/>
            <p:cNvSpPr/>
            <p:nvPr/>
          </p:nvSpPr>
          <p:spPr>
            <a:xfrm>
              <a:off x="4649200" y="2596105"/>
              <a:ext cx="126950" cy="134418"/>
            </a:xfrm>
            <a:custGeom>
              <a:avLst/>
              <a:gdLst/>
              <a:ahLst/>
              <a:cxnLst/>
              <a:rect l="l" t="t" r="r" b="b"/>
              <a:pathLst>
                <a:path w="3961" h="4194" extrusionOk="0">
                  <a:moveTo>
                    <a:pt x="1070" y="0"/>
                  </a:moveTo>
                  <a:cubicBezTo>
                    <a:pt x="485" y="0"/>
                    <a:pt x="0" y="485"/>
                    <a:pt x="0" y="1069"/>
                  </a:cubicBezTo>
                  <a:lnTo>
                    <a:pt x="0" y="4160"/>
                  </a:lnTo>
                  <a:lnTo>
                    <a:pt x="67" y="4194"/>
                  </a:lnTo>
                  <a:lnTo>
                    <a:pt x="3960" y="317"/>
                  </a:lnTo>
                  <a:lnTo>
                    <a:pt x="3944" y="317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358955" y="2203011"/>
              <a:ext cx="443957" cy="546805"/>
            </a:xfrm>
            <a:custGeom>
              <a:avLst/>
              <a:gdLst/>
              <a:ahLst/>
              <a:cxnLst/>
              <a:rect l="l" t="t" r="r" b="b"/>
              <a:pathLst>
                <a:path w="13852" h="17061" extrusionOk="0">
                  <a:moveTo>
                    <a:pt x="12248" y="1070"/>
                  </a:moveTo>
                  <a:cubicBezTo>
                    <a:pt x="12548" y="1070"/>
                    <a:pt x="12782" y="1304"/>
                    <a:pt x="12782" y="1605"/>
                  </a:cubicBezTo>
                  <a:lnTo>
                    <a:pt x="12782" y="11831"/>
                  </a:lnTo>
                  <a:cubicBezTo>
                    <a:pt x="12782" y="11964"/>
                    <a:pt x="12732" y="12098"/>
                    <a:pt x="12632" y="12198"/>
                  </a:cubicBezTo>
                  <a:lnTo>
                    <a:pt x="8990" y="15841"/>
                  </a:lnTo>
                  <a:cubicBezTo>
                    <a:pt x="8889" y="15941"/>
                    <a:pt x="8756" y="15991"/>
                    <a:pt x="8622" y="15991"/>
                  </a:cubicBezTo>
                  <a:lnTo>
                    <a:pt x="1588" y="15991"/>
                  </a:lnTo>
                  <a:cubicBezTo>
                    <a:pt x="1304" y="15991"/>
                    <a:pt x="1053" y="15757"/>
                    <a:pt x="1053" y="15473"/>
                  </a:cubicBezTo>
                  <a:lnTo>
                    <a:pt x="1053" y="1605"/>
                  </a:lnTo>
                  <a:cubicBezTo>
                    <a:pt x="1053" y="1304"/>
                    <a:pt x="1304" y="1070"/>
                    <a:pt x="1588" y="1070"/>
                  </a:cubicBezTo>
                  <a:close/>
                  <a:moveTo>
                    <a:pt x="1588" y="1"/>
                  </a:moveTo>
                  <a:cubicBezTo>
                    <a:pt x="702" y="1"/>
                    <a:pt x="0" y="719"/>
                    <a:pt x="0" y="1605"/>
                  </a:cubicBezTo>
                  <a:lnTo>
                    <a:pt x="0" y="15473"/>
                  </a:lnTo>
                  <a:cubicBezTo>
                    <a:pt x="0" y="16342"/>
                    <a:pt x="702" y="17060"/>
                    <a:pt x="1588" y="17060"/>
                  </a:cubicBezTo>
                  <a:lnTo>
                    <a:pt x="8622" y="17060"/>
                  </a:lnTo>
                  <a:cubicBezTo>
                    <a:pt x="9040" y="17060"/>
                    <a:pt x="9441" y="16893"/>
                    <a:pt x="9741" y="16593"/>
                  </a:cubicBezTo>
                  <a:lnTo>
                    <a:pt x="13384" y="12950"/>
                  </a:lnTo>
                  <a:cubicBezTo>
                    <a:pt x="13685" y="12649"/>
                    <a:pt x="13852" y="12248"/>
                    <a:pt x="13852" y="11831"/>
                  </a:cubicBezTo>
                  <a:lnTo>
                    <a:pt x="13852" y="1605"/>
                  </a:lnTo>
                  <a:cubicBezTo>
                    <a:pt x="13852" y="719"/>
                    <a:pt x="13133" y="1"/>
                    <a:pt x="1224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426965" y="2544696"/>
              <a:ext cx="170859" cy="34294"/>
            </a:xfrm>
            <a:custGeom>
              <a:avLst/>
              <a:gdLst/>
              <a:ahLst/>
              <a:cxnLst/>
              <a:rect l="l" t="t" r="r" b="b"/>
              <a:pathLst>
                <a:path w="5331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5330" y="1069"/>
                  </a:lnTo>
                  <a:lnTo>
                    <a:pt x="533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426965" y="2476686"/>
              <a:ext cx="307936" cy="34294"/>
            </a:xfrm>
            <a:custGeom>
              <a:avLst/>
              <a:gdLst/>
              <a:ahLst/>
              <a:cxnLst/>
              <a:rect l="l" t="t" r="r" b="b"/>
              <a:pathLst>
                <a:path w="9608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9608" y="1069"/>
                  </a:lnTo>
                  <a:lnTo>
                    <a:pt x="960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4426965" y="2613219"/>
              <a:ext cx="170859" cy="34326"/>
            </a:xfrm>
            <a:custGeom>
              <a:avLst/>
              <a:gdLst/>
              <a:ahLst/>
              <a:cxnLst/>
              <a:rect l="l" t="t" r="r" b="b"/>
              <a:pathLst>
                <a:path w="5331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5330" y="107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495520" y="2271566"/>
              <a:ext cx="170859" cy="170859"/>
            </a:xfrm>
            <a:custGeom>
              <a:avLst/>
              <a:gdLst/>
              <a:ahLst/>
              <a:cxnLst/>
              <a:rect l="l" t="t" r="r" b="b"/>
              <a:pathLst>
                <a:path w="5331" h="5331" extrusionOk="0">
                  <a:moveTo>
                    <a:pt x="2139" y="1"/>
                  </a:moveTo>
                  <a:lnTo>
                    <a:pt x="2139" y="2139"/>
                  </a:lnTo>
                  <a:lnTo>
                    <a:pt x="0" y="2139"/>
                  </a:lnTo>
                  <a:lnTo>
                    <a:pt x="0" y="3192"/>
                  </a:lnTo>
                  <a:lnTo>
                    <a:pt x="2139" y="3192"/>
                  </a:lnTo>
                  <a:lnTo>
                    <a:pt x="2139" y="5331"/>
                  </a:lnTo>
                  <a:lnTo>
                    <a:pt x="3191" y="5331"/>
                  </a:lnTo>
                  <a:lnTo>
                    <a:pt x="3191" y="3192"/>
                  </a:lnTo>
                  <a:lnTo>
                    <a:pt x="5330" y="3192"/>
                  </a:lnTo>
                  <a:lnTo>
                    <a:pt x="5330" y="2139"/>
                  </a:lnTo>
                  <a:lnTo>
                    <a:pt x="3191" y="2139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9188619" y="3152704"/>
            <a:ext cx="759595" cy="643301"/>
            <a:chOff x="6914942" y="2236664"/>
            <a:chExt cx="566580" cy="479885"/>
          </a:xfrm>
        </p:grpSpPr>
        <p:sp>
          <p:nvSpPr>
            <p:cNvPr id="602" name="Google Shape;602;p40"/>
            <p:cNvSpPr/>
            <p:nvPr/>
          </p:nvSpPr>
          <p:spPr>
            <a:xfrm>
              <a:off x="7161791" y="2446367"/>
              <a:ext cx="192813" cy="180506"/>
            </a:xfrm>
            <a:custGeom>
              <a:avLst/>
              <a:gdLst/>
              <a:ahLst/>
              <a:cxnLst/>
              <a:rect l="l" t="t" r="r" b="b"/>
              <a:pathLst>
                <a:path w="6016" h="5632" extrusionOk="0">
                  <a:moveTo>
                    <a:pt x="5337" y="1"/>
                  </a:moveTo>
                  <a:cubicBezTo>
                    <a:pt x="5228" y="1"/>
                    <a:pt x="5114" y="43"/>
                    <a:pt x="5014" y="144"/>
                  </a:cubicBezTo>
                  <a:lnTo>
                    <a:pt x="335" y="4822"/>
                  </a:lnTo>
                  <a:cubicBezTo>
                    <a:pt x="0" y="5157"/>
                    <a:pt x="311" y="5632"/>
                    <a:pt x="678" y="5632"/>
                  </a:cubicBezTo>
                  <a:cubicBezTo>
                    <a:pt x="787" y="5632"/>
                    <a:pt x="900" y="5590"/>
                    <a:pt x="1004" y="5491"/>
                  </a:cubicBezTo>
                  <a:lnTo>
                    <a:pt x="5682" y="812"/>
                  </a:lnTo>
                  <a:cubicBezTo>
                    <a:pt x="6016" y="466"/>
                    <a:pt x="5699" y="1"/>
                    <a:pt x="53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930999" y="2251631"/>
              <a:ext cx="366844" cy="324667"/>
            </a:xfrm>
            <a:custGeom>
              <a:avLst/>
              <a:gdLst/>
              <a:ahLst/>
              <a:cxnLst/>
              <a:rect l="l" t="t" r="r" b="b"/>
              <a:pathLst>
                <a:path w="11446" h="10130" extrusionOk="0">
                  <a:moveTo>
                    <a:pt x="6441" y="0"/>
                  </a:moveTo>
                  <a:cubicBezTo>
                    <a:pt x="5158" y="0"/>
                    <a:pt x="3856" y="477"/>
                    <a:pt x="2824" y="1508"/>
                  </a:cubicBezTo>
                  <a:cubicBezTo>
                    <a:pt x="1" y="4332"/>
                    <a:pt x="1337" y="9177"/>
                    <a:pt x="5214" y="10130"/>
                  </a:cubicBezTo>
                  <a:cubicBezTo>
                    <a:pt x="5113" y="9729"/>
                    <a:pt x="5063" y="9311"/>
                    <a:pt x="5063" y="8893"/>
                  </a:cubicBezTo>
                  <a:cubicBezTo>
                    <a:pt x="5049" y="5976"/>
                    <a:pt x="7430" y="3739"/>
                    <a:pt x="10181" y="3739"/>
                  </a:cubicBezTo>
                  <a:cubicBezTo>
                    <a:pt x="10597" y="3739"/>
                    <a:pt x="11021" y="3790"/>
                    <a:pt x="11446" y="3898"/>
                  </a:cubicBezTo>
                  <a:cubicBezTo>
                    <a:pt x="10842" y="1437"/>
                    <a:pt x="8669" y="0"/>
                    <a:pt x="644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914942" y="2236664"/>
              <a:ext cx="566580" cy="479885"/>
            </a:xfrm>
            <a:custGeom>
              <a:avLst/>
              <a:gdLst/>
              <a:ahLst/>
              <a:cxnLst/>
              <a:rect l="l" t="t" r="r" b="b"/>
              <a:pathLst>
                <a:path w="17678" h="14973" extrusionOk="0">
                  <a:moveTo>
                    <a:pt x="6968" y="941"/>
                  </a:moveTo>
                  <a:cubicBezTo>
                    <a:pt x="8801" y="941"/>
                    <a:pt x="10506" y="2026"/>
                    <a:pt x="11262" y="3780"/>
                  </a:cubicBezTo>
                  <a:cubicBezTo>
                    <a:pt x="11078" y="3746"/>
                    <a:pt x="10894" y="3746"/>
                    <a:pt x="10711" y="3746"/>
                  </a:cubicBezTo>
                  <a:cubicBezTo>
                    <a:pt x="7603" y="3746"/>
                    <a:pt x="5096" y="6253"/>
                    <a:pt x="5096" y="9360"/>
                  </a:cubicBezTo>
                  <a:cubicBezTo>
                    <a:pt x="5096" y="9544"/>
                    <a:pt x="5096" y="9728"/>
                    <a:pt x="5130" y="9912"/>
                  </a:cubicBezTo>
                  <a:cubicBezTo>
                    <a:pt x="3409" y="9177"/>
                    <a:pt x="2289" y="7489"/>
                    <a:pt x="2289" y="5618"/>
                  </a:cubicBezTo>
                  <a:cubicBezTo>
                    <a:pt x="2289" y="3395"/>
                    <a:pt x="3843" y="1474"/>
                    <a:pt x="6015" y="1040"/>
                  </a:cubicBezTo>
                  <a:cubicBezTo>
                    <a:pt x="6334" y="973"/>
                    <a:pt x="6653" y="941"/>
                    <a:pt x="6968" y="941"/>
                  </a:cubicBezTo>
                  <a:close/>
                  <a:moveTo>
                    <a:pt x="10711" y="4682"/>
                  </a:moveTo>
                  <a:cubicBezTo>
                    <a:pt x="10894" y="4682"/>
                    <a:pt x="11078" y="4699"/>
                    <a:pt x="11279" y="4715"/>
                  </a:cubicBezTo>
                  <a:lnTo>
                    <a:pt x="11312" y="4715"/>
                  </a:lnTo>
                  <a:cubicBezTo>
                    <a:pt x="11479" y="4749"/>
                    <a:pt x="11663" y="4782"/>
                    <a:pt x="11847" y="4816"/>
                  </a:cubicBezTo>
                  <a:cubicBezTo>
                    <a:pt x="15372" y="5701"/>
                    <a:pt x="16592" y="10096"/>
                    <a:pt x="14019" y="12669"/>
                  </a:cubicBezTo>
                  <a:cubicBezTo>
                    <a:pt x="13079" y="13609"/>
                    <a:pt x="11895" y="14043"/>
                    <a:pt x="10730" y="14043"/>
                  </a:cubicBezTo>
                  <a:cubicBezTo>
                    <a:pt x="8705" y="14043"/>
                    <a:pt x="6734" y="12734"/>
                    <a:pt x="6183" y="10497"/>
                  </a:cubicBezTo>
                  <a:cubicBezTo>
                    <a:pt x="6132" y="10313"/>
                    <a:pt x="6099" y="10129"/>
                    <a:pt x="6066" y="9945"/>
                  </a:cubicBezTo>
                  <a:cubicBezTo>
                    <a:pt x="6066" y="9945"/>
                    <a:pt x="6066" y="9928"/>
                    <a:pt x="6066" y="9912"/>
                  </a:cubicBezTo>
                  <a:cubicBezTo>
                    <a:pt x="6049" y="9728"/>
                    <a:pt x="6032" y="9544"/>
                    <a:pt x="6032" y="9360"/>
                  </a:cubicBezTo>
                  <a:cubicBezTo>
                    <a:pt x="6032" y="6771"/>
                    <a:pt x="8121" y="4682"/>
                    <a:pt x="10711" y="4682"/>
                  </a:cubicBezTo>
                  <a:close/>
                  <a:moveTo>
                    <a:pt x="6937" y="1"/>
                  </a:moveTo>
                  <a:cubicBezTo>
                    <a:pt x="5537" y="1"/>
                    <a:pt x="4118" y="521"/>
                    <a:pt x="2991" y="1641"/>
                  </a:cubicBezTo>
                  <a:cubicBezTo>
                    <a:pt x="0" y="4632"/>
                    <a:pt x="1287" y="9745"/>
                    <a:pt x="5330" y="10981"/>
                  </a:cubicBezTo>
                  <a:cubicBezTo>
                    <a:pt x="6093" y="13518"/>
                    <a:pt x="8382" y="14972"/>
                    <a:pt x="10721" y="14972"/>
                  </a:cubicBezTo>
                  <a:cubicBezTo>
                    <a:pt x="12126" y="14972"/>
                    <a:pt x="13549" y="14448"/>
                    <a:pt x="14670" y="13320"/>
                  </a:cubicBezTo>
                  <a:cubicBezTo>
                    <a:pt x="17678" y="10329"/>
                    <a:pt x="16391" y="5200"/>
                    <a:pt x="12331" y="3980"/>
                  </a:cubicBezTo>
                  <a:cubicBezTo>
                    <a:pt x="11558" y="1451"/>
                    <a:pt x="9275" y="1"/>
                    <a:pt x="693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+mn-lt"/>
              </a:rPr>
              <a:t>Can Type 2 Diabetes Be Prevented?</a:t>
            </a:r>
            <a:br>
              <a:rPr lang="en-US" sz="3200" b="1" dirty="0">
                <a:solidFill>
                  <a:srgbClr val="333333"/>
                </a:solidFill>
                <a:latin typeface="+mn-lt"/>
              </a:rPr>
            </a:br>
            <a:r>
              <a:rPr lang="en-US" sz="3200" b="1" dirty="0">
                <a:solidFill>
                  <a:srgbClr val="333333"/>
                </a:solidFill>
                <a:latin typeface="+mn-lt"/>
              </a:rPr>
              <a:t>YES!</a:t>
            </a:r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843295" y="1799759"/>
            <a:ext cx="2241200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+mn-lt"/>
              </a:rPr>
              <a:t>Follow a healthy diet</a:t>
            </a:r>
            <a:endParaRPr sz="1867" dirty="0">
              <a:latin typeface="+mn-lt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subTitle" idx="5"/>
          </p:nvPr>
        </p:nvSpPr>
        <p:spPr>
          <a:xfrm>
            <a:off x="6728040" y="1822025"/>
            <a:ext cx="2241200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AE" sz="2133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Get active</a:t>
            </a:r>
            <a:endParaRPr sz="2400" dirty="0">
              <a:latin typeface="+mj-lt"/>
            </a:endParaRPr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8"/>
          </p:nvPr>
        </p:nvSpPr>
        <p:spPr>
          <a:xfrm>
            <a:off x="4022147" y="1860255"/>
            <a:ext cx="2241200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AE" sz="1867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Aim for a healthy weight</a:t>
            </a:r>
            <a:endParaRPr sz="2133" dirty="0">
              <a:latin typeface="+mj-lt"/>
            </a:endParaRPr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4"/>
          </p:nvPr>
        </p:nvSpPr>
        <p:spPr>
          <a:xfrm>
            <a:off x="853129" y="4300663"/>
            <a:ext cx="2241200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Manage stress</a:t>
            </a:r>
            <a:endParaRPr sz="1867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17"/>
          </p:nvPr>
        </p:nvSpPr>
        <p:spPr>
          <a:xfrm>
            <a:off x="3938892" y="4300663"/>
            <a:ext cx="2241200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Don’t smoke</a:t>
            </a:r>
            <a:endParaRPr sz="2133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4" name="Google Shape;1526;p50">
            <a:extLst>
              <a:ext uri="{FF2B5EF4-FFF2-40B4-BE49-F238E27FC236}">
                <a16:creationId xmlns:a16="http://schemas.microsoft.com/office/drawing/2014/main" id="{26C1D7DF-2288-7BD9-3752-009A9E5B93AB}"/>
              </a:ext>
            </a:extLst>
          </p:cNvPr>
          <p:cNvGrpSpPr/>
          <p:nvPr/>
        </p:nvGrpSpPr>
        <p:grpSpPr>
          <a:xfrm>
            <a:off x="1236375" y="4922030"/>
            <a:ext cx="1314747" cy="1270037"/>
            <a:chOff x="237675" y="848900"/>
            <a:chExt cx="792525" cy="765575"/>
          </a:xfrm>
        </p:grpSpPr>
        <p:sp>
          <p:nvSpPr>
            <p:cNvPr id="5" name="Google Shape;1527;p50">
              <a:extLst>
                <a:ext uri="{FF2B5EF4-FFF2-40B4-BE49-F238E27FC236}">
                  <a16:creationId xmlns:a16="http://schemas.microsoft.com/office/drawing/2014/main" id="{7AED4015-B584-9A3D-38CD-B2C6B7578B84}"/>
                </a:ext>
              </a:extLst>
            </p:cNvPr>
            <p:cNvSpPr/>
            <p:nvPr/>
          </p:nvSpPr>
          <p:spPr>
            <a:xfrm>
              <a:off x="516675" y="1050225"/>
              <a:ext cx="229125" cy="319150"/>
            </a:xfrm>
            <a:custGeom>
              <a:avLst/>
              <a:gdLst/>
              <a:ahLst/>
              <a:cxnLst/>
              <a:rect l="l" t="t" r="r" b="b"/>
              <a:pathLst>
                <a:path w="9165" h="12766" extrusionOk="0">
                  <a:moveTo>
                    <a:pt x="5036" y="0"/>
                  </a:moveTo>
                  <a:cubicBezTo>
                    <a:pt x="4552" y="0"/>
                    <a:pt x="4109" y="44"/>
                    <a:pt x="3526" y="109"/>
                  </a:cubicBezTo>
                  <a:cubicBezTo>
                    <a:pt x="3526" y="109"/>
                    <a:pt x="3544" y="1040"/>
                    <a:pt x="2928" y="1390"/>
                  </a:cubicBezTo>
                  <a:cubicBezTo>
                    <a:pt x="2096" y="1855"/>
                    <a:pt x="1098" y="2004"/>
                    <a:pt x="400" y="2421"/>
                  </a:cubicBezTo>
                  <a:cubicBezTo>
                    <a:pt x="384" y="3900"/>
                    <a:pt x="284" y="5680"/>
                    <a:pt x="84" y="7144"/>
                  </a:cubicBezTo>
                  <a:cubicBezTo>
                    <a:pt x="1" y="7709"/>
                    <a:pt x="433" y="8741"/>
                    <a:pt x="633" y="9273"/>
                  </a:cubicBezTo>
                  <a:cubicBezTo>
                    <a:pt x="633" y="9273"/>
                    <a:pt x="883" y="11368"/>
                    <a:pt x="965" y="12632"/>
                  </a:cubicBezTo>
                  <a:cubicBezTo>
                    <a:pt x="1963" y="12732"/>
                    <a:pt x="3094" y="12715"/>
                    <a:pt x="4092" y="12765"/>
                  </a:cubicBezTo>
                  <a:lnTo>
                    <a:pt x="8416" y="12699"/>
                  </a:lnTo>
                  <a:cubicBezTo>
                    <a:pt x="8400" y="11717"/>
                    <a:pt x="8449" y="10486"/>
                    <a:pt x="8466" y="9439"/>
                  </a:cubicBezTo>
                  <a:cubicBezTo>
                    <a:pt x="8633" y="8341"/>
                    <a:pt x="8848" y="7193"/>
                    <a:pt x="8899" y="6213"/>
                  </a:cubicBezTo>
                  <a:cubicBezTo>
                    <a:pt x="8948" y="5231"/>
                    <a:pt x="9165" y="2969"/>
                    <a:pt x="9098" y="2437"/>
                  </a:cubicBezTo>
                  <a:cubicBezTo>
                    <a:pt x="8316" y="2122"/>
                    <a:pt x="7252" y="1756"/>
                    <a:pt x="6437" y="1439"/>
                  </a:cubicBezTo>
                  <a:cubicBezTo>
                    <a:pt x="6087" y="1306"/>
                    <a:pt x="5855" y="973"/>
                    <a:pt x="5855" y="592"/>
                  </a:cubicBezTo>
                  <a:cubicBezTo>
                    <a:pt x="5872" y="408"/>
                    <a:pt x="5872" y="226"/>
                    <a:pt x="5888" y="42"/>
                  </a:cubicBezTo>
                  <a:cubicBezTo>
                    <a:pt x="5573" y="13"/>
                    <a:pt x="5298" y="0"/>
                    <a:pt x="5036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528;p50">
              <a:extLst>
                <a:ext uri="{FF2B5EF4-FFF2-40B4-BE49-F238E27FC236}">
                  <a16:creationId xmlns:a16="http://schemas.microsoft.com/office/drawing/2014/main" id="{5A851543-6BFD-7E00-3873-5D3F7F7F9AD3}"/>
                </a:ext>
              </a:extLst>
            </p:cNvPr>
            <p:cNvSpPr/>
            <p:nvPr/>
          </p:nvSpPr>
          <p:spPr>
            <a:xfrm>
              <a:off x="599825" y="1039225"/>
              <a:ext cx="37050" cy="34525"/>
            </a:xfrm>
            <a:custGeom>
              <a:avLst/>
              <a:gdLst/>
              <a:ahLst/>
              <a:cxnLst/>
              <a:rect l="l" t="t" r="r" b="b"/>
              <a:pathLst>
                <a:path w="1482" h="1381" extrusionOk="0">
                  <a:moveTo>
                    <a:pt x="384" y="0"/>
                  </a:moveTo>
                  <a:cubicBezTo>
                    <a:pt x="234" y="549"/>
                    <a:pt x="184" y="881"/>
                    <a:pt x="1" y="1380"/>
                  </a:cubicBezTo>
                  <a:cubicBezTo>
                    <a:pt x="333" y="1380"/>
                    <a:pt x="1482" y="1181"/>
                    <a:pt x="1482" y="118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529;p50">
              <a:extLst>
                <a:ext uri="{FF2B5EF4-FFF2-40B4-BE49-F238E27FC236}">
                  <a16:creationId xmlns:a16="http://schemas.microsoft.com/office/drawing/2014/main" id="{1506E686-FCFF-DBB9-CDCB-75969D8FC3C1}"/>
                </a:ext>
              </a:extLst>
            </p:cNvPr>
            <p:cNvSpPr/>
            <p:nvPr/>
          </p:nvSpPr>
          <p:spPr>
            <a:xfrm>
              <a:off x="594850" y="1080800"/>
              <a:ext cx="75675" cy="36175"/>
            </a:xfrm>
            <a:custGeom>
              <a:avLst/>
              <a:gdLst/>
              <a:ahLst/>
              <a:cxnLst/>
              <a:rect l="l" t="t" r="r" b="b"/>
              <a:pathLst>
                <a:path w="3027" h="1447" extrusionOk="0">
                  <a:moveTo>
                    <a:pt x="3011" y="16"/>
                  </a:moveTo>
                  <a:lnTo>
                    <a:pt x="3011" y="34"/>
                  </a:lnTo>
                  <a:cubicBezTo>
                    <a:pt x="3027" y="34"/>
                    <a:pt x="3027" y="34"/>
                    <a:pt x="3011" y="16"/>
                  </a:cubicBezTo>
                  <a:close/>
                  <a:moveTo>
                    <a:pt x="17" y="0"/>
                  </a:moveTo>
                  <a:lnTo>
                    <a:pt x="0" y="16"/>
                  </a:lnTo>
                  <a:cubicBezTo>
                    <a:pt x="366" y="682"/>
                    <a:pt x="882" y="1147"/>
                    <a:pt x="1448" y="1447"/>
                  </a:cubicBezTo>
                  <a:cubicBezTo>
                    <a:pt x="898" y="1131"/>
                    <a:pt x="383" y="666"/>
                    <a:pt x="17" y="16"/>
                  </a:cubicBezTo>
                  <a:lnTo>
                    <a:pt x="17" y="0"/>
                  </a:lnTo>
                  <a:close/>
                  <a:moveTo>
                    <a:pt x="3011" y="34"/>
                  </a:moveTo>
                  <a:cubicBezTo>
                    <a:pt x="2661" y="648"/>
                    <a:pt x="2195" y="1032"/>
                    <a:pt x="1448" y="1447"/>
                  </a:cubicBezTo>
                  <a:cubicBezTo>
                    <a:pt x="2195" y="1048"/>
                    <a:pt x="2678" y="666"/>
                    <a:pt x="3011" y="34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530;p50">
              <a:extLst>
                <a:ext uri="{FF2B5EF4-FFF2-40B4-BE49-F238E27FC236}">
                  <a16:creationId xmlns:a16="http://schemas.microsoft.com/office/drawing/2014/main" id="{5566F7F6-F65A-8525-C1FF-6DDA993AC048}"/>
                </a:ext>
              </a:extLst>
            </p:cNvPr>
            <p:cNvSpPr/>
            <p:nvPr/>
          </p:nvSpPr>
          <p:spPr>
            <a:xfrm>
              <a:off x="625600" y="1116550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34" y="17"/>
                  </a:moveTo>
                  <a:cubicBezTo>
                    <a:pt x="284" y="17"/>
                    <a:pt x="333" y="50"/>
                    <a:pt x="367" y="83"/>
                  </a:cubicBezTo>
                  <a:cubicBezTo>
                    <a:pt x="417" y="116"/>
                    <a:pt x="433" y="167"/>
                    <a:pt x="433" y="234"/>
                  </a:cubicBezTo>
                  <a:cubicBezTo>
                    <a:pt x="433" y="283"/>
                    <a:pt x="417" y="333"/>
                    <a:pt x="367" y="383"/>
                  </a:cubicBezTo>
                  <a:cubicBezTo>
                    <a:pt x="333" y="416"/>
                    <a:pt x="284" y="433"/>
                    <a:pt x="234" y="433"/>
                  </a:cubicBezTo>
                  <a:cubicBezTo>
                    <a:pt x="167" y="433"/>
                    <a:pt x="118" y="416"/>
                    <a:pt x="85" y="383"/>
                  </a:cubicBezTo>
                  <a:cubicBezTo>
                    <a:pt x="34" y="333"/>
                    <a:pt x="18" y="283"/>
                    <a:pt x="18" y="234"/>
                  </a:cubicBezTo>
                  <a:cubicBezTo>
                    <a:pt x="18" y="167"/>
                    <a:pt x="34" y="116"/>
                    <a:pt x="85" y="83"/>
                  </a:cubicBezTo>
                  <a:cubicBezTo>
                    <a:pt x="118" y="50"/>
                    <a:pt x="167" y="17"/>
                    <a:pt x="234" y="17"/>
                  </a:cubicBezTo>
                  <a:close/>
                  <a:moveTo>
                    <a:pt x="234" y="1"/>
                  </a:moveTo>
                  <a:cubicBezTo>
                    <a:pt x="101" y="1"/>
                    <a:pt x="1" y="100"/>
                    <a:pt x="1" y="234"/>
                  </a:cubicBezTo>
                  <a:cubicBezTo>
                    <a:pt x="1" y="349"/>
                    <a:pt x="101" y="449"/>
                    <a:pt x="234" y="449"/>
                  </a:cubicBezTo>
                  <a:cubicBezTo>
                    <a:pt x="351" y="449"/>
                    <a:pt x="451" y="349"/>
                    <a:pt x="451" y="234"/>
                  </a:cubicBezTo>
                  <a:cubicBezTo>
                    <a:pt x="451" y="100"/>
                    <a:pt x="351" y="1"/>
                    <a:pt x="23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531;p50">
              <a:extLst>
                <a:ext uri="{FF2B5EF4-FFF2-40B4-BE49-F238E27FC236}">
                  <a16:creationId xmlns:a16="http://schemas.microsoft.com/office/drawing/2014/main" id="{9E0CB104-5A9B-079E-CDAC-A729A14395AD}"/>
                </a:ext>
              </a:extLst>
            </p:cNvPr>
            <p:cNvSpPr/>
            <p:nvPr/>
          </p:nvSpPr>
          <p:spPr>
            <a:xfrm>
              <a:off x="263900" y="1363925"/>
              <a:ext cx="751200" cy="250550"/>
            </a:xfrm>
            <a:custGeom>
              <a:avLst/>
              <a:gdLst/>
              <a:ahLst/>
              <a:cxnLst/>
              <a:rect l="l" t="t" r="r" b="b"/>
              <a:pathLst>
                <a:path w="30048" h="10022" extrusionOk="0">
                  <a:moveTo>
                    <a:pt x="11076" y="0"/>
                  </a:moveTo>
                  <a:cubicBezTo>
                    <a:pt x="10710" y="699"/>
                    <a:pt x="10245" y="1231"/>
                    <a:pt x="9597" y="1681"/>
                  </a:cubicBezTo>
                  <a:cubicBezTo>
                    <a:pt x="7484" y="1730"/>
                    <a:pt x="5372" y="2196"/>
                    <a:pt x="3443" y="3060"/>
                  </a:cubicBezTo>
                  <a:cubicBezTo>
                    <a:pt x="2146" y="3643"/>
                    <a:pt x="965" y="4508"/>
                    <a:pt x="483" y="5854"/>
                  </a:cubicBezTo>
                  <a:cubicBezTo>
                    <a:pt x="0" y="7118"/>
                    <a:pt x="949" y="8582"/>
                    <a:pt x="2195" y="9147"/>
                  </a:cubicBezTo>
                  <a:cubicBezTo>
                    <a:pt x="2973" y="9516"/>
                    <a:pt x="3831" y="9618"/>
                    <a:pt x="4701" y="9618"/>
                  </a:cubicBezTo>
                  <a:cubicBezTo>
                    <a:pt x="5208" y="9618"/>
                    <a:pt x="5718" y="9583"/>
                    <a:pt x="6220" y="9546"/>
                  </a:cubicBezTo>
                  <a:cubicBezTo>
                    <a:pt x="9297" y="9347"/>
                    <a:pt x="15566" y="8948"/>
                    <a:pt x="15717" y="8881"/>
                  </a:cubicBezTo>
                  <a:cubicBezTo>
                    <a:pt x="15855" y="8828"/>
                    <a:pt x="15999" y="8807"/>
                    <a:pt x="16146" y="8807"/>
                  </a:cubicBezTo>
                  <a:cubicBezTo>
                    <a:pt x="16597" y="8807"/>
                    <a:pt x="17077" y="9005"/>
                    <a:pt x="17529" y="9081"/>
                  </a:cubicBezTo>
                  <a:cubicBezTo>
                    <a:pt x="20240" y="9530"/>
                    <a:pt x="22551" y="9646"/>
                    <a:pt x="24747" y="9945"/>
                  </a:cubicBezTo>
                  <a:cubicBezTo>
                    <a:pt x="25120" y="9998"/>
                    <a:pt x="25468" y="10022"/>
                    <a:pt x="25792" y="10022"/>
                  </a:cubicBezTo>
                  <a:cubicBezTo>
                    <a:pt x="29395" y="10022"/>
                    <a:pt x="30048" y="7031"/>
                    <a:pt x="29820" y="6237"/>
                  </a:cubicBezTo>
                  <a:cubicBezTo>
                    <a:pt x="29337" y="4590"/>
                    <a:pt x="27640" y="3610"/>
                    <a:pt x="26061" y="2961"/>
                  </a:cubicBezTo>
                  <a:cubicBezTo>
                    <a:pt x="24148" y="2180"/>
                    <a:pt x="21919" y="1730"/>
                    <a:pt x="19890" y="1364"/>
                  </a:cubicBezTo>
                  <a:cubicBezTo>
                    <a:pt x="19458" y="916"/>
                    <a:pt x="18959" y="466"/>
                    <a:pt x="18544" y="34"/>
                  </a:cubicBezTo>
                  <a:lnTo>
                    <a:pt x="1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32;p50">
              <a:extLst>
                <a:ext uri="{FF2B5EF4-FFF2-40B4-BE49-F238E27FC236}">
                  <a16:creationId xmlns:a16="http://schemas.microsoft.com/office/drawing/2014/main" id="{44C815B7-1A7F-8A7E-D705-A42A97E4B3CB}"/>
                </a:ext>
              </a:extLst>
            </p:cNvPr>
            <p:cNvSpPr/>
            <p:nvPr/>
          </p:nvSpPr>
          <p:spPr>
            <a:xfrm>
              <a:off x="538725" y="1355600"/>
              <a:ext cx="189625" cy="12100"/>
            </a:xfrm>
            <a:custGeom>
              <a:avLst/>
              <a:gdLst/>
              <a:ahLst/>
              <a:cxnLst/>
              <a:rect l="l" t="t" r="r" b="b"/>
              <a:pathLst>
                <a:path w="7585" h="484" extrusionOk="0">
                  <a:moveTo>
                    <a:pt x="1" y="1"/>
                  </a:moveTo>
                  <a:lnTo>
                    <a:pt x="1" y="484"/>
                  </a:lnTo>
                  <a:lnTo>
                    <a:pt x="7584" y="484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33;p50">
              <a:extLst>
                <a:ext uri="{FF2B5EF4-FFF2-40B4-BE49-F238E27FC236}">
                  <a16:creationId xmlns:a16="http://schemas.microsoft.com/office/drawing/2014/main" id="{35578E11-B4FE-93B6-F66F-B7232120CA0C}"/>
                </a:ext>
              </a:extLst>
            </p:cNvPr>
            <p:cNvSpPr/>
            <p:nvPr/>
          </p:nvSpPr>
          <p:spPr>
            <a:xfrm>
              <a:off x="540800" y="1367250"/>
              <a:ext cx="186700" cy="450"/>
            </a:xfrm>
            <a:custGeom>
              <a:avLst/>
              <a:gdLst/>
              <a:ahLst/>
              <a:cxnLst/>
              <a:rect l="l" t="t" r="r" b="b"/>
              <a:pathLst>
                <a:path w="7468" h="18" extrusionOk="0">
                  <a:moveTo>
                    <a:pt x="0" y="0"/>
                  </a:moveTo>
                  <a:lnTo>
                    <a:pt x="0" y="18"/>
                  </a:lnTo>
                  <a:lnTo>
                    <a:pt x="7468" y="18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34;p50">
              <a:extLst>
                <a:ext uri="{FF2B5EF4-FFF2-40B4-BE49-F238E27FC236}">
                  <a16:creationId xmlns:a16="http://schemas.microsoft.com/office/drawing/2014/main" id="{8DE1FFFF-742C-7A8C-A989-F95B07445A4B}"/>
                </a:ext>
              </a:extLst>
            </p:cNvPr>
            <p:cNvSpPr/>
            <p:nvPr/>
          </p:nvSpPr>
          <p:spPr>
            <a:xfrm>
              <a:off x="5507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35;p50">
              <a:extLst>
                <a:ext uri="{FF2B5EF4-FFF2-40B4-BE49-F238E27FC236}">
                  <a16:creationId xmlns:a16="http://schemas.microsoft.com/office/drawing/2014/main" id="{1ECF41C6-BABA-ACDB-8CE5-F10AD556F843}"/>
                </a:ext>
              </a:extLst>
            </p:cNvPr>
            <p:cNvSpPr/>
            <p:nvPr/>
          </p:nvSpPr>
          <p:spPr>
            <a:xfrm>
              <a:off x="56450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36;p50">
              <a:extLst>
                <a:ext uri="{FF2B5EF4-FFF2-40B4-BE49-F238E27FC236}">
                  <a16:creationId xmlns:a16="http://schemas.microsoft.com/office/drawing/2014/main" id="{1688EDE6-138A-25D5-E818-2D83A1B10062}"/>
                </a:ext>
              </a:extLst>
            </p:cNvPr>
            <p:cNvSpPr/>
            <p:nvPr/>
          </p:nvSpPr>
          <p:spPr>
            <a:xfrm>
              <a:off x="5786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37;p50">
              <a:extLst>
                <a:ext uri="{FF2B5EF4-FFF2-40B4-BE49-F238E27FC236}">
                  <a16:creationId xmlns:a16="http://schemas.microsoft.com/office/drawing/2014/main" id="{A2668C6D-6D8C-8E63-42E4-D31AD23948C0}"/>
                </a:ext>
              </a:extLst>
            </p:cNvPr>
            <p:cNvSpPr/>
            <p:nvPr/>
          </p:nvSpPr>
          <p:spPr>
            <a:xfrm>
              <a:off x="592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8" y="415"/>
                    <a:pt x="18" y="399"/>
                  </a:cubicBezTo>
                  <a:lnTo>
                    <a:pt x="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38;p50">
              <a:extLst>
                <a:ext uri="{FF2B5EF4-FFF2-40B4-BE49-F238E27FC236}">
                  <a16:creationId xmlns:a16="http://schemas.microsoft.com/office/drawing/2014/main" id="{8AAE89F7-A1B3-A10E-9AFB-222EC6C0CE3A}"/>
                </a:ext>
              </a:extLst>
            </p:cNvPr>
            <p:cNvSpPr/>
            <p:nvPr/>
          </p:nvSpPr>
          <p:spPr>
            <a:xfrm>
              <a:off x="60400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39;p50">
              <a:extLst>
                <a:ext uri="{FF2B5EF4-FFF2-40B4-BE49-F238E27FC236}">
                  <a16:creationId xmlns:a16="http://schemas.microsoft.com/office/drawing/2014/main" id="{FF0E5B21-4E5C-8CC7-FC3C-E607BEBBE3F7}"/>
                </a:ext>
              </a:extLst>
            </p:cNvPr>
            <p:cNvSpPr/>
            <p:nvPr/>
          </p:nvSpPr>
          <p:spPr>
            <a:xfrm>
              <a:off x="6177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6" y="415"/>
                    <a:pt x="16" y="399"/>
                  </a:cubicBez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40;p50">
              <a:extLst>
                <a:ext uri="{FF2B5EF4-FFF2-40B4-BE49-F238E27FC236}">
                  <a16:creationId xmlns:a16="http://schemas.microsoft.com/office/drawing/2014/main" id="{819D165C-5EB9-623E-C558-964F0377BDA1}"/>
                </a:ext>
              </a:extLst>
            </p:cNvPr>
            <p:cNvSpPr/>
            <p:nvPr/>
          </p:nvSpPr>
          <p:spPr>
            <a:xfrm>
              <a:off x="631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41;p50">
              <a:extLst>
                <a:ext uri="{FF2B5EF4-FFF2-40B4-BE49-F238E27FC236}">
                  <a16:creationId xmlns:a16="http://schemas.microsoft.com/office/drawing/2014/main" id="{B80353EE-652C-4A0D-588A-8FD137051D25}"/>
                </a:ext>
              </a:extLst>
            </p:cNvPr>
            <p:cNvSpPr/>
            <p:nvPr/>
          </p:nvSpPr>
          <p:spPr>
            <a:xfrm>
              <a:off x="64517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lnTo>
                    <a:pt x="0" y="16"/>
                  </a:lnTo>
                  <a:lnTo>
                    <a:pt x="0" y="399"/>
                  </a:lnTo>
                  <a:cubicBezTo>
                    <a:pt x="0" y="415"/>
                    <a:pt x="16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42;p50">
              <a:extLst>
                <a:ext uri="{FF2B5EF4-FFF2-40B4-BE49-F238E27FC236}">
                  <a16:creationId xmlns:a16="http://schemas.microsoft.com/office/drawing/2014/main" id="{75ABD72B-33B7-AB0B-BCC2-FBADFB574C51}"/>
                </a:ext>
              </a:extLst>
            </p:cNvPr>
            <p:cNvSpPr/>
            <p:nvPr/>
          </p:nvSpPr>
          <p:spPr>
            <a:xfrm>
              <a:off x="6580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43;p50">
              <a:extLst>
                <a:ext uri="{FF2B5EF4-FFF2-40B4-BE49-F238E27FC236}">
                  <a16:creationId xmlns:a16="http://schemas.microsoft.com/office/drawing/2014/main" id="{C96A17E9-B2D2-AF1A-9E18-6D9538ECBF76}"/>
                </a:ext>
              </a:extLst>
            </p:cNvPr>
            <p:cNvSpPr/>
            <p:nvPr/>
          </p:nvSpPr>
          <p:spPr>
            <a:xfrm>
              <a:off x="671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7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44;p50">
              <a:extLst>
                <a:ext uri="{FF2B5EF4-FFF2-40B4-BE49-F238E27FC236}">
                  <a16:creationId xmlns:a16="http://schemas.microsoft.com/office/drawing/2014/main" id="{1EA5B98A-684F-CBE1-A0A7-C247F0C18220}"/>
                </a:ext>
              </a:extLst>
            </p:cNvPr>
            <p:cNvSpPr/>
            <p:nvPr/>
          </p:nvSpPr>
          <p:spPr>
            <a:xfrm>
              <a:off x="6854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8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45;p50">
              <a:extLst>
                <a:ext uri="{FF2B5EF4-FFF2-40B4-BE49-F238E27FC236}">
                  <a16:creationId xmlns:a16="http://schemas.microsoft.com/office/drawing/2014/main" id="{8465EC63-28B1-EC1B-F5A4-1AB7C7133F52}"/>
                </a:ext>
              </a:extLst>
            </p:cNvPr>
            <p:cNvSpPr/>
            <p:nvPr/>
          </p:nvSpPr>
          <p:spPr>
            <a:xfrm>
              <a:off x="6992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46;p50">
              <a:extLst>
                <a:ext uri="{FF2B5EF4-FFF2-40B4-BE49-F238E27FC236}">
                  <a16:creationId xmlns:a16="http://schemas.microsoft.com/office/drawing/2014/main" id="{36C5E209-C16C-6BFD-AD4A-C1E2D5E4CE7F}"/>
                </a:ext>
              </a:extLst>
            </p:cNvPr>
            <p:cNvSpPr/>
            <p:nvPr/>
          </p:nvSpPr>
          <p:spPr>
            <a:xfrm>
              <a:off x="710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7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7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47;p50">
              <a:extLst>
                <a:ext uri="{FF2B5EF4-FFF2-40B4-BE49-F238E27FC236}">
                  <a16:creationId xmlns:a16="http://schemas.microsoft.com/office/drawing/2014/main" id="{1B7993E1-DFF2-4F5C-0C10-1987A5A4AD1C}"/>
                </a:ext>
              </a:extLst>
            </p:cNvPr>
            <p:cNvSpPr/>
            <p:nvPr/>
          </p:nvSpPr>
          <p:spPr>
            <a:xfrm>
              <a:off x="724550" y="1356875"/>
              <a:ext cx="475" cy="10400"/>
            </a:xfrm>
            <a:custGeom>
              <a:avLst/>
              <a:gdLst/>
              <a:ahLst/>
              <a:cxnLst/>
              <a:rect l="l" t="t" r="r" b="b"/>
              <a:pathLst>
                <a:path w="19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8" y="415"/>
                    <a:pt x="18" y="415"/>
                    <a:pt x="18" y="399"/>
                  </a:cubicBezTo>
                  <a:lnTo>
                    <a:pt x="18" y="16"/>
                  </a:lnTo>
                  <a:cubicBezTo>
                    <a:pt x="18" y="16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48;p50">
              <a:extLst>
                <a:ext uri="{FF2B5EF4-FFF2-40B4-BE49-F238E27FC236}">
                  <a16:creationId xmlns:a16="http://schemas.microsoft.com/office/drawing/2014/main" id="{7DDB195C-E25D-E9DC-BC24-E596EDFC2235}"/>
                </a:ext>
              </a:extLst>
            </p:cNvPr>
            <p:cNvSpPr/>
            <p:nvPr/>
          </p:nvSpPr>
          <p:spPr>
            <a:xfrm>
              <a:off x="413575" y="1500300"/>
              <a:ext cx="151350" cy="25400"/>
            </a:xfrm>
            <a:custGeom>
              <a:avLst/>
              <a:gdLst/>
              <a:ahLst/>
              <a:cxnLst/>
              <a:rect l="l" t="t" r="r" b="b"/>
              <a:pathLst>
                <a:path w="6054" h="1016" extrusionOk="0">
                  <a:moveTo>
                    <a:pt x="0" y="0"/>
                  </a:moveTo>
                  <a:cubicBezTo>
                    <a:pt x="0" y="17"/>
                    <a:pt x="17" y="17"/>
                    <a:pt x="17" y="17"/>
                  </a:cubicBezTo>
                  <a:cubicBezTo>
                    <a:pt x="2029" y="350"/>
                    <a:pt x="4025" y="683"/>
                    <a:pt x="6038" y="1015"/>
                  </a:cubicBezTo>
                  <a:lnTo>
                    <a:pt x="6054" y="1015"/>
                  </a:lnTo>
                  <a:cubicBezTo>
                    <a:pt x="6054" y="998"/>
                    <a:pt x="6054" y="998"/>
                    <a:pt x="6038" y="998"/>
                  </a:cubicBezTo>
                  <a:cubicBezTo>
                    <a:pt x="4025" y="665"/>
                    <a:pt x="2029" y="333"/>
                    <a:pt x="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49;p50">
              <a:extLst>
                <a:ext uri="{FF2B5EF4-FFF2-40B4-BE49-F238E27FC236}">
                  <a16:creationId xmlns:a16="http://schemas.microsoft.com/office/drawing/2014/main" id="{61D0D90A-E0BE-D960-C44A-171BE132F614}"/>
                </a:ext>
              </a:extLst>
            </p:cNvPr>
            <p:cNvSpPr/>
            <p:nvPr/>
          </p:nvSpPr>
          <p:spPr>
            <a:xfrm>
              <a:off x="488000" y="1514925"/>
              <a:ext cx="225375" cy="78125"/>
            </a:xfrm>
            <a:custGeom>
              <a:avLst/>
              <a:gdLst/>
              <a:ahLst/>
              <a:cxnLst/>
              <a:rect l="l" t="t" r="r" b="b"/>
              <a:pathLst>
                <a:path w="9015" h="3125" extrusionOk="0">
                  <a:moveTo>
                    <a:pt x="4315" y="0"/>
                  </a:moveTo>
                  <a:cubicBezTo>
                    <a:pt x="4151" y="0"/>
                    <a:pt x="3990" y="31"/>
                    <a:pt x="3842" y="98"/>
                  </a:cubicBezTo>
                  <a:cubicBezTo>
                    <a:pt x="3693" y="164"/>
                    <a:pt x="3560" y="264"/>
                    <a:pt x="3409" y="364"/>
                  </a:cubicBezTo>
                  <a:cubicBezTo>
                    <a:pt x="2511" y="929"/>
                    <a:pt x="1298" y="845"/>
                    <a:pt x="449" y="1477"/>
                  </a:cubicBezTo>
                  <a:cubicBezTo>
                    <a:pt x="234" y="1644"/>
                    <a:pt x="1" y="2027"/>
                    <a:pt x="50" y="2276"/>
                  </a:cubicBezTo>
                  <a:cubicBezTo>
                    <a:pt x="30" y="2548"/>
                    <a:pt x="422" y="2620"/>
                    <a:pt x="972" y="2620"/>
                  </a:cubicBezTo>
                  <a:cubicBezTo>
                    <a:pt x="1583" y="2620"/>
                    <a:pt x="2391" y="2531"/>
                    <a:pt x="3044" y="2531"/>
                  </a:cubicBezTo>
                  <a:cubicBezTo>
                    <a:pt x="3238" y="2531"/>
                    <a:pt x="3418" y="2539"/>
                    <a:pt x="3576" y="2559"/>
                  </a:cubicBezTo>
                  <a:cubicBezTo>
                    <a:pt x="4491" y="2675"/>
                    <a:pt x="5372" y="2874"/>
                    <a:pt x="6287" y="2991"/>
                  </a:cubicBezTo>
                  <a:cubicBezTo>
                    <a:pt x="7434" y="3124"/>
                    <a:pt x="8116" y="3058"/>
                    <a:pt x="9015" y="3124"/>
                  </a:cubicBezTo>
                  <a:cubicBezTo>
                    <a:pt x="8997" y="3091"/>
                    <a:pt x="8731" y="1344"/>
                    <a:pt x="8764" y="579"/>
                  </a:cubicBezTo>
                  <a:lnTo>
                    <a:pt x="8764" y="579"/>
                  </a:lnTo>
                  <a:cubicBezTo>
                    <a:pt x="8764" y="579"/>
                    <a:pt x="7784" y="712"/>
                    <a:pt x="6853" y="779"/>
                  </a:cubicBezTo>
                  <a:cubicBezTo>
                    <a:pt x="6779" y="787"/>
                    <a:pt x="6706" y="790"/>
                    <a:pt x="6633" y="790"/>
                  </a:cubicBezTo>
                  <a:cubicBezTo>
                    <a:pt x="6225" y="790"/>
                    <a:pt x="5827" y="672"/>
                    <a:pt x="5489" y="446"/>
                  </a:cubicBezTo>
                  <a:cubicBezTo>
                    <a:pt x="5289" y="313"/>
                    <a:pt x="5090" y="197"/>
                    <a:pt x="4923" y="131"/>
                  </a:cubicBezTo>
                  <a:cubicBezTo>
                    <a:pt x="4729" y="48"/>
                    <a:pt x="4520" y="0"/>
                    <a:pt x="4315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50;p50">
              <a:extLst>
                <a:ext uri="{FF2B5EF4-FFF2-40B4-BE49-F238E27FC236}">
                  <a16:creationId xmlns:a16="http://schemas.microsoft.com/office/drawing/2014/main" id="{AF74F7CD-557D-F70F-5927-DFDF9DD27B60}"/>
                </a:ext>
              </a:extLst>
            </p:cNvPr>
            <p:cNvSpPr/>
            <p:nvPr/>
          </p:nvSpPr>
          <p:spPr>
            <a:xfrm>
              <a:off x="705875" y="1500300"/>
              <a:ext cx="155525" cy="25400"/>
            </a:xfrm>
            <a:custGeom>
              <a:avLst/>
              <a:gdLst/>
              <a:ahLst/>
              <a:cxnLst/>
              <a:rect l="l" t="t" r="r" b="b"/>
              <a:pathLst>
                <a:path w="6221" h="1016" extrusionOk="0">
                  <a:moveTo>
                    <a:pt x="6220" y="0"/>
                  </a:moveTo>
                  <a:cubicBezTo>
                    <a:pt x="4207" y="333"/>
                    <a:pt x="2029" y="665"/>
                    <a:pt x="16" y="998"/>
                  </a:cubicBezTo>
                  <a:lnTo>
                    <a:pt x="0" y="1015"/>
                  </a:lnTo>
                  <a:lnTo>
                    <a:pt x="16" y="1015"/>
                  </a:lnTo>
                  <a:cubicBezTo>
                    <a:pt x="2029" y="683"/>
                    <a:pt x="4207" y="350"/>
                    <a:pt x="6220" y="17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51;p50">
              <a:extLst>
                <a:ext uri="{FF2B5EF4-FFF2-40B4-BE49-F238E27FC236}">
                  <a16:creationId xmlns:a16="http://schemas.microsoft.com/office/drawing/2014/main" id="{271E1EB6-DD87-5DB0-2C84-06FE2253003B}"/>
                </a:ext>
              </a:extLst>
            </p:cNvPr>
            <p:cNvSpPr/>
            <p:nvPr/>
          </p:nvSpPr>
          <p:spPr>
            <a:xfrm>
              <a:off x="705875" y="1525225"/>
              <a:ext cx="7500" cy="67000"/>
            </a:xfrm>
            <a:custGeom>
              <a:avLst/>
              <a:gdLst/>
              <a:ahLst/>
              <a:cxnLst/>
              <a:rect l="l" t="t" r="r" b="b"/>
              <a:pathLst>
                <a:path w="300" h="2680" extrusionOk="0">
                  <a:moveTo>
                    <a:pt x="16" y="1"/>
                  </a:moveTo>
                  <a:lnTo>
                    <a:pt x="0" y="18"/>
                  </a:lnTo>
                  <a:cubicBezTo>
                    <a:pt x="83" y="899"/>
                    <a:pt x="182" y="1797"/>
                    <a:pt x="282" y="2679"/>
                  </a:cubicBezTo>
                  <a:lnTo>
                    <a:pt x="300" y="2679"/>
                  </a:lnTo>
                  <a:cubicBezTo>
                    <a:pt x="200" y="1781"/>
                    <a:pt x="100" y="899"/>
                    <a:pt x="16" y="1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52;p50">
              <a:extLst>
                <a:ext uri="{FF2B5EF4-FFF2-40B4-BE49-F238E27FC236}">
                  <a16:creationId xmlns:a16="http://schemas.microsoft.com/office/drawing/2014/main" id="{F0241B4C-F6C7-C10C-BA6E-9436289AA331}"/>
                </a:ext>
              </a:extLst>
            </p:cNvPr>
            <p:cNvSpPr/>
            <p:nvPr/>
          </p:nvSpPr>
          <p:spPr>
            <a:xfrm>
              <a:off x="720000" y="1524400"/>
              <a:ext cx="6675" cy="69050"/>
            </a:xfrm>
            <a:custGeom>
              <a:avLst/>
              <a:gdLst/>
              <a:ahLst/>
              <a:cxnLst/>
              <a:rect l="l" t="t" r="r" b="b"/>
              <a:pathLst>
                <a:path w="267" h="2762" extrusionOk="0">
                  <a:moveTo>
                    <a:pt x="1" y="1"/>
                  </a:moveTo>
                  <a:lnTo>
                    <a:pt x="249" y="2745"/>
                  </a:lnTo>
                  <a:cubicBezTo>
                    <a:pt x="249" y="2761"/>
                    <a:pt x="249" y="2761"/>
                    <a:pt x="267" y="2761"/>
                  </a:cubicBezTo>
                  <a:lnTo>
                    <a:pt x="267" y="27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53;p50">
              <a:extLst>
                <a:ext uri="{FF2B5EF4-FFF2-40B4-BE49-F238E27FC236}">
                  <a16:creationId xmlns:a16="http://schemas.microsoft.com/office/drawing/2014/main" id="{B68E5606-77A7-DC78-8915-7809DBE9C10B}"/>
                </a:ext>
              </a:extLst>
            </p:cNvPr>
            <p:cNvSpPr/>
            <p:nvPr/>
          </p:nvSpPr>
          <p:spPr>
            <a:xfrm>
              <a:off x="73497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49" y="0"/>
                  </a:moveTo>
                  <a:cubicBezTo>
                    <a:pt x="0" y="914"/>
                    <a:pt x="34" y="4058"/>
                    <a:pt x="83" y="5238"/>
                  </a:cubicBezTo>
                  <a:cubicBezTo>
                    <a:pt x="881" y="7318"/>
                    <a:pt x="1646" y="8930"/>
                    <a:pt x="2710" y="10893"/>
                  </a:cubicBezTo>
                  <a:cubicBezTo>
                    <a:pt x="4141" y="11708"/>
                    <a:pt x="9480" y="14768"/>
                    <a:pt x="9795" y="14835"/>
                  </a:cubicBezTo>
                  <a:cubicBezTo>
                    <a:pt x="9800" y="14836"/>
                    <a:pt x="9805" y="14836"/>
                    <a:pt x="9810" y="14836"/>
                  </a:cubicBezTo>
                  <a:cubicBezTo>
                    <a:pt x="10122" y="14836"/>
                    <a:pt x="10958" y="13348"/>
                    <a:pt x="10893" y="12939"/>
                  </a:cubicBezTo>
                  <a:cubicBezTo>
                    <a:pt x="9363" y="11990"/>
                    <a:pt x="7484" y="9961"/>
                    <a:pt x="5089" y="8797"/>
                  </a:cubicBezTo>
                  <a:cubicBezTo>
                    <a:pt x="4391" y="7234"/>
                    <a:pt x="3692" y="5655"/>
                    <a:pt x="3243" y="4008"/>
                  </a:cubicBezTo>
                  <a:cubicBezTo>
                    <a:pt x="3094" y="3426"/>
                    <a:pt x="2628" y="2511"/>
                    <a:pt x="2395" y="1963"/>
                  </a:cubicBezTo>
                  <a:cubicBezTo>
                    <a:pt x="1963" y="881"/>
                    <a:pt x="1264" y="382"/>
                    <a:pt x="149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1554;p50">
              <a:extLst>
                <a:ext uri="{FF2B5EF4-FFF2-40B4-BE49-F238E27FC236}">
                  <a16:creationId xmlns:a16="http://schemas.microsoft.com/office/drawing/2014/main" id="{23B989B9-CFD7-1D15-E283-0DB83B039DED}"/>
                </a:ext>
              </a:extLst>
            </p:cNvPr>
            <p:cNvSpPr/>
            <p:nvPr/>
          </p:nvSpPr>
          <p:spPr>
            <a:xfrm>
              <a:off x="739950" y="1195125"/>
              <a:ext cx="5025" cy="14575"/>
            </a:xfrm>
            <a:custGeom>
              <a:avLst/>
              <a:gdLst/>
              <a:ahLst/>
              <a:cxnLst/>
              <a:rect l="l" t="t" r="r" b="b"/>
              <a:pathLst>
                <a:path w="201" h="583" extrusionOk="0">
                  <a:moveTo>
                    <a:pt x="200" y="0"/>
                  </a:moveTo>
                  <a:cubicBezTo>
                    <a:pt x="183" y="0"/>
                    <a:pt x="183" y="0"/>
                    <a:pt x="183" y="18"/>
                  </a:cubicBezTo>
                  <a:cubicBezTo>
                    <a:pt x="101" y="200"/>
                    <a:pt x="34" y="383"/>
                    <a:pt x="1" y="583"/>
                  </a:cubicBezTo>
                  <a:lnTo>
                    <a:pt x="17" y="583"/>
                  </a:lnTo>
                  <a:cubicBezTo>
                    <a:pt x="50" y="383"/>
                    <a:pt x="117" y="200"/>
                    <a:pt x="200" y="1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1555;p50">
              <a:extLst>
                <a:ext uri="{FF2B5EF4-FFF2-40B4-BE49-F238E27FC236}">
                  <a16:creationId xmlns:a16="http://schemas.microsoft.com/office/drawing/2014/main" id="{ACD806B0-4093-EE38-E300-A5C3476FE6F7}"/>
                </a:ext>
              </a:extLst>
            </p:cNvPr>
            <p:cNvSpPr/>
            <p:nvPr/>
          </p:nvSpPr>
          <p:spPr>
            <a:xfrm>
              <a:off x="954900" y="1426725"/>
              <a:ext cx="75300" cy="93375"/>
            </a:xfrm>
            <a:custGeom>
              <a:avLst/>
              <a:gdLst/>
              <a:ahLst/>
              <a:cxnLst/>
              <a:rect l="l" t="t" r="r" b="b"/>
              <a:pathLst>
                <a:path w="3012" h="3735" extrusionOk="0">
                  <a:moveTo>
                    <a:pt x="1747" y="0"/>
                  </a:moveTo>
                  <a:lnTo>
                    <a:pt x="0" y="1098"/>
                  </a:lnTo>
                  <a:cubicBezTo>
                    <a:pt x="284" y="1597"/>
                    <a:pt x="550" y="2112"/>
                    <a:pt x="816" y="2611"/>
                  </a:cubicBezTo>
                  <a:cubicBezTo>
                    <a:pt x="949" y="2843"/>
                    <a:pt x="1082" y="3360"/>
                    <a:pt x="1264" y="3509"/>
                  </a:cubicBezTo>
                  <a:cubicBezTo>
                    <a:pt x="1415" y="3626"/>
                    <a:pt x="1597" y="3675"/>
                    <a:pt x="1763" y="3708"/>
                  </a:cubicBezTo>
                  <a:cubicBezTo>
                    <a:pt x="1852" y="3725"/>
                    <a:pt x="1943" y="3735"/>
                    <a:pt x="2033" y="3735"/>
                  </a:cubicBezTo>
                  <a:cubicBezTo>
                    <a:pt x="2298" y="3735"/>
                    <a:pt x="2554" y="3653"/>
                    <a:pt x="2728" y="3442"/>
                  </a:cubicBezTo>
                  <a:cubicBezTo>
                    <a:pt x="2978" y="3143"/>
                    <a:pt x="3011" y="2644"/>
                    <a:pt x="2994" y="2195"/>
                  </a:cubicBezTo>
                  <a:cubicBezTo>
                    <a:pt x="2978" y="1945"/>
                    <a:pt x="2961" y="1413"/>
                    <a:pt x="2878" y="1180"/>
                  </a:cubicBezTo>
                  <a:cubicBezTo>
                    <a:pt x="2695" y="648"/>
                    <a:pt x="2213" y="249"/>
                    <a:pt x="1747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1556;p50">
              <a:extLst>
                <a:ext uri="{FF2B5EF4-FFF2-40B4-BE49-F238E27FC236}">
                  <a16:creationId xmlns:a16="http://schemas.microsoft.com/office/drawing/2014/main" id="{0A7C1522-B3BF-2B36-CC01-C81681B4ACB7}"/>
                </a:ext>
              </a:extLst>
            </p:cNvPr>
            <p:cNvSpPr/>
            <p:nvPr/>
          </p:nvSpPr>
          <p:spPr>
            <a:xfrm>
              <a:off x="947025" y="1447500"/>
              <a:ext cx="22875" cy="37150"/>
            </a:xfrm>
            <a:custGeom>
              <a:avLst/>
              <a:gdLst/>
              <a:ahLst/>
              <a:cxnLst/>
              <a:rect l="l" t="t" r="r" b="b"/>
              <a:pathLst>
                <a:path w="915" h="1486" extrusionOk="0">
                  <a:moveTo>
                    <a:pt x="0" y="1"/>
                  </a:moveTo>
                  <a:lnTo>
                    <a:pt x="0" y="881"/>
                  </a:lnTo>
                  <a:cubicBezTo>
                    <a:pt x="16" y="1098"/>
                    <a:pt x="49" y="1364"/>
                    <a:pt x="249" y="1464"/>
                  </a:cubicBezTo>
                  <a:cubicBezTo>
                    <a:pt x="285" y="1479"/>
                    <a:pt x="322" y="1486"/>
                    <a:pt x="360" y="1486"/>
                  </a:cubicBezTo>
                  <a:cubicBezTo>
                    <a:pt x="533" y="1486"/>
                    <a:pt x="713" y="1345"/>
                    <a:pt x="781" y="1181"/>
                  </a:cubicBezTo>
                  <a:cubicBezTo>
                    <a:pt x="865" y="965"/>
                    <a:pt x="865" y="732"/>
                    <a:pt x="914" y="5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1557;p50">
              <a:extLst>
                <a:ext uri="{FF2B5EF4-FFF2-40B4-BE49-F238E27FC236}">
                  <a16:creationId xmlns:a16="http://schemas.microsoft.com/office/drawing/2014/main" id="{3722D71A-577D-CC9A-8221-79F012649F25}"/>
                </a:ext>
              </a:extLst>
            </p:cNvPr>
            <p:cNvSpPr/>
            <p:nvPr/>
          </p:nvSpPr>
          <p:spPr>
            <a:xfrm>
              <a:off x="989825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18" y="1"/>
                  </a:moveTo>
                  <a:lnTo>
                    <a:pt x="0" y="17"/>
                  </a:lnTo>
                  <a:lnTo>
                    <a:pt x="550" y="2013"/>
                  </a:lnTo>
                  <a:lnTo>
                    <a:pt x="566" y="2013"/>
                  </a:lnTo>
                  <a:cubicBezTo>
                    <a:pt x="383" y="1347"/>
                    <a:pt x="200" y="682"/>
                    <a:pt x="34" y="17"/>
                  </a:cubicBezTo>
                  <a:cubicBezTo>
                    <a:pt x="18" y="17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1558;p50">
              <a:extLst>
                <a:ext uri="{FF2B5EF4-FFF2-40B4-BE49-F238E27FC236}">
                  <a16:creationId xmlns:a16="http://schemas.microsoft.com/office/drawing/2014/main" id="{408CCFFB-A44B-0138-3960-BF7E7CBD0C79}"/>
                </a:ext>
              </a:extLst>
            </p:cNvPr>
            <p:cNvSpPr/>
            <p:nvPr/>
          </p:nvSpPr>
          <p:spPr>
            <a:xfrm>
              <a:off x="1011875" y="1463525"/>
              <a:ext cx="6675" cy="51350"/>
            </a:xfrm>
            <a:custGeom>
              <a:avLst/>
              <a:gdLst/>
              <a:ahLst/>
              <a:cxnLst/>
              <a:rect l="l" t="t" r="r" b="b"/>
              <a:pathLst>
                <a:path w="267" h="2054" extrusionOk="0">
                  <a:moveTo>
                    <a:pt x="12" y="1"/>
                  </a:moveTo>
                  <a:cubicBezTo>
                    <a:pt x="9" y="1"/>
                    <a:pt x="6" y="2"/>
                    <a:pt x="0" y="8"/>
                  </a:cubicBezTo>
                  <a:lnTo>
                    <a:pt x="249" y="2054"/>
                  </a:lnTo>
                  <a:lnTo>
                    <a:pt x="266" y="2054"/>
                  </a:lnTo>
                  <a:lnTo>
                    <a:pt x="16" y="8"/>
                  </a:lnTo>
                  <a:cubicBezTo>
                    <a:pt x="16" y="8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1559;p50">
              <a:extLst>
                <a:ext uri="{FF2B5EF4-FFF2-40B4-BE49-F238E27FC236}">
                  <a16:creationId xmlns:a16="http://schemas.microsoft.com/office/drawing/2014/main" id="{4038AF0F-2F0F-0939-3873-8DE44F1FDA5D}"/>
                </a:ext>
              </a:extLst>
            </p:cNvPr>
            <p:cNvSpPr/>
            <p:nvPr/>
          </p:nvSpPr>
          <p:spPr>
            <a:xfrm>
              <a:off x="25852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0825" y="0"/>
                  </a:moveTo>
                  <a:cubicBezTo>
                    <a:pt x="9712" y="382"/>
                    <a:pt x="9013" y="881"/>
                    <a:pt x="8564" y="1963"/>
                  </a:cubicBezTo>
                  <a:cubicBezTo>
                    <a:pt x="8348" y="2511"/>
                    <a:pt x="7883" y="3426"/>
                    <a:pt x="7716" y="4008"/>
                  </a:cubicBezTo>
                  <a:cubicBezTo>
                    <a:pt x="7284" y="5655"/>
                    <a:pt x="6585" y="7234"/>
                    <a:pt x="5887" y="8797"/>
                  </a:cubicBezTo>
                  <a:cubicBezTo>
                    <a:pt x="3475" y="9961"/>
                    <a:pt x="1596" y="11990"/>
                    <a:pt x="66" y="12939"/>
                  </a:cubicBezTo>
                  <a:cubicBezTo>
                    <a:pt x="1" y="13348"/>
                    <a:pt x="837" y="14836"/>
                    <a:pt x="1164" y="14836"/>
                  </a:cubicBezTo>
                  <a:cubicBezTo>
                    <a:pt x="1170" y="14836"/>
                    <a:pt x="1175" y="14836"/>
                    <a:pt x="1180" y="14835"/>
                  </a:cubicBezTo>
                  <a:cubicBezTo>
                    <a:pt x="1496" y="14768"/>
                    <a:pt x="6818" y="11708"/>
                    <a:pt x="8264" y="10893"/>
                  </a:cubicBezTo>
                  <a:cubicBezTo>
                    <a:pt x="9329" y="8930"/>
                    <a:pt x="10094" y="7318"/>
                    <a:pt x="10892" y="5238"/>
                  </a:cubicBezTo>
                  <a:cubicBezTo>
                    <a:pt x="10943" y="4058"/>
                    <a:pt x="10959" y="914"/>
                    <a:pt x="10825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1560;p50">
              <a:extLst>
                <a:ext uri="{FF2B5EF4-FFF2-40B4-BE49-F238E27FC236}">
                  <a16:creationId xmlns:a16="http://schemas.microsoft.com/office/drawing/2014/main" id="{FB3739AA-FB1B-1A87-D4AF-FC08C035720A}"/>
                </a:ext>
              </a:extLst>
            </p:cNvPr>
            <p:cNvSpPr/>
            <p:nvPr/>
          </p:nvSpPr>
          <p:spPr>
            <a:xfrm>
              <a:off x="516275" y="1193050"/>
              <a:ext cx="3350" cy="10175"/>
            </a:xfrm>
            <a:custGeom>
              <a:avLst/>
              <a:gdLst/>
              <a:ahLst/>
              <a:cxnLst/>
              <a:rect l="l" t="t" r="r" b="b"/>
              <a:pathLst>
                <a:path w="134" h="407" extrusionOk="0">
                  <a:moveTo>
                    <a:pt x="1" y="1"/>
                  </a:moveTo>
                  <a:lnTo>
                    <a:pt x="1" y="17"/>
                  </a:lnTo>
                  <a:cubicBezTo>
                    <a:pt x="34" y="150"/>
                    <a:pt x="83" y="267"/>
                    <a:pt x="116" y="400"/>
                  </a:cubicBezTo>
                  <a:cubicBezTo>
                    <a:pt x="116" y="400"/>
                    <a:pt x="124" y="407"/>
                    <a:pt x="129" y="407"/>
                  </a:cubicBezTo>
                  <a:cubicBezTo>
                    <a:pt x="132" y="407"/>
                    <a:pt x="134" y="405"/>
                    <a:pt x="134" y="400"/>
                  </a:cubicBezTo>
                  <a:cubicBezTo>
                    <a:pt x="100" y="267"/>
                    <a:pt x="67" y="134"/>
                    <a:pt x="17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1561;p50">
              <a:extLst>
                <a:ext uri="{FF2B5EF4-FFF2-40B4-BE49-F238E27FC236}">
                  <a16:creationId xmlns:a16="http://schemas.microsoft.com/office/drawing/2014/main" id="{171DD0FF-4EDE-73DC-3FE3-F600C2133774}"/>
                </a:ext>
              </a:extLst>
            </p:cNvPr>
            <p:cNvSpPr/>
            <p:nvPr/>
          </p:nvSpPr>
          <p:spPr>
            <a:xfrm>
              <a:off x="237675" y="1426725"/>
              <a:ext cx="74900" cy="93375"/>
            </a:xfrm>
            <a:custGeom>
              <a:avLst/>
              <a:gdLst/>
              <a:ahLst/>
              <a:cxnLst/>
              <a:rect l="l" t="t" r="r" b="b"/>
              <a:pathLst>
                <a:path w="2996" h="3735" extrusionOk="0">
                  <a:moveTo>
                    <a:pt x="1266" y="0"/>
                  </a:moveTo>
                  <a:cubicBezTo>
                    <a:pt x="800" y="249"/>
                    <a:pt x="317" y="648"/>
                    <a:pt x="135" y="1180"/>
                  </a:cubicBezTo>
                  <a:cubicBezTo>
                    <a:pt x="51" y="1413"/>
                    <a:pt x="35" y="1945"/>
                    <a:pt x="18" y="2195"/>
                  </a:cubicBezTo>
                  <a:cubicBezTo>
                    <a:pt x="1" y="2644"/>
                    <a:pt x="18" y="3143"/>
                    <a:pt x="284" y="3442"/>
                  </a:cubicBezTo>
                  <a:cubicBezTo>
                    <a:pt x="458" y="3653"/>
                    <a:pt x="715" y="3735"/>
                    <a:pt x="979" y="3735"/>
                  </a:cubicBezTo>
                  <a:cubicBezTo>
                    <a:pt x="1069" y="3735"/>
                    <a:pt x="1160" y="3725"/>
                    <a:pt x="1249" y="3708"/>
                  </a:cubicBezTo>
                  <a:cubicBezTo>
                    <a:pt x="1415" y="3675"/>
                    <a:pt x="1599" y="3626"/>
                    <a:pt x="1748" y="3509"/>
                  </a:cubicBezTo>
                  <a:cubicBezTo>
                    <a:pt x="1931" y="3360"/>
                    <a:pt x="2064" y="2843"/>
                    <a:pt x="2180" y="2611"/>
                  </a:cubicBezTo>
                  <a:cubicBezTo>
                    <a:pt x="2463" y="2112"/>
                    <a:pt x="2729" y="1597"/>
                    <a:pt x="2996" y="109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1562;p50">
              <a:extLst>
                <a:ext uri="{FF2B5EF4-FFF2-40B4-BE49-F238E27FC236}">
                  <a16:creationId xmlns:a16="http://schemas.microsoft.com/office/drawing/2014/main" id="{C24FB219-8681-0F8F-C4F5-169C05BED8FB}"/>
                </a:ext>
              </a:extLst>
            </p:cNvPr>
            <p:cNvSpPr/>
            <p:nvPr/>
          </p:nvSpPr>
          <p:spPr>
            <a:xfrm>
              <a:off x="297975" y="1447500"/>
              <a:ext cx="22925" cy="37150"/>
            </a:xfrm>
            <a:custGeom>
              <a:avLst/>
              <a:gdLst/>
              <a:ahLst/>
              <a:cxnLst/>
              <a:rect l="l" t="t" r="r" b="b"/>
              <a:pathLst>
                <a:path w="917" h="1486" extrusionOk="0">
                  <a:moveTo>
                    <a:pt x="916" y="1"/>
                  </a:moveTo>
                  <a:lnTo>
                    <a:pt x="1" y="516"/>
                  </a:lnTo>
                  <a:cubicBezTo>
                    <a:pt x="34" y="732"/>
                    <a:pt x="34" y="965"/>
                    <a:pt x="134" y="1181"/>
                  </a:cubicBezTo>
                  <a:cubicBezTo>
                    <a:pt x="203" y="1345"/>
                    <a:pt x="382" y="1486"/>
                    <a:pt x="555" y="1486"/>
                  </a:cubicBezTo>
                  <a:cubicBezTo>
                    <a:pt x="593" y="1486"/>
                    <a:pt x="630" y="1479"/>
                    <a:pt x="666" y="1464"/>
                  </a:cubicBezTo>
                  <a:cubicBezTo>
                    <a:pt x="866" y="1364"/>
                    <a:pt x="899" y="1098"/>
                    <a:pt x="899" y="881"/>
                  </a:cubicBezTo>
                  <a:cubicBezTo>
                    <a:pt x="899" y="582"/>
                    <a:pt x="916" y="283"/>
                    <a:pt x="916" y="1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1563;p50">
              <a:extLst>
                <a:ext uri="{FF2B5EF4-FFF2-40B4-BE49-F238E27FC236}">
                  <a16:creationId xmlns:a16="http://schemas.microsoft.com/office/drawing/2014/main" id="{6F72297F-606F-6C4E-F10A-C1524D0C23BC}"/>
                </a:ext>
              </a:extLst>
            </p:cNvPr>
            <p:cNvSpPr/>
            <p:nvPr/>
          </p:nvSpPr>
          <p:spPr>
            <a:xfrm>
              <a:off x="263500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566" y="1"/>
                  </a:moveTo>
                  <a:lnTo>
                    <a:pt x="548" y="17"/>
                  </a:lnTo>
                  <a:lnTo>
                    <a:pt x="0" y="2013"/>
                  </a:lnTo>
                  <a:lnTo>
                    <a:pt x="33" y="2013"/>
                  </a:lnTo>
                  <a:cubicBezTo>
                    <a:pt x="200" y="1347"/>
                    <a:pt x="382" y="682"/>
                    <a:pt x="566" y="17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1564;p50">
              <a:extLst>
                <a:ext uri="{FF2B5EF4-FFF2-40B4-BE49-F238E27FC236}">
                  <a16:creationId xmlns:a16="http://schemas.microsoft.com/office/drawing/2014/main" id="{6C39D97E-B74C-3F36-F435-AEA2C4416659}"/>
                </a:ext>
              </a:extLst>
            </p:cNvPr>
            <p:cNvSpPr/>
            <p:nvPr/>
          </p:nvSpPr>
          <p:spPr>
            <a:xfrm>
              <a:off x="543725" y="978400"/>
              <a:ext cx="28700" cy="43375"/>
            </a:xfrm>
            <a:custGeom>
              <a:avLst/>
              <a:gdLst/>
              <a:ahLst/>
              <a:cxnLst/>
              <a:rect l="l" t="t" r="r" b="b"/>
              <a:pathLst>
                <a:path w="1148" h="1735" extrusionOk="0">
                  <a:moveTo>
                    <a:pt x="768" y="1"/>
                  </a:moveTo>
                  <a:cubicBezTo>
                    <a:pt x="644" y="1"/>
                    <a:pt x="523" y="22"/>
                    <a:pt x="415" y="88"/>
                  </a:cubicBezTo>
                  <a:cubicBezTo>
                    <a:pt x="100" y="254"/>
                    <a:pt x="0" y="671"/>
                    <a:pt x="133" y="1003"/>
                  </a:cubicBezTo>
                  <a:cubicBezTo>
                    <a:pt x="266" y="1352"/>
                    <a:pt x="582" y="1618"/>
                    <a:pt x="948" y="1684"/>
                  </a:cubicBezTo>
                  <a:cubicBezTo>
                    <a:pt x="1014" y="1684"/>
                    <a:pt x="1031" y="1718"/>
                    <a:pt x="1081" y="1735"/>
                  </a:cubicBezTo>
                  <a:lnTo>
                    <a:pt x="1147" y="39"/>
                  </a:lnTo>
                  <a:cubicBezTo>
                    <a:pt x="1022" y="22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1565;p50">
              <a:extLst>
                <a:ext uri="{FF2B5EF4-FFF2-40B4-BE49-F238E27FC236}">
                  <a16:creationId xmlns:a16="http://schemas.microsoft.com/office/drawing/2014/main" id="{B1DE4EB5-AD83-D035-46D0-9D0442FE3719}"/>
                </a:ext>
              </a:extLst>
            </p:cNvPr>
            <p:cNvSpPr/>
            <p:nvPr/>
          </p:nvSpPr>
          <p:spPr>
            <a:xfrm>
              <a:off x="552875" y="984350"/>
              <a:ext cx="11225" cy="7075"/>
            </a:xfrm>
            <a:custGeom>
              <a:avLst/>
              <a:gdLst/>
              <a:ahLst/>
              <a:cxnLst/>
              <a:rect l="l" t="t" r="r" b="b"/>
              <a:pathLst>
                <a:path w="449" h="283" extrusionOk="0">
                  <a:moveTo>
                    <a:pt x="216" y="0"/>
                  </a:moveTo>
                  <a:lnTo>
                    <a:pt x="149" y="16"/>
                  </a:lnTo>
                  <a:lnTo>
                    <a:pt x="100" y="49"/>
                  </a:lnTo>
                  <a:lnTo>
                    <a:pt x="49" y="100"/>
                  </a:lnTo>
                  <a:cubicBezTo>
                    <a:pt x="33" y="116"/>
                    <a:pt x="16" y="149"/>
                    <a:pt x="0" y="182"/>
                  </a:cubicBezTo>
                  <a:lnTo>
                    <a:pt x="0" y="266"/>
                  </a:lnTo>
                  <a:lnTo>
                    <a:pt x="0" y="282"/>
                  </a:lnTo>
                  <a:cubicBezTo>
                    <a:pt x="0" y="282"/>
                    <a:pt x="16" y="282"/>
                    <a:pt x="33" y="266"/>
                  </a:cubicBezTo>
                  <a:cubicBezTo>
                    <a:pt x="49" y="266"/>
                    <a:pt x="49" y="249"/>
                    <a:pt x="83" y="233"/>
                  </a:cubicBezTo>
                  <a:cubicBezTo>
                    <a:pt x="83" y="233"/>
                    <a:pt x="100" y="216"/>
                    <a:pt x="116" y="216"/>
                  </a:cubicBezTo>
                  <a:cubicBezTo>
                    <a:pt x="116" y="200"/>
                    <a:pt x="133" y="200"/>
                    <a:pt x="149" y="200"/>
                  </a:cubicBezTo>
                  <a:cubicBezTo>
                    <a:pt x="166" y="182"/>
                    <a:pt x="182" y="166"/>
                    <a:pt x="216" y="149"/>
                  </a:cubicBezTo>
                  <a:cubicBezTo>
                    <a:pt x="233" y="149"/>
                    <a:pt x="266" y="133"/>
                    <a:pt x="282" y="116"/>
                  </a:cubicBezTo>
                  <a:lnTo>
                    <a:pt x="333" y="116"/>
                  </a:lnTo>
                  <a:cubicBezTo>
                    <a:pt x="333" y="116"/>
                    <a:pt x="349" y="100"/>
                    <a:pt x="366" y="100"/>
                  </a:cubicBezTo>
                  <a:cubicBezTo>
                    <a:pt x="374" y="91"/>
                    <a:pt x="386" y="91"/>
                    <a:pt x="399" y="91"/>
                  </a:cubicBezTo>
                  <a:cubicBezTo>
                    <a:pt x="411" y="91"/>
                    <a:pt x="424" y="91"/>
                    <a:pt x="433" y="83"/>
                  </a:cubicBezTo>
                  <a:lnTo>
                    <a:pt x="448" y="83"/>
                  </a:lnTo>
                  <a:cubicBezTo>
                    <a:pt x="448" y="83"/>
                    <a:pt x="448" y="67"/>
                    <a:pt x="433" y="67"/>
                  </a:cubicBezTo>
                  <a:cubicBezTo>
                    <a:pt x="415" y="49"/>
                    <a:pt x="415" y="33"/>
                    <a:pt x="382" y="16"/>
                  </a:cubicBezTo>
                  <a:cubicBezTo>
                    <a:pt x="349" y="0"/>
                    <a:pt x="315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1566;p50">
              <a:extLst>
                <a:ext uri="{FF2B5EF4-FFF2-40B4-BE49-F238E27FC236}">
                  <a16:creationId xmlns:a16="http://schemas.microsoft.com/office/drawing/2014/main" id="{E388A801-BF0D-03D0-2126-E12B24C0A26C}"/>
                </a:ext>
              </a:extLst>
            </p:cNvPr>
            <p:cNvSpPr/>
            <p:nvPr/>
          </p:nvSpPr>
          <p:spPr>
            <a:xfrm>
              <a:off x="55742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1" y="0"/>
                    <a:pt x="0" y="49"/>
                    <a:pt x="0" y="116"/>
                  </a:cubicBezTo>
                  <a:cubicBezTo>
                    <a:pt x="0" y="182"/>
                    <a:pt x="51" y="233"/>
                    <a:pt x="117" y="233"/>
                  </a:cubicBezTo>
                  <a:cubicBezTo>
                    <a:pt x="184" y="233"/>
                    <a:pt x="233" y="182"/>
                    <a:pt x="233" y="116"/>
                  </a:cubicBezTo>
                  <a:cubicBezTo>
                    <a:pt x="233" y="49"/>
                    <a:pt x="184" y="0"/>
                    <a:pt x="1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1567;p50">
              <a:extLst>
                <a:ext uri="{FF2B5EF4-FFF2-40B4-BE49-F238E27FC236}">
                  <a16:creationId xmlns:a16="http://schemas.microsoft.com/office/drawing/2014/main" id="{77E21EC5-A16B-BBA8-4029-E445F60A1D9A}"/>
                </a:ext>
              </a:extLst>
            </p:cNvPr>
            <p:cNvSpPr/>
            <p:nvPr/>
          </p:nvSpPr>
          <p:spPr>
            <a:xfrm>
              <a:off x="691725" y="978400"/>
              <a:ext cx="28700" cy="42125"/>
            </a:xfrm>
            <a:custGeom>
              <a:avLst/>
              <a:gdLst/>
              <a:ahLst/>
              <a:cxnLst/>
              <a:rect l="l" t="t" r="r" b="b"/>
              <a:pathLst>
                <a:path w="1148" h="1685" extrusionOk="0">
                  <a:moveTo>
                    <a:pt x="382" y="1"/>
                  </a:moveTo>
                  <a:cubicBezTo>
                    <a:pt x="255" y="1"/>
                    <a:pt x="126" y="22"/>
                    <a:pt x="1" y="39"/>
                  </a:cubicBezTo>
                  <a:lnTo>
                    <a:pt x="200" y="1684"/>
                  </a:lnTo>
                  <a:cubicBezTo>
                    <a:pt x="566" y="1618"/>
                    <a:pt x="899" y="1352"/>
                    <a:pt x="1015" y="1003"/>
                  </a:cubicBezTo>
                  <a:cubicBezTo>
                    <a:pt x="1148" y="671"/>
                    <a:pt x="1048" y="254"/>
                    <a:pt x="748" y="88"/>
                  </a:cubicBezTo>
                  <a:cubicBezTo>
                    <a:pt x="633" y="22"/>
                    <a:pt x="508" y="1"/>
                    <a:pt x="382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1568;p50">
              <a:extLst>
                <a:ext uri="{FF2B5EF4-FFF2-40B4-BE49-F238E27FC236}">
                  <a16:creationId xmlns:a16="http://schemas.microsoft.com/office/drawing/2014/main" id="{D77E64BB-72E5-6229-E2E0-589374A5EBAC}"/>
                </a:ext>
              </a:extLst>
            </p:cNvPr>
            <p:cNvSpPr/>
            <p:nvPr/>
          </p:nvSpPr>
          <p:spPr>
            <a:xfrm>
              <a:off x="701275" y="984350"/>
              <a:ext cx="11675" cy="7075"/>
            </a:xfrm>
            <a:custGeom>
              <a:avLst/>
              <a:gdLst/>
              <a:ahLst/>
              <a:cxnLst/>
              <a:rect l="l" t="t" r="r" b="b"/>
              <a:pathLst>
                <a:path w="467" h="283" extrusionOk="0">
                  <a:moveTo>
                    <a:pt x="184" y="0"/>
                  </a:moveTo>
                  <a:cubicBezTo>
                    <a:pt x="151" y="0"/>
                    <a:pt x="100" y="0"/>
                    <a:pt x="67" y="16"/>
                  </a:cubicBezTo>
                  <a:lnTo>
                    <a:pt x="18" y="67"/>
                  </a:lnTo>
                  <a:cubicBezTo>
                    <a:pt x="1" y="67"/>
                    <a:pt x="1" y="83"/>
                    <a:pt x="1" y="83"/>
                  </a:cubicBezTo>
                  <a:lnTo>
                    <a:pt x="34" y="83"/>
                  </a:lnTo>
                  <a:cubicBezTo>
                    <a:pt x="43" y="91"/>
                    <a:pt x="51" y="91"/>
                    <a:pt x="61" y="91"/>
                  </a:cubicBezTo>
                  <a:cubicBezTo>
                    <a:pt x="71" y="91"/>
                    <a:pt x="84" y="91"/>
                    <a:pt x="100" y="100"/>
                  </a:cubicBezTo>
                  <a:cubicBezTo>
                    <a:pt x="100" y="100"/>
                    <a:pt x="118" y="116"/>
                    <a:pt x="134" y="116"/>
                  </a:cubicBezTo>
                  <a:lnTo>
                    <a:pt x="167" y="116"/>
                  </a:lnTo>
                  <a:cubicBezTo>
                    <a:pt x="184" y="133"/>
                    <a:pt x="217" y="149"/>
                    <a:pt x="233" y="149"/>
                  </a:cubicBezTo>
                  <a:cubicBezTo>
                    <a:pt x="267" y="166"/>
                    <a:pt x="284" y="182"/>
                    <a:pt x="317" y="200"/>
                  </a:cubicBezTo>
                  <a:cubicBezTo>
                    <a:pt x="317" y="200"/>
                    <a:pt x="333" y="200"/>
                    <a:pt x="351" y="216"/>
                  </a:cubicBezTo>
                  <a:cubicBezTo>
                    <a:pt x="351" y="216"/>
                    <a:pt x="366" y="233"/>
                    <a:pt x="384" y="233"/>
                  </a:cubicBezTo>
                  <a:cubicBezTo>
                    <a:pt x="400" y="249"/>
                    <a:pt x="417" y="266"/>
                    <a:pt x="433" y="266"/>
                  </a:cubicBezTo>
                  <a:cubicBezTo>
                    <a:pt x="433" y="282"/>
                    <a:pt x="450" y="282"/>
                    <a:pt x="450" y="282"/>
                  </a:cubicBezTo>
                  <a:lnTo>
                    <a:pt x="450" y="266"/>
                  </a:lnTo>
                  <a:cubicBezTo>
                    <a:pt x="450" y="249"/>
                    <a:pt x="466" y="216"/>
                    <a:pt x="450" y="182"/>
                  </a:cubicBezTo>
                  <a:cubicBezTo>
                    <a:pt x="433" y="149"/>
                    <a:pt x="417" y="116"/>
                    <a:pt x="400" y="100"/>
                  </a:cubicBezTo>
                  <a:lnTo>
                    <a:pt x="351" y="49"/>
                  </a:lnTo>
                  <a:lnTo>
                    <a:pt x="300" y="1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1569;p50">
              <a:extLst>
                <a:ext uri="{FF2B5EF4-FFF2-40B4-BE49-F238E27FC236}">
                  <a16:creationId xmlns:a16="http://schemas.microsoft.com/office/drawing/2014/main" id="{137A953F-7ED5-881E-1639-F3792EC156D6}"/>
                </a:ext>
              </a:extLst>
            </p:cNvPr>
            <p:cNvSpPr/>
            <p:nvPr/>
          </p:nvSpPr>
          <p:spPr>
            <a:xfrm>
              <a:off x="70087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6" y="0"/>
                  </a:moveTo>
                  <a:cubicBezTo>
                    <a:pt x="50" y="0"/>
                    <a:pt x="1" y="49"/>
                    <a:pt x="1" y="116"/>
                  </a:cubicBezTo>
                  <a:cubicBezTo>
                    <a:pt x="1" y="182"/>
                    <a:pt x="50" y="233"/>
                    <a:pt x="116" y="233"/>
                  </a:cubicBezTo>
                  <a:cubicBezTo>
                    <a:pt x="183" y="233"/>
                    <a:pt x="233" y="182"/>
                    <a:pt x="233" y="116"/>
                  </a:cubicBezTo>
                  <a:cubicBezTo>
                    <a:pt x="233" y="49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1570;p50">
              <a:extLst>
                <a:ext uri="{FF2B5EF4-FFF2-40B4-BE49-F238E27FC236}">
                  <a16:creationId xmlns:a16="http://schemas.microsoft.com/office/drawing/2014/main" id="{196FD9A4-72EA-C67C-B250-96A1AFD77E67}"/>
                </a:ext>
              </a:extLst>
            </p:cNvPr>
            <p:cNvSpPr/>
            <p:nvPr/>
          </p:nvSpPr>
          <p:spPr>
            <a:xfrm>
              <a:off x="562850" y="908675"/>
              <a:ext cx="140550" cy="160075"/>
            </a:xfrm>
            <a:custGeom>
              <a:avLst/>
              <a:gdLst/>
              <a:ahLst/>
              <a:cxnLst/>
              <a:rect l="l" t="t" r="r" b="b"/>
              <a:pathLst>
                <a:path w="5622" h="6403" extrusionOk="0">
                  <a:moveTo>
                    <a:pt x="2810" y="0"/>
                  </a:moveTo>
                  <a:cubicBezTo>
                    <a:pt x="1264" y="0"/>
                    <a:pt x="0" y="1447"/>
                    <a:pt x="0" y="3209"/>
                  </a:cubicBezTo>
                  <a:cubicBezTo>
                    <a:pt x="0" y="4972"/>
                    <a:pt x="1264" y="6403"/>
                    <a:pt x="2810" y="6403"/>
                  </a:cubicBezTo>
                  <a:cubicBezTo>
                    <a:pt x="4357" y="6403"/>
                    <a:pt x="5621" y="4972"/>
                    <a:pt x="5621" y="3209"/>
                  </a:cubicBezTo>
                  <a:cubicBezTo>
                    <a:pt x="5621" y="1447"/>
                    <a:pt x="4357" y="0"/>
                    <a:pt x="2810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1571;p50">
              <a:extLst>
                <a:ext uri="{FF2B5EF4-FFF2-40B4-BE49-F238E27FC236}">
                  <a16:creationId xmlns:a16="http://schemas.microsoft.com/office/drawing/2014/main" id="{15C06A06-6A70-CB3A-B2B8-87EFEBC28226}"/>
                </a:ext>
              </a:extLst>
            </p:cNvPr>
            <p:cNvSpPr/>
            <p:nvPr/>
          </p:nvSpPr>
          <p:spPr>
            <a:xfrm>
              <a:off x="663850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33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33" y="1280"/>
                  </a:cubicBezTo>
                  <a:cubicBezTo>
                    <a:pt x="983" y="1280"/>
                    <a:pt x="1282" y="998"/>
                    <a:pt x="1282" y="648"/>
                  </a:cubicBezTo>
                  <a:cubicBezTo>
                    <a:pt x="1282" y="282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1572;p50">
              <a:extLst>
                <a:ext uri="{FF2B5EF4-FFF2-40B4-BE49-F238E27FC236}">
                  <a16:creationId xmlns:a16="http://schemas.microsoft.com/office/drawing/2014/main" id="{31C47A95-0815-0BCC-5B98-2003C517F9EC}"/>
                </a:ext>
              </a:extLst>
            </p:cNvPr>
            <p:cNvSpPr/>
            <p:nvPr/>
          </p:nvSpPr>
          <p:spPr>
            <a:xfrm>
              <a:off x="568225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50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50" y="1280"/>
                  </a:cubicBezTo>
                  <a:cubicBezTo>
                    <a:pt x="999" y="1280"/>
                    <a:pt x="1282" y="998"/>
                    <a:pt x="1282" y="648"/>
                  </a:cubicBezTo>
                  <a:cubicBezTo>
                    <a:pt x="1282" y="282"/>
                    <a:pt x="999" y="0"/>
                    <a:pt x="650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1573;p50">
              <a:extLst>
                <a:ext uri="{FF2B5EF4-FFF2-40B4-BE49-F238E27FC236}">
                  <a16:creationId xmlns:a16="http://schemas.microsoft.com/office/drawing/2014/main" id="{348E3178-DBE3-F34B-B6CF-CBA518C5A94D}"/>
                </a:ext>
              </a:extLst>
            </p:cNvPr>
            <p:cNvSpPr/>
            <p:nvPr/>
          </p:nvSpPr>
          <p:spPr>
            <a:xfrm>
              <a:off x="623950" y="986400"/>
              <a:ext cx="8325" cy="27075"/>
            </a:xfrm>
            <a:custGeom>
              <a:avLst/>
              <a:gdLst/>
              <a:ahLst/>
              <a:cxnLst/>
              <a:rect l="l" t="t" r="r" b="b"/>
              <a:pathLst>
                <a:path w="333" h="1083" extrusionOk="0">
                  <a:moveTo>
                    <a:pt x="133" y="1"/>
                  </a:moveTo>
                  <a:cubicBezTo>
                    <a:pt x="133" y="1"/>
                    <a:pt x="117" y="84"/>
                    <a:pt x="84" y="184"/>
                  </a:cubicBezTo>
                  <a:cubicBezTo>
                    <a:pt x="51" y="284"/>
                    <a:pt x="0" y="433"/>
                    <a:pt x="0" y="583"/>
                  </a:cubicBezTo>
                  <a:cubicBezTo>
                    <a:pt x="0" y="633"/>
                    <a:pt x="0" y="666"/>
                    <a:pt x="18" y="699"/>
                  </a:cubicBezTo>
                  <a:cubicBezTo>
                    <a:pt x="18" y="750"/>
                    <a:pt x="34" y="783"/>
                    <a:pt x="34" y="816"/>
                  </a:cubicBezTo>
                  <a:cubicBezTo>
                    <a:pt x="67" y="883"/>
                    <a:pt x="117" y="949"/>
                    <a:pt x="167" y="983"/>
                  </a:cubicBezTo>
                  <a:cubicBezTo>
                    <a:pt x="184" y="1016"/>
                    <a:pt x="200" y="1016"/>
                    <a:pt x="233" y="1032"/>
                  </a:cubicBezTo>
                  <a:cubicBezTo>
                    <a:pt x="250" y="1049"/>
                    <a:pt x="266" y="1049"/>
                    <a:pt x="284" y="1065"/>
                  </a:cubicBezTo>
                  <a:cubicBezTo>
                    <a:pt x="317" y="1065"/>
                    <a:pt x="333" y="1082"/>
                    <a:pt x="333" y="1082"/>
                  </a:cubicBezTo>
                  <a:cubicBezTo>
                    <a:pt x="333" y="1082"/>
                    <a:pt x="317" y="1065"/>
                    <a:pt x="300" y="1032"/>
                  </a:cubicBezTo>
                  <a:lnTo>
                    <a:pt x="266" y="998"/>
                  </a:lnTo>
                  <a:cubicBezTo>
                    <a:pt x="250" y="965"/>
                    <a:pt x="233" y="949"/>
                    <a:pt x="233" y="932"/>
                  </a:cubicBezTo>
                  <a:cubicBezTo>
                    <a:pt x="217" y="916"/>
                    <a:pt x="200" y="883"/>
                    <a:pt x="184" y="865"/>
                  </a:cubicBezTo>
                  <a:cubicBezTo>
                    <a:pt x="184" y="832"/>
                    <a:pt x="184" y="799"/>
                    <a:pt x="167" y="783"/>
                  </a:cubicBezTo>
                  <a:cubicBezTo>
                    <a:pt x="151" y="716"/>
                    <a:pt x="151" y="650"/>
                    <a:pt x="151" y="583"/>
                  </a:cubicBezTo>
                  <a:cubicBezTo>
                    <a:pt x="151" y="450"/>
                    <a:pt x="167" y="300"/>
                    <a:pt x="167" y="200"/>
                  </a:cubicBezTo>
                  <a:cubicBezTo>
                    <a:pt x="167" y="84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1574;p50">
              <a:extLst>
                <a:ext uri="{FF2B5EF4-FFF2-40B4-BE49-F238E27FC236}">
                  <a16:creationId xmlns:a16="http://schemas.microsoft.com/office/drawing/2014/main" id="{13FB5B23-A1CB-99F8-69B6-FE29D0CBD996}"/>
                </a:ext>
              </a:extLst>
            </p:cNvPr>
            <p:cNvSpPr/>
            <p:nvPr/>
          </p:nvSpPr>
          <p:spPr>
            <a:xfrm>
              <a:off x="64722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67"/>
                    <a:pt x="18" y="101"/>
                    <a:pt x="51" y="134"/>
                  </a:cubicBezTo>
                  <a:cubicBezTo>
                    <a:pt x="67" y="167"/>
                    <a:pt x="118" y="216"/>
                    <a:pt x="167" y="234"/>
                  </a:cubicBezTo>
                  <a:cubicBezTo>
                    <a:pt x="184" y="250"/>
                    <a:pt x="217" y="267"/>
                    <a:pt x="233" y="267"/>
                  </a:cubicBezTo>
                  <a:cubicBezTo>
                    <a:pt x="267" y="267"/>
                    <a:pt x="300" y="267"/>
                    <a:pt x="333" y="283"/>
                  </a:cubicBezTo>
                  <a:cubicBezTo>
                    <a:pt x="366" y="267"/>
                    <a:pt x="384" y="267"/>
                    <a:pt x="417" y="267"/>
                  </a:cubicBezTo>
                  <a:cubicBezTo>
                    <a:pt x="450" y="250"/>
                    <a:pt x="484" y="250"/>
                    <a:pt x="500" y="234"/>
                  </a:cubicBezTo>
                  <a:cubicBezTo>
                    <a:pt x="550" y="200"/>
                    <a:pt x="599" y="167"/>
                    <a:pt x="617" y="134"/>
                  </a:cubicBezTo>
                  <a:cubicBezTo>
                    <a:pt x="650" y="101"/>
                    <a:pt x="650" y="50"/>
                    <a:pt x="650" y="34"/>
                  </a:cubicBezTo>
                  <a:cubicBezTo>
                    <a:pt x="666" y="1"/>
                    <a:pt x="650" y="1"/>
                    <a:pt x="650" y="1"/>
                  </a:cubicBezTo>
                  <a:lnTo>
                    <a:pt x="633" y="17"/>
                  </a:lnTo>
                  <a:cubicBezTo>
                    <a:pt x="599" y="34"/>
                    <a:pt x="583" y="50"/>
                    <a:pt x="550" y="50"/>
                  </a:cubicBezTo>
                  <a:cubicBezTo>
                    <a:pt x="517" y="67"/>
                    <a:pt x="484" y="83"/>
                    <a:pt x="450" y="83"/>
                  </a:cubicBezTo>
                  <a:cubicBezTo>
                    <a:pt x="433" y="101"/>
                    <a:pt x="400" y="101"/>
                    <a:pt x="400" y="101"/>
                  </a:cubicBezTo>
                  <a:lnTo>
                    <a:pt x="333" y="101"/>
                  </a:lnTo>
                  <a:cubicBezTo>
                    <a:pt x="284" y="101"/>
                    <a:pt x="251" y="101"/>
                    <a:pt x="217" y="83"/>
                  </a:cubicBezTo>
                  <a:cubicBezTo>
                    <a:pt x="184" y="83"/>
                    <a:pt x="134" y="67"/>
                    <a:pt x="118" y="67"/>
                  </a:cubicBezTo>
                  <a:cubicBezTo>
                    <a:pt x="84" y="50"/>
                    <a:pt x="51" y="34"/>
                    <a:pt x="34" y="17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1575;p50">
              <a:extLst>
                <a:ext uri="{FF2B5EF4-FFF2-40B4-BE49-F238E27FC236}">
                  <a16:creationId xmlns:a16="http://schemas.microsoft.com/office/drawing/2014/main" id="{6BC2E28C-E1AF-CC15-F29D-CF86373F4715}"/>
                </a:ext>
              </a:extLst>
            </p:cNvPr>
            <p:cNvSpPr/>
            <p:nvPr/>
          </p:nvSpPr>
          <p:spPr>
            <a:xfrm>
              <a:off x="59777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50"/>
                    <a:pt x="16" y="101"/>
                    <a:pt x="33" y="134"/>
                  </a:cubicBezTo>
                  <a:cubicBezTo>
                    <a:pt x="67" y="167"/>
                    <a:pt x="100" y="200"/>
                    <a:pt x="149" y="234"/>
                  </a:cubicBezTo>
                  <a:cubicBezTo>
                    <a:pt x="182" y="250"/>
                    <a:pt x="200" y="250"/>
                    <a:pt x="233" y="267"/>
                  </a:cubicBezTo>
                  <a:cubicBezTo>
                    <a:pt x="282" y="267"/>
                    <a:pt x="282" y="267"/>
                    <a:pt x="333" y="283"/>
                  </a:cubicBezTo>
                  <a:cubicBezTo>
                    <a:pt x="349" y="267"/>
                    <a:pt x="382" y="267"/>
                    <a:pt x="415" y="267"/>
                  </a:cubicBezTo>
                  <a:cubicBezTo>
                    <a:pt x="449" y="267"/>
                    <a:pt x="466" y="250"/>
                    <a:pt x="499" y="234"/>
                  </a:cubicBezTo>
                  <a:cubicBezTo>
                    <a:pt x="548" y="216"/>
                    <a:pt x="582" y="167"/>
                    <a:pt x="615" y="134"/>
                  </a:cubicBezTo>
                  <a:cubicBezTo>
                    <a:pt x="632" y="101"/>
                    <a:pt x="648" y="67"/>
                    <a:pt x="648" y="34"/>
                  </a:cubicBezTo>
                  <a:cubicBezTo>
                    <a:pt x="665" y="17"/>
                    <a:pt x="648" y="1"/>
                    <a:pt x="648" y="1"/>
                  </a:cubicBezTo>
                  <a:lnTo>
                    <a:pt x="632" y="17"/>
                  </a:lnTo>
                  <a:cubicBezTo>
                    <a:pt x="599" y="34"/>
                    <a:pt x="582" y="50"/>
                    <a:pt x="548" y="67"/>
                  </a:cubicBezTo>
                  <a:cubicBezTo>
                    <a:pt x="515" y="67"/>
                    <a:pt x="482" y="83"/>
                    <a:pt x="449" y="83"/>
                  </a:cubicBezTo>
                  <a:cubicBezTo>
                    <a:pt x="399" y="101"/>
                    <a:pt x="366" y="101"/>
                    <a:pt x="333" y="101"/>
                  </a:cubicBezTo>
                  <a:lnTo>
                    <a:pt x="266" y="101"/>
                  </a:lnTo>
                  <a:cubicBezTo>
                    <a:pt x="249" y="101"/>
                    <a:pt x="233" y="101"/>
                    <a:pt x="216" y="83"/>
                  </a:cubicBezTo>
                  <a:cubicBezTo>
                    <a:pt x="167" y="83"/>
                    <a:pt x="133" y="67"/>
                    <a:pt x="100" y="50"/>
                  </a:cubicBezTo>
                  <a:cubicBezTo>
                    <a:pt x="83" y="50"/>
                    <a:pt x="49" y="34"/>
                    <a:pt x="33" y="17"/>
                  </a:cubicBezTo>
                  <a:cubicBezTo>
                    <a:pt x="1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1576;p50">
              <a:extLst>
                <a:ext uri="{FF2B5EF4-FFF2-40B4-BE49-F238E27FC236}">
                  <a16:creationId xmlns:a16="http://schemas.microsoft.com/office/drawing/2014/main" id="{1C7F12C2-74D4-031E-DADA-B6815B8BB76C}"/>
                </a:ext>
              </a:extLst>
            </p:cNvPr>
            <p:cNvSpPr/>
            <p:nvPr/>
          </p:nvSpPr>
          <p:spPr>
            <a:xfrm>
              <a:off x="617725" y="1023425"/>
              <a:ext cx="26625" cy="6250"/>
            </a:xfrm>
            <a:custGeom>
              <a:avLst/>
              <a:gdLst/>
              <a:ahLst/>
              <a:cxnLst/>
              <a:rect l="l" t="t" r="r" b="b"/>
              <a:pathLst>
                <a:path w="1065" h="250" extrusionOk="0">
                  <a:moveTo>
                    <a:pt x="1065" y="0"/>
                  </a:moveTo>
                  <a:cubicBezTo>
                    <a:pt x="1065" y="0"/>
                    <a:pt x="1048" y="0"/>
                    <a:pt x="1014" y="16"/>
                  </a:cubicBezTo>
                  <a:cubicBezTo>
                    <a:pt x="981" y="16"/>
                    <a:pt x="948" y="50"/>
                    <a:pt x="881" y="50"/>
                  </a:cubicBezTo>
                  <a:cubicBezTo>
                    <a:pt x="865" y="50"/>
                    <a:pt x="832" y="67"/>
                    <a:pt x="815" y="67"/>
                  </a:cubicBezTo>
                  <a:cubicBezTo>
                    <a:pt x="781" y="83"/>
                    <a:pt x="748" y="83"/>
                    <a:pt x="715" y="83"/>
                  </a:cubicBezTo>
                  <a:cubicBezTo>
                    <a:pt x="666" y="100"/>
                    <a:pt x="599" y="100"/>
                    <a:pt x="533" y="100"/>
                  </a:cubicBezTo>
                  <a:lnTo>
                    <a:pt x="333" y="100"/>
                  </a:lnTo>
                  <a:cubicBezTo>
                    <a:pt x="316" y="92"/>
                    <a:pt x="304" y="92"/>
                    <a:pt x="291" y="92"/>
                  </a:cubicBezTo>
                  <a:cubicBezTo>
                    <a:pt x="279" y="92"/>
                    <a:pt x="266" y="92"/>
                    <a:pt x="249" y="83"/>
                  </a:cubicBezTo>
                  <a:cubicBezTo>
                    <a:pt x="216" y="83"/>
                    <a:pt x="200" y="83"/>
                    <a:pt x="167" y="67"/>
                  </a:cubicBezTo>
                  <a:cubicBezTo>
                    <a:pt x="116" y="67"/>
                    <a:pt x="83" y="50"/>
                    <a:pt x="50" y="50"/>
                  </a:cubicBezTo>
                  <a:cubicBezTo>
                    <a:pt x="16" y="34"/>
                    <a:pt x="1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0" y="50"/>
                    <a:pt x="34" y="67"/>
                  </a:cubicBezTo>
                  <a:cubicBezTo>
                    <a:pt x="50" y="100"/>
                    <a:pt x="83" y="133"/>
                    <a:pt x="134" y="149"/>
                  </a:cubicBezTo>
                  <a:cubicBezTo>
                    <a:pt x="167" y="167"/>
                    <a:pt x="183" y="183"/>
                    <a:pt x="216" y="200"/>
                  </a:cubicBezTo>
                  <a:cubicBezTo>
                    <a:pt x="249" y="216"/>
                    <a:pt x="283" y="216"/>
                    <a:pt x="316" y="233"/>
                  </a:cubicBezTo>
                  <a:cubicBezTo>
                    <a:pt x="349" y="233"/>
                    <a:pt x="382" y="249"/>
                    <a:pt x="416" y="249"/>
                  </a:cubicBezTo>
                  <a:lnTo>
                    <a:pt x="533" y="249"/>
                  </a:lnTo>
                  <a:cubicBezTo>
                    <a:pt x="566" y="249"/>
                    <a:pt x="615" y="249"/>
                    <a:pt x="648" y="233"/>
                  </a:cubicBezTo>
                  <a:cubicBezTo>
                    <a:pt x="682" y="233"/>
                    <a:pt x="715" y="216"/>
                    <a:pt x="748" y="216"/>
                  </a:cubicBezTo>
                  <a:cubicBezTo>
                    <a:pt x="781" y="200"/>
                    <a:pt x="815" y="200"/>
                    <a:pt x="848" y="183"/>
                  </a:cubicBezTo>
                  <a:cubicBezTo>
                    <a:pt x="881" y="167"/>
                    <a:pt x="899" y="149"/>
                    <a:pt x="932" y="133"/>
                  </a:cubicBezTo>
                  <a:cubicBezTo>
                    <a:pt x="981" y="100"/>
                    <a:pt x="998" y="67"/>
                    <a:pt x="1032" y="34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1577;p50">
              <a:extLst>
                <a:ext uri="{FF2B5EF4-FFF2-40B4-BE49-F238E27FC236}">
                  <a16:creationId xmlns:a16="http://schemas.microsoft.com/office/drawing/2014/main" id="{7774C394-91B4-E613-2DBC-BAD5675BB84C}"/>
                </a:ext>
              </a:extLst>
            </p:cNvPr>
            <p:cNvSpPr/>
            <p:nvPr/>
          </p:nvSpPr>
          <p:spPr>
            <a:xfrm>
              <a:off x="641850" y="970600"/>
              <a:ext cx="25350" cy="6275"/>
            </a:xfrm>
            <a:custGeom>
              <a:avLst/>
              <a:gdLst/>
              <a:ahLst/>
              <a:cxnLst/>
              <a:rect l="l" t="t" r="r" b="b"/>
              <a:pathLst>
                <a:path w="1014" h="251" extrusionOk="0">
                  <a:moveTo>
                    <a:pt x="515" y="1"/>
                  </a:moveTo>
                  <a:cubicBezTo>
                    <a:pt x="482" y="1"/>
                    <a:pt x="432" y="18"/>
                    <a:pt x="399" y="18"/>
                  </a:cubicBezTo>
                  <a:cubicBezTo>
                    <a:pt x="366" y="18"/>
                    <a:pt x="333" y="34"/>
                    <a:pt x="299" y="34"/>
                  </a:cubicBezTo>
                  <a:cubicBezTo>
                    <a:pt x="266" y="51"/>
                    <a:pt x="233" y="51"/>
                    <a:pt x="200" y="67"/>
                  </a:cubicBezTo>
                  <a:cubicBezTo>
                    <a:pt x="182" y="84"/>
                    <a:pt x="149" y="100"/>
                    <a:pt x="133" y="118"/>
                  </a:cubicBezTo>
                  <a:cubicBezTo>
                    <a:pt x="83" y="151"/>
                    <a:pt x="49" y="184"/>
                    <a:pt x="33" y="200"/>
                  </a:cubicBezTo>
                  <a:cubicBezTo>
                    <a:pt x="16" y="234"/>
                    <a:pt x="0" y="234"/>
                    <a:pt x="0" y="234"/>
                  </a:cubicBezTo>
                  <a:lnTo>
                    <a:pt x="49" y="234"/>
                  </a:lnTo>
                  <a:cubicBezTo>
                    <a:pt x="83" y="218"/>
                    <a:pt x="116" y="200"/>
                    <a:pt x="166" y="200"/>
                  </a:cubicBezTo>
                  <a:cubicBezTo>
                    <a:pt x="200" y="184"/>
                    <a:pt x="216" y="184"/>
                    <a:pt x="249" y="184"/>
                  </a:cubicBezTo>
                  <a:cubicBezTo>
                    <a:pt x="266" y="167"/>
                    <a:pt x="299" y="167"/>
                    <a:pt x="333" y="167"/>
                  </a:cubicBezTo>
                  <a:cubicBezTo>
                    <a:pt x="382" y="151"/>
                    <a:pt x="448" y="151"/>
                    <a:pt x="515" y="151"/>
                  </a:cubicBezTo>
                  <a:cubicBezTo>
                    <a:pt x="540" y="159"/>
                    <a:pt x="570" y="159"/>
                    <a:pt x="601" y="159"/>
                  </a:cubicBezTo>
                  <a:cubicBezTo>
                    <a:pt x="632" y="159"/>
                    <a:pt x="665" y="159"/>
                    <a:pt x="699" y="167"/>
                  </a:cubicBezTo>
                  <a:cubicBezTo>
                    <a:pt x="707" y="176"/>
                    <a:pt x="719" y="176"/>
                    <a:pt x="733" y="176"/>
                  </a:cubicBezTo>
                  <a:cubicBezTo>
                    <a:pt x="748" y="176"/>
                    <a:pt x="764" y="176"/>
                    <a:pt x="781" y="184"/>
                  </a:cubicBezTo>
                  <a:cubicBezTo>
                    <a:pt x="798" y="184"/>
                    <a:pt x="832" y="200"/>
                    <a:pt x="848" y="200"/>
                  </a:cubicBezTo>
                  <a:cubicBezTo>
                    <a:pt x="898" y="218"/>
                    <a:pt x="931" y="234"/>
                    <a:pt x="965" y="234"/>
                  </a:cubicBezTo>
                  <a:cubicBezTo>
                    <a:pt x="998" y="251"/>
                    <a:pt x="1014" y="251"/>
                    <a:pt x="1014" y="251"/>
                  </a:cubicBezTo>
                  <a:cubicBezTo>
                    <a:pt x="1014" y="251"/>
                    <a:pt x="1014" y="234"/>
                    <a:pt x="981" y="218"/>
                  </a:cubicBezTo>
                  <a:cubicBezTo>
                    <a:pt x="965" y="184"/>
                    <a:pt x="931" y="151"/>
                    <a:pt x="898" y="118"/>
                  </a:cubicBezTo>
                  <a:cubicBezTo>
                    <a:pt x="865" y="118"/>
                    <a:pt x="848" y="100"/>
                    <a:pt x="814" y="84"/>
                  </a:cubicBezTo>
                  <a:lnTo>
                    <a:pt x="715" y="34"/>
                  </a:lnTo>
                  <a:cubicBezTo>
                    <a:pt x="681" y="34"/>
                    <a:pt x="648" y="18"/>
                    <a:pt x="615" y="18"/>
                  </a:cubicBezTo>
                  <a:cubicBezTo>
                    <a:pt x="581" y="18"/>
                    <a:pt x="548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1578;p50">
              <a:extLst>
                <a:ext uri="{FF2B5EF4-FFF2-40B4-BE49-F238E27FC236}">
                  <a16:creationId xmlns:a16="http://schemas.microsoft.com/office/drawing/2014/main" id="{5F587D89-F6B1-AD2F-7FA8-659478F76E58}"/>
                </a:ext>
              </a:extLst>
            </p:cNvPr>
            <p:cNvSpPr/>
            <p:nvPr/>
          </p:nvSpPr>
          <p:spPr>
            <a:xfrm>
              <a:off x="593600" y="970600"/>
              <a:ext cx="25375" cy="6275"/>
            </a:xfrm>
            <a:custGeom>
              <a:avLst/>
              <a:gdLst/>
              <a:ahLst/>
              <a:cxnLst/>
              <a:rect l="l" t="t" r="r" b="b"/>
              <a:pathLst>
                <a:path w="1015" h="251" extrusionOk="0">
                  <a:moveTo>
                    <a:pt x="516" y="1"/>
                  </a:moveTo>
                  <a:cubicBezTo>
                    <a:pt x="467" y="1"/>
                    <a:pt x="433" y="18"/>
                    <a:pt x="400" y="18"/>
                  </a:cubicBezTo>
                  <a:cubicBezTo>
                    <a:pt x="367" y="18"/>
                    <a:pt x="334" y="34"/>
                    <a:pt x="300" y="34"/>
                  </a:cubicBezTo>
                  <a:cubicBezTo>
                    <a:pt x="267" y="51"/>
                    <a:pt x="234" y="51"/>
                    <a:pt x="200" y="67"/>
                  </a:cubicBezTo>
                  <a:cubicBezTo>
                    <a:pt x="167" y="84"/>
                    <a:pt x="150" y="100"/>
                    <a:pt x="134" y="118"/>
                  </a:cubicBezTo>
                  <a:cubicBezTo>
                    <a:pt x="83" y="151"/>
                    <a:pt x="50" y="184"/>
                    <a:pt x="34" y="200"/>
                  </a:cubicBezTo>
                  <a:cubicBezTo>
                    <a:pt x="17" y="234"/>
                    <a:pt x="1" y="234"/>
                    <a:pt x="1" y="234"/>
                  </a:cubicBezTo>
                  <a:lnTo>
                    <a:pt x="50" y="234"/>
                  </a:lnTo>
                  <a:cubicBezTo>
                    <a:pt x="83" y="218"/>
                    <a:pt x="117" y="200"/>
                    <a:pt x="167" y="200"/>
                  </a:cubicBezTo>
                  <a:cubicBezTo>
                    <a:pt x="183" y="184"/>
                    <a:pt x="216" y="184"/>
                    <a:pt x="234" y="184"/>
                  </a:cubicBezTo>
                  <a:cubicBezTo>
                    <a:pt x="267" y="167"/>
                    <a:pt x="300" y="167"/>
                    <a:pt x="316" y="167"/>
                  </a:cubicBezTo>
                  <a:cubicBezTo>
                    <a:pt x="383" y="151"/>
                    <a:pt x="449" y="151"/>
                    <a:pt x="500" y="151"/>
                  </a:cubicBezTo>
                  <a:cubicBezTo>
                    <a:pt x="533" y="159"/>
                    <a:pt x="566" y="159"/>
                    <a:pt x="597" y="159"/>
                  </a:cubicBezTo>
                  <a:cubicBezTo>
                    <a:pt x="629" y="159"/>
                    <a:pt x="657" y="159"/>
                    <a:pt x="682" y="167"/>
                  </a:cubicBezTo>
                  <a:cubicBezTo>
                    <a:pt x="699" y="176"/>
                    <a:pt x="715" y="176"/>
                    <a:pt x="732" y="176"/>
                  </a:cubicBezTo>
                  <a:cubicBezTo>
                    <a:pt x="749" y="176"/>
                    <a:pt x="765" y="176"/>
                    <a:pt x="782" y="184"/>
                  </a:cubicBezTo>
                  <a:cubicBezTo>
                    <a:pt x="799" y="184"/>
                    <a:pt x="832" y="200"/>
                    <a:pt x="848" y="200"/>
                  </a:cubicBezTo>
                  <a:cubicBezTo>
                    <a:pt x="899" y="218"/>
                    <a:pt x="932" y="234"/>
                    <a:pt x="965" y="234"/>
                  </a:cubicBezTo>
                  <a:cubicBezTo>
                    <a:pt x="999" y="251"/>
                    <a:pt x="1015" y="251"/>
                    <a:pt x="1015" y="251"/>
                  </a:cubicBezTo>
                  <a:lnTo>
                    <a:pt x="981" y="218"/>
                  </a:lnTo>
                  <a:cubicBezTo>
                    <a:pt x="965" y="184"/>
                    <a:pt x="932" y="151"/>
                    <a:pt x="882" y="118"/>
                  </a:cubicBezTo>
                  <a:cubicBezTo>
                    <a:pt x="866" y="118"/>
                    <a:pt x="832" y="100"/>
                    <a:pt x="815" y="84"/>
                  </a:cubicBezTo>
                  <a:lnTo>
                    <a:pt x="715" y="34"/>
                  </a:lnTo>
                  <a:cubicBezTo>
                    <a:pt x="682" y="34"/>
                    <a:pt x="649" y="18"/>
                    <a:pt x="616" y="18"/>
                  </a:cubicBezTo>
                  <a:cubicBezTo>
                    <a:pt x="582" y="18"/>
                    <a:pt x="549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1579;p50">
              <a:extLst>
                <a:ext uri="{FF2B5EF4-FFF2-40B4-BE49-F238E27FC236}">
                  <a16:creationId xmlns:a16="http://schemas.microsoft.com/office/drawing/2014/main" id="{2FCBCAB4-2108-2F43-527F-91987316034F}"/>
                </a:ext>
              </a:extLst>
            </p:cNvPr>
            <p:cNvSpPr/>
            <p:nvPr/>
          </p:nvSpPr>
          <p:spPr>
            <a:xfrm>
              <a:off x="564075" y="907400"/>
              <a:ext cx="58225" cy="69050"/>
            </a:xfrm>
            <a:custGeom>
              <a:avLst/>
              <a:gdLst/>
              <a:ahLst/>
              <a:cxnLst/>
              <a:rect l="l" t="t" r="r" b="b"/>
              <a:pathLst>
                <a:path w="2329" h="2762" extrusionOk="0">
                  <a:moveTo>
                    <a:pt x="2313" y="1"/>
                  </a:moveTo>
                  <a:lnTo>
                    <a:pt x="2313" y="1"/>
                  </a:lnTo>
                  <a:cubicBezTo>
                    <a:pt x="1098" y="101"/>
                    <a:pt x="550" y="883"/>
                    <a:pt x="450" y="1032"/>
                  </a:cubicBezTo>
                  <a:cubicBezTo>
                    <a:pt x="151" y="1448"/>
                    <a:pt x="18" y="2130"/>
                    <a:pt x="0" y="2762"/>
                  </a:cubicBezTo>
                  <a:cubicBezTo>
                    <a:pt x="1231" y="2595"/>
                    <a:pt x="2329" y="143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1580;p50">
              <a:extLst>
                <a:ext uri="{FF2B5EF4-FFF2-40B4-BE49-F238E27FC236}">
                  <a16:creationId xmlns:a16="http://schemas.microsoft.com/office/drawing/2014/main" id="{68EABA72-B828-5719-4D2A-CD4953ADA204}"/>
                </a:ext>
              </a:extLst>
            </p:cNvPr>
            <p:cNvSpPr/>
            <p:nvPr/>
          </p:nvSpPr>
          <p:spPr>
            <a:xfrm>
              <a:off x="600275" y="908175"/>
              <a:ext cx="100625" cy="59825"/>
            </a:xfrm>
            <a:custGeom>
              <a:avLst/>
              <a:gdLst/>
              <a:ahLst/>
              <a:cxnLst/>
              <a:rect l="l" t="t" r="r" b="b"/>
              <a:pathLst>
                <a:path w="4025" h="2393" extrusionOk="0">
                  <a:moveTo>
                    <a:pt x="1290" y="1"/>
                  </a:moveTo>
                  <a:cubicBezTo>
                    <a:pt x="828" y="1"/>
                    <a:pt x="366" y="117"/>
                    <a:pt x="0" y="353"/>
                  </a:cubicBezTo>
                  <a:cubicBezTo>
                    <a:pt x="67" y="602"/>
                    <a:pt x="249" y="819"/>
                    <a:pt x="432" y="1001"/>
                  </a:cubicBezTo>
                  <a:cubicBezTo>
                    <a:pt x="1296" y="1819"/>
                    <a:pt x="2531" y="2393"/>
                    <a:pt x="3740" y="2393"/>
                  </a:cubicBezTo>
                  <a:cubicBezTo>
                    <a:pt x="3835" y="2393"/>
                    <a:pt x="3930" y="2389"/>
                    <a:pt x="4025" y="2382"/>
                  </a:cubicBezTo>
                  <a:cubicBezTo>
                    <a:pt x="3808" y="1417"/>
                    <a:pt x="3359" y="752"/>
                    <a:pt x="2477" y="286"/>
                  </a:cubicBezTo>
                  <a:cubicBezTo>
                    <a:pt x="2129" y="97"/>
                    <a:pt x="1710" y="1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1581;p50">
              <a:extLst>
                <a:ext uri="{FF2B5EF4-FFF2-40B4-BE49-F238E27FC236}">
                  <a16:creationId xmlns:a16="http://schemas.microsoft.com/office/drawing/2014/main" id="{DA0F5EBE-62B8-6810-934C-676E4ACC4760}"/>
                </a:ext>
              </a:extLst>
            </p:cNvPr>
            <p:cNvSpPr/>
            <p:nvPr/>
          </p:nvSpPr>
          <p:spPr>
            <a:xfrm>
              <a:off x="680925" y="944825"/>
              <a:ext cx="23300" cy="48700"/>
            </a:xfrm>
            <a:custGeom>
              <a:avLst/>
              <a:gdLst/>
              <a:ahLst/>
              <a:cxnLst/>
              <a:rect l="l" t="t" r="r" b="b"/>
              <a:pathLst>
                <a:path w="932" h="1948" extrusionOk="0">
                  <a:moveTo>
                    <a:pt x="466" y="1"/>
                  </a:moveTo>
                  <a:lnTo>
                    <a:pt x="0" y="799"/>
                  </a:lnTo>
                  <a:cubicBezTo>
                    <a:pt x="249" y="1182"/>
                    <a:pt x="582" y="1581"/>
                    <a:pt x="865" y="1947"/>
                  </a:cubicBezTo>
                  <a:cubicBezTo>
                    <a:pt x="932" y="1481"/>
                    <a:pt x="881" y="1165"/>
                    <a:pt x="815" y="865"/>
                  </a:cubicBezTo>
                  <a:cubicBezTo>
                    <a:pt x="732" y="484"/>
                    <a:pt x="599" y="284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1582;p50">
              <a:extLst>
                <a:ext uri="{FF2B5EF4-FFF2-40B4-BE49-F238E27FC236}">
                  <a16:creationId xmlns:a16="http://schemas.microsoft.com/office/drawing/2014/main" id="{0C28D613-AF33-F9DE-86AB-596518A52FD2}"/>
                </a:ext>
              </a:extLst>
            </p:cNvPr>
            <p:cNvSpPr/>
            <p:nvPr/>
          </p:nvSpPr>
          <p:spPr>
            <a:xfrm>
              <a:off x="559925" y="944825"/>
              <a:ext cx="22475" cy="48700"/>
            </a:xfrm>
            <a:custGeom>
              <a:avLst/>
              <a:gdLst/>
              <a:ahLst/>
              <a:cxnLst/>
              <a:rect l="l" t="t" r="r" b="b"/>
              <a:pathLst>
                <a:path w="899" h="1948" extrusionOk="0">
                  <a:moveTo>
                    <a:pt x="433" y="1"/>
                  </a:moveTo>
                  <a:cubicBezTo>
                    <a:pt x="300" y="284"/>
                    <a:pt x="166" y="484"/>
                    <a:pt x="84" y="865"/>
                  </a:cubicBezTo>
                  <a:cubicBezTo>
                    <a:pt x="17" y="1165"/>
                    <a:pt x="0" y="1481"/>
                    <a:pt x="67" y="1947"/>
                  </a:cubicBezTo>
                  <a:cubicBezTo>
                    <a:pt x="350" y="1597"/>
                    <a:pt x="649" y="1182"/>
                    <a:pt x="898" y="799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1583;p50">
              <a:extLst>
                <a:ext uri="{FF2B5EF4-FFF2-40B4-BE49-F238E27FC236}">
                  <a16:creationId xmlns:a16="http://schemas.microsoft.com/office/drawing/2014/main" id="{D8F762BB-2AB0-4BDA-8B55-AB9C03216312}"/>
                </a:ext>
              </a:extLst>
            </p:cNvPr>
            <p:cNvSpPr/>
            <p:nvPr/>
          </p:nvSpPr>
          <p:spPr>
            <a:xfrm>
              <a:off x="610650" y="929025"/>
              <a:ext cx="34550" cy="33725"/>
            </a:xfrm>
            <a:custGeom>
              <a:avLst/>
              <a:gdLst/>
              <a:ahLst/>
              <a:cxnLst/>
              <a:rect l="l" t="t" r="r" b="b"/>
              <a:pathLst>
                <a:path w="1382" h="1349" extrusionOk="0">
                  <a:moveTo>
                    <a:pt x="0" y="1"/>
                  </a:moveTo>
                  <a:cubicBezTo>
                    <a:pt x="350" y="550"/>
                    <a:pt x="816" y="998"/>
                    <a:pt x="1364" y="1348"/>
                  </a:cubicBezTo>
                  <a:lnTo>
                    <a:pt x="1381" y="1348"/>
                  </a:lnTo>
                  <a:cubicBezTo>
                    <a:pt x="1381" y="1348"/>
                    <a:pt x="1381" y="1331"/>
                    <a:pt x="1364" y="1331"/>
                  </a:cubicBezTo>
                  <a:cubicBezTo>
                    <a:pt x="832" y="982"/>
                    <a:pt x="366" y="533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1584;p50">
              <a:extLst>
                <a:ext uri="{FF2B5EF4-FFF2-40B4-BE49-F238E27FC236}">
                  <a16:creationId xmlns:a16="http://schemas.microsoft.com/office/drawing/2014/main" id="{DBF7D887-ABD2-E0EA-C345-222E628A9FCB}"/>
                </a:ext>
              </a:extLst>
            </p:cNvPr>
            <p:cNvSpPr/>
            <p:nvPr/>
          </p:nvSpPr>
          <p:spPr>
            <a:xfrm>
              <a:off x="608575" y="933625"/>
              <a:ext cx="6675" cy="22875"/>
            </a:xfrm>
            <a:custGeom>
              <a:avLst/>
              <a:gdLst/>
              <a:ahLst/>
              <a:cxnLst/>
              <a:rect l="l" t="t" r="r" b="b"/>
              <a:pathLst>
                <a:path w="267" h="915" extrusionOk="0">
                  <a:moveTo>
                    <a:pt x="267" y="0"/>
                  </a:moveTo>
                  <a:cubicBezTo>
                    <a:pt x="267" y="0"/>
                    <a:pt x="249" y="0"/>
                    <a:pt x="249" y="16"/>
                  </a:cubicBezTo>
                  <a:cubicBezTo>
                    <a:pt x="167" y="300"/>
                    <a:pt x="83" y="599"/>
                    <a:pt x="1" y="898"/>
                  </a:cubicBezTo>
                  <a:cubicBezTo>
                    <a:pt x="1" y="914"/>
                    <a:pt x="1" y="914"/>
                    <a:pt x="17" y="914"/>
                  </a:cubicBezTo>
                  <a:lnTo>
                    <a:pt x="34" y="914"/>
                  </a:lnTo>
                  <a:cubicBezTo>
                    <a:pt x="100" y="615"/>
                    <a:pt x="183" y="316"/>
                    <a:pt x="267" y="16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1585;p50">
              <a:extLst>
                <a:ext uri="{FF2B5EF4-FFF2-40B4-BE49-F238E27FC236}">
                  <a16:creationId xmlns:a16="http://schemas.microsoft.com/office/drawing/2014/main" id="{496C6D5D-5DD7-6E7D-C96B-19AA0C1393EF}"/>
                </a:ext>
              </a:extLst>
            </p:cNvPr>
            <p:cNvSpPr/>
            <p:nvPr/>
          </p:nvSpPr>
          <p:spPr>
            <a:xfrm>
              <a:off x="567825" y="861275"/>
              <a:ext cx="29975" cy="58625"/>
            </a:xfrm>
            <a:custGeom>
              <a:avLst/>
              <a:gdLst/>
              <a:ahLst/>
              <a:cxnLst/>
              <a:rect l="l" t="t" r="r" b="b"/>
              <a:pathLst>
                <a:path w="1199" h="2345" extrusionOk="0">
                  <a:moveTo>
                    <a:pt x="682" y="0"/>
                  </a:moveTo>
                  <a:cubicBezTo>
                    <a:pt x="449" y="83"/>
                    <a:pt x="283" y="267"/>
                    <a:pt x="167" y="466"/>
                  </a:cubicBezTo>
                  <a:cubicBezTo>
                    <a:pt x="50" y="666"/>
                    <a:pt x="1" y="914"/>
                    <a:pt x="1" y="1147"/>
                  </a:cubicBezTo>
                  <a:cubicBezTo>
                    <a:pt x="1" y="1447"/>
                    <a:pt x="83" y="1746"/>
                    <a:pt x="250" y="1963"/>
                  </a:cubicBezTo>
                  <a:cubicBezTo>
                    <a:pt x="416" y="2196"/>
                    <a:pt x="666" y="2345"/>
                    <a:pt x="981" y="2345"/>
                  </a:cubicBezTo>
                  <a:cubicBezTo>
                    <a:pt x="1048" y="2345"/>
                    <a:pt x="1132" y="2329"/>
                    <a:pt x="1198" y="2329"/>
                  </a:cubicBezTo>
                  <a:lnTo>
                    <a:pt x="1198" y="2311"/>
                  </a:lnTo>
                  <a:lnTo>
                    <a:pt x="1198" y="2296"/>
                  </a:lnTo>
                  <a:cubicBezTo>
                    <a:pt x="1114" y="2311"/>
                    <a:pt x="1048" y="2329"/>
                    <a:pt x="981" y="2329"/>
                  </a:cubicBezTo>
                  <a:cubicBezTo>
                    <a:pt x="666" y="2329"/>
                    <a:pt x="433" y="2178"/>
                    <a:pt x="267" y="1963"/>
                  </a:cubicBezTo>
                  <a:cubicBezTo>
                    <a:pt x="101" y="1746"/>
                    <a:pt x="17" y="1447"/>
                    <a:pt x="17" y="1147"/>
                  </a:cubicBezTo>
                  <a:cubicBezTo>
                    <a:pt x="17" y="914"/>
                    <a:pt x="67" y="682"/>
                    <a:pt x="183" y="466"/>
                  </a:cubicBezTo>
                  <a:cubicBezTo>
                    <a:pt x="300" y="267"/>
                    <a:pt x="466" y="100"/>
                    <a:pt x="682" y="16"/>
                  </a:cubicBezTo>
                  <a:cubicBezTo>
                    <a:pt x="699" y="16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1586;p50">
              <a:extLst>
                <a:ext uri="{FF2B5EF4-FFF2-40B4-BE49-F238E27FC236}">
                  <a16:creationId xmlns:a16="http://schemas.microsoft.com/office/drawing/2014/main" id="{8E461345-1492-57A9-5F49-3F994F9F780A}"/>
                </a:ext>
              </a:extLst>
            </p:cNvPr>
            <p:cNvSpPr/>
            <p:nvPr/>
          </p:nvSpPr>
          <p:spPr>
            <a:xfrm>
              <a:off x="638900" y="871650"/>
              <a:ext cx="46600" cy="49925"/>
            </a:xfrm>
            <a:custGeom>
              <a:avLst/>
              <a:gdLst/>
              <a:ahLst/>
              <a:cxnLst/>
              <a:rect l="l" t="t" r="r" b="b"/>
              <a:pathLst>
                <a:path w="1864" h="1997" extrusionOk="0">
                  <a:moveTo>
                    <a:pt x="1648" y="1"/>
                  </a:moveTo>
                  <a:lnTo>
                    <a:pt x="1648" y="18"/>
                  </a:lnTo>
                  <a:cubicBezTo>
                    <a:pt x="1781" y="251"/>
                    <a:pt x="1848" y="517"/>
                    <a:pt x="1848" y="783"/>
                  </a:cubicBezTo>
                  <a:cubicBezTo>
                    <a:pt x="1848" y="1032"/>
                    <a:pt x="1781" y="1282"/>
                    <a:pt x="1664" y="1481"/>
                  </a:cubicBezTo>
                  <a:cubicBezTo>
                    <a:pt x="1464" y="1781"/>
                    <a:pt x="1116" y="1980"/>
                    <a:pt x="766" y="1980"/>
                  </a:cubicBezTo>
                  <a:cubicBezTo>
                    <a:pt x="637" y="1980"/>
                    <a:pt x="523" y="1949"/>
                    <a:pt x="395" y="1886"/>
                  </a:cubicBezTo>
                  <a:lnTo>
                    <a:pt x="395" y="1886"/>
                  </a:lnTo>
                  <a:lnTo>
                    <a:pt x="400" y="1881"/>
                  </a:lnTo>
                  <a:cubicBezTo>
                    <a:pt x="267" y="1781"/>
                    <a:pt x="134" y="1664"/>
                    <a:pt x="18" y="1564"/>
                  </a:cubicBezTo>
                  <a:lnTo>
                    <a:pt x="1" y="1564"/>
                  </a:lnTo>
                  <a:lnTo>
                    <a:pt x="1" y="1581"/>
                  </a:lnTo>
                  <a:cubicBezTo>
                    <a:pt x="134" y="1681"/>
                    <a:pt x="251" y="1797"/>
                    <a:pt x="384" y="1896"/>
                  </a:cubicBezTo>
                  <a:cubicBezTo>
                    <a:pt x="500" y="1963"/>
                    <a:pt x="633" y="1996"/>
                    <a:pt x="766" y="1996"/>
                  </a:cubicBezTo>
                  <a:cubicBezTo>
                    <a:pt x="1116" y="1996"/>
                    <a:pt x="1482" y="1797"/>
                    <a:pt x="1681" y="1497"/>
                  </a:cubicBezTo>
                  <a:cubicBezTo>
                    <a:pt x="1814" y="1298"/>
                    <a:pt x="1864" y="1032"/>
                    <a:pt x="1864" y="783"/>
                  </a:cubicBezTo>
                  <a:cubicBezTo>
                    <a:pt x="1864" y="517"/>
                    <a:pt x="1797" y="233"/>
                    <a:pt x="166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1587;p50">
              <a:extLst>
                <a:ext uri="{FF2B5EF4-FFF2-40B4-BE49-F238E27FC236}">
                  <a16:creationId xmlns:a16="http://schemas.microsoft.com/office/drawing/2014/main" id="{83723784-469E-68BB-993D-7D55C984FD1F}"/>
                </a:ext>
              </a:extLst>
            </p:cNvPr>
            <p:cNvSpPr/>
            <p:nvPr/>
          </p:nvSpPr>
          <p:spPr>
            <a:xfrm>
              <a:off x="565350" y="848900"/>
              <a:ext cx="123075" cy="71825"/>
            </a:xfrm>
            <a:custGeom>
              <a:avLst/>
              <a:gdLst/>
              <a:ahLst/>
              <a:cxnLst/>
              <a:rect l="l" t="t" r="r" b="b"/>
              <a:pathLst>
                <a:path w="4923" h="2873" extrusionOk="0">
                  <a:moveTo>
                    <a:pt x="1601" y="1"/>
                  </a:moveTo>
                  <a:cubicBezTo>
                    <a:pt x="1508" y="1"/>
                    <a:pt x="1412" y="10"/>
                    <a:pt x="1313" y="30"/>
                  </a:cubicBezTo>
                  <a:cubicBezTo>
                    <a:pt x="748" y="130"/>
                    <a:pt x="282" y="578"/>
                    <a:pt x="166" y="1143"/>
                  </a:cubicBezTo>
                  <a:cubicBezTo>
                    <a:pt x="0" y="2075"/>
                    <a:pt x="699" y="2873"/>
                    <a:pt x="1579" y="2873"/>
                  </a:cubicBezTo>
                  <a:cubicBezTo>
                    <a:pt x="1912" y="2873"/>
                    <a:pt x="2211" y="2757"/>
                    <a:pt x="2461" y="2574"/>
                  </a:cubicBezTo>
                  <a:cubicBezTo>
                    <a:pt x="2710" y="2757"/>
                    <a:pt x="3010" y="2873"/>
                    <a:pt x="3342" y="2873"/>
                  </a:cubicBezTo>
                  <a:cubicBezTo>
                    <a:pt x="4224" y="2873"/>
                    <a:pt x="4923" y="2075"/>
                    <a:pt x="4739" y="1143"/>
                  </a:cubicBezTo>
                  <a:cubicBezTo>
                    <a:pt x="4639" y="578"/>
                    <a:pt x="4174" y="130"/>
                    <a:pt x="3608" y="30"/>
                  </a:cubicBezTo>
                  <a:cubicBezTo>
                    <a:pt x="3510" y="10"/>
                    <a:pt x="3415" y="1"/>
                    <a:pt x="3322" y="1"/>
                  </a:cubicBezTo>
                  <a:cubicBezTo>
                    <a:pt x="3179" y="1"/>
                    <a:pt x="3041" y="23"/>
                    <a:pt x="2910" y="63"/>
                  </a:cubicBezTo>
                  <a:cubicBezTo>
                    <a:pt x="2760" y="113"/>
                    <a:pt x="2606" y="138"/>
                    <a:pt x="2455" y="138"/>
                  </a:cubicBezTo>
                  <a:cubicBezTo>
                    <a:pt x="2303" y="138"/>
                    <a:pt x="2153" y="113"/>
                    <a:pt x="2012" y="63"/>
                  </a:cubicBezTo>
                  <a:cubicBezTo>
                    <a:pt x="1881" y="23"/>
                    <a:pt x="1744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1588;p50">
              <a:extLst>
                <a:ext uri="{FF2B5EF4-FFF2-40B4-BE49-F238E27FC236}">
                  <a16:creationId xmlns:a16="http://schemas.microsoft.com/office/drawing/2014/main" id="{D7EA8614-72FB-6BE4-5FBB-FF08E88058D2}"/>
                </a:ext>
              </a:extLst>
            </p:cNvPr>
            <p:cNvSpPr/>
            <p:nvPr/>
          </p:nvSpPr>
          <p:spPr>
            <a:xfrm>
              <a:off x="509625" y="1092775"/>
              <a:ext cx="246550" cy="189950"/>
            </a:xfrm>
            <a:custGeom>
              <a:avLst/>
              <a:gdLst/>
              <a:ahLst/>
              <a:cxnLst/>
              <a:rect l="l" t="t" r="r" b="b"/>
              <a:pathLst>
                <a:path w="9862" h="7598" extrusionOk="0">
                  <a:moveTo>
                    <a:pt x="7635" y="0"/>
                  </a:moveTo>
                  <a:cubicBezTo>
                    <a:pt x="7564" y="0"/>
                    <a:pt x="7498" y="45"/>
                    <a:pt x="7484" y="103"/>
                  </a:cubicBezTo>
                  <a:cubicBezTo>
                    <a:pt x="7385" y="901"/>
                    <a:pt x="6935" y="2814"/>
                    <a:pt x="4923" y="2848"/>
                  </a:cubicBezTo>
                  <a:lnTo>
                    <a:pt x="4906" y="2848"/>
                  </a:lnTo>
                  <a:cubicBezTo>
                    <a:pt x="4225" y="2848"/>
                    <a:pt x="3327" y="2615"/>
                    <a:pt x="2877" y="1817"/>
                  </a:cubicBezTo>
                  <a:cubicBezTo>
                    <a:pt x="2562" y="1267"/>
                    <a:pt x="2395" y="785"/>
                    <a:pt x="2312" y="153"/>
                  </a:cubicBezTo>
                  <a:cubicBezTo>
                    <a:pt x="2312" y="112"/>
                    <a:pt x="2267" y="82"/>
                    <a:pt x="2224" y="82"/>
                  </a:cubicBezTo>
                  <a:cubicBezTo>
                    <a:pt x="2214" y="82"/>
                    <a:pt x="2205" y="84"/>
                    <a:pt x="2196" y="87"/>
                  </a:cubicBezTo>
                  <a:cubicBezTo>
                    <a:pt x="2045" y="136"/>
                    <a:pt x="1930" y="169"/>
                    <a:pt x="1779" y="236"/>
                  </a:cubicBezTo>
                  <a:cubicBezTo>
                    <a:pt x="1713" y="253"/>
                    <a:pt x="1680" y="320"/>
                    <a:pt x="1680" y="386"/>
                  </a:cubicBezTo>
                  <a:cubicBezTo>
                    <a:pt x="1713" y="1733"/>
                    <a:pt x="1131" y="3030"/>
                    <a:pt x="482" y="4245"/>
                  </a:cubicBezTo>
                  <a:cubicBezTo>
                    <a:pt x="1" y="5125"/>
                    <a:pt x="200" y="6755"/>
                    <a:pt x="965" y="7454"/>
                  </a:cubicBezTo>
                  <a:cubicBezTo>
                    <a:pt x="1462" y="7554"/>
                    <a:pt x="2508" y="7598"/>
                    <a:pt x="3688" y="7598"/>
                  </a:cubicBezTo>
                  <a:cubicBezTo>
                    <a:pt x="5628" y="7598"/>
                    <a:pt x="7931" y="7480"/>
                    <a:pt x="8748" y="7305"/>
                  </a:cubicBezTo>
                  <a:cubicBezTo>
                    <a:pt x="9862" y="5957"/>
                    <a:pt x="9247" y="4593"/>
                    <a:pt x="8948" y="4045"/>
                  </a:cubicBezTo>
                  <a:cubicBezTo>
                    <a:pt x="8299" y="2797"/>
                    <a:pt x="8066" y="1584"/>
                    <a:pt x="8132" y="187"/>
                  </a:cubicBezTo>
                  <a:cubicBezTo>
                    <a:pt x="7950" y="103"/>
                    <a:pt x="7817" y="70"/>
                    <a:pt x="7667" y="3"/>
                  </a:cubicBezTo>
                  <a:cubicBezTo>
                    <a:pt x="7656" y="1"/>
                    <a:pt x="7645" y="0"/>
                    <a:pt x="7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1589;p50">
              <a:extLst>
                <a:ext uri="{FF2B5EF4-FFF2-40B4-BE49-F238E27FC236}">
                  <a16:creationId xmlns:a16="http://schemas.microsoft.com/office/drawing/2014/main" id="{FE02A03C-999C-22EA-6AA4-D564656373FA}"/>
                </a:ext>
              </a:extLst>
            </p:cNvPr>
            <p:cNvSpPr/>
            <p:nvPr/>
          </p:nvSpPr>
          <p:spPr>
            <a:xfrm>
              <a:off x="561175" y="1095775"/>
              <a:ext cx="143450" cy="77350"/>
            </a:xfrm>
            <a:custGeom>
              <a:avLst/>
              <a:gdLst/>
              <a:ahLst/>
              <a:cxnLst/>
              <a:rect l="l" t="t" r="r" b="b"/>
              <a:pathLst>
                <a:path w="5738" h="3094" extrusionOk="0">
                  <a:moveTo>
                    <a:pt x="5722" y="0"/>
                  </a:moveTo>
                  <a:cubicBezTo>
                    <a:pt x="5671" y="333"/>
                    <a:pt x="5538" y="1081"/>
                    <a:pt x="5123" y="1763"/>
                  </a:cubicBezTo>
                  <a:cubicBezTo>
                    <a:pt x="4707" y="2444"/>
                    <a:pt x="4025" y="3060"/>
                    <a:pt x="2844" y="3076"/>
                  </a:cubicBezTo>
                  <a:lnTo>
                    <a:pt x="2828" y="3076"/>
                  </a:lnTo>
                  <a:cubicBezTo>
                    <a:pt x="2096" y="3076"/>
                    <a:pt x="1114" y="2777"/>
                    <a:pt x="649" y="1996"/>
                  </a:cubicBezTo>
                  <a:cubicBezTo>
                    <a:pt x="283" y="1397"/>
                    <a:pt x="101" y="748"/>
                    <a:pt x="17" y="67"/>
                  </a:cubicBezTo>
                  <a:lnTo>
                    <a:pt x="1" y="49"/>
                  </a:lnTo>
                  <a:lnTo>
                    <a:pt x="1" y="67"/>
                  </a:lnTo>
                  <a:cubicBezTo>
                    <a:pt x="83" y="748"/>
                    <a:pt x="267" y="1397"/>
                    <a:pt x="633" y="1996"/>
                  </a:cubicBezTo>
                  <a:cubicBezTo>
                    <a:pt x="1114" y="2794"/>
                    <a:pt x="2096" y="3093"/>
                    <a:pt x="2828" y="3093"/>
                  </a:cubicBezTo>
                  <a:lnTo>
                    <a:pt x="2844" y="3093"/>
                  </a:lnTo>
                  <a:cubicBezTo>
                    <a:pt x="4025" y="3076"/>
                    <a:pt x="4724" y="2462"/>
                    <a:pt x="5139" y="1779"/>
                  </a:cubicBezTo>
                  <a:cubicBezTo>
                    <a:pt x="5555" y="1098"/>
                    <a:pt x="5688" y="333"/>
                    <a:pt x="5738" y="16"/>
                  </a:cubicBezTo>
                  <a:cubicBezTo>
                    <a:pt x="5738" y="0"/>
                    <a:pt x="5738" y="0"/>
                    <a:pt x="572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1590;p50">
              <a:extLst>
                <a:ext uri="{FF2B5EF4-FFF2-40B4-BE49-F238E27FC236}">
                  <a16:creationId xmlns:a16="http://schemas.microsoft.com/office/drawing/2014/main" id="{D7533BC2-2488-62F2-8766-A51B10D719FA}"/>
                </a:ext>
              </a:extLst>
            </p:cNvPr>
            <p:cNvSpPr/>
            <p:nvPr/>
          </p:nvSpPr>
          <p:spPr>
            <a:xfrm>
              <a:off x="529050" y="1269125"/>
              <a:ext cx="203450" cy="32050"/>
            </a:xfrm>
            <a:custGeom>
              <a:avLst/>
              <a:gdLst/>
              <a:ahLst/>
              <a:cxnLst/>
              <a:rect l="l" t="t" r="r" b="b"/>
              <a:pathLst>
                <a:path w="8138" h="1282" extrusionOk="0">
                  <a:moveTo>
                    <a:pt x="8138" y="1"/>
                  </a:moveTo>
                  <a:lnTo>
                    <a:pt x="4" y="67"/>
                  </a:lnTo>
                  <a:cubicBezTo>
                    <a:pt x="4" y="65"/>
                    <a:pt x="4" y="64"/>
                    <a:pt x="4" y="64"/>
                  </a:cubicBezTo>
                  <a:lnTo>
                    <a:pt x="4" y="64"/>
                  </a:lnTo>
                  <a:cubicBezTo>
                    <a:pt x="1" y="64"/>
                    <a:pt x="205" y="1136"/>
                    <a:pt x="237" y="1282"/>
                  </a:cubicBezTo>
                  <a:lnTo>
                    <a:pt x="7971" y="1264"/>
                  </a:lnTo>
                  <a:lnTo>
                    <a:pt x="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1591;p50">
              <a:extLst>
                <a:ext uri="{FF2B5EF4-FFF2-40B4-BE49-F238E27FC236}">
                  <a16:creationId xmlns:a16="http://schemas.microsoft.com/office/drawing/2014/main" id="{DCBD8AFF-F1DD-0BCD-87F5-3DC1F7D48869}"/>
                </a:ext>
              </a:extLst>
            </p:cNvPr>
            <p:cNvSpPr/>
            <p:nvPr/>
          </p:nvSpPr>
          <p:spPr>
            <a:xfrm>
              <a:off x="533750" y="1287850"/>
              <a:ext cx="186675" cy="425"/>
            </a:xfrm>
            <a:custGeom>
              <a:avLst/>
              <a:gdLst/>
              <a:ahLst/>
              <a:cxnLst/>
              <a:rect l="l" t="t" r="r" b="b"/>
              <a:pathLst>
                <a:path w="7467" h="17" extrusionOk="0">
                  <a:moveTo>
                    <a:pt x="0" y="1"/>
                  </a:moveTo>
                  <a:lnTo>
                    <a:pt x="16" y="17"/>
                  </a:lnTo>
                  <a:lnTo>
                    <a:pt x="7467" y="17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1592;p50">
              <a:extLst>
                <a:ext uri="{FF2B5EF4-FFF2-40B4-BE49-F238E27FC236}">
                  <a16:creationId xmlns:a16="http://schemas.microsoft.com/office/drawing/2014/main" id="{9AE6CAED-907B-CEDE-3FAB-86F9FDE38B26}"/>
                </a:ext>
              </a:extLst>
            </p:cNvPr>
            <p:cNvSpPr/>
            <p:nvPr/>
          </p:nvSpPr>
          <p:spPr>
            <a:xfrm>
              <a:off x="54660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8" y="1"/>
                  </a:moveTo>
                  <a:cubicBezTo>
                    <a:pt x="1" y="1"/>
                    <a:pt x="1" y="1"/>
                    <a:pt x="1" y="17"/>
                  </a:cubicBez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1593;p50">
              <a:extLst>
                <a:ext uri="{FF2B5EF4-FFF2-40B4-BE49-F238E27FC236}">
                  <a16:creationId xmlns:a16="http://schemas.microsoft.com/office/drawing/2014/main" id="{647F9E19-2FBE-EB44-5B60-6F27EDBECAF4}"/>
                </a:ext>
              </a:extLst>
            </p:cNvPr>
            <p:cNvSpPr/>
            <p:nvPr/>
          </p:nvSpPr>
          <p:spPr>
            <a:xfrm>
              <a:off x="564500" y="1287850"/>
              <a:ext cx="425" cy="11675"/>
            </a:xfrm>
            <a:custGeom>
              <a:avLst/>
              <a:gdLst/>
              <a:ahLst/>
              <a:cxnLst/>
              <a:rect l="l" t="t" r="r" b="b"/>
              <a:pathLst>
                <a:path w="17" h="467" extrusionOk="0">
                  <a:moveTo>
                    <a:pt x="1" y="1"/>
                  </a:moveTo>
                  <a:lnTo>
                    <a:pt x="1" y="17"/>
                  </a:lnTo>
                  <a:lnTo>
                    <a:pt x="1" y="449"/>
                  </a:lnTo>
                  <a:lnTo>
                    <a:pt x="1" y="466"/>
                  </a:lnTo>
                  <a:cubicBezTo>
                    <a:pt x="1" y="466"/>
                    <a:pt x="17" y="466"/>
                    <a:pt x="17" y="449"/>
                  </a:cubicBezTo>
                  <a:lnTo>
                    <a:pt x="17" y="17"/>
                  </a:lnTo>
                  <a:cubicBezTo>
                    <a:pt x="1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1594;p50">
              <a:extLst>
                <a:ext uri="{FF2B5EF4-FFF2-40B4-BE49-F238E27FC236}">
                  <a16:creationId xmlns:a16="http://schemas.microsoft.com/office/drawing/2014/main" id="{5C5B4DC5-B18F-36EE-A4B3-6C6D39662E66}"/>
                </a:ext>
              </a:extLst>
            </p:cNvPr>
            <p:cNvSpPr/>
            <p:nvPr/>
          </p:nvSpPr>
          <p:spPr>
            <a:xfrm>
              <a:off x="58280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1595;p50">
              <a:extLst>
                <a:ext uri="{FF2B5EF4-FFF2-40B4-BE49-F238E27FC236}">
                  <a16:creationId xmlns:a16="http://schemas.microsoft.com/office/drawing/2014/main" id="{629E9D4D-80EA-2D8E-BB27-62F35E1EB12B}"/>
                </a:ext>
              </a:extLst>
            </p:cNvPr>
            <p:cNvSpPr/>
            <p:nvPr/>
          </p:nvSpPr>
          <p:spPr>
            <a:xfrm>
              <a:off x="60065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1596;p50">
              <a:extLst>
                <a:ext uri="{FF2B5EF4-FFF2-40B4-BE49-F238E27FC236}">
                  <a16:creationId xmlns:a16="http://schemas.microsoft.com/office/drawing/2014/main" id="{5D73056B-F1EC-148F-FBE9-21D8D4303C47}"/>
                </a:ext>
              </a:extLst>
            </p:cNvPr>
            <p:cNvSpPr/>
            <p:nvPr/>
          </p:nvSpPr>
          <p:spPr>
            <a:xfrm>
              <a:off x="6181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18" y="1"/>
                  </a:moveTo>
                  <a:cubicBezTo>
                    <a:pt x="18" y="1"/>
                    <a:pt x="0" y="1"/>
                    <a:pt x="0" y="17"/>
                  </a:cubicBezTo>
                  <a:lnTo>
                    <a:pt x="0" y="449"/>
                  </a:lnTo>
                  <a:cubicBezTo>
                    <a:pt x="0" y="466"/>
                    <a:pt x="18" y="466"/>
                    <a:pt x="18" y="466"/>
                  </a:cubicBezTo>
                  <a:lnTo>
                    <a:pt x="18" y="449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1597;p50">
              <a:extLst>
                <a:ext uri="{FF2B5EF4-FFF2-40B4-BE49-F238E27FC236}">
                  <a16:creationId xmlns:a16="http://schemas.microsoft.com/office/drawing/2014/main" id="{62590D07-850A-EBEB-C270-824198FAAAFD}"/>
                </a:ext>
              </a:extLst>
            </p:cNvPr>
            <p:cNvSpPr/>
            <p:nvPr/>
          </p:nvSpPr>
          <p:spPr>
            <a:xfrm>
              <a:off x="63685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1598;p50">
              <a:extLst>
                <a:ext uri="{FF2B5EF4-FFF2-40B4-BE49-F238E27FC236}">
                  <a16:creationId xmlns:a16="http://schemas.microsoft.com/office/drawing/2014/main" id="{DC87ABDC-BA7D-07E4-DA14-BFFA4A597110}"/>
                </a:ext>
              </a:extLst>
            </p:cNvPr>
            <p:cNvSpPr/>
            <p:nvPr/>
          </p:nvSpPr>
          <p:spPr>
            <a:xfrm>
              <a:off x="65430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7" y="1"/>
                  </a:moveTo>
                  <a:cubicBezTo>
                    <a:pt x="17" y="1"/>
                    <a:pt x="1" y="1"/>
                    <a:pt x="1" y="17"/>
                  </a:cubicBez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1599;p50">
              <a:extLst>
                <a:ext uri="{FF2B5EF4-FFF2-40B4-BE49-F238E27FC236}">
                  <a16:creationId xmlns:a16="http://schemas.microsoft.com/office/drawing/2014/main" id="{B142458B-969C-6E36-C407-15A12BED08F6}"/>
                </a:ext>
              </a:extLst>
            </p:cNvPr>
            <p:cNvSpPr/>
            <p:nvPr/>
          </p:nvSpPr>
          <p:spPr>
            <a:xfrm>
              <a:off x="67217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18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1600;p50">
              <a:extLst>
                <a:ext uri="{FF2B5EF4-FFF2-40B4-BE49-F238E27FC236}">
                  <a16:creationId xmlns:a16="http://schemas.microsoft.com/office/drawing/2014/main" id="{D39FED88-78DB-BD35-9993-4FCEDC0DCF2E}"/>
                </a:ext>
              </a:extLst>
            </p:cNvPr>
            <p:cNvSpPr/>
            <p:nvPr/>
          </p:nvSpPr>
          <p:spPr>
            <a:xfrm>
              <a:off x="690475" y="1288250"/>
              <a:ext cx="450" cy="11275"/>
            </a:xfrm>
            <a:custGeom>
              <a:avLst/>
              <a:gdLst/>
              <a:ahLst/>
              <a:cxnLst/>
              <a:rect l="l" t="t" r="r" b="b"/>
              <a:pathLst>
                <a:path w="18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7" y="4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1601;p50">
              <a:extLst>
                <a:ext uri="{FF2B5EF4-FFF2-40B4-BE49-F238E27FC236}">
                  <a16:creationId xmlns:a16="http://schemas.microsoft.com/office/drawing/2014/main" id="{5371334E-B0F9-DF90-F377-D8E3386D7683}"/>
                </a:ext>
              </a:extLst>
            </p:cNvPr>
            <p:cNvSpPr/>
            <p:nvPr/>
          </p:nvSpPr>
          <p:spPr>
            <a:xfrm>
              <a:off x="70835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1602;p50">
              <a:extLst>
                <a:ext uri="{FF2B5EF4-FFF2-40B4-BE49-F238E27FC236}">
                  <a16:creationId xmlns:a16="http://schemas.microsoft.com/office/drawing/2014/main" id="{9DA2D275-4B17-736F-6EE7-EB74EFDAEEFB}"/>
                </a:ext>
              </a:extLst>
            </p:cNvPr>
            <p:cNvSpPr/>
            <p:nvPr/>
          </p:nvSpPr>
          <p:spPr>
            <a:xfrm>
              <a:off x="7262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0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1603;p50">
              <a:extLst>
                <a:ext uri="{FF2B5EF4-FFF2-40B4-BE49-F238E27FC236}">
                  <a16:creationId xmlns:a16="http://schemas.microsoft.com/office/drawing/2014/main" id="{39158665-CF73-61A7-0ECA-A473E9E95F18}"/>
                </a:ext>
              </a:extLst>
            </p:cNvPr>
            <p:cNvSpPr/>
            <p:nvPr/>
          </p:nvSpPr>
          <p:spPr>
            <a:xfrm>
              <a:off x="703775" y="1165625"/>
              <a:ext cx="37050" cy="74850"/>
            </a:xfrm>
            <a:custGeom>
              <a:avLst/>
              <a:gdLst/>
              <a:ahLst/>
              <a:cxnLst/>
              <a:rect l="l" t="t" r="r" b="b"/>
              <a:pathLst>
                <a:path w="1482" h="2994" extrusionOk="0">
                  <a:moveTo>
                    <a:pt x="483" y="0"/>
                  </a:moveTo>
                  <a:cubicBezTo>
                    <a:pt x="167" y="333"/>
                    <a:pt x="0" y="781"/>
                    <a:pt x="0" y="1247"/>
                  </a:cubicBezTo>
                  <a:cubicBezTo>
                    <a:pt x="0" y="1430"/>
                    <a:pt x="18" y="1613"/>
                    <a:pt x="84" y="1796"/>
                  </a:cubicBezTo>
                  <a:cubicBezTo>
                    <a:pt x="284" y="2411"/>
                    <a:pt x="832" y="2894"/>
                    <a:pt x="1481" y="2994"/>
                  </a:cubicBezTo>
                  <a:lnTo>
                    <a:pt x="1481" y="2976"/>
                  </a:lnTo>
                  <a:cubicBezTo>
                    <a:pt x="849" y="2877"/>
                    <a:pt x="300" y="2395"/>
                    <a:pt x="100" y="1796"/>
                  </a:cubicBezTo>
                  <a:cubicBezTo>
                    <a:pt x="34" y="1613"/>
                    <a:pt x="18" y="1430"/>
                    <a:pt x="18" y="1247"/>
                  </a:cubicBezTo>
                  <a:cubicBezTo>
                    <a:pt x="18" y="798"/>
                    <a:pt x="184" y="333"/>
                    <a:pt x="499" y="16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1604;p50">
              <a:extLst>
                <a:ext uri="{FF2B5EF4-FFF2-40B4-BE49-F238E27FC236}">
                  <a16:creationId xmlns:a16="http://schemas.microsoft.com/office/drawing/2014/main" id="{81FB6084-DE01-3BB4-C0E9-B0A847E047C2}"/>
                </a:ext>
              </a:extLst>
            </p:cNvPr>
            <p:cNvSpPr/>
            <p:nvPr/>
          </p:nvSpPr>
          <p:spPr>
            <a:xfrm>
              <a:off x="682150" y="1245000"/>
              <a:ext cx="47850" cy="21650"/>
            </a:xfrm>
            <a:custGeom>
              <a:avLst/>
              <a:gdLst/>
              <a:ahLst/>
              <a:cxnLst/>
              <a:rect l="l" t="t" r="r" b="b"/>
              <a:pathLst>
                <a:path w="1914" h="866" extrusionOk="0">
                  <a:moveTo>
                    <a:pt x="1049" y="1"/>
                  </a:moveTo>
                  <a:cubicBezTo>
                    <a:pt x="566" y="34"/>
                    <a:pt x="118" y="400"/>
                    <a:pt x="1" y="866"/>
                  </a:cubicBezTo>
                  <a:lnTo>
                    <a:pt x="18" y="866"/>
                  </a:lnTo>
                  <a:cubicBezTo>
                    <a:pt x="134" y="400"/>
                    <a:pt x="566" y="51"/>
                    <a:pt x="1049" y="18"/>
                  </a:cubicBezTo>
                  <a:lnTo>
                    <a:pt x="1082" y="18"/>
                  </a:lnTo>
                  <a:cubicBezTo>
                    <a:pt x="1265" y="18"/>
                    <a:pt x="1448" y="85"/>
                    <a:pt x="1597" y="185"/>
                  </a:cubicBezTo>
                  <a:cubicBezTo>
                    <a:pt x="1747" y="284"/>
                    <a:pt x="1863" y="417"/>
                    <a:pt x="1896" y="600"/>
                  </a:cubicBezTo>
                  <a:lnTo>
                    <a:pt x="1914" y="600"/>
                  </a:lnTo>
                  <a:cubicBezTo>
                    <a:pt x="1881" y="417"/>
                    <a:pt x="1763" y="267"/>
                    <a:pt x="1614" y="167"/>
                  </a:cubicBezTo>
                  <a:cubicBezTo>
                    <a:pt x="1464" y="67"/>
                    <a:pt x="1265" y="1"/>
                    <a:pt x="10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1605;p50">
              <a:extLst>
                <a:ext uri="{FF2B5EF4-FFF2-40B4-BE49-F238E27FC236}">
                  <a16:creationId xmlns:a16="http://schemas.microsoft.com/office/drawing/2014/main" id="{680D8EC6-C300-04C7-9F9C-CBF13AB1EA9E}"/>
                </a:ext>
              </a:extLst>
            </p:cNvPr>
            <p:cNvSpPr/>
            <p:nvPr/>
          </p:nvSpPr>
          <p:spPr>
            <a:xfrm>
              <a:off x="520000" y="1231300"/>
              <a:ext cx="52850" cy="32450"/>
            </a:xfrm>
            <a:custGeom>
              <a:avLst/>
              <a:gdLst/>
              <a:ahLst/>
              <a:cxnLst/>
              <a:rect l="l" t="t" r="r" b="b"/>
              <a:pathLst>
                <a:path w="2114" h="1298" extrusionOk="0">
                  <a:moveTo>
                    <a:pt x="366" y="1"/>
                  </a:moveTo>
                  <a:cubicBezTo>
                    <a:pt x="251" y="1"/>
                    <a:pt x="118" y="17"/>
                    <a:pt x="18" y="34"/>
                  </a:cubicBezTo>
                  <a:cubicBezTo>
                    <a:pt x="1" y="34"/>
                    <a:pt x="1" y="50"/>
                    <a:pt x="1" y="50"/>
                  </a:cubicBezTo>
                  <a:lnTo>
                    <a:pt x="18" y="50"/>
                  </a:lnTo>
                  <a:cubicBezTo>
                    <a:pt x="134" y="34"/>
                    <a:pt x="251" y="17"/>
                    <a:pt x="366" y="17"/>
                  </a:cubicBezTo>
                  <a:cubicBezTo>
                    <a:pt x="683" y="17"/>
                    <a:pt x="1016" y="101"/>
                    <a:pt x="1298" y="267"/>
                  </a:cubicBezTo>
                  <a:cubicBezTo>
                    <a:pt x="1016" y="83"/>
                    <a:pt x="683" y="1"/>
                    <a:pt x="366" y="1"/>
                  </a:cubicBezTo>
                  <a:close/>
                  <a:moveTo>
                    <a:pt x="1298" y="267"/>
                  </a:moveTo>
                  <a:cubicBezTo>
                    <a:pt x="1681" y="500"/>
                    <a:pt x="1963" y="866"/>
                    <a:pt x="2096" y="1298"/>
                  </a:cubicBezTo>
                  <a:lnTo>
                    <a:pt x="2113" y="1298"/>
                  </a:lnTo>
                  <a:lnTo>
                    <a:pt x="2113" y="1281"/>
                  </a:lnTo>
                  <a:cubicBezTo>
                    <a:pt x="1980" y="866"/>
                    <a:pt x="1681" y="482"/>
                    <a:pt x="1298" y="26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1606;p50">
              <a:extLst>
                <a:ext uri="{FF2B5EF4-FFF2-40B4-BE49-F238E27FC236}">
                  <a16:creationId xmlns:a16="http://schemas.microsoft.com/office/drawing/2014/main" id="{56FF0EF1-3F52-D51A-D315-D1EB0DF52F6C}"/>
                </a:ext>
              </a:extLst>
            </p:cNvPr>
            <p:cNvSpPr/>
            <p:nvPr/>
          </p:nvSpPr>
          <p:spPr>
            <a:xfrm>
              <a:off x="613125" y="1200550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50" y="16"/>
                  </a:moveTo>
                  <a:cubicBezTo>
                    <a:pt x="1083" y="16"/>
                    <a:pt x="1282" y="116"/>
                    <a:pt x="1431" y="266"/>
                  </a:cubicBezTo>
                  <a:cubicBezTo>
                    <a:pt x="1581" y="415"/>
                    <a:pt x="1681" y="615"/>
                    <a:pt x="1681" y="848"/>
                  </a:cubicBezTo>
                  <a:cubicBezTo>
                    <a:pt x="1681" y="1080"/>
                    <a:pt x="1581" y="1297"/>
                    <a:pt x="1431" y="1446"/>
                  </a:cubicBezTo>
                  <a:cubicBezTo>
                    <a:pt x="1282" y="1597"/>
                    <a:pt x="1083" y="1679"/>
                    <a:pt x="850" y="1679"/>
                  </a:cubicBezTo>
                  <a:cubicBezTo>
                    <a:pt x="617" y="1679"/>
                    <a:pt x="417" y="1597"/>
                    <a:pt x="267" y="1446"/>
                  </a:cubicBezTo>
                  <a:cubicBezTo>
                    <a:pt x="101" y="1297"/>
                    <a:pt x="18" y="1080"/>
                    <a:pt x="18" y="848"/>
                  </a:cubicBezTo>
                  <a:cubicBezTo>
                    <a:pt x="18" y="615"/>
                    <a:pt x="101" y="415"/>
                    <a:pt x="267" y="266"/>
                  </a:cubicBezTo>
                  <a:cubicBezTo>
                    <a:pt x="417" y="116"/>
                    <a:pt x="617" y="16"/>
                    <a:pt x="850" y="16"/>
                  </a:cubicBezTo>
                  <a:close/>
                  <a:moveTo>
                    <a:pt x="850" y="0"/>
                  </a:moveTo>
                  <a:cubicBezTo>
                    <a:pt x="384" y="0"/>
                    <a:pt x="1" y="382"/>
                    <a:pt x="1" y="848"/>
                  </a:cubicBezTo>
                  <a:cubicBezTo>
                    <a:pt x="1" y="1313"/>
                    <a:pt x="384" y="1696"/>
                    <a:pt x="850" y="1696"/>
                  </a:cubicBezTo>
                  <a:cubicBezTo>
                    <a:pt x="1315" y="1696"/>
                    <a:pt x="1697" y="1313"/>
                    <a:pt x="1697" y="848"/>
                  </a:cubicBezTo>
                  <a:cubicBezTo>
                    <a:pt x="1697" y="382"/>
                    <a:pt x="1315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1607;p50">
              <a:extLst>
                <a:ext uri="{FF2B5EF4-FFF2-40B4-BE49-F238E27FC236}">
                  <a16:creationId xmlns:a16="http://schemas.microsoft.com/office/drawing/2014/main" id="{981EE4AF-C16E-41AB-F5FB-89AC6A0625BF}"/>
                </a:ext>
              </a:extLst>
            </p:cNvPr>
            <p:cNvSpPr/>
            <p:nvPr/>
          </p:nvSpPr>
          <p:spPr>
            <a:xfrm>
              <a:off x="529150" y="1145650"/>
              <a:ext cx="29550" cy="54475"/>
            </a:xfrm>
            <a:custGeom>
              <a:avLst/>
              <a:gdLst/>
              <a:ahLst/>
              <a:cxnLst/>
              <a:rect l="l" t="t" r="r" b="b"/>
              <a:pathLst>
                <a:path w="1182" h="2179" extrusionOk="0">
                  <a:moveTo>
                    <a:pt x="1065" y="1"/>
                  </a:moveTo>
                  <a:lnTo>
                    <a:pt x="1065" y="17"/>
                  </a:lnTo>
                  <a:cubicBezTo>
                    <a:pt x="1131" y="183"/>
                    <a:pt x="1165" y="367"/>
                    <a:pt x="1165" y="533"/>
                  </a:cubicBezTo>
                  <a:cubicBezTo>
                    <a:pt x="1165" y="1247"/>
                    <a:pt x="683" y="1963"/>
                    <a:pt x="0" y="2163"/>
                  </a:cubicBezTo>
                  <a:lnTo>
                    <a:pt x="0" y="2179"/>
                  </a:lnTo>
                  <a:lnTo>
                    <a:pt x="18" y="2179"/>
                  </a:lnTo>
                  <a:cubicBezTo>
                    <a:pt x="699" y="1979"/>
                    <a:pt x="1182" y="1247"/>
                    <a:pt x="1182" y="533"/>
                  </a:cubicBezTo>
                  <a:cubicBezTo>
                    <a:pt x="1182" y="367"/>
                    <a:pt x="1149" y="183"/>
                    <a:pt x="1082" y="17"/>
                  </a:cubicBezTo>
                  <a:cubicBezTo>
                    <a:pt x="1082" y="1"/>
                    <a:pt x="1082" y="1"/>
                    <a:pt x="10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2007;p55">
            <a:extLst>
              <a:ext uri="{FF2B5EF4-FFF2-40B4-BE49-F238E27FC236}">
                <a16:creationId xmlns:a16="http://schemas.microsoft.com/office/drawing/2014/main" id="{85D59AC1-EA77-3A4B-4057-694A0A9BE7C4}"/>
              </a:ext>
            </a:extLst>
          </p:cNvPr>
          <p:cNvSpPr/>
          <p:nvPr/>
        </p:nvSpPr>
        <p:spPr>
          <a:xfrm>
            <a:off x="1408976" y="2798701"/>
            <a:ext cx="1231697" cy="1115729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2001;p55">
            <a:extLst>
              <a:ext uri="{FF2B5EF4-FFF2-40B4-BE49-F238E27FC236}">
                <a16:creationId xmlns:a16="http://schemas.microsoft.com/office/drawing/2014/main" id="{B4655671-A378-E9CF-EF65-EFD8BFD03016}"/>
              </a:ext>
            </a:extLst>
          </p:cNvPr>
          <p:cNvSpPr/>
          <p:nvPr/>
        </p:nvSpPr>
        <p:spPr>
          <a:xfrm>
            <a:off x="7247158" y="2684755"/>
            <a:ext cx="1002869" cy="82132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25" name="Google Shape;1490;p50">
            <a:extLst>
              <a:ext uri="{FF2B5EF4-FFF2-40B4-BE49-F238E27FC236}">
                <a16:creationId xmlns:a16="http://schemas.microsoft.com/office/drawing/2014/main" id="{D3F5650E-FDCF-AA53-101A-34FF32078FC3}"/>
              </a:ext>
            </a:extLst>
          </p:cNvPr>
          <p:cNvGrpSpPr/>
          <p:nvPr/>
        </p:nvGrpSpPr>
        <p:grpSpPr>
          <a:xfrm>
            <a:off x="4305823" y="2643428"/>
            <a:ext cx="1436399" cy="1309921"/>
            <a:chOff x="3606250" y="408325"/>
            <a:chExt cx="1702850" cy="1741850"/>
          </a:xfrm>
        </p:grpSpPr>
        <p:sp>
          <p:nvSpPr>
            <p:cNvPr id="526" name="Google Shape;1491;p50">
              <a:extLst>
                <a:ext uri="{FF2B5EF4-FFF2-40B4-BE49-F238E27FC236}">
                  <a16:creationId xmlns:a16="http://schemas.microsoft.com/office/drawing/2014/main" id="{72935CF3-1D66-86E3-B085-822815492D27}"/>
                </a:ext>
              </a:extLst>
            </p:cNvPr>
            <p:cNvSpPr/>
            <p:nvPr/>
          </p:nvSpPr>
          <p:spPr>
            <a:xfrm>
              <a:off x="3609600" y="2025425"/>
              <a:ext cx="1686775" cy="124750"/>
            </a:xfrm>
            <a:custGeom>
              <a:avLst/>
              <a:gdLst/>
              <a:ahLst/>
              <a:cxnLst/>
              <a:rect l="l" t="t" r="r" b="b"/>
              <a:pathLst>
                <a:path w="67471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62747" y="4990"/>
                  </a:lnTo>
                  <a:lnTo>
                    <a:pt x="67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1492;p50">
              <a:extLst>
                <a:ext uri="{FF2B5EF4-FFF2-40B4-BE49-F238E27FC236}">
                  <a16:creationId xmlns:a16="http://schemas.microsoft.com/office/drawing/2014/main" id="{D1100712-C97D-AB82-A728-DE75C6E7B4DE}"/>
                </a:ext>
              </a:extLst>
            </p:cNvPr>
            <p:cNvSpPr/>
            <p:nvPr/>
          </p:nvSpPr>
          <p:spPr>
            <a:xfrm>
              <a:off x="3609600" y="2025425"/>
              <a:ext cx="1300925" cy="124750"/>
            </a:xfrm>
            <a:custGeom>
              <a:avLst/>
              <a:gdLst/>
              <a:ahLst/>
              <a:cxnLst/>
              <a:rect l="l" t="t" r="r" b="b"/>
              <a:pathLst>
                <a:path w="52037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52037" y="4990"/>
                  </a:lnTo>
                  <a:cubicBezTo>
                    <a:pt x="44486" y="3775"/>
                    <a:pt x="38100" y="1846"/>
                    <a:pt x="3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1493;p50">
              <a:extLst>
                <a:ext uri="{FF2B5EF4-FFF2-40B4-BE49-F238E27FC236}">
                  <a16:creationId xmlns:a16="http://schemas.microsoft.com/office/drawing/2014/main" id="{671431D7-C756-06A2-A969-A540B831E201}"/>
                </a:ext>
              </a:extLst>
            </p:cNvPr>
            <p:cNvSpPr/>
            <p:nvPr/>
          </p:nvSpPr>
          <p:spPr>
            <a:xfrm>
              <a:off x="5162475" y="1997225"/>
              <a:ext cx="146625" cy="152950"/>
            </a:xfrm>
            <a:custGeom>
              <a:avLst/>
              <a:gdLst/>
              <a:ahLst/>
              <a:cxnLst/>
              <a:rect l="l" t="t" r="r" b="b"/>
              <a:pathLst>
                <a:path w="5865" h="6118" extrusionOk="0">
                  <a:moveTo>
                    <a:pt x="4860" y="1"/>
                  </a:moveTo>
                  <a:cubicBezTo>
                    <a:pt x="4815" y="1"/>
                    <a:pt x="4769" y="5"/>
                    <a:pt x="4723" y="13"/>
                  </a:cubicBezTo>
                  <a:lnTo>
                    <a:pt x="0" y="4437"/>
                  </a:lnTo>
                  <a:cubicBezTo>
                    <a:pt x="1064" y="4437"/>
                    <a:pt x="1231" y="5486"/>
                    <a:pt x="632" y="6118"/>
                  </a:cubicBezTo>
                  <a:lnTo>
                    <a:pt x="5355" y="1128"/>
                  </a:lnTo>
                  <a:cubicBezTo>
                    <a:pt x="5864" y="650"/>
                    <a:pt x="5429" y="1"/>
                    <a:pt x="4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1494;p50">
              <a:extLst>
                <a:ext uri="{FF2B5EF4-FFF2-40B4-BE49-F238E27FC236}">
                  <a16:creationId xmlns:a16="http://schemas.microsoft.com/office/drawing/2014/main" id="{4EFBF979-9298-EC36-614B-D5C071FFDA5B}"/>
                </a:ext>
              </a:extLst>
            </p:cNvPr>
            <p:cNvSpPr/>
            <p:nvPr/>
          </p:nvSpPr>
          <p:spPr>
            <a:xfrm>
              <a:off x="3606250" y="2000925"/>
              <a:ext cx="156375" cy="149250"/>
            </a:xfrm>
            <a:custGeom>
              <a:avLst/>
              <a:gdLst/>
              <a:ahLst/>
              <a:cxnLst/>
              <a:rect l="l" t="t" r="r" b="b"/>
              <a:pathLst>
                <a:path w="6255" h="5970" extrusionOk="0">
                  <a:moveTo>
                    <a:pt x="5556" y="1"/>
                  </a:moveTo>
                  <a:cubicBezTo>
                    <a:pt x="5289" y="1"/>
                    <a:pt x="5035" y="113"/>
                    <a:pt x="4791" y="348"/>
                  </a:cubicBezTo>
                  <a:lnTo>
                    <a:pt x="449" y="4240"/>
                  </a:lnTo>
                  <a:cubicBezTo>
                    <a:pt x="150" y="4489"/>
                    <a:pt x="1" y="4872"/>
                    <a:pt x="50" y="5271"/>
                  </a:cubicBezTo>
                  <a:lnTo>
                    <a:pt x="134" y="5970"/>
                  </a:lnTo>
                  <a:lnTo>
                    <a:pt x="1547" y="4622"/>
                  </a:lnTo>
                  <a:lnTo>
                    <a:pt x="6254" y="231"/>
                  </a:lnTo>
                  <a:cubicBezTo>
                    <a:pt x="6011" y="80"/>
                    <a:pt x="5779" y="1"/>
                    <a:pt x="5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1495;p50">
              <a:extLst>
                <a:ext uri="{FF2B5EF4-FFF2-40B4-BE49-F238E27FC236}">
                  <a16:creationId xmlns:a16="http://schemas.microsoft.com/office/drawing/2014/main" id="{9B739E5F-8D27-D0AE-971E-F67919883B15}"/>
                </a:ext>
              </a:extLst>
            </p:cNvPr>
            <p:cNvSpPr/>
            <p:nvPr/>
          </p:nvSpPr>
          <p:spPr>
            <a:xfrm>
              <a:off x="4314725" y="766850"/>
              <a:ext cx="189175" cy="387550"/>
            </a:xfrm>
            <a:custGeom>
              <a:avLst/>
              <a:gdLst/>
              <a:ahLst/>
              <a:cxnLst/>
              <a:rect l="l" t="t" r="r" b="b"/>
              <a:pathLst>
                <a:path w="7567" h="15502" extrusionOk="0">
                  <a:moveTo>
                    <a:pt x="4052" y="1"/>
                  </a:moveTo>
                  <a:cubicBezTo>
                    <a:pt x="3383" y="1"/>
                    <a:pt x="2714" y="240"/>
                    <a:pt x="2229" y="700"/>
                  </a:cubicBezTo>
                  <a:cubicBezTo>
                    <a:pt x="1547" y="1316"/>
                    <a:pt x="1265" y="2347"/>
                    <a:pt x="1547" y="3212"/>
                  </a:cubicBezTo>
                  <a:cubicBezTo>
                    <a:pt x="1730" y="3793"/>
                    <a:pt x="2145" y="4310"/>
                    <a:pt x="2129" y="4924"/>
                  </a:cubicBezTo>
                  <a:cubicBezTo>
                    <a:pt x="2096" y="5540"/>
                    <a:pt x="1630" y="6022"/>
                    <a:pt x="1231" y="6472"/>
                  </a:cubicBezTo>
                  <a:cubicBezTo>
                    <a:pt x="815" y="6937"/>
                    <a:pt x="416" y="7503"/>
                    <a:pt x="549" y="8101"/>
                  </a:cubicBezTo>
                  <a:cubicBezTo>
                    <a:pt x="666" y="8667"/>
                    <a:pt x="1214" y="9033"/>
                    <a:pt x="1497" y="9548"/>
                  </a:cubicBezTo>
                  <a:cubicBezTo>
                    <a:pt x="1779" y="10047"/>
                    <a:pt x="1764" y="10696"/>
                    <a:pt x="1464" y="11177"/>
                  </a:cubicBezTo>
                  <a:cubicBezTo>
                    <a:pt x="1156" y="11647"/>
                    <a:pt x="613" y="11943"/>
                    <a:pt x="49" y="11943"/>
                  </a:cubicBezTo>
                  <a:cubicBezTo>
                    <a:pt x="33" y="11943"/>
                    <a:pt x="17" y="11943"/>
                    <a:pt x="1" y="11942"/>
                  </a:cubicBezTo>
                  <a:lnTo>
                    <a:pt x="1" y="11942"/>
                  </a:lnTo>
                  <a:cubicBezTo>
                    <a:pt x="336" y="12057"/>
                    <a:pt x="687" y="12115"/>
                    <a:pt x="1037" y="12115"/>
                  </a:cubicBezTo>
                  <a:cubicBezTo>
                    <a:pt x="1398" y="12115"/>
                    <a:pt x="1758" y="12053"/>
                    <a:pt x="2096" y="11927"/>
                  </a:cubicBezTo>
                  <a:lnTo>
                    <a:pt x="2096" y="11927"/>
                  </a:lnTo>
                  <a:cubicBezTo>
                    <a:pt x="1713" y="12159"/>
                    <a:pt x="1697" y="12741"/>
                    <a:pt x="1897" y="13140"/>
                  </a:cubicBezTo>
                  <a:cubicBezTo>
                    <a:pt x="2096" y="13539"/>
                    <a:pt x="2429" y="13856"/>
                    <a:pt x="2644" y="14255"/>
                  </a:cubicBezTo>
                  <a:cubicBezTo>
                    <a:pt x="2877" y="14637"/>
                    <a:pt x="2944" y="15186"/>
                    <a:pt x="2628" y="15501"/>
                  </a:cubicBezTo>
                  <a:cubicBezTo>
                    <a:pt x="4424" y="15136"/>
                    <a:pt x="5871" y="13723"/>
                    <a:pt x="6636" y="12060"/>
                  </a:cubicBezTo>
                  <a:cubicBezTo>
                    <a:pt x="7401" y="10412"/>
                    <a:pt x="7567" y="8534"/>
                    <a:pt x="7518" y="6704"/>
                  </a:cubicBezTo>
                  <a:lnTo>
                    <a:pt x="6786" y="1864"/>
                  </a:lnTo>
                  <a:cubicBezTo>
                    <a:pt x="6420" y="1017"/>
                    <a:pt x="5671" y="334"/>
                    <a:pt x="4790" y="101"/>
                  </a:cubicBezTo>
                  <a:cubicBezTo>
                    <a:pt x="4551" y="34"/>
                    <a:pt x="4301" y="1"/>
                    <a:pt x="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1496;p50">
              <a:extLst>
                <a:ext uri="{FF2B5EF4-FFF2-40B4-BE49-F238E27FC236}">
                  <a16:creationId xmlns:a16="http://schemas.microsoft.com/office/drawing/2014/main" id="{75F21ADA-BFD1-E913-65DD-89CBCB1EBC89}"/>
                </a:ext>
              </a:extLst>
            </p:cNvPr>
            <p:cNvSpPr/>
            <p:nvPr/>
          </p:nvSpPr>
          <p:spPr>
            <a:xfrm>
              <a:off x="4516350" y="944000"/>
              <a:ext cx="69050" cy="116025"/>
            </a:xfrm>
            <a:custGeom>
              <a:avLst/>
              <a:gdLst/>
              <a:ahLst/>
              <a:cxnLst/>
              <a:rect l="l" t="t" r="r" b="b"/>
              <a:pathLst>
                <a:path w="2762" h="4641" extrusionOk="0">
                  <a:moveTo>
                    <a:pt x="1" y="0"/>
                  </a:moveTo>
                  <a:lnTo>
                    <a:pt x="1" y="4641"/>
                  </a:lnTo>
                  <a:lnTo>
                    <a:pt x="2762" y="464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1497;p50">
              <a:extLst>
                <a:ext uri="{FF2B5EF4-FFF2-40B4-BE49-F238E27FC236}">
                  <a16:creationId xmlns:a16="http://schemas.microsoft.com/office/drawing/2014/main" id="{92F4AB0B-7548-1E7E-007F-0747D0735940}"/>
                </a:ext>
              </a:extLst>
            </p:cNvPr>
            <p:cNvSpPr/>
            <p:nvPr/>
          </p:nvSpPr>
          <p:spPr>
            <a:xfrm>
              <a:off x="4567525" y="988900"/>
              <a:ext cx="17875" cy="36600"/>
            </a:xfrm>
            <a:custGeom>
              <a:avLst/>
              <a:gdLst/>
              <a:ahLst/>
              <a:cxnLst/>
              <a:rect l="l" t="t" r="r" b="b"/>
              <a:pathLst>
                <a:path w="715" h="1464" extrusionOk="0">
                  <a:moveTo>
                    <a:pt x="16" y="0"/>
                  </a:moveTo>
                  <a:lnTo>
                    <a:pt x="0" y="1431"/>
                  </a:lnTo>
                  <a:cubicBezTo>
                    <a:pt x="116" y="1464"/>
                    <a:pt x="233" y="1464"/>
                    <a:pt x="349" y="1464"/>
                  </a:cubicBezTo>
                  <a:cubicBezTo>
                    <a:pt x="466" y="1464"/>
                    <a:pt x="599" y="1464"/>
                    <a:pt x="715" y="1431"/>
                  </a:cubicBezTo>
                  <a:lnTo>
                    <a:pt x="715" y="300"/>
                  </a:lnTo>
                  <a:cubicBezTo>
                    <a:pt x="466" y="200"/>
                    <a:pt x="233" y="100"/>
                    <a:pt x="16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1498;p50">
              <a:extLst>
                <a:ext uri="{FF2B5EF4-FFF2-40B4-BE49-F238E27FC236}">
                  <a16:creationId xmlns:a16="http://schemas.microsoft.com/office/drawing/2014/main" id="{35E0F8F5-926B-5A4E-AAEA-CF600E559294}"/>
                </a:ext>
              </a:extLst>
            </p:cNvPr>
            <p:cNvSpPr/>
            <p:nvPr/>
          </p:nvSpPr>
          <p:spPr>
            <a:xfrm>
              <a:off x="4482275" y="779675"/>
              <a:ext cx="187950" cy="224750"/>
            </a:xfrm>
            <a:custGeom>
              <a:avLst/>
              <a:gdLst/>
              <a:ahLst/>
              <a:cxnLst/>
              <a:rect l="l" t="t" r="r" b="b"/>
              <a:pathLst>
                <a:path w="7518" h="8990" extrusionOk="0">
                  <a:moveTo>
                    <a:pt x="3784" y="0"/>
                  </a:moveTo>
                  <a:cubicBezTo>
                    <a:pt x="2630" y="0"/>
                    <a:pt x="1596" y="767"/>
                    <a:pt x="965" y="1351"/>
                  </a:cubicBezTo>
                  <a:cubicBezTo>
                    <a:pt x="383" y="1901"/>
                    <a:pt x="0" y="2648"/>
                    <a:pt x="0" y="3464"/>
                  </a:cubicBezTo>
                  <a:cubicBezTo>
                    <a:pt x="0" y="5925"/>
                    <a:pt x="1182" y="7821"/>
                    <a:pt x="5040" y="8968"/>
                  </a:cubicBezTo>
                  <a:cubicBezTo>
                    <a:pt x="5089" y="8983"/>
                    <a:pt x="5139" y="8990"/>
                    <a:pt x="5188" y="8990"/>
                  </a:cubicBezTo>
                  <a:cubicBezTo>
                    <a:pt x="5473" y="8990"/>
                    <a:pt x="5756" y="8765"/>
                    <a:pt x="5954" y="8553"/>
                  </a:cubicBezTo>
                  <a:cubicBezTo>
                    <a:pt x="6337" y="8154"/>
                    <a:pt x="6936" y="6573"/>
                    <a:pt x="6936" y="6573"/>
                  </a:cubicBezTo>
                  <a:cubicBezTo>
                    <a:pt x="7151" y="6557"/>
                    <a:pt x="7318" y="6407"/>
                    <a:pt x="7435" y="6291"/>
                  </a:cubicBezTo>
                  <a:cubicBezTo>
                    <a:pt x="7517" y="6207"/>
                    <a:pt x="7517" y="6074"/>
                    <a:pt x="7451" y="5992"/>
                  </a:cubicBezTo>
                  <a:lnTo>
                    <a:pt x="6819" y="5094"/>
                  </a:lnTo>
                  <a:cubicBezTo>
                    <a:pt x="6686" y="4910"/>
                    <a:pt x="6636" y="4695"/>
                    <a:pt x="6670" y="4478"/>
                  </a:cubicBezTo>
                  <a:cubicBezTo>
                    <a:pt x="6736" y="4063"/>
                    <a:pt x="6719" y="3513"/>
                    <a:pt x="6703" y="3032"/>
                  </a:cubicBezTo>
                  <a:cubicBezTo>
                    <a:pt x="6636" y="2067"/>
                    <a:pt x="6171" y="1136"/>
                    <a:pt x="5389" y="553"/>
                  </a:cubicBezTo>
                  <a:cubicBezTo>
                    <a:pt x="4847" y="156"/>
                    <a:pt x="4303" y="0"/>
                    <a:pt x="3784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1499;p50">
              <a:extLst>
                <a:ext uri="{FF2B5EF4-FFF2-40B4-BE49-F238E27FC236}">
                  <a16:creationId xmlns:a16="http://schemas.microsoft.com/office/drawing/2014/main" id="{BC241A51-F261-46E3-815E-ADAD3198D80F}"/>
                </a:ext>
              </a:extLst>
            </p:cNvPr>
            <p:cNvSpPr/>
            <p:nvPr/>
          </p:nvSpPr>
          <p:spPr>
            <a:xfrm>
              <a:off x="4609925" y="875650"/>
              <a:ext cx="28300" cy="14325"/>
            </a:xfrm>
            <a:custGeom>
              <a:avLst/>
              <a:gdLst/>
              <a:ahLst/>
              <a:cxnLst/>
              <a:rect l="l" t="t" r="r" b="b"/>
              <a:pathLst>
                <a:path w="1132" h="573" extrusionOk="0">
                  <a:moveTo>
                    <a:pt x="919" y="0"/>
                  </a:moveTo>
                  <a:cubicBezTo>
                    <a:pt x="902" y="0"/>
                    <a:pt x="885" y="2"/>
                    <a:pt x="865" y="7"/>
                  </a:cubicBezTo>
                  <a:cubicBezTo>
                    <a:pt x="499" y="7"/>
                    <a:pt x="149" y="240"/>
                    <a:pt x="0" y="572"/>
                  </a:cubicBezTo>
                  <a:lnTo>
                    <a:pt x="16" y="572"/>
                  </a:lnTo>
                  <a:cubicBezTo>
                    <a:pt x="67" y="523"/>
                    <a:pt x="134" y="473"/>
                    <a:pt x="200" y="439"/>
                  </a:cubicBezTo>
                  <a:cubicBezTo>
                    <a:pt x="316" y="373"/>
                    <a:pt x="466" y="357"/>
                    <a:pt x="599" y="357"/>
                  </a:cubicBezTo>
                  <a:cubicBezTo>
                    <a:pt x="732" y="339"/>
                    <a:pt x="865" y="339"/>
                    <a:pt x="981" y="290"/>
                  </a:cubicBezTo>
                  <a:cubicBezTo>
                    <a:pt x="1048" y="273"/>
                    <a:pt x="1114" y="240"/>
                    <a:pt x="1114" y="173"/>
                  </a:cubicBezTo>
                  <a:cubicBezTo>
                    <a:pt x="1131" y="124"/>
                    <a:pt x="1098" y="57"/>
                    <a:pt x="1032" y="24"/>
                  </a:cubicBezTo>
                  <a:cubicBezTo>
                    <a:pt x="996" y="12"/>
                    <a:pt x="960" y="0"/>
                    <a:pt x="919" y="0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500;p50">
              <a:extLst>
                <a:ext uri="{FF2B5EF4-FFF2-40B4-BE49-F238E27FC236}">
                  <a16:creationId xmlns:a16="http://schemas.microsoft.com/office/drawing/2014/main" id="{476923EE-5BAB-6634-0891-CCDFE66E633B}"/>
                </a:ext>
              </a:extLst>
            </p:cNvPr>
            <p:cNvSpPr/>
            <p:nvPr/>
          </p:nvSpPr>
          <p:spPr>
            <a:xfrm>
              <a:off x="4607425" y="939450"/>
              <a:ext cx="34950" cy="21200"/>
            </a:xfrm>
            <a:custGeom>
              <a:avLst/>
              <a:gdLst/>
              <a:ahLst/>
              <a:cxnLst/>
              <a:rect l="l" t="t" r="r" b="b"/>
              <a:pathLst>
                <a:path w="1398" h="848" extrusionOk="0">
                  <a:moveTo>
                    <a:pt x="150" y="0"/>
                  </a:moveTo>
                  <a:cubicBezTo>
                    <a:pt x="83" y="0"/>
                    <a:pt x="1" y="67"/>
                    <a:pt x="67" y="149"/>
                  </a:cubicBezTo>
                  <a:cubicBezTo>
                    <a:pt x="367" y="548"/>
                    <a:pt x="832" y="814"/>
                    <a:pt x="1314" y="848"/>
                  </a:cubicBezTo>
                  <a:cubicBezTo>
                    <a:pt x="1347" y="765"/>
                    <a:pt x="1364" y="699"/>
                    <a:pt x="1398" y="632"/>
                  </a:cubicBezTo>
                  <a:cubicBezTo>
                    <a:pt x="948" y="615"/>
                    <a:pt x="516" y="399"/>
                    <a:pt x="249" y="33"/>
                  </a:cubicBezTo>
                  <a:cubicBezTo>
                    <a:pt x="216" y="0"/>
                    <a:pt x="183" y="0"/>
                    <a:pt x="150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501;p50">
              <a:extLst>
                <a:ext uri="{FF2B5EF4-FFF2-40B4-BE49-F238E27FC236}">
                  <a16:creationId xmlns:a16="http://schemas.microsoft.com/office/drawing/2014/main" id="{1A6ADB5F-55F1-A059-516E-0860D85E3AD9}"/>
                </a:ext>
              </a:extLst>
            </p:cNvPr>
            <p:cNvSpPr/>
            <p:nvPr/>
          </p:nvSpPr>
          <p:spPr>
            <a:xfrm>
              <a:off x="4621975" y="898225"/>
              <a:ext cx="12500" cy="17975"/>
            </a:xfrm>
            <a:custGeom>
              <a:avLst/>
              <a:gdLst/>
              <a:ahLst/>
              <a:cxnLst/>
              <a:rect l="l" t="t" r="r" b="b"/>
              <a:pathLst>
                <a:path w="500" h="719" extrusionOk="0">
                  <a:moveTo>
                    <a:pt x="247" y="1"/>
                  </a:moveTo>
                  <a:cubicBezTo>
                    <a:pt x="122" y="1"/>
                    <a:pt x="17" y="145"/>
                    <a:pt x="0" y="335"/>
                  </a:cubicBezTo>
                  <a:cubicBezTo>
                    <a:pt x="0" y="534"/>
                    <a:pt x="100" y="700"/>
                    <a:pt x="233" y="718"/>
                  </a:cubicBezTo>
                  <a:cubicBezTo>
                    <a:pt x="239" y="719"/>
                    <a:pt x="246" y="719"/>
                    <a:pt x="252" y="719"/>
                  </a:cubicBezTo>
                  <a:cubicBezTo>
                    <a:pt x="377" y="719"/>
                    <a:pt x="483" y="575"/>
                    <a:pt x="483" y="385"/>
                  </a:cubicBezTo>
                  <a:cubicBezTo>
                    <a:pt x="499" y="202"/>
                    <a:pt x="399" y="19"/>
                    <a:pt x="266" y="2"/>
                  </a:cubicBezTo>
                  <a:cubicBezTo>
                    <a:pt x="260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502;p50">
              <a:extLst>
                <a:ext uri="{FF2B5EF4-FFF2-40B4-BE49-F238E27FC236}">
                  <a16:creationId xmlns:a16="http://schemas.microsoft.com/office/drawing/2014/main" id="{EE578C18-C6BA-8EEC-3F08-8D497440E99E}"/>
                </a:ext>
              </a:extLst>
            </p:cNvPr>
            <p:cNvSpPr/>
            <p:nvPr/>
          </p:nvSpPr>
          <p:spPr>
            <a:xfrm>
              <a:off x="4454825" y="762375"/>
              <a:ext cx="208750" cy="232375"/>
            </a:xfrm>
            <a:custGeom>
              <a:avLst/>
              <a:gdLst/>
              <a:ahLst/>
              <a:cxnLst/>
              <a:rect l="l" t="t" r="r" b="b"/>
              <a:pathLst>
                <a:path w="8350" h="9295" extrusionOk="0">
                  <a:moveTo>
                    <a:pt x="4970" y="1"/>
                  </a:moveTo>
                  <a:cubicBezTo>
                    <a:pt x="4493" y="1"/>
                    <a:pt x="4013" y="77"/>
                    <a:pt x="3560" y="214"/>
                  </a:cubicBezTo>
                  <a:cubicBezTo>
                    <a:pt x="3078" y="347"/>
                    <a:pt x="2612" y="580"/>
                    <a:pt x="2229" y="879"/>
                  </a:cubicBezTo>
                  <a:cubicBezTo>
                    <a:pt x="1614" y="1163"/>
                    <a:pt x="1082" y="1562"/>
                    <a:pt x="716" y="2077"/>
                  </a:cubicBezTo>
                  <a:cubicBezTo>
                    <a:pt x="200" y="2775"/>
                    <a:pt x="1" y="3706"/>
                    <a:pt x="267" y="4522"/>
                  </a:cubicBezTo>
                  <a:cubicBezTo>
                    <a:pt x="400" y="4904"/>
                    <a:pt x="633" y="5254"/>
                    <a:pt x="832" y="5620"/>
                  </a:cubicBezTo>
                  <a:cubicBezTo>
                    <a:pt x="1032" y="5985"/>
                    <a:pt x="1215" y="6367"/>
                    <a:pt x="1231" y="6784"/>
                  </a:cubicBezTo>
                  <a:cubicBezTo>
                    <a:pt x="1249" y="7199"/>
                    <a:pt x="1082" y="7631"/>
                    <a:pt x="716" y="7864"/>
                  </a:cubicBezTo>
                  <a:cubicBezTo>
                    <a:pt x="749" y="7867"/>
                    <a:pt x="781" y="7869"/>
                    <a:pt x="813" y="7869"/>
                  </a:cubicBezTo>
                  <a:cubicBezTo>
                    <a:pt x="1098" y="7869"/>
                    <a:pt x="1385" y="7740"/>
                    <a:pt x="1564" y="7531"/>
                  </a:cubicBezTo>
                  <a:lnTo>
                    <a:pt x="1564" y="7531"/>
                  </a:lnTo>
                  <a:cubicBezTo>
                    <a:pt x="1448" y="7864"/>
                    <a:pt x="1497" y="8247"/>
                    <a:pt x="1681" y="8547"/>
                  </a:cubicBezTo>
                  <a:cubicBezTo>
                    <a:pt x="1880" y="8862"/>
                    <a:pt x="2213" y="9079"/>
                    <a:pt x="2595" y="9145"/>
                  </a:cubicBezTo>
                  <a:cubicBezTo>
                    <a:pt x="2579" y="8879"/>
                    <a:pt x="2661" y="8613"/>
                    <a:pt x="2812" y="8380"/>
                  </a:cubicBezTo>
                  <a:cubicBezTo>
                    <a:pt x="2994" y="8646"/>
                    <a:pt x="3094" y="8979"/>
                    <a:pt x="3045" y="9294"/>
                  </a:cubicBezTo>
                  <a:cubicBezTo>
                    <a:pt x="3411" y="9145"/>
                    <a:pt x="3710" y="8846"/>
                    <a:pt x="3843" y="8496"/>
                  </a:cubicBezTo>
                  <a:cubicBezTo>
                    <a:pt x="3876" y="8596"/>
                    <a:pt x="3909" y="8713"/>
                    <a:pt x="3943" y="8813"/>
                  </a:cubicBezTo>
                  <a:cubicBezTo>
                    <a:pt x="4142" y="8513"/>
                    <a:pt x="4025" y="8130"/>
                    <a:pt x="3826" y="7831"/>
                  </a:cubicBezTo>
                  <a:cubicBezTo>
                    <a:pt x="3626" y="7549"/>
                    <a:pt x="3344" y="7299"/>
                    <a:pt x="3194" y="6983"/>
                  </a:cubicBezTo>
                  <a:cubicBezTo>
                    <a:pt x="3027" y="6667"/>
                    <a:pt x="3061" y="6234"/>
                    <a:pt x="3393" y="6052"/>
                  </a:cubicBezTo>
                  <a:cubicBezTo>
                    <a:pt x="3481" y="6003"/>
                    <a:pt x="3579" y="5982"/>
                    <a:pt x="3678" y="5982"/>
                  </a:cubicBezTo>
                  <a:cubicBezTo>
                    <a:pt x="3918" y="5982"/>
                    <a:pt x="4167" y="6108"/>
                    <a:pt x="4309" y="6285"/>
                  </a:cubicBezTo>
                  <a:cubicBezTo>
                    <a:pt x="4524" y="6551"/>
                    <a:pt x="4575" y="6883"/>
                    <a:pt x="4624" y="7199"/>
                  </a:cubicBezTo>
                  <a:cubicBezTo>
                    <a:pt x="5123" y="6866"/>
                    <a:pt x="5189" y="6201"/>
                    <a:pt x="5074" y="5653"/>
                  </a:cubicBezTo>
                  <a:cubicBezTo>
                    <a:pt x="4957" y="5103"/>
                    <a:pt x="4690" y="4571"/>
                    <a:pt x="4708" y="4006"/>
                  </a:cubicBezTo>
                  <a:lnTo>
                    <a:pt x="4708" y="4006"/>
                  </a:lnTo>
                  <a:cubicBezTo>
                    <a:pt x="4974" y="4289"/>
                    <a:pt x="5156" y="4638"/>
                    <a:pt x="5256" y="5004"/>
                  </a:cubicBezTo>
                  <a:cubicBezTo>
                    <a:pt x="6105" y="4821"/>
                    <a:pt x="6870" y="4256"/>
                    <a:pt x="7236" y="3540"/>
                  </a:cubicBezTo>
                  <a:cubicBezTo>
                    <a:pt x="7435" y="4156"/>
                    <a:pt x="7635" y="4771"/>
                    <a:pt x="7834" y="5403"/>
                  </a:cubicBezTo>
                  <a:cubicBezTo>
                    <a:pt x="8116" y="4688"/>
                    <a:pt x="8316" y="3972"/>
                    <a:pt x="8333" y="3225"/>
                  </a:cubicBezTo>
                  <a:cubicBezTo>
                    <a:pt x="8349" y="2476"/>
                    <a:pt x="8150" y="1728"/>
                    <a:pt x="7668" y="1145"/>
                  </a:cubicBezTo>
                  <a:cubicBezTo>
                    <a:pt x="7202" y="597"/>
                    <a:pt x="6520" y="231"/>
                    <a:pt x="5788" y="81"/>
                  </a:cubicBezTo>
                  <a:cubicBezTo>
                    <a:pt x="5520" y="26"/>
                    <a:pt x="5245" y="1"/>
                    <a:pt x="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503;p50">
              <a:extLst>
                <a:ext uri="{FF2B5EF4-FFF2-40B4-BE49-F238E27FC236}">
                  <a16:creationId xmlns:a16="http://schemas.microsoft.com/office/drawing/2014/main" id="{9F8993A2-B672-D7CD-B185-62F1F706B953}"/>
                </a:ext>
              </a:extLst>
            </p:cNvPr>
            <p:cNvSpPr/>
            <p:nvPr/>
          </p:nvSpPr>
          <p:spPr>
            <a:xfrm>
              <a:off x="3751125" y="1891950"/>
              <a:ext cx="140375" cy="202075"/>
            </a:xfrm>
            <a:custGeom>
              <a:avLst/>
              <a:gdLst/>
              <a:ahLst/>
              <a:cxnLst/>
              <a:rect l="l" t="t" r="r" b="b"/>
              <a:pathLst>
                <a:path w="5615" h="8083" extrusionOk="0">
                  <a:moveTo>
                    <a:pt x="4633" y="0"/>
                  </a:moveTo>
                  <a:lnTo>
                    <a:pt x="3336" y="499"/>
                  </a:lnTo>
                  <a:cubicBezTo>
                    <a:pt x="3021" y="619"/>
                    <a:pt x="2692" y="685"/>
                    <a:pt x="2350" y="685"/>
                  </a:cubicBezTo>
                  <a:cubicBezTo>
                    <a:pt x="2313" y="685"/>
                    <a:pt x="2275" y="684"/>
                    <a:pt x="2238" y="683"/>
                  </a:cubicBezTo>
                  <a:lnTo>
                    <a:pt x="1856" y="650"/>
                  </a:lnTo>
                  <a:cubicBezTo>
                    <a:pt x="1830" y="648"/>
                    <a:pt x="1804" y="648"/>
                    <a:pt x="1777" y="648"/>
                  </a:cubicBezTo>
                  <a:cubicBezTo>
                    <a:pt x="753" y="648"/>
                    <a:pt x="0" y="1606"/>
                    <a:pt x="260" y="2612"/>
                  </a:cubicBezTo>
                  <a:cubicBezTo>
                    <a:pt x="559" y="3743"/>
                    <a:pt x="1091" y="5222"/>
                    <a:pt x="692" y="6386"/>
                  </a:cubicBezTo>
                  <a:cubicBezTo>
                    <a:pt x="426" y="7218"/>
                    <a:pt x="1041" y="8083"/>
                    <a:pt x="1923" y="8083"/>
                  </a:cubicBezTo>
                  <a:lnTo>
                    <a:pt x="3286" y="8083"/>
                  </a:lnTo>
                  <a:cubicBezTo>
                    <a:pt x="3602" y="8083"/>
                    <a:pt x="3752" y="7684"/>
                    <a:pt x="3502" y="7484"/>
                  </a:cubicBezTo>
                  <a:lnTo>
                    <a:pt x="2870" y="6936"/>
                  </a:lnTo>
                  <a:cubicBezTo>
                    <a:pt x="2455" y="6586"/>
                    <a:pt x="2338" y="5987"/>
                    <a:pt x="2571" y="5488"/>
                  </a:cubicBezTo>
                  <a:lnTo>
                    <a:pt x="3934" y="2678"/>
                  </a:lnTo>
                  <a:lnTo>
                    <a:pt x="5615" y="198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504;p50">
              <a:extLst>
                <a:ext uri="{FF2B5EF4-FFF2-40B4-BE49-F238E27FC236}">
                  <a16:creationId xmlns:a16="http://schemas.microsoft.com/office/drawing/2014/main" id="{92752BCF-9D98-1865-2039-2999C22DAC09}"/>
                </a:ext>
              </a:extLst>
            </p:cNvPr>
            <p:cNvSpPr/>
            <p:nvPr/>
          </p:nvSpPr>
          <p:spPr>
            <a:xfrm>
              <a:off x="4890975" y="1960950"/>
              <a:ext cx="207075" cy="129100"/>
            </a:xfrm>
            <a:custGeom>
              <a:avLst/>
              <a:gdLst/>
              <a:ahLst/>
              <a:cxnLst/>
              <a:rect l="l" t="t" r="r" b="b"/>
              <a:pathLst>
                <a:path w="8283" h="5164" extrusionOk="0">
                  <a:moveTo>
                    <a:pt x="3028" y="1"/>
                  </a:moveTo>
                  <a:lnTo>
                    <a:pt x="782" y="251"/>
                  </a:lnTo>
                  <a:lnTo>
                    <a:pt x="782" y="1814"/>
                  </a:lnTo>
                  <a:lnTo>
                    <a:pt x="183" y="3078"/>
                  </a:lnTo>
                  <a:cubicBezTo>
                    <a:pt x="1" y="3444"/>
                    <a:pt x="34" y="3893"/>
                    <a:pt x="283" y="4225"/>
                  </a:cubicBezTo>
                  <a:cubicBezTo>
                    <a:pt x="501" y="4528"/>
                    <a:pt x="841" y="4698"/>
                    <a:pt x="1190" y="4698"/>
                  </a:cubicBezTo>
                  <a:cubicBezTo>
                    <a:pt x="1321" y="4698"/>
                    <a:pt x="1453" y="4674"/>
                    <a:pt x="1580" y="4624"/>
                  </a:cubicBezTo>
                  <a:cubicBezTo>
                    <a:pt x="2046" y="4458"/>
                    <a:pt x="2511" y="4375"/>
                    <a:pt x="3010" y="4375"/>
                  </a:cubicBezTo>
                  <a:lnTo>
                    <a:pt x="3127" y="4358"/>
                  </a:lnTo>
                  <a:cubicBezTo>
                    <a:pt x="3676" y="4358"/>
                    <a:pt x="4225" y="4425"/>
                    <a:pt x="4757" y="4591"/>
                  </a:cubicBezTo>
                  <a:lnTo>
                    <a:pt x="6270" y="5074"/>
                  </a:lnTo>
                  <a:cubicBezTo>
                    <a:pt x="6466" y="5133"/>
                    <a:pt x="6669" y="5163"/>
                    <a:pt x="6870" y="5163"/>
                  </a:cubicBezTo>
                  <a:cubicBezTo>
                    <a:pt x="7232" y="5163"/>
                    <a:pt x="7590" y="5067"/>
                    <a:pt x="7900" y="4874"/>
                  </a:cubicBezTo>
                  <a:lnTo>
                    <a:pt x="7966" y="4841"/>
                  </a:lnTo>
                  <a:cubicBezTo>
                    <a:pt x="8283" y="4658"/>
                    <a:pt x="8250" y="4176"/>
                    <a:pt x="7900" y="4043"/>
                  </a:cubicBezTo>
                  <a:cubicBezTo>
                    <a:pt x="6336" y="3444"/>
                    <a:pt x="4857" y="2462"/>
                    <a:pt x="3443" y="123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505;p50">
              <a:extLst>
                <a:ext uri="{FF2B5EF4-FFF2-40B4-BE49-F238E27FC236}">
                  <a16:creationId xmlns:a16="http://schemas.microsoft.com/office/drawing/2014/main" id="{B02D4186-8FE8-B475-E17F-C497B0340D6A}"/>
                </a:ext>
              </a:extLst>
            </p:cNvPr>
            <p:cNvSpPr/>
            <p:nvPr/>
          </p:nvSpPr>
          <p:spPr>
            <a:xfrm>
              <a:off x="4540900" y="1483900"/>
              <a:ext cx="239925" cy="151125"/>
            </a:xfrm>
            <a:custGeom>
              <a:avLst/>
              <a:gdLst/>
              <a:ahLst/>
              <a:cxnLst/>
              <a:rect l="l" t="t" r="r" b="b"/>
              <a:pathLst>
                <a:path w="9597" h="6045" extrusionOk="0">
                  <a:moveTo>
                    <a:pt x="4844" y="1"/>
                  </a:moveTo>
                  <a:cubicBezTo>
                    <a:pt x="3980" y="1"/>
                    <a:pt x="3108" y="26"/>
                    <a:pt x="2229" y="75"/>
                  </a:cubicBezTo>
                  <a:lnTo>
                    <a:pt x="1" y="6044"/>
                  </a:lnTo>
                  <a:lnTo>
                    <a:pt x="9596" y="6044"/>
                  </a:lnTo>
                  <a:lnTo>
                    <a:pt x="9596" y="290"/>
                  </a:lnTo>
                  <a:cubicBezTo>
                    <a:pt x="9197" y="241"/>
                    <a:pt x="8815" y="208"/>
                    <a:pt x="8416" y="157"/>
                  </a:cubicBezTo>
                  <a:cubicBezTo>
                    <a:pt x="7250" y="51"/>
                    <a:pt x="6056" y="1"/>
                    <a:pt x="4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506;p50">
              <a:extLst>
                <a:ext uri="{FF2B5EF4-FFF2-40B4-BE49-F238E27FC236}">
                  <a16:creationId xmlns:a16="http://schemas.microsoft.com/office/drawing/2014/main" id="{4F78469C-7D44-807C-B300-BC811901E3DF}"/>
                </a:ext>
              </a:extLst>
            </p:cNvPr>
            <p:cNvSpPr/>
            <p:nvPr/>
          </p:nvSpPr>
          <p:spPr>
            <a:xfrm>
              <a:off x="4751275" y="1487825"/>
              <a:ext cx="29550" cy="147200"/>
            </a:xfrm>
            <a:custGeom>
              <a:avLst/>
              <a:gdLst/>
              <a:ahLst/>
              <a:cxnLst/>
              <a:rect l="l" t="t" r="r" b="b"/>
              <a:pathLst>
                <a:path w="1182" h="5888" extrusionOk="0">
                  <a:moveTo>
                    <a:pt x="1" y="0"/>
                  </a:moveTo>
                  <a:lnTo>
                    <a:pt x="1" y="5887"/>
                  </a:lnTo>
                  <a:lnTo>
                    <a:pt x="1181" y="5887"/>
                  </a:lnTo>
                  <a:lnTo>
                    <a:pt x="1181" y="133"/>
                  </a:lnTo>
                  <a:cubicBezTo>
                    <a:pt x="782" y="84"/>
                    <a:pt x="400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507;p50">
              <a:extLst>
                <a:ext uri="{FF2B5EF4-FFF2-40B4-BE49-F238E27FC236}">
                  <a16:creationId xmlns:a16="http://schemas.microsoft.com/office/drawing/2014/main" id="{98EE8E88-A0AE-1F5A-C13F-E9BCAE993278}"/>
                </a:ext>
              </a:extLst>
            </p:cNvPr>
            <p:cNvSpPr/>
            <p:nvPr/>
          </p:nvSpPr>
          <p:spPr>
            <a:xfrm>
              <a:off x="4780800" y="1491150"/>
              <a:ext cx="220375" cy="476100"/>
            </a:xfrm>
            <a:custGeom>
              <a:avLst/>
              <a:gdLst/>
              <a:ahLst/>
              <a:cxnLst/>
              <a:rect l="l" t="t" r="r" b="b"/>
              <a:pathLst>
                <a:path w="8815" h="19044" extrusionOk="0">
                  <a:moveTo>
                    <a:pt x="0" y="0"/>
                  </a:moveTo>
                  <a:lnTo>
                    <a:pt x="0" y="5754"/>
                  </a:lnTo>
                  <a:lnTo>
                    <a:pt x="4674" y="5754"/>
                  </a:lnTo>
                  <a:cubicBezTo>
                    <a:pt x="3293" y="9313"/>
                    <a:pt x="4009" y="14037"/>
                    <a:pt x="5189" y="19043"/>
                  </a:cubicBezTo>
                  <a:lnTo>
                    <a:pt x="7435" y="18793"/>
                  </a:lnTo>
                  <a:lnTo>
                    <a:pt x="8699" y="4790"/>
                  </a:lnTo>
                  <a:cubicBezTo>
                    <a:pt x="8814" y="3626"/>
                    <a:pt x="8200" y="2528"/>
                    <a:pt x="7151" y="2013"/>
                  </a:cubicBezTo>
                  <a:cubicBezTo>
                    <a:pt x="5073" y="982"/>
                    <a:pt x="2628" y="333"/>
                    <a:pt x="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508;p50">
              <a:extLst>
                <a:ext uri="{FF2B5EF4-FFF2-40B4-BE49-F238E27FC236}">
                  <a16:creationId xmlns:a16="http://schemas.microsoft.com/office/drawing/2014/main" id="{0ABFD116-8F18-9712-C6D2-8A54976370FF}"/>
                </a:ext>
              </a:extLst>
            </p:cNvPr>
            <p:cNvSpPr/>
            <p:nvPr/>
          </p:nvSpPr>
          <p:spPr>
            <a:xfrm>
              <a:off x="4296825" y="1389700"/>
              <a:ext cx="380875" cy="361750"/>
            </a:xfrm>
            <a:custGeom>
              <a:avLst/>
              <a:gdLst/>
              <a:ahLst/>
              <a:cxnLst/>
              <a:rect l="l" t="t" r="r" b="b"/>
              <a:pathLst>
                <a:path w="15235" h="14470" extrusionOk="0">
                  <a:moveTo>
                    <a:pt x="9032" y="0"/>
                  </a:moveTo>
                  <a:lnTo>
                    <a:pt x="8915" y="317"/>
                  </a:lnTo>
                  <a:lnTo>
                    <a:pt x="8516" y="1481"/>
                  </a:lnTo>
                  <a:lnTo>
                    <a:pt x="8467" y="1614"/>
                  </a:lnTo>
                  <a:cubicBezTo>
                    <a:pt x="5806" y="2229"/>
                    <a:pt x="4043" y="3892"/>
                    <a:pt x="3560" y="6985"/>
                  </a:cubicBezTo>
                  <a:lnTo>
                    <a:pt x="699" y="9663"/>
                  </a:lnTo>
                  <a:lnTo>
                    <a:pt x="1" y="10329"/>
                  </a:lnTo>
                  <a:lnTo>
                    <a:pt x="4475" y="14469"/>
                  </a:lnTo>
                  <a:cubicBezTo>
                    <a:pt x="4808" y="14287"/>
                    <a:pt x="5140" y="14103"/>
                    <a:pt x="5456" y="13921"/>
                  </a:cubicBezTo>
                  <a:cubicBezTo>
                    <a:pt x="11227" y="10478"/>
                    <a:pt x="14753" y="6420"/>
                    <a:pt x="15185" y="1481"/>
                  </a:cubicBezTo>
                  <a:cubicBezTo>
                    <a:pt x="15219" y="1215"/>
                    <a:pt x="15219" y="965"/>
                    <a:pt x="15235" y="699"/>
                  </a:cubicBezTo>
                  <a:lnTo>
                    <a:pt x="11893" y="317"/>
                  </a:lnTo>
                  <a:lnTo>
                    <a:pt x="9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1509;p50">
              <a:extLst>
                <a:ext uri="{FF2B5EF4-FFF2-40B4-BE49-F238E27FC236}">
                  <a16:creationId xmlns:a16="http://schemas.microsoft.com/office/drawing/2014/main" id="{887BA1B6-FEC3-327B-CD2A-0329940D052B}"/>
                </a:ext>
              </a:extLst>
            </p:cNvPr>
            <p:cNvSpPr/>
            <p:nvPr/>
          </p:nvSpPr>
          <p:spPr>
            <a:xfrm>
              <a:off x="4296825" y="1631275"/>
              <a:ext cx="136400" cy="120175"/>
            </a:xfrm>
            <a:custGeom>
              <a:avLst/>
              <a:gdLst/>
              <a:ahLst/>
              <a:cxnLst/>
              <a:rect l="l" t="t" r="r" b="b"/>
              <a:pathLst>
                <a:path w="5456" h="4807" extrusionOk="0">
                  <a:moveTo>
                    <a:pt x="699" y="0"/>
                  </a:moveTo>
                  <a:lnTo>
                    <a:pt x="1" y="666"/>
                  </a:lnTo>
                  <a:lnTo>
                    <a:pt x="4475" y="4806"/>
                  </a:lnTo>
                  <a:cubicBezTo>
                    <a:pt x="4808" y="4624"/>
                    <a:pt x="5140" y="4440"/>
                    <a:pt x="5456" y="4258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1510;p50">
              <a:extLst>
                <a:ext uri="{FF2B5EF4-FFF2-40B4-BE49-F238E27FC236}">
                  <a16:creationId xmlns:a16="http://schemas.microsoft.com/office/drawing/2014/main" id="{2B1418B8-B246-2320-5632-43D1AD2CF797}"/>
                </a:ext>
              </a:extLst>
            </p:cNvPr>
            <p:cNvSpPr/>
            <p:nvPr/>
          </p:nvSpPr>
          <p:spPr>
            <a:xfrm>
              <a:off x="4564600" y="1635000"/>
              <a:ext cx="5825" cy="5025"/>
            </a:xfrm>
            <a:custGeom>
              <a:avLst/>
              <a:gdLst/>
              <a:ahLst/>
              <a:cxnLst/>
              <a:rect l="l" t="t" r="r" b="b"/>
              <a:pathLst>
                <a:path w="233" h="201" extrusionOk="0">
                  <a:moveTo>
                    <a:pt x="200" y="0"/>
                  </a:moveTo>
                  <a:cubicBezTo>
                    <a:pt x="133" y="67"/>
                    <a:pt x="67" y="134"/>
                    <a:pt x="0" y="184"/>
                  </a:cubicBezTo>
                  <a:cubicBezTo>
                    <a:pt x="17" y="200"/>
                    <a:pt x="17" y="200"/>
                    <a:pt x="33" y="200"/>
                  </a:cubicBezTo>
                  <a:cubicBezTo>
                    <a:pt x="51" y="200"/>
                    <a:pt x="67" y="184"/>
                    <a:pt x="84" y="167"/>
                  </a:cubicBezTo>
                  <a:cubicBezTo>
                    <a:pt x="133" y="118"/>
                    <a:pt x="184" y="51"/>
                    <a:pt x="233" y="0"/>
                  </a:cubicBezTo>
                  <a:close/>
                </a:path>
              </a:pathLst>
            </a:custGeom>
            <a:solidFill>
              <a:srgbClr val="F19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1511;p50">
              <a:extLst>
                <a:ext uri="{FF2B5EF4-FFF2-40B4-BE49-F238E27FC236}">
                  <a16:creationId xmlns:a16="http://schemas.microsoft.com/office/drawing/2014/main" id="{AE2401F0-65AF-12B2-5C0A-47CBC4B35952}"/>
                </a:ext>
              </a:extLst>
            </p:cNvPr>
            <p:cNvSpPr/>
            <p:nvPr/>
          </p:nvSpPr>
          <p:spPr>
            <a:xfrm>
              <a:off x="4569575" y="1518175"/>
              <a:ext cx="84025" cy="116850"/>
            </a:xfrm>
            <a:custGeom>
              <a:avLst/>
              <a:gdLst/>
              <a:ahLst/>
              <a:cxnLst/>
              <a:rect l="l" t="t" r="r" b="b"/>
              <a:pathLst>
                <a:path w="3361" h="4674" extrusionOk="0">
                  <a:moveTo>
                    <a:pt x="3344" y="1"/>
                  </a:moveTo>
                  <a:cubicBezTo>
                    <a:pt x="2612" y="1664"/>
                    <a:pt x="1481" y="3210"/>
                    <a:pt x="1" y="4673"/>
                  </a:cubicBezTo>
                  <a:lnTo>
                    <a:pt x="34" y="4673"/>
                  </a:lnTo>
                  <a:cubicBezTo>
                    <a:pt x="1049" y="3609"/>
                    <a:pt x="2047" y="2512"/>
                    <a:pt x="2779" y="1248"/>
                  </a:cubicBezTo>
                  <a:cubicBezTo>
                    <a:pt x="2994" y="866"/>
                    <a:pt x="3194" y="483"/>
                    <a:pt x="3360" y="83"/>
                  </a:cubicBezTo>
                  <a:cubicBezTo>
                    <a:pt x="3360" y="34"/>
                    <a:pt x="3360" y="17"/>
                    <a:pt x="3344" y="1"/>
                  </a:cubicBezTo>
                  <a:close/>
                </a:path>
              </a:pathLst>
            </a:custGeom>
            <a:solidFill>
              <a:srgbClr val="E96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1512;p50">
              <a:extLst>
                <a:ext uri="{FF2B5EF4-FFF2-40B4-BE49-F238E27FC236}">
                  <a16:creationId xmlns:a16="http://schemas.microsoft.com/office/drawing/2014/main" id="{BC5859F6-D95E-C4DC-C689-5B9E1A863AAD}"/>
                </a:ext>
              </a:extLst>
            </p:cNvPr>
            <p:cNvSpPr/>
            <p:nvPr/>
          </p:nvSpPr>
          <p:spPr>
            <a:xfrm>
              <a:off x="4562100" y="1517350"/>
              <a:ext cx="91100" cy="122275"/>
            </a:xfrm>
            <a:custGeom>
              <a:avLst/>
              <a:gdLst/>
              <a:ahLst/>
              <a:cxnLst/>
              <a:rect l="l" t="t" r="r" b="b"/>
              <a:pathLst>
                <a:path w="3644" h="4891" extrusionOk="0">
                  <a:moveTo>
                    <a:pt x="3577" y="1"/>
                  </a:moveTo>
                  <a:cubicBezTo>
                    <a:pt x="3543" y="1"/>
                    <a:pt x="3510" y="17"/>
                    <a:pt x="3493" y="67"/>
                  </a:cubicBezTo>
                  <a:cubicBezTo>
                    <a:pt x="2911" y="1480"/>
                    <a:pt x="1963" y="2678"/>
                    <a:pt x="949" y="3808"/>
                  </a:cubicBezTo>
                  <a:cubicBezTo>
                    <a:pt x="650" y="4125"/>
                    <a:pt x="350" y="4440"/>
                    <a:pt x="67" y="4757"/>
                  </a:cubicBezTo>
                  <a:cubicBezTo>
                    <a:pt x="0" y="4806"/>
                    <a:pt x="51" y="4890"/>
                    <a:pt x="100" y="4890"/>
                  </a:cubicBezTo>
                  <a:cubicBezTo>
                    <a:pt x="167" y="4840"/>
                    <a:pt x="233" y="4773"/>
                    <a:pt x="300" y="4706"/>
                  </a:cubicBezTo>
                  <a:cubicBezTo>
                    <a:pt x="1780" y="3243"/>
                    <a:pt x="2911" y="1697"/>
                    <a:pt x="3643" y="34"/>
                  </a:cubicBezTo>
                  <a:cubicBezTo>
                    <a:pt x="3626" y="17"/>
                    <a:pt x="3593" y="1"/>
                    <a:pt x="3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1513;p50">
              <a:extLst>
                <a:ext uri="{FF2B5EF4-FFF2-40B4-BE49-F238E27FC236}">
                  <a16:creationId xmlns:a16="http://schemas.microsoft.com/office/drawing/2014/main" id="{5A176328-087F-25D4-2F9B-BF4AC059D36A}"/>
                </a:ext>
              </a:extLst>
            </p:cNvPr>
            <p:cNvSpPr/>
            <p:nvPr/>
          </p:nvSpPr>
          <p:spPr>
            <a:xfrm>
              <a:off x="4467725" y="1030475"/>
              <a:ext cx="248225" cy="376700"/>
            </a:xfrm>
            <a:custGeom>
              <a:avLst/>
              <a:gdLst/>
              <a:ahLst/>
              <a:cxnLst/>
              <a:rect l="l" t="t" r="r" b="b"/>
              <a:pathLst>
                <a:path w="9929" h="15068" extrusionOk="0">
                  <a:moveTo>
                    <a:pt x="2096" y="0"/>
                  </a:moveTo>
                  <a:lnTo>
                    <a:pt x="1447" y="517"/>
                  </a:lnTo>
                  <a:lnTo>
                    <a:pt x="1398" y="566"/>
                  </a:lnTo>
                  <a:cubicBezTo>
                    <a:pt x="1265" y="683"/>
                    <a:pt x="1132" y="799"/>
                    <a:pt x="1015" y="932"/>
                  </a:cubicBezTo>
                  <a:cubicBezTo>
                    <a:pt x="316" y="1714"/>
                    <a:pt x="1" y="2761"/>
                    <a:pt x="183" y="3810"/>
                  </a:cubicBezTo>
                  <a:lnTo>
                    <a:pt x="1281" y="10163"/>
                  </a:lnTo>
                  <a:lnTo>
                    <a:pt x="1846" y="13338"/>
                  </a:lnTo>
                  <a:lnTo>
                    <a:pt x="2079" y="14702"/>
                  </a:lnTo>
                  <a:lnTo>
                    <a:pt x="8399" y="15068"/>
                  </a:lnTo>
                  <a:cubicBezTo>
                    <a:pt x="8365" y="14602"/>
                    <a:pt x="8349" y="14154"/>
                    <a:pt x="8332" y="13704"/>
                  </a:cubicBezTo>
                  <a:cubicBezTo>
                    <a:pt x="8316" y="12491"/>
                    <a:pt x="8399" y="11309"/>
                    <a:pt x="8665" y="10163"/>
                  </a:cubicBezTo>
                  <a:cubicBezTo>
                    <a:pt x="8698" y="10012"/>
                    <a:pt x="8731" y="9846"/>
                    <a:pt x="8782" y="9680"/>
                  </a:cubicBezTo>
                  <a:cubicBezTo>
                    <a:pt x="9048" y="9280"/>
                    <a:pt x="9281" y="8915"/>
                    <a:pt x="9447" y="8549"/>
                  </a:cubicBezTo>
                  <a:cubicBezTo>
                    <a:pt x="9796" y="7801"/>
                    <a:pt x="9929" y="7152"/>
                    <a:pt x="9879" y="6553"/>
                  </a:cubicBezTo>
                  <a:cubicBezTo>
                    <a:pt x="9813" y="5888"/>
                    <a:pt x="9430" y="5306"/>
                    <a:pt x="8898" y="4907"/>
                  </a:cubicBezTo>
                  <a:cubicBezTo>
                    <a:pt x="8465" y="4575"/>
                    <a:pt x="8050" y="4242"/>
                    <a:pt x="7667" y="3892"/>
                  </a:cubicBezTo>
                  <a:cubicBezTo>
                    <a:pt x="6287" y="2661"/>
                    <a:pt x="5272" y="1364"/>
                    <a:pt x="4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1514;p50">
              <a:extLst>
                <a:ext uri="{FF2B5EF4-FFF2-40B4-BE49-F238E27FC236}">
                  <a16:creationId xmlns:a16="http://schemas.microsoft.com/office/drawing/2014/main" id="{CF09E5E2-21A5-91EF-784C-89CB0E24F4D6}"/>
                </a:ext>
              </a:extLst>
            </p:cNvPr>
            <p:cNvSpPr/>
            <p:nvPr/>
          </p:nvSpPr>
          <p:spPr>
            <a:xfrm>
              <a:off x="4469800" y="1093275"/>
              <a:ext cx="234100" cy="292300"/>
            </a:xfrm>
            <a:custGeom>
              <a:avLst/>
              <a:gdLst/>
              <a:ahLst/>
              <a:cxnLst/>
              <a:rect l="l" t="t" r="r" b="b"/>
              <a:pathLst>
                <a:path w="9364" h="11692" extrusionOk="0">
                  <a:moveTo>
                    <a:pt x="117" y="0"/>
                  </a:moveTo>
                  <a:cubicBezTo>
                    <a:pt x="67" y="233"/>
                    <a:pt x="51" y="466"/>
                    <a:pt x="51" y="715"/>
                  </a:cubicBezTo>
                  <a:cubicBezTo>
                    <a:pt x="51" y="898"/>
                    <a:pt x="67" y="1098"/>
                    <a:pt x="100" y="1298"/>
                  </a:cubicBezTo>
                  <a:lnTo>
                    <a:pt x="1198" y="7651"/>
                  </a:lnTo>
                  <a:lnTo>
                    <a:pt x="1763" y="10826"/>
                  </a:lnTo>
                  <a:cubicBezTo>
                    <a:pt x="2029" y="10977"/>
                    <a:pt x="2329" y="11110"/>
                    <a:pt x="2628" y="11225"/>
                  </a:cubicBezTo>
                  <a:cubicBezTo>
                    <a:pt x="3477" y="11542"/>
                    <a:pt x="4358" y="11691"/>
                    <a:pt x="5256" y="11691"/>
                  </a:cubicBezTo>
                  <a:cubicBezTo>
                    <a:pt x="5821" y="11691"/>
                    <a:pt x="6386" y="11642"/>
                    <a:pt x="6936" y="11525"/>
                  </a:cubicBezTo>
                  <a:cubicBezTo>
                    <a:pt x="7384" y="11442"/>
                    <a:pt x="7817" y="11325"/>
                    <a:pt x="8249" y="11192"/>
                  </a:cubicBezTo>
                  <a:lnTo>
                    <a:pt x="8249" y="10860"/>
                  </a:lnTo>
                  <a:cubicBezTo>
                    <a:pt x="8249" y="9762"/>
                    <a:pt x="8349" y="8682"/>
                    <a:pt x="8582" y="7651"/>
                  </a:cubicBezTo>
                  <a:cubicBezTo>
                    <a:pt x="8615" y="7500"/>
                    <a:pt x="8648" y="7334"/>
                    <a:pt x="8699" y="7168"/>
                  </a:cubicBezTo>
                  <a:cubicBezTo>
                    <a:pt x="8965" y="6768"/>
                    <a:pt x="9198" y="6403"/>
                    <a:pt x="9364" y="6037"/>
                  </a:cubicBezTo>
                  <a:cubicBezTo>
                    <a:pt x="8249" y="5837"/>
                    <a:pt x="7069" y="5904"/>
                    <a:pt x="6054" y="5371"/>
                  </a:cubicBezTo>
                  <a:cubicBezTo>
                    <a:pt x="5455" y="5056"/>
                    <a:pt x="4940" y="4573"/>
                    <a:pt x="4624" y="3974"/>
                  </a:cubicBezTo>
                  <a:cubicBezTo>
                    <a:pt x="4258" y="3327"/>
                    <a:pt x="4142" y="2562"/>
                    <a:pt x="4025" y="1830"/>
                  </a:cubicBezTo>
                  <a:cubicBezTo>
                    <a:pt x="3958" y="1497"/>
                    <a:pt x="3909" y="1131"/>
                    <a:pt x="3825" y="799"/>
                  </a:cubicBezTo>
                  <a:cubicBezTo>
                    <a:pt x="3659" y="1630"/>
                    <a:pt x="2945" y="2262"/>
                    <a:pt x="2080" y="2295"/>
                  </a:cubicBezTo>
                  <a:cubicBezTo>
                    <a:pt x="2047" y="2311"/>
                    <a:pt x="2013" y="2311"/>
                    <a:pt x="1980" y="2311"/>
                  </a:cubicBezTo>
                  <a:cubicBezTo>
                    <a:pt x="882" y="2311"/>
                    <a:pt x="0" y="1364"/>
                    <a:pt x="100" y="249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1515;p50">
              <a:extLst>
                <a:ext uri="{FF2B5EF4-FFF2-40B4-BE49-F238E27FC236}">
                  <a16:creationId xmlns:a16="http://schemas.microsoft.com/office/drawing/2014/main" id="{FB20EA4B-3294-896D-B924-416E87EC1E12}"/>
                </a:ext>
              </a:extLst>
            </p:cNvPr>
            <p:cNvSpPr/>
            <p:nvPr/>
          </p:nvSpPr>
          <p:spPr>
            <a:xfrm>
              <a:off x="4499725" y="1284525"/>
              <a:ext cx="184625" cy="122650"/>
            </a:xfrm>
            <a:custGeom>
              <a:avLst/>
              <a:gdLst/>
              <a:ahLst/>
              <a:cxnLst/>
              <a:rect l="l" t="t" r="r" b="b"/>
              <a:pathLst>
                <a:path w="7385" h="4906" extrusionOk="0">
                  <a:moveTo>
                    <a:pt x="1" y="1"/>
                  </a:moveTo>
                  <a:lnTo>
                    <a:pt x="799" y="4540"/>
                  </a:lnTo>
                  <a:lnTo>
                    <a:pt x="7119" y="4906"/>
                  </a:lnTo>
                  <a:cubicBezTo>
                    <a:pt x="7003" y="3210"/>
                    <a:pt x="7019" y="1564"/>
                    <a:pt x="7385" y="1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1516;p50">
              <a:extLst>
                <a:ext uri="{FF2B5EF4-FFF2-40B4-BE49-F238E27FC236}">
                  <a16:creationId xmlns:a16="http://schemas.microsoft.com/office/drawing/2014/main" id="{89A5E0F9-B838-3564-2353-CAC6FE6B445E}"/>
                </a:ext>
              </a:extLst>
            </p:cNvPr>
            <p:cNvSpPr/>
            <p:nvPr/>
          </p:nvSpPr>
          <p:spPr>
            <a:xfrm>
              <a:off x="4509700" y="1397625"/>
              <a:ext cx="168425" cy="29125"/>
            </a:xfrm>
            <a:custGeom>
              <a:avLst/>
              <a:gdLst/>
              <a:ahLst/>
              <a:cxnLst/>
              <a:rect l="l" t="t" r="r" b="b"/>
              <a:pathLst>
                <a:path w="6737" h="1165" extrusionOk="0">
                  <a:moveTo>
                    <a:pt x="400" y="0"/>
                  </a:moveTo>
                  <a:lnTo>
                    <a:pt x="1" y="1164"/>
                  </a:lnTo>
                  <a:lnTo>
                    <a:pt x="6670" y="1164"/>
                  </a:lnTo>
                  <a:cubicBezTo>
                    <a:pt x="6704" y="898"/>
                    <a:pt x="6737" y="266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1517;p50">
              <a:extLst>
                <a:ext uri="{FF2B5EF4-FFF2-40B4-BE49-F238E27FC236}">
                  <a16:creationId xmlns:a16="http://schemas.microsoft.com/office/drawing/2014/main" id="{2A410F92-7C15-3861-A2BF-34FF89BA1995}"/>
                </a:ext>
              </a:extLst>
            </p:cNvPr>
            <p:cNvSpPr/>
            <p:nvPr/>
          </p:nvSpPr>
          <p:spPr>
            <a:xfrm>
              <a:off x="4540900" y="1030475"/>
              <a:ext cx="118500" cy="97750"/>
            </a:xfrm>
            <a:custGeom>
              <a:avLst/>
              <a:gdLst/>
              <a:ahLst/>
              <a:cxnLst/>
              <a:rect l="l" t="t" r="r" b="b"/>
              <a:pathLst>
                <a:path w="4740" h="3910" extrusionOk="0">
                  <a:moveTo>
                    <a:pt x="482" y="0"/>
                  </a:moveTo>
                  <a:lnTo>
                    <a:pt x="1" y="517"/>
                  </a:lnTo>
                  <a:cubicBezTo>
                    <a:pt x="283" y="932"/>
                    <a:pt x="615" y="1331"/>
                    <a:pt x="981" y="1730"/>
                  </a:cubicBezTo>
                  <a:cubicBezTo>
                    <a:pt x="2284" y="3109"/>
                    <a:pt x="3642" y="3910"/>
                    <a:pt x="4524" y="3910"/>
                  </a:cubicBezTo>
                  <a:cubicBezTo>
                    <a:pt x="4600" y="3910"/>
                    <a:pt x="4672" y="3904"/>
                    <a:pt x="4740" y="3892"/>
                  </a:cubicBezTo>
                  <a:cubicBezTo>
                    <a:pt x="3360" y="2661"/>
                    <a:pt x="2345" y="1364"/>
                    <a:pt x="178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1518;p50">
              <a:extLst>
                <a:ext uri="{FF2B5EF4-FFF2-40B4-BE49-F238E27FC236}">
                  <a16:creationId xmlns:a16="http://schemas.microsoft.com/office/drawing/2014/main" id="{02B601D3-2C24-1470-0B60-7451F56E1121}"/>
                </a:ext>
              </a:extLst>
            </p:cNvPr>
            <p:cNvSpPr/>
            <p:nvPr/>
          </p:nvSpPr>
          <p:spPr>
            <a:xfrm>
              <a:off x="4407025" y="408325"/>
              <a:ext cx="162575" cy="742425"/>
            </a:xfrm>
            <a:custGeom>
              <a:avLst/>
              <a:gdLst/>
              <a:ahLst/>
              <a:cxnLst/>
              <a:rect l="l" t="t" r="r" b="b"/>
              <a:pathLst>
                <a:path w="6503" h="29697" extrusionOk="0">
                  <a:moveTo>
                    <a:pt x="876" y="0"/>
                  </a:moveTo>
                  <a:cubicBezTo>
                    <a:pt x="778" y="0"/>
                    <a:pt x="708" y="126"/>
                    <a:pt x="732" y="523"/>
                  </a:cubicBezTo>
                  <a:cubicBezTo>
                    <a:pt x="732" y="523"/>
                    <a:pt x="726" y="522"/>
                    <a:pt x="714" y="522"/>
                  </a:cubicBezTo>
                  <a:cubicBezTo>
                    <a:pt x="602" y="522"/>
                    <a:pt x="27" y="646"/>
                    <a:pt x="948" y="3366"/>
                  </a:cubicBezTo>
                  <a:lnTo>
                    <a:pt x="1231" y="4364"/>
                  </a:lnTo>
                  <a:cubicBezTo>
                    <a:pt x="1214" y="4315"/>
                    <a:pt x="732" y="3333"/>
                    <a:pt x="183" y="3317"/>
                  </a:cubicBezTo>
                  <a:cubicBezTo>
                    <a:pt x="67" y="3317"/>
                    <a:pt x="1" y="3433"/>
                    <a:pt x="50" y="3533"/>
                  </a:cubicBezTo>
                  <a:lnTo>
                    <a:pt x="615" y="4814"/>
                  </a:lnTo>
                  <a:cubicBezTo>
                    <a:pt x="715" y="5013"/>
                    <a:pt x="1298" y="6061"/>
                    <a:pt x="1697" y="6759"/>
                  </a:cubicBezTo>
                  <a:cubicBezTo>
                    <a:pt x="1930" y="7175"/>
                    <a:pt x="2079" y="7624"/>
                    <a:pt x="2129" y="8090"/>
                  </a:cubicBezTo>
                  <a:cubicBezTo>
                    <a:pt x="2362" y="9836"/>
                    <a:pt x="2961" y="14393"/>
                    <a:pt x="3409" y="16937"/>
                  </a:cubicBezTo>
                  <a:cubicBezTo>
                    <a:pt x="3460" y="17170"/>
                    <a:pt x="3493" y="17369"/>
                    <a:pt x="3526" y="17569"/>
                  </a:cubicBezTo>
                  <a:lnTo>
                    <a:pt x="2611" y="27647"/>
                  </a:lnTo>
                  <a:cubicBezTo>
                    <a:pt x="2514" y="28742"/>
                    <a:pt x="3384" y="29697"/>
                    <a:pt x="4481" y="29697"/>
                  </a:cubicBezTo>
                  <a:cubicBezTo>
                    <a:pt x="4517" y="29697"/>
                    <a:pt x="4554" y="29696"/>
                    <a:pt x="4591" y="29693"/>
                  </a:cubicBezTo>
                  <a:cubicBezTo>
                    <a:pt x="5605" y="29643"/>
                    <a:pt x="6403" y="28795"/>
                    <a:pt x="6387" y="27780"/>
                  </a:cubicBezTo>
                  <a:lnTo>
                    <a:pt x="6503" y="17054"/>
                  </a:lnTo>
                  <a:lnTo>
                    <a:pt x="6503" y="16937"/>
                  </a:lnTo>
                  <a:cubicBezTo>
                    <a:pt x="6503" y="16604"/>
                    <a:pt x="6469" y="16256"/>
                    <a:pt x="6420" y="15923"/>
                  </a:cubicBezTo>
                  <a:cubicBezTo>
                    <a:pt x="6054" y="13728"/>
                    <a:pt x="4973" y="10734"/>
                    <a:pt x="4008" y="7907"/>
                  </a:cubicBezTo>
                  <a:cubicBezTo>
                    <a:pt x="3808" y="7342"/>
                    <a:pt x="3726" y="6776"/>
                    <a:pt x="3742" y="6194"/>
                  </a:cubicBezTo>
                  <a:lnTo>
                    <a:pt x="3775" y="5229"/>
                  </a:lnTo>
                  <a:cubicBezTo>
                    <a:pt x="3808" y="4082"/>
                    <a:pt x="3593" y="2951"/>
                    <a:pt x="3110" y="1920"/>
                  </a:cubicBezTo>
                  <a:cubicBezTo>
                    <a:pt x="2862" y="1369"/>
                    <a:pt x="2568" y="909"/>
                    <a:pt x="2296" y="909"/>
                  </a:cubicBezTo>
                  <a:cubicBezTo>
                    <a:pt x="2239" y="909"/>
                    <a:pt x="2183" y="929"/>
                    <a:pt x="2129" y="972"/>
                  </a:cubicBezTo>
                  <a:cubicBezTo>
                    <a:pt x="2129" y="972"/>
                    <a:pt x="1884" y="284"/>
                    <a:pt x="1522" y="284"/>
                  </a:cubicBezTo>
                  <a:cubicBezTo>
                    <a:pt x="1452" y="284"/>
                    <a:pt x="1377" y="310"/>
                    <a:pt x="1298" y="373"/>
                  </a:cubicBezTo>
                  <a:cubicBezTo>
                    <a:pt x="1298" y="373"/>
                    <a:pt x="1045" y="0"/>
                    <a:pt x="876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1519;p50">
              <a:extLst>
                <a:ext uri="{FF2B5EF4-FFF2-40B4-BE49-F238E27FC236}">
                  <a16:creationId xmlns:a16="http://schemas.microsoft.com/office/drawing/2014/main" id="{14BE5621-2BC5-FE33-CE17-42E3E8F09D7D}"/>
                </a:ext>
              </a:extLst>
            </p:cNvPr>
            <p:cNvSpPr/>
            <p:nvPr/>
          </p:nvSpPr>
          <p:spPr>
            <a:xfrm>
              <a:off x="4423225" y="41972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1"/>
                  </a:moveTo>
                  <a:cubicBezTo>
                    <a:pt x="34" y="17"/>
                    <a:pt x="1" y="34"/>
                    <a:pt x="1" y="83"/>
                  </a:cubicBezTo>
                  <a:cubicBezTo>
                    <a:pt x="18" y="83"/>
                    <a:pt x="51" y="67"/>
                    <a:pt x="67" y="67"/>
                  </a:cubicBezTo>
                  <a:lnTo>
                    <a:pt x="84" y="6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1520;p50">
              <a:extLst>
                <a:ext uri="{FF2B5EF4-FFF2-40B4-BE49-F238E27FC236}">
                  <a16:creationId xmlns:a16="http://schemas.microsoft.com/office/drawing/2014/main" id="{1D9ED57A-D712-641D-995E-3724ED70A5D3}"/>
                </a:ext>
              </a:extLst>
            </p:cNvPr>
            <p:cNvSpPr/>
            <p:nvPr/>
          </p:nvSpPr>
          <p:spPr>
            <a:xfrm>
              <a:off x="4422825" y="419725"/>
              <a:ext cx="35350" cy="101475"/>
            </a:xfrm>
            <a:custGeom>
              <a:avLst/>
              <a:gdLst/>
              <a:ahLst/>
              <a:cxnLst/>
              <a:rect l="l" t="t" r="r" b="b"/>
              <a:pathLst>
                <a:path w="1414" h="4059" extrusionOk="0">
                  <a:moveTo>
                    <a:pt x="100" y="1"/>
                  </a:moveTo>
                  <a:lnTo>
                    <a:pt x="100" y="67"/>
                  </a:lnTo>
                  <a:lnTo>
                    <a:pt x="83" y="67"/>
                  </a:lnTo>
                  <a:cubicBezTo>
                    <a:pt x="67" y="67"/>
                    <a:pt x="34" y="83"/>
                    <a:pt x="17" y="83"/>
                  </a:cubicBezTo>
                  <a:cubicBezTo>
                    <a:pt x="1" y="100"/>
                    <a:pt x="17" y="116"/>
                    <a:pt x="17" y="116"/>
                  </a:cubicBezTo>
                  <a:cubicBezTo>
                    <a:pt x="267" y="1464"/>
                    <a:pt x="682" y="2761"/>
                    <a:pt x="1214" y="4008"/>
                  </a:cubicBezTo>
                  <a:cubicBezTo>
                    <a:pt x="1231" y="4041"/>
                    <a:pt x="1265" y="4059"/>
                    <a:pt x="1281" y="4059"/>
                  </a:cubicBezTo>
                  <a:cubicBezTo>
                    <a:pt x="1347" y="4059"/>
                    <a:pt x="1414" y="3992"/>
                    <a:pt x="1380" y="3908"/>
                  </a:cubicBezTo>
                  <a:cubicBezTo>
                    <a:pt x="848" y="2678"/>
                    <a:pt x="449" y="1380"/>
                    <a:pt x="200" y="67"/>
                  </a:cubicBezTo>
                  <a:cubicBezTo>
                    <a:pt x="183" y="17"/>
                    <a:pt x="150" y="1"/>
                    <a:pt x="116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1521;p50">
              <a:extLst>
                <a:ext uri="{FF2B5EF4-FFF2-40B4-BE49-F238E27FC236}">
                  <a16:creationId xmlns:a16="http://schemas.microsoft.com/office/drawing/2014/main" id="{CA052367-D7EB-ECA4-BFB2-B4232C1D4B79}"/>
                </a:ext>
              </a:extLst>
            </p:cNvPr>
            <p:cNvSpPr/>
            <p:nvPr/>
          </p:nvSpPr>
          <p:spPr>
            <a:xfrm>
              <a:off x="4438200" y="41557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0" y="0"/>
                  </a:moveTo>
                  <a:cubicBezTo>
                    <a:pt x="34" y="50"/>
                    <a:pt x="51" y="83"/>
                    <a:pt x="51" y="83"/>
                  </a:cubicBezTo>
                  <a:cubicBezTo>
                    <a:pt x="67" y="67"/>
                    <a:pt x="100" y="50"/>
                    <a:pt x="117" y="50"/>
                  </a:cubicBezTo>
                  <a:cubicBezTo>
                    <a:pt x="100" y="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1522;p50">
              <a:extLst>
                <a:ext uri="{FF2B5EF4-FFF2-40B4-BE49-F238E27FC236}">
                  <a16:creationId xmlns:a16="http://schemas.microsoft.com/office/drawing/2014/main" id="{443ADEF2-AEE3-80F6-E673-C218EBD1045F}"/>
                </a:ext>
              </a:extLst>
            </p:cNvPr>
            <p:cNvSpPr/>
            <p:nvPr/>
          </p:nvSpPr>
          <p:spPr>
            <a:xfrm>
              <a:off x="4436125" y="415575"/>
              <a:ext cx="33300" cy="102700"/>
            </a:xfrm>
            <a:custGeom>
              <a:avLst/>
              <a:gdLst/>
              <a:ahLst/>
              <a:cxnLst/>
              <a:rect l="l" t="t" r="r" b="b"/>
              <a:pathLst>
                <a:path w="1332" h="4108" extrusionOk="0">
                  <a:moveTo>
                    <a:pt x="83" y="0"/>
                  </a:moveTo>
                  <a:cubicBezTo>
                    <a:pt x="34" y="16"/>
                    <a:pt x="1" y="50"/>
                    <a:pt x="17" y="116"/>
                  </a:cubicBezTo>
                  <a:cubicBezTo>
                    <a:pt x="367" y="1431"/>
                    <a:pt x="733" y="2728"/>
                    <a:pt x="1114" y="4025"/>
                  </a:cubicBezTo>
                  <a:cubicBezTo>
                    <a:pt x="1132" y="4074"/>
                    <a:pt x="1165" y="4107"/>
                    <a:pt x="1214" y="4107"/>
                  </a:cubicBezTo>
                  <a:cubicBezTo>
                    <a:pt x="1265" y="4107"/>
                    <a:pt x="1331" y="4058"/>
                    <a:pt x="1298" y="3974"/>
                  </a:cubicBezTo>
                  <a:cubicBezTo>
                    <a:pt x="915" y="2677"/>
                    <a:pt x="549" y="1380"/>
                    <a:pt x="200" y="67"/>
                  </a:cubicBezTo>
                  <a:lnTo>
                    <a:pt x="200" y="50"/>
                  </a:lnTo>
                  <a:cubicBezTo>
                    <a:pt x="183" y="50"/>
                    <a:pt x="150" y="67"/>
                    <a:pt x="134" y="83"/>
                  </a:cubicBezTo>
                  <a:cubicBezTo>
                    <a:pt x="134" y="83"/>
                    <a:pt x="117" y="50"/>
                    <a:pt x="83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1523;p50">
              <a:extLst>
                <a:ext uri="{FF2B5EF4-FFF2-40B4-BE49-F238E27FC236}">
                  <a16:creationId xmlns:a16="http://schemas.microsoft.com/office/drawing/2014/main" id="{EC3FB210-4C5C-AB31-8CE4-E32E6731EC21}"/>
                </a:ext>
              </a:extLst>
            </p:cNvPr>
            <p:cNvSpPr/>
            <p:nvPr/>
          </p:nvSpPr>
          <p:spPr>
            <a:xfrm>
              <a:off x="4458975" y="4292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67" y="1"/>
                  </a:moveTo>
                  <a:cubicBezTo>
                    <a:pt x="51" y="1"/>
                    <a:pt x="18" y="1"/>
                    <a:pt x="1" y="18"/>
                  </a:cubicBezTo>
                  <a:cubicBezTo>
                    <a:pt x="34" y="84"/>
                    <a:pt x="51" y="134"/>
                    <a:pt x="51" y="134"/>
                  </a:cubicBezTo>
                  <a:cubicBezTo>
                    <a:pt x="85" y="118"/>
                    <a:pt x="118" y="84"/>
                    <a:pt x="151" y="84"/>
                  </a:cubicBezTo>
                  <a:lnTo>
                    <a:pt x="151" y="67"/>
                  </a:lnTo>
                  <a:cubicBezTo>
                    <a:pt x="151" y="1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1524;p50">
              <a:extLst>
                <a:ext uri="{FF2B5EF4-FFF2-40B4-BE49-F238E27FC236}">
                  <a16:creationId xmlns:a16="http://schemas.microsoft.com/office/drawing/2014/main" id="{A6127A26-CB45-038C-C9E2-3CA841AECCE2}"/>
                </a:ext>
              </a:extLst>
            </p:cNvPr>
            <p:cNvSpPr/>
            <p:nvPr/>
          </p:nvSpPr>
          <p:spPr>
            <a:xfrm>
              <a:off x="4458150" y="429700"/>
              <a:ext cx="24975" cy="84850"/>
            </a:xfrm>
            <a:custGeom>
              <a:avLst/>
              <a:gdLst/>
              <a:ahLst/>
              <a:cxnLst/>
              <a:rect l="l" t="t" r="r" b="b"/>
              <a:pathLst>
                <a:path w="999" h="3394" extrusionOk="0">
                  <a:moveTo>
                    <a:pt x="34" y="1"/>
                  </a:moveTo>
                  <a:cubicBezTo>
                    <a:pt x="18" y="34"/>
                    <a:pt x="1" y="67"/>
                    <a:pt x="1" y="101"/>
                  </a:cubicBezTo>
                  <a:cubicBezTo>
                    <a:pt x="200" y="1181"/>
                    <a:pt x="466" y="2263"/>
                    <a:pt x="783" y="3327"/>
                  </a:cubicBezTo>
                  <a:cubicBezTo>
                    <a:pt x="799" y="3376"/>
                    <a:pt x="832" y="3393"/>
                    <a:pt x="883" y="3393"/>
                  </a:cubicBezTo>
                  <a:cubicBezTo>
                    <a:pt x="932" y="3393"/>
                    <a:pt x="998" y="3343"/>
                    <a:pt x="965" y="3276"/>
                  </a:cubicBezTo>
                  <a:cubicBezTo>
                    <a:pt x="650" y="2212"/>
                    <a:pt x="400" y="1148"/>
                    <a:pt x="184" y="67"/>
                  </a:cubicBezTo>
                  <a:cubicBezTo>
                    <a:pt x="151" y="67"/>
                    <a:pt x="118" y="101"/>
                    <a:pt x="84" y="117"/>
                  </a:cubicBezTo>
                  <a:cubicBezTo>
                    <a:pt x="84" y="117"/>
                    <a:pt x="67" y="67"/>
                    <a:pt x="34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1525;p50">
              <a:extLst>
                <a:ext uri="{FF2B5EF4-FFF2-40B4-BE49-F238E27FC236}">
                  <a16:creationId xmlns:a16="http://schemas.microsoft.com/office/drawing/2014/main" id="{E2FF6094-892B-25FD-3B33-7692EA109C8B}"/>
                </a:ext>
              </a:extLst>
            </p:cNvPr>
            <p:cNvSpPr/>
            <p:nvPr/>
          </p:nvSpPr>
          <p:spPr>
            <a:xfrm>
              <a:off x="3866925" y="1647900"/>
              <a:ext cx="541800" cy="293550"/>
            </a:xfrm>
            <a:custGeom>
              <a:avLst/>
              <a:gdLst/>
              <a:ahLst/>
              <a:cxnLst/>
              <a:rect l="l" t="t" r="r" b="b"/>
              <a:pathLst>
                <a:path w="21672" h="11742" extrusionOk="0">
                  <a:moveTo>
                    <a:pt x="17197" y="1"/>
                  </a:moveTo>
                  <a:lnTo>
                    <a:pt x="12591" y="4325"/>
                  </a:lnTo>
                  <a:cubicBezTo>
                    <a:pt x="8283" y="4707"/>
                    <a:pt x="4092" y="6636"/>
                    <a:pt x="1" y="9762"/>
                  </a:cubicBezTo>
                  <a:lnTo>
                    <a:pt x="983" y="11742"/>
                  </a:lnTo>
                  <a:lnTo>
                    <a:pt x="12707" y="8150"/>
                  </a:lnTo>
                  <a:cubicBezTo>
                    <a:pt x="13072" y="8033"/>
                    <a:pt x="13438" y="7900"/>
                    <a:pt x="13804" y="7767"/>
                  </a:cubicBezTo>
                  <a:cubicBezTo>
                    <a:pt x="16715" y="6636"/>
                    <a:pt x="19359" y="5438"/>
                    <a:pt x="21671" y="4141"/>
                  </a:cubicBezTo>
                  <a:lnTo>
                    <a:pt x="17197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2" name="TextBox 561">
            <a:extLst>
              <a:ext uri="{FF2B5EF4-FFF2-40B4-BE49-F238E27FC236}">
                <a16:creationId xmlns:a16="http://schemas.microsoft.com/office/drawing/2014/main" id="{E6DCAAA0-E444-9B25-936D-2EF25AF19D35}"/>
              </a:ext>
            </a:extLst>
          </p:cNvPr>
          <p:cNvSpPr txBox="1"/>
          <p:nvPr/>
        </p:nvSpPr>
        <p:spPr>
          <a:xfrm>
            <a:off x="4526468" y="4965783"/>
            <a:ext cx="969537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AE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829591" y="976415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Hospital Records for Every Visit</a:t>
            </a:r>
            <a:endParaRPr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54" name="Google Shape;654;p42"/>
          <p:cNvSpPr txBox="1">
            <a:spLocks noGrp="1"/>
          </p:cNvSpPr>
          <p:nvPr>
            <p:ph type="subTitle" idx="1"/>
          </p:nvPr>
        </p:nvSpPr>
        <p:spPr>
          <a:xfrm>
            <a:off x="2322580" y="2086409"/>
            <a:ext cx="4678209" cy="43467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39993" indent="-203195"/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Encounter id</a:t>
            </a:r>
          </a:p>
          <a:p>
            <a:pPr marL="239993" indent="-203195"/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Patient id</a:t>
            </a:r>
          </a:p>
          <a:p>
            <a:pPr marL="239993" indent="-203195"/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Age: </a:t>
            </a: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(0-10), (10-20), …, (90-100) </a:t>
            </a:r>
          </a:p>
          <a:p>
            <a:pPr marL="239993" indent="-203195"/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Gender: </a:t>
            </a:r>
            <a:r>
              <a:rPr lang="en-US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Male, Female</a:t>
            </a:r>
            <a:endParaRPr sz="1867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39993" indent="-203195"/>
            <a:r>
              <a:rPr lang="en-US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Admission Type:   </a:t>
            </a:r>
          </a:p>
          <a:p>
            <a:pPr marL="36798" indent="0">
              <a:buNone/>
            </a:pPr>
            <a:r>
              <a:rPr lang="en-US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</a:t>
            </a:r>
            <a:r>
              <a:rPr lang="en-US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Emergency room, </a:t>
            </a:r>
          </a:p>
          <a:p>
            <a:pPr marL="36798" indent="0">
              <a:buNone/>
            </a:pPr>
            <a:r>
              <a:rPr lang="en-US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Referral, </a:t>
            </a:r>
          </a:p>
          <a:p>
            <a:pPr marL="36798" indent="0">
              <a:buNone/>
            </a:pPr>
            <a:r>
              <a:rPr lang="en-US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Transfer from another hospital etc.</a:t>
            </a:r>
          </a:p>
          <a:p>
            <a:pPr marL="239993" indent="-203195"/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Discharge</a:t>
            </a: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: </a:t>
            </a:r>
          </a:p>
          <a:p>
            <a:pPr marL="36798" indent="0">
              <a:buNone/>
            </a:pP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To home, </a:t>
            </a:r>
          </a:p>
          <a:p>
            <a:pPr marL="36798" indent="0">
              <a:buNone/>
            </a:pP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Transfer to another hospital</a:t>
            </a:r>
          </a:p>
          <a:p>
            <a:pPr marL="36798" indent="0">
              <a:buNone/>
            </a:pP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To home with medical care</a:t>
            </a:r>
          </a:p>
          <a:p>
            <a:pPr marL="36798" indent="0">
              <a:buNone/>
            </a:pP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       Expired etc</a:t>
            </a:r>
          </a:p>
          <a:p>
            <a:pPr marL="417788" indent="-380990"/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Readmitted:  </a:t>
            </a:r>
            <a:r>
              <a:rPr lang="en" sz="1867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Yes:1   No:0</a:t>
            </a:r>
          </a:p>
          <a:p>
            <a:pPr marL="239993" indent="-203195"/>
            <a:endParaRPr lang="en" sz="1867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39993" indent="-203195"/>
            <a:endParaRPr lang="en" sz="1867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39993" indent="-203195"/>
            <a:endParaRPr sz="1867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2"/>
          </p:nvPr>
        </p:nvSpPr>
        <p:spPr>
          <a:xfrm>
            <a:off x="7508433" y="2059673"/>
            <a:ext cx="2740800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SzPct val="110000"/>
              <a:buFont typeface="Wingdings" panose="05000000000000000000" pitchFamily="2" charset="2"/>
              <a:buChar char="q"/>
            </a:pPr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Primary Diagnosis</a:t>
            </a:r>
            <a:endParaRPr sz="1867" b="1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56" name="Google Shape;656;p42"/>
          <p:cNvSpPr txBox="1">
            <a:spLocks noGrp="1"/>
          </p:cNvSpPr>
          <p:nvPr>
            <p:ph type="subTitle" idx="3"/>
          </p:nvPr>
        </p:nvSpPr>
        <p:spPr>
          <a:xfrm>
            <a:off x="7894924" y="3658036"/>
            <a:ext cx="2740800" cy="15711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C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irculatory, </a:t>
            </a:r>
          </a:p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Diabetes, </a:t>
            </a:r>
          </a:p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Respiratory, </a:t>
            </a:r>
          </a:p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Endocrine, </a:t>
            </a:r>
          </a:p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Digestive, </a:t>
            </a:r>
          </a:p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Injury-poisoning etc.</a:t>
            </a:r>
            <a:endParaRPr sz="16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57" name="Google Shape;657;p42"/>
          <p:cNvSpPr/>
          <p:nvPr/>
        </p:nvSpPr>
        <p:spPr>
          <a:xfrm>
            <a:off x="7272633" y="2168733"/>
            <a:ext cx="157200" cy="15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42"/>
          <p:cNvSpPr/>
          <p:nvPr/>
        </p:nvSpPr>
        <p:spPr>
          <a:xfrm>
            <a:off x="7272633" y="3658036"/>
            <a:ext cx="157200" cy="15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42"/>
          <p:cNvSpPr/>
          <p:nvPr/>
        </p:nvSpPr>
        <p:spPr>
          <a:xfrm>
            <a:off x="7272633" y="5147336"/>
            <a:ext cx="157200" cy="15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0" name="Google Shape;660;p42"/>
          <p:cNvCxnSpPr>
            <a:cxnSpLocks/>
            <a:stCxn id="657" idx="4"/>
            <a:endCxn id="658" idx="0"/>
          </p:cNvCxnSpPr>
          <p:nvPr/>
        </p:nvCxnSpPr>
        <p:spPr>
          <a:xfrm>
            <a:off x="7351233" y="2325934"/>
            <a:ext cx="0" cy="133210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>
            <a:cxnSpLocks/>
            <a:stCxn id="658" idx="4"/>
            <a:endCxn id="659" idx="0"/>
          </p:cNvCxnSpPr>
          <p:nvPr/>
        </p:nvCxnSpPr>
        <p:spPr>
          <a:xfrm>
            <a:off x="7351233" y="3815236"/>
            <a:ext cx="0" cy="133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2"/>
          <p:cNvCxnSpPr>
            <a:stCxn id="659" idx="4"/>
          </p:cNvCxnSpPr>
          <p:nvPr/>
        </p:nvCxnSpPr>
        <p:spPr>
          <a:xfrm>
            <a:off x="7351233" y="5304536"/>
            <a:ext cx="0" cy="16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2"/>
          <p:cNvSpPr txBox="1">
            <a:spLocks noGrp="1"/>
          </p:cNvSpPr>
          <p:nvPr>
            <p:ph type="subTitle" idx="4"/>
          </p:nvPr>
        </p:nvSpPr>
        <p:spPr>
          <a:xfrm>
            <a:off x="7508434" y="2586212"/>
            <a:ext cx="3216717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SzPct val="110000"/>
              <a:buFont typeface="Wingdings" panose="05000000000000000000" pitchFamily="2" charset="2"/>
              <a:buChar char="q"/>
            </a:pPr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Secondary Diagnosis</a:t>
            </a:r>
            <a:endParaRPr sz="1867" b="1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6"/>
          </p:nvPr>
        </p:nvSpPr>
        <p:spPr>
          <a:xfrm>
            <a:off x="7508433" y="3185747"/>
            <a:ext cx="3127289" cy="4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SzPct val="110000"/>
              <a:buFont typeface="Wingdings" panose="05000000000000000000" pitchFamily="2" charset="2"/>
              <a:buChar char="q"/>
            </a:pPr>
            <a:r>
              <a:rPr lang="en" sz="1867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Third Diagnosis</a:t>
            </a:r>
            <a:endParaRPr sz="1867" b="1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667" name="Google Shape;667;p42"/>
          <p:cNvGrpSpPr/>
          <p:nvPr/>
        </p:nvGrpSpPr>
        <p:grpSpPr>
          <a:xfrm>
            <a:off x="242265" y="1676401"/>
            <a:ext cx="2215164" cy="4806705"/>
            <a:chOff x="892205" y="1877744"/>
            <a:chExt cx="2153108" cy="4568183"/>
          </a:xfrm>
        </p:grpSpPr>
        <p:sp>
          <p:nvSpPr>
            <p:cNvPr id="668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771200" y="435968"/>
            <a:ext cx="5324800" cy="12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 dirty="0">
                <a:solidFill>
                  <a:schemeClr val="tx2">
                    <a:lumMod val="10000"/>
                  </a:schemeClr>
                </a:solidFill>
              </a:rPr>
              <a:t>Age vs Readmission</a:t>
            </a:r>
            <a:endParaRPr sz="4267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548" name="Google Shape;1548;p58"/>
          <p:cNvGrpSpPr/>
          <p:nvPr/>
        </p:nvGrpSpPr>
        <p:grpSpPr>
          <a:xfrm rot="-9899886" flipH="1">
            <a:off x="9958573" y="-386774"/>
            <a:ext cx="1918255" cy="2538564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83DB7CE-F41E-EC67-E6D3-E7D3EC6E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34" y="1439309"/>
            <a:ext cx="6366005" cy="522819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0D469-9B38-490A-6F5B-B1957339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180" y="5463527"/>
            <a:ext cx="2205137" cy="90262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40373D-D698-BD44-A092-8DCCB208784E}"/>
              </a:ext>
            </a:extLst>
          </p:cNvPr>
          <p:cNvCxnSpPr>
            <a:cxnSpLocks/>
          </p:cNvCxnSpPr>
          <p:nvPr/>
        </p:nvCxnSpPr>
        <p:spPr>
          <a:xfrm flipV="1">
            <a:off x="4820575" y="2058074"/>
            <a:ext cx="1093692" cy="2309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771200" y="435968"/>
            <a:ext cx="6382075" cy="127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Admission type vs Readmission</a:t>
            </a:r>
            <a:endParaRPr sz="3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548" name="Google Shape;1548;p58"/>
          <p:cNvGrpSpPr/>
          <p:nvPr/>
        </p:nvGrpSpPr>
        <p:grpSpPr>
          <a:xfrm rot="-9899886" flipH="1">
            <a:off x="9958573" y="-386774"/>
            <a:ext cx="1918255" cy="2538564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8EA80B2-27FC-2D0D-6F6E-1A020EB9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8" y="1415183"/>
            <a:ext cx="6671325" cy="5242792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FD0F10-9475-346B-E874-D33138F0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180" y="5463527"/>
            <a:ext cx="2205137" cy="902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7EDDA3-F39F-BF2E-CDF7-E6363B47B732}"/>
              </a:ext>
            </a:extLst>
          </p:cNvPr>
          <p:cNvSpPr/>
          <p:nvPr/>
        </p:nvSpPr>
        <p:spPr>
          <a:xfrm>
            <a:off x="2485748" y="1518082"/>
            <a:ext cx="1083075" cy="33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761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403</Words>
  <Application>Microsoft Office PowerPoint</Application>
  <PresentationFormat>Widescreen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Hind</vt:lpstr>
      <vt:lpstr>Open Sans</vt:lpstr>
      <vt:lpstr>Pompiere</vt:lpstr>
      <vt:lpstr>Proxima Nova</vt:lpstr>
      <vt:lpstr>Proxima Nova Semibold</vt:lpstr>
      <vt:lpstr>Roboto Condensed Light</vt:lpstr>
      <vt:lpstr>Wingdings</vt:lpstr>
      <vt:lpstr>Office Theme</vt:lpstr>
      <vt:lpstr>Clinical Case 06-2023</vt:lpstr>
      <vt:lpstr>Slidesgo Final Pages</vt:lpstr>
      <vt:lpstr>Hospital Readmissions Analysis Ironhack Data Analytics Bootcamp Final Project </vt:lpstr>
      <vt:lpstr>PowerPoint Presentation</vt:lpstr>
      <vt:lpstr>Conclusion:</vt:lpstr>
      <vt:lpstr>Type 2 Diabetes</vt:lpstr>
      <vt:lpstr>How Diabetes Affects Your Heart? </vt:lpstr>
      <vt:lpstr>Can Type 2 Diabetes Be Prevented? YES!</vt:lpstr>
      <vt:lpstr>Hospital Records for Every Visit</vt:lpstr>
      <vt:lpstr>Age vs Readmission</vt:lpstr>
      <vt:lpstr>Admission type vs Readmission</vt:lpstr>
      <vt:lpstr>Discharge type vs Readmission</vt:lpstr>
      <vt:lpstr>Diagnosis vs Readmission</vt:lpstr>
      <vt:lpstr>Time Spent in Hospital vs Readmission</vt:lpstr>
      <vt:lpstr>Readmission Predictions</vt:lpstr>
      <vt:lpstr>About the patient.. Who is more likely to come back?</vt:lpstr>
      <vt:lpstr>Thanks..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 Veenstra</dc:creator>
  <cp:lastModifiedBy>Asli Veenstra</cp:lastModifiedBy>
  <cp:revision>13</cp:revision>
  <dcterms:created xsi:type="dcterms:W3CDTF">2023-02-02T10:53:11Z</dcterms:created>
  <dcterms:modified xsi:type="dcterms:W3CDTF">2023-02-02T14:34:45Z</dcterms:modified>
</cp:coreProperties>
</file>