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bcee2e64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bcee2e64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2bcee2e64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2bcee2e64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be1b23a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be1b23a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be1b23a2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be1b23a2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bcee2e64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bcee2e64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bcee2e64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bcee2e64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2bcee2e64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2bcee2e64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2bcee2e64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2bcee2e64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2bcee2e64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2bcee2e64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2bcee2e64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2bcee2e64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2bcee2e6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2bcee2e6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2bcee2e64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2bcee2e64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bcee2e64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2bcee2e64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2be1b23a2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2be1b23a2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2be1b23a2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2be1b23a2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6818"/>
              </a:lnSpc>
              <a:spcBef>
                <a:spcPts val="120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2be1b23a2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2be1b23a2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2be1b23a2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2be1b23a2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2be1b23a2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2be1b23a2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2be1b23a2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2be1b23a2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be1b23a2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2be1b23a2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bcee2e64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bcee2e64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bcee2e642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bcee2e642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bcee2e64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bcee2e64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be1b23a2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be1b23a2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2bcee2e6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2bcee2e6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bcee2e64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bcee2e64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cee2e64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cee2e64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teknoloji.org/python-nedi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xujinfan/Reinforced-Continual-Learn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07000"/>
              </a:lnSpc>
              <a:spcBef>
                <a:spcPts val="1200"/>
              </a:spcBef>
              <a:spcAft>
                <a:spcPts val="0"/>
              </a:spcAft>
              <a:buClr>
                <a:schemeClr val="dk1"/>
              </a:buClr>
              <a:buSzPts val="1100"/>
              <a:buFont typeface="Arial"/>
              <a:buNone/>
            </a:pPr>
            <a:r>
              <a:rPr b="1" lang="tr" sz="2400">
                <a:latin typeface="Calibri"/>
                <a:ea typeface="Calibri"/>
                <a:cs typeface="Calibri"/>
                <a:sym typeface="Calibri"/>
              </a:rPr>
              <a:t>DERİN ÖĞRENMEDEKİ GELİŞMELER DERSİ</a:t>
            </a:r>
            <a:endParaRPr b="1" sz="2400">
              <a:latin typeface="Calibri"/>
              <a:ea typeface="Calibri"/>
              <a:cs typeface="Calibri"/>
              <a:sym typeface="Calibri"/>
            </a:endParaRPr>
          </a:p>
          <a:p>
            <a:pPr indent="0" lvl="0" marL="0" rtl="0" algn="ctr">
              <a:lnSpc>
                <a:spcPct val="107000"/>
              </a:lnSpc>
              <a:spcBef>
                <a:spcPts val="1200"/>
              </a:spcBef>
              <a:spcAft>
                <a:spcPts val="800"/>
              </a:spcAft>
              <a:buNone/>
            </a:pPr>
            <a:r>
              <a:rPr b="1" lang="tr" sz="2400">
                <a:latin typeface="Calibri"/>
                <a:ea typeface="Calibri"/>
                <a:cs typeface="Calibri"/>
                <a:sym typeface="Calibri"/>
              </a:rPr>
              <a:t>PROJE ÖDEVİ</a:t>
            </a:r>
            <a:endParaRPr/>
          </a:p>
        </p:txBody>
      </p:sp>
      <p:sp>
        <p:nvSpPr>
          <p:cNvPr id="55" name="Google Shape;55;p13"/>
          <p:cNvSpPr txBox="1"/>
          <p:nvPr>
            <p:ph idx="1" type="subTitle"/>
          </p:nvPr>
        </p:nvSpPr>
        <p:spPr>
          <a:xfrm>
            <a:off x="311700" y="3196250"/>
            <a:ext cx="8520600" cy="792600"/>
          </a:xfrm>
          <a:prstGeom prst="rect">
            <a:avLst/>
          </a:prstGeom>
        </p:spPr>
        <p:txBody>
          <a:bodyPr anchorCtr="0" anchor="t" bIns="91425" lIns="91425" spcFirstLastPara="1" rIns="91425" wrap="square" tIns="91425">
            <a:normAutofit lnSpcReduction="20000"/>
          </a:bodyPr>
          <a:lstStyle/>
          <a:p>
            <a:pPr indent="0" lvl="0" marL="0" rtl="0" algn="ctr">
              <a:lnSpc>
                <a:spcPct val="87000"/>
              </a:lnSpc>
              <a:spcBef>
                <a:spcPts val="1200"/>
              </a:spcBef>
              <a:spcAft>
                <a:spcPts val="0"/>
              </a:spcAft>
              <a:buClr>
                <a:schemeClr val="dk1"/>
              </a:buClr>
              <a:buSzPts val="440"/>
              <a:buFont typeface="Arial"/>
              <a:buNone/>
            </a:pPr>
            <a:r>
              <a:rPr lang="tr" sz="1420">
                <a:solidFill>
                  <a:schemeClr val="dk1"/>
                </a:solidFill>
                <a:highlight>
                  <a:schemeClr val="lt1"/>
                </a:highlight>
                <a:latin typeface="Calibri"/>
                <a:ea typeface="Calibri"/>
                <a:cs typeface="Calibri"/>
                <a:sym typeface="Calibri"/>
              </a:rPr>
              <a:t>215112006  ASLI YİĞİT</a:t>
            </a:r>
            <a:endParaRPr sz="1420">
              <a:solidFill>
                <a:schemeClr val="dk1"/>
              </a:solidFill>
              <a:highlight>
                <a:schemeClr val="lt1"/>
              </a:highlight>
              <a:latin typeface="Calibri"/>
              <a:ea typeface="Calibri"/>
              <a:cs typeface="Calibri"/>
              <a:sym typeface="Calibri"/>
            </a:endParaRPr>
          </a:p>
          <a:p>
            <a:pPr indent="0" lvl="0" marL="0" rtl="0" algn="ctr">
              <a:spcBef>
                <a:spcPts val="8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Kullanılan Teknolojiler</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Clr>
                <a:schemeClr val="dk1"/>
              </a:buClr>
              <a:buSzPts val="1100"/>
              <a:buFont typeface="Arial"/>
              <a:buNone/>
            </a:pPr>
            <a:r>
              <a:rPr b="1" lang="tr" sz="1100">
                <a:solidFill>
                  <a:schemeClr val="dk1"/>
                </a:solidFill>
                <a:latin typeface="Calibri"/>
                <a:ea typeface="Calibri"/>
                <a:cs typeface="Calibri"/>
                <a:sym typeface="Calibri"/>
              </a:rPr>
              <a:t>Numpy</a:t>
            </a:r>
            <a:r>
              <a:rPr lang="tr"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indent="0" lvl="0" marL="0" rtl="0" algn="l">
              <a:lnSpc>
                <a:spcPct val="115000"/>
              </a:lnSpc>
              <a:spcBef>
                <a:spcPts val="1600"/>
              </a:spcBef>
              <a:spcAft>
                <a:spcPts val="0"/>
              </a:spcAft>
              <a:buClr>
                <a:schemeClr val="dk1"/>
              </a:buClr>
              <a:buSzPts val="1100"/>
              <a:buFont typeface="Arial"/>
              <a:buNone/>
            </a:pPr>
            <a:r>
              <a:rPr lang="tr" sz="1100">
                <a:solidFill>
                  <a:schemeClr val="dk1"/>
                </a:solidFill>
                <a:latin typeface="Calibri"/>
                <a:ea typeface="Calibri"/>
                <a:cs typeface="Calibri"/>
                <a:sym typeface="Calibri"/>
              </a:rPr>
              <a:t>NumPy, dizilerle çalışmak için kullanılan bir Python kitaplığıdır.Doğrusal cebir, fourier dönüşümü ve matrisler alanında çalışmak için işlevlere sahiptir. NumPy,</a:t>
            </a:r>
            <a:r>
              <a:rPr lang="tr" sz="1100">
                <a:solidFill>
                  <a:schemeClr val="dk1"/>
                </a:solidFill>
                <a:uFill>
                  <a:noFill/>
                </a:uFill>
                <a:latin typeface="Calibri"/>
                <a:ea typeface="Calibri"/>
                <a:cs typeface="Calibri"/>
                <a:sym typeface="Calibri"/>
                <a:hlinkClick r:id="rId3">
                  <a:extLst>
                    <a:ext uri="{A12FA001-AC4F-418D-AE19-62706E023703}">
                      <ahyp:hlinkClr val="tx"/>
                    </a:ext>
                  </a:extLst>
                </a:hlinkClick>
              </a:rPr>
              <a:t> Python programlama diline</a:t>
            </a:r>
            <a:r>
              <a:rPr lang="tr" sz="1100">
                <a:solidFill>
                  <a:schemeClr val="dk1"/>
                </a:solidFill>
                <a:latin typeface="Calibri"/>
                <a:ea typeface="Calibri"/>
                <a:cs typeface="Calibri"/>
                <a:sym typeface="Calibri"/>
              </a:rPr>
              <a:t> ait çok boyutlu dizilerle ve matrislerle çalışmamıza yardım eden ileri düzey matematiksel işlemler yapabileceğimiz bir kütüphanedir.</a:t>
            </a:r>
            <a:endParaRPr sz="1100">
              <a:solidFill>
                <a:schemeClr val="dk1"/>
              </a:solidFill>
              <a:latin typeface="Calibri"/>
              <a:ea typeface="Calibri"/>
              <a:cs typeface="Calibri"/>
              <a:sym typeface="Calibri"/>
            </a:endParaRPr>
          </a:p>
          <a:p>
            <a:pPr indent="0" lvl="0" marL="0" rtl="0" algn="l">
              <a:lnSpc>
                <a:spcPct val="107000"/>
              </a:lnSpc>
              <a:spcBef>
                <a:spcPts val="1600"/>
              </a:spcBef>
              <a:spcAft>
                <a:spcPts val="0"/>
              </a:spcAft>
              <a:buClr>
                <a:schemeClr val="dk1"/>
              </a:buClr>
              <a:buSzPts val="1100"/>
              <a:buFont typeface="Arial"/>
              <a:buNone/>
            </a:pPr>
            <a:r>
              <a:rPr b="1" lang="tr" sz="1100">
                <a:solidFill>
                  <a:schemeClr val="dk1"/>
                </a:solidFill>
                <a:latin typeface="Calibri"/>
                <a:ea typeface="Calibri"/>
                <a:cs typeface="Calibri"/>
                <a:sym typeface="Calibri"/>
              </a:rPr>
              <a:t>Tensorflow</a:t>
            </a:r>
            <a:endParaRPr b="1" sz="1100">
              <a:solidFill>
                <a:schemeClr val="dk1"/>
              </a:solidFill>
              <a:latin typeface="Calibri"/>
              <a:ea typeface="Calibri"/>
              <a:cs typeface="Calibri"/>
              <a:sym typeface="Calibri"/>
            </a:endParaRPr>
          </a:p>
          <a:p>
            <a:pPr indent="0" lvl="0" marL="0" rtl="0" algn="just">
              <a:spcBef>
                <a:spcPts val="1200"/>
              </a:spcBef>
              <a:spcAft>
                <a:spcPts val="0"/>
              </a:spcAft>
              <a:buNone/>
            </a:pPr>
            <a:r>
              <a:rPr lang="tr" sz="1100">
                <a:solidFill>
                  <a:srgbClr val="24292F"/>
                </a:solidFill>
                <a:latin typeface="Calibri"/>
                <a:ea typeface="Calibri"/>
                <a:cs typeface="Calibri"/>
                <a:sym typeface="Calibri"/>
              </a:rPr>
              <a:t>Açık kaynak kodlu bir derin öğrenme kütüphanesidir. Esnek yapısı sayesinde, tek bir API ile platform farketmeksizin hesaplamaları, bir veya birden fazla CPU, GPU kullanarak deploy etmenize olanak sağlar. Temelinde Python kullanılarak geliştirilen bu framework, günümüzde Python‘ın yanısıra C++, Java, C#, Javascript ve R gibi birçok dili desteklemektedir.</a:t>
            </a:r>
            <a:endParaRPr sz="1100">
              <a:solidFill>
                <a:srgbClr val="24292F"/>
              </a:solidFill>
              <a:latin typeface="Calibri"/>
              <a:ea typeface="Calibri"/>
              <a:cs typeface="Calibri"/>
              <a:sym typeface="Calibri"/>
            </a:endParaRPr>
          </a:p>
          <a:p>
            <a:pPr indent="0" lvl="0" marL="0" rtl="0" algn="just">
              <a:spcBef>
                <a:spcPts val="1600"/>
              </a:spcBef>
              <a:spcAft>
                <a:spcPts val="0"/>
              </a:spcAft>
              <a:buNone/>
            </a:pPr>
            <a:r>
              <a:rPr b="1" lang="tr" sz="1100">
                <a:solidFill>
                  <a:srgbClr val="24292F"/>
                </a:solidFill>
                <a:latin typeface="Calibri"/>
                <a:ea typeface="Calibri"/>
                <a:cs typeface="Calibri"/>
                <a:sym typeface="Calibri"/>
              </a:rPr>
              <a:t>Pickle</a:t>
            </a:r>
            <a:endParaRPr b="1" sz="1100">
              <a:solidFill>
                <a:srgbClr val="24292F"/>
              </a:solidFill>
              <a:latin typeface="Calibri"/>
              <a:ea typeface="Calibri"/>
              <a:cs typeface="Calibri"/>
              <a:sym typeface="Calibri"/>
            </a:endParaRPr>
          </a:p>
          <a:p>
            <a:pPr indent="0" lvl="0" marL="0" rtl="0" algn="just">
              <a:spcBef>
                <a:spcPts val="1600"/>
              </a:spcBef>
              <a:spcAft>
                <a:spcPts val="0"/>
              </a:spcAft>
              <a:buClr>
                <a:schemeClr val="dk1"/>
              </a:buClr>
              <a:buSzPts val="1100"/>
              <a:buFont typeface="Arial"/>
              <a:buNone/>
            </a:pPr>
            <a:r>
              <a:rPr lang="tr" sz="1100">
                <a:solidFill>
                  <a:srgbClr val="24292F"/>
                </a:solidFill>
                <a:latin typeface="Calibri"/>
                <a:ea typeface="Calibri"/>
                <a:cs typeface="Calibri"/>
                <a:sym typeface="Calibri"/>
              </a:rPr>
              <a:t>Uygulamanın oluşturduğu verileri dosyaya kaydedip, tekrardan kullanmayı sağlar. Kaydetme işlemi text formatında değil , </a:t>
            </a:r>
            <a:r>
              <a:rPr b="1" lang="tr" sz="1100">
                <a:solidFill>
                  <a:srgbClr val="24292F"/>
                </a:solidFill>
                <a:latin typeface="Calibri"/>
                <a:ea typeface="Calibri"/>
                <a:cs typeface="Calibri"/>
                <a:sym typeface="Calibri"/>
              </a:rPr>
              <a:t>binary</a:t>
            </a:r>
            <a:r>
              <a:rPr lang="tr" sz="1100">
                <a:solidFill>
                  <a:srgbClr val="24292F"/>
                </a:solidFill>
                <a:latin typeface="Calibri"/>
                <a:ea typeface="Calibri"/>
                <a:cs typeface="Calibri"/>
                <a:sym typeface="Calibri"/>
              </a:rPr>
              <a:t> formatında olur.</a:t>
            </a:r>
            <a:endParaRPr sz="1100">
              <a:solidFill>
                <a:srgbClr val="24292F"/>
              </a:solidFill>
              <a:latin typeface="Calibri"/>
              <a:ea typeface="Calibri"/>
              <a:cs typeface="Calibri"/>
              <a:sym typeface="Calibri"/>
            </a:endParaRPr>
          </a:p>
          <a:p>
            <a:pPr indent="0" lvl="0" marL="0" rtl="0" algn="l">
              <a:spcBef>
                <a:spcPts val="16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Proje Adımları</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tr" sz="1200">
                <a:solidFill>
                  <a:schemeClr val="dk1"/>
                </a:solidFill>
                <a:highlight>
                  <a:srgbClr val="FFFFFF"/>
                </a:highlight>
              </a:rPr>
              <a:t>$ python data/mnist_permutations.py</a:t>
            </a:r>
            <a:endParaRPr i="1" sz="1200">
              <a:solidFill>
                <a:schemeClr val="dk1"/>
              </a:solidFill>
              <a:highlight>
                <a:srgbClr val="FFFFFF"/>
              </a:highlight>
            </a:endParaRPr>
          </a:p>
          <a:p>
            <a:pPr indent="0" lvl="0" marL="0" rtl="0" algn="l">
              <a:spcBef>
                <a:spcPts val="1200"/>
              </a:spcBef>
              <a:spcAft>
                <a:spcPts val="0"/>
              </a:spcAft>
              <a:buNone/>
            </a:pPr>
            <a:r>
              <a:rPr i="1" lang="tr" sz="1200">
                <a:solidFill>
                  <a:schemeClr val="dk1"/>
                </a:solidFill>
                <a:highlight>
                  <a:srgbClr val="FFFFFF"/>
                </a:highlight>
              </a:rPr>
              <a:t>$ python RCL.py</a:t>
            </a:r>
            <a:endParaRPr i="1" sz="1200">
              <a:solidFill>
                <a:schemeClr val="dk1"/>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None/>
            </a:pPr>
            <a:r>
              <a:rPr lang="tr" sz="1200">
                <a:solidFill>
                  <a:srgbClr val="24292F"/>
                </a:solidFill>
                <a:highlight>
                  <a:srgbClr val="FFFFFF"/>
                </a:highlight>
              </a:rPr>
              <a:t>projeyi uygulamak için yukarıdaki komutlar çalıştırılır.</a:t>
            </a:r>
            <a:endParaRPr sz="1200">
              <a:solidFill>
                <a:srgbClr val="24292F"/>
              </a:solidFill>
              <a:highlight>
                <a:srgbClr val="FFFFFF"/>
              </a:highlight>
            </a:endParaRPr>
          </a:p>
          <a:p>
            <a:pPr indent="0" lvl="0" marL="0" rtl="0" algn="l">
              <a:spcBef>
                <a:spcPts val="0"/>
              </a:spcBef>
              <a:spcAft>
                <a:spcPts val="0"/>
              </a:spcAft>
              <a:buNone/>
            </a:pPr>
            <a:r>
              <a:t/>
            </a:r>
            <a:endParaRPr sz="1200">
              <a:solidFill>
                <a:srgbClr val="24292F"/>
              </a:solidFill>
              <a:highlight>
                <a:srgbClr val="FFFFFF"/>
              </a:highlight>
            </a:endParaRPr>
          </a:p>
          <a:p>
            <a:pPr indent="0" lvl="0" marL="0" rtl="0" algn="l">
              <a:spcBef>
                <a:spcPts val="0"/>
              </a:spcBef>
              <a:spcAft>
                <a:spcPts val="0"/>
              </a:spcAft>
              <a:buClr>
                <a:schemeClr val="dk1"/>
              </a:buClr>
              <a:buSzPts val="1100"/>
              <a:buFont typeface="Arial"/>
              <a:buNone/>
            </a:pPr>
            <a:r>
              <a:t/>
            </a:r>
            <a:endParaRPr sz="1200">
              <a:solidFill>
                <a:srgbClr val="24292F"/>
              </a:solidFill>
              <a:highlight>
                <a:srgbClr val="FFFFFF"/>
              </a:highlight>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400"/>
              </a:spcBef>
              <a:spcAft>
                <a:spcPts val="0"/>
              </a:spcAft>
              <a:buClr>
                <a:schemeClr val="dk1"/>
              </a:buClr>
              <a:buSzPct val="50000"/>
              <a:buFont typeface="Arial"/>
              <a:buNone/>
            </a:pPr>
            <a:r>
              <a:rPr lang="tr" sz="2200">
                <a:highlight>
                  <a:schemeClr val="lt1"/>
                </a:highlight>
              </a:rPr>
              <a:t>      </a:t>
            </a:r>
            <a:r>
              <a:rPr lang="tr" sz="2200"/>
              <a:t>MNIST Verileri</a:t>
            </a:r>
            <a:endParaRPr sz="2200"/>
          </a:p>
          <a:p>
            <a:pPr indent="0" lvl="0" marL="0" rtl="0" algn="l">
              <a:spcBef>
                <a:spcPts val="0"/>
              </a:spcBef>
              <a:spcAft>
                <a:spcPts val="0"/>
              </a:spcAft>
              <a:buNone/>
            </a:pPr>
            <a:r>
              <a:t/>
            </a:r>
            <a:endParaRPr/>
          </a:p>
        </p:txBody>
      </p:sp>
      <p:sp>
        <p:nvSpPr>
          <p:cNvPr id="124" name="Google Shape;124;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0"/>
              </a:spcAft>
              <a:buNone/>
            </a:pPr>
            <a:r>
              <a:rPr lang="tr" sz="1050">
                <a:solidFill>
                  <a:schemeClr val="dk1"/>
                </a:solidFill>
                <a:highlight>
                  <a:schemeClr val="lt1"/>
                </a:highlight>
              </a:rPr>
              <a:t>İ</a:t>
            </a:r>
            <a:r>
              <a:rPr lang="tr" sz="1050">
                <a:solidFill>
                  <a:schemeClr val="dk1"/>
                </a:solidFill>
                <a:highlight>
                  <a:schemeClr val="lt1"/>
                </a:highlight>
              </a:rPr>
              <a:t>ndirilen verilerde, 55.000 veri noktası eğitim (</a:t>
            </a:r>
            <a:r>
              <a:rPr lang="tr" sz="1050">
                <a:solidFill>
                  <a:schemeClr val="dk1"/>
                </a:solidFill>
                <a:highlight>
                  <a:srgbClr val="F5F5F5"/>
                </a:highlight>
                <a:latin typeface="Courier New"/>
                <a:ea typeface="Courier New"/>
                <a:cs typeface="Courier New"/>
                <a:sym typeface="Courier New"/>
              </a:rPr>
              <a:t>mnist.train) </a:t>
            </a:r>
            <a:r>
              <a:rPr lang="tr" sz="1050">
                <a:solidFill>
                  <a:schemeClr val="dk1"/>
                </a:solidFill>
                <a:highlight>
                  <a:schemeClr val="lt1"/>
                </a:highlight>
              </a:rPr>
              <a:t>verisi, 10.000 test verisi noktası ( </a:t>
            </a:r>
            <a:r>
              <a:rPr lang="tr" sz="1050">
                <a:solidFill>
                  <a:schemeClr val="dk1"/>
                </a:solidFill>
                <a:highlight>
                  <a:srgbClr val="F5F5F5"/>
                </a:highlight>
                <a:latin typeface="Courier New"/>
                <a:ea typeface="Courier New"/>
                <a:cs typeface="Courier New"/>
                <a:sym typeface="Courier New"/>
              </a:rPr>
              <a:t>mnist.test</a:t>
            </a:r>
            <a:r>
              <a:rPr lang="tr" sz="1050">
                <a:solidFill>
                  <a:schemeClr val="dk1"/>
                </a:solidFill>
                <a:highlight>
                  <a:schemeClr val="lt1"/>
                </a:highlight>
              </a:rPr>
              <a:t>) ve 5.000 doğrulama verisi (</a:t>
            </a:r>
            <a:r>
              <a:rPr lang="tr" sz="1050">
                <a:solidFill>
                  <a:schemeClr val="dk1"/>
                </a:solidFill>
                <a:highlight>
                  <a:srgbClr val="F5F5F5"/>
                </a:highlight>
                <a:latin typeface="Courier New"/>
                <a:ea typeface="Courier New"/>
                <a:cs typeface="Courier New"/>
                <a:sym typeface="Courier New"/>
              </a:rPr>
              <a:t>mnist.validation) </a:t>
            </a:r>
            <a:r>
              <a:rPr lang="tr" sz="1050">
                <a:solidFill>
                  <a:schemeClr val="dk1"/>
                </a:solidFill>
                <a:highlight>
                  <a:schemeClr val="lt1"/>
                </a:highlight>
              </a:rPr>
              <a:t>noktası olmak üzere üç bölüme ayrılır. Burada model parametreleri eklenir ve data_set okunur.</a:t>
            </a:r>
            <a:endParaRPr sz="1050">
              <a:solidFill>
                <a:schemeClr val="dk1"/>
              </a:solidFill>
              <a:highlight>
                <a:schemeClr val="lt1"/>
              </a:highlight>
            </a:endParaRPr>
          </a:p>
          <a:p>
            <a:pPr indent="0" lvl="0" marL="0" rtl="0" algn="l">
              <a:spcBef>
                <a:spcPts val="800"/>
              </a:spcBef>
              <a:spcAft>
                <a:spcPts val="800"/>
              </a:spcAft>
              <a:buClr>
                <a:schemeClr val="dk1"/>
              </a:buClr>
              <a:buSzPts val="1100"/>
              <a:buFont typeface="Arial"/>
              <a:buNone/>
            </a:pPr>
            <a:r>
              <a:t/>
            </a:r>
            <a:endParaRPr sz="1050">
              <a:solidFill>
                <a:schemeClr val="dk1"/>
              </a:solidFill>
              <a:highlight>
                <a:schemeClr val="lt1"/>
              </a:highlight>
            </a:endParaRPr>
          </a:p>
        </p:txBody>
      </p:sp>
      <p:pic>
        <p:nvPicPr>
          <p:cNvPr id="125" name="Google Shape;125;p24"/>
          <p:cNvPicPr preferRelativeResize="0"/>
          <p:nvPr/>
        </p:nvPicPr>
        <p:blipFill rotWithShape="1">
          <a:blip r:embed="rId3">
            <a:alphaModFix/>
          </a:blip>
          <a:srcRect b="10634" l="0" r="0" t="0"/>
          <a:stretch/>
        </p:blipFill>
        <p:spPr>
          <a:xfrm>
            <a:off x="2916325" y="1864150"/>
            <a:ext cx="6004275" cy="2193900"/>
          </a:xfrm>
          <a:prstGeom prst="rect">
            <a:avLst/>
          </a:prstGeom>
          <a:noFill/>
          <a:ln>
            <a:noFill/>
          </a:ln>
        </p:spPr>
      </p:pic>
      <p:sp>
        <p:nvSpPr>
          <p:cNvPr id="126" name="Google Shape;126;p24"/>
          <p:cNvSpPr txBox="1"/>
          <p:nvPr/>
        </p:nvSpPr>
        <p:spPr>
          <a:xfrm>
            <a:off x="439200" y="1864150"/>
            <a:ext cx="2420400" cy="230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Clr>
                <a:schemeClr val="dk1"/>
              </a:buClr>
              <a:buSzPts val="1100"/>
              <a:buFont typeface="Arial"/>
              <a:buNone/>
            </a:pPr>
            <a:r>
              <a:rPr lang="tr" sz="1050">
                <a:solidFill>
                  <a:schemeClr val="dk1"/>
                </a:solidFill>
                <a:highlight>
                  <a:schemeClr val="lt1"/>
                </a:highlight>
              </a:rPr>
              <a:t>Daha önce belirtildiği gibi, her MNIST veri noktasının iki bölümü vardır: elle yazılmış bir rakamın görüntüsü ve buna karşılık gelen bir etiket. Görüntülere “xs” ve etiketlere “ys” diyeceğiz. Hem eğitim seti hem de test seti xs ve ys içerir, örneğin eğitim görüntüleri </a:t>
            </a:r>
            <a:r>
              <a:rPr lang="tr" sz="1050">
                <a:solidFill>
                  <a:schemeClr val="dk1"/>
                </a:solidFill>
                <a:highlight>
                  <a:srgbClr val="F5F5F5"/>
                </a:highlight>
                <a:latin typeface="Courier New"/>
                <a:ea typeface="Courier New"/>
                <a:cs typeface="Courier New"/>
                <a:sym typeface="Courier New"/>
              </a:rPr>
              <a:t>mnist.train.images </a:t>
            </a:r>
            <a:r>
              <a:rPr lang="tr" sz="1050">
                <a:solidFill>
                  <a:schemeClr val="dk1"/>
                </a:solidFill>
                <a:highlight>
                  <a:schemeClr val="lt1"/>
                </a:highlight>
              </a:rPr>
              <a:t>ve eğitim etiketleri </a:t>
            </a:r>
            <a:r>
              <a:rPr lang="tr" sz="1050">
                <a:solidFill>
                  <a:schemeClr val="dk1"/>
                </a:solidFill>
                <a:highlight>
                  <a:srgbClr val="F5F5F5"/>
                </a:highlight>
                <a:latin typeface="Courier New"/>
                <a:ea typeface="Courier New"/>
                <a:cs typeface="Courier New"/>
                <a:sym typeface="Courier New"/>
              </a:rPr>
              <a:t>mnist.train.labels</a:t>
            </a:r>
            <a:r>
              <a:rPr lang="tr" sz="1050">
                <a:solidFill>
                  <a:schemeClr val="dk1"/>
                </a:solidFill>
                <a:highlight>
                  <a:schemeClr val="lt1"/>
                </a:highlight>
              </a:rPr>
              <a:t>.</a:t>
            </a:r>
            <a:endParaRPr sz="1050">
              <a:solidFill>
                <a:schemeClr val="dk1"/>
              </a:solidFill>
              <a:highlight>
                <a:schemeClr val="lt1"/>
              </a:highlight>
            </a:endParaRPr>
          </a:p>
          <a:p>
            <a:pPr indent="0" lvl="0" marL="0" rtl="0" algn="l">
              <a:lnSpc>
                <a:spcPct val="115000"/>
              </a:lnSpc>
              <a:spcBef>
                <a:spcPts val="800"/>
              </a:spcBef>
              <a:spcAft>
                <a:spcPts val="800"/>
              </a:spcAft>
              <a:buClr>
                <a:schemeClr val="dk1"/>
              </a:buClr>
              <a:buSzPts val="1100"/>
              <a:buFont typeface="Arial"/>
              <a:buNone/>
            </a:pPr>
            <a:r>
              <a:rPr lang="tr" sz="1050">
                <a:solidFill>
                  <a:schemeClr val="dk1"/>
                </a:solidFill>
                <a:highlight>
                  <a:schemeClr val="lt1"/>
                </a:highlight>
              </a:rPr>
              <a:t>Her görüntü 28 piksele 28 pikseldir.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400"/>
              </a:spcBef>
              <a:spcAft>
                <a:spcPts val="0"/>
              </a:spcAft>
              <a:buClr>
                <a:schemeClr val="dk1"/>
              </a:buClr>
              <a:buSzPct val="50000"/>
              <a:buFont typeface="Arial"/>
              <a:buNone/>
            </a:pPr>
            <a:r>
              <a:rPr lang="tr" sz="2200">
                <a:highlight>
                  <a:schemeClr val="lt1"/>
                </a:highlight>
              </a:rPr>
              <a:t>      </a:t>
            </a:r>
            <a:r>
              <a:rPr lang="tr" sz="2200"/>
              <a:t>MNIST Verileri</a:t>
            </a:r>
            <a:endParaRPr sz="2200"/>
          </a:p>
          <a:p>
            <a:pPr indent="0" lvl="0" marL="0" rtl="0" algn="l">
              <a:spcBef>
                <a:spcPts val="0"/>
              </a:spcBef>
              <a:spcAft>
                <a:spcPts val="0"/>
              </a:spcAft>
              <a:buNone/>
            </a:pPr>
            <a:r>
              <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800"/>
              </a:spcBef>
              <a:spcAft>
                <a:spcPts val="800"/>
              </a:spcAft>
              <a:buClr>
                <a:schemeClr val="dk1"/>
              </a:buClr>
              <a:buSzPts val="1100"/>
              <a:buFont typeface="Arial"/>
              <a:buNone/>
            </a:pPr>
            <a:r>
              <a:rPr lang="tr" sz="1050">
                <a:solidFill>
                  <a:schemeClr val="dk1"/>
                </a:solidFill>
                <a:highlight>
                  <a:schemeClr val="lt1"/>
                </a:highlight>
              </a:rPr>
              <a:t>   </a:t>
            </a:r>
            <a:r>
              <a:rPr lang="tr" sz="1050">
                <a:solidFill>
                  <a:schemeClr val="dk1"/>
                </a:solidFill>
                <a:highlight>
                  <a:schemeClr val="lt1"/>
                </a:highlight>
              </a:rPr>
              <a:t>Eğitim görüntüleri </a:t>
            </a:r>
            <a:r>
              <a:rPr lang="tr" sz="1050">
                <a:solidFill>
                  <a:schemeClr val="dk1"/>
                </a:solidFill>
                <a:highlight>
                  <a:srgbClr val="F5F5F5"/>
                </a:highlight>
                <a:latin typeface="Courier New"/>
                <a:ea typeface="Courier New"/>
                <a:cs typeface="Courier New"/>
                <a:sym typeface="Courier New"/>
              </a:rPr>
              <a:t>mnist.train.images </a:t>
            </a:r>
            <a:r>
              <a:rPr lang="tr" sz="1050">
                <a:solidFill>
                  <a:schemeClr val="dk1"/>
                </a:solidFill>
                <a:highlight>
                  <a:schemeClr val="lt1"/>
                </a:highlight>
              </a:rPr>
              <a:t>ve eğitim etiketleri </a:t>
            </a:r>
            <a:r>
              <a:rPr lang="tr" sz="1050">
                <a:solidFill>
                  <a:schemeClr val="dk1"/>
                </a:solidFill>
                <a:highlight>
                  <a:srgbClr val="F5F5F5"/>
                </a:highlight>
                <a:latin typeface="Courier New"/>
                <a:ea typeface="Courier New"/>
                <a:cs typeface="Courier New"/>
                <a:sym typeface="Courier New"/>
              </a:rPr>
              <a:t>mnist.train.labels</a:t>
            </a:r>
            <a:r>
              <a:rPr lang="tr" sz="1050">
                <a:solidFill>
                  <a:schemeClr val="dk1"/>
                </a:solidFill>
                <a:highlight>
                  <a:schemeClr val="lt1"/>
                </a:highlight>
              </a:rPr>
              <a:t> ile ulaşılır.</a:t>
            </a:r>
            <a:endParaRPr/>
          </a:p>
        </p:txBody>
      </p:sp>
      <p:pic>
        <p:nvPicPr>
          <p:cNvPr id="133" name="Google Shape;133;p25"/>
          <p:cNvPicPr preferRelativeResize="0"/>
          <p:nvPr/>
        </p:nvPicPr>
        <p:blipFill>
          <a:blip r:embed="rId3">
            <a:alphaModFix/>
          </a:blip>
          <a:stretch>
            <a:fillRect/>
          </a:stretch>
        </p:blipFill>
        <p:spPr>
          <a:xfrm>
            <a:off x="1938650" y="1762188"/>
            <a:ext cx="4895850" cy="1228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Model Parametreleri</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400">
                <a:solidFill>
                  <a:schemeClr val="dk1"/>
                </a:solidFill>
                <a:latin typeface="Calibri"/>
                <a:ea typeface="Calibri"/>
                <a:cs typeface="Calibri"/>
                <a:sym typeface="Calibri"/>
              </a:rPr>
              <a:t>RCL.py dosyasında model parametreleri add_argument fonksiyonu ile eklenir.</a:t>
            </a:r>
            <a:endParaRPr sz="1400">
              <a:solidFill>
                <a:schemeClr val="dk1"/>
              </a:solidFill>
              <a:latin typeface="Calibri"/>
              <a:ea typeface="Calibri"/>
              <a:cs typeface="Calibri"/>
              <a:sym typeface="Calibri"/>
            </a:endParaRPr>
          </a:p>
        </p:txBody>
      </p:sp>
      <p:pic>
        <p:nvPicPr>
          <p:cNvPr id="140" name="Google Shape;140;p26"/>
          <p:cNvPicPr preferRelativeResize="0"/>
          <p:nvPr/>
        </p:nvPicPr>
        <p:blipFill>
          <a:blip r:embed="rId3">
            <a:alphaModFix/>
          </a:blip>
          <a:stretch>
            <a:fillRect/>
          </a:stretch>
        </p:blipFill>
        <p:spPr>
          <a:xfrm>
            <a:off x="1533325" y="1985575"/>
            <a:ext cx="6162250" cy="1454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a:solidFill>
                  <a:schemeClr val="dk1"/>
                </a:solidFill>
                <a:latin typeface="Calibri"/>
                <a:ea typeface="Calibri"/>
                <a:cs typeface="Calibri"/>
                <a:sym typeface="Calibri"/>
              </a:rPr>
              <a:t>Optimizasyon</a:t>
            </a:r>
            <a:r>
              <a:rPr lang="tr">
                <a:solidFill>
                  <a:schemeClr val="dk1"/>
                </a:solidFill>
                <a:latin typeface="Calibri"/>
                <a:ea typeface="Calibri"/>
                <a:cs typeface="Calibri"/>
                <a:sym typeface="Calibri"/>
              </a:rPr>
              <a:t> parametreleri add_argument fonksiyonu ile eklenir.</a:t>
            </a:r>
            <a:endParaRPr>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47" name="Google Shape;147;p27"/>
          <p:cNvPicPr preferRelativeResize="0"/>
          <p:nvPr/>
        </p:nvPicPr>
        <p:blipFill>
          <a:blip r:embed="rId3">
            <a:alphaModFix/>
          </a:blip>
          <a:stretch>
            <a:fillRect/>
          </a:stretch>
        </p:blipFill>
        <p:spPr>
          <a:xfrm>
            <a:off x="1701675" y="1941500"/>
            <a:ext cx="5467350" cy="1838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4" name="Google Shape;154;p28"/>
          <p:cNvPicPr preferRelativeResize="0"/>
          <p:nvPr/>
        </p:nvPicPr>
        <p:blipFill>
          <a:blip r:embed="rId3">
            <a:alphaModFix/>
          </a:blip>
          <a:stretch>
            <a:fillRect/>
          </a:stretch>
        </p:blipFill>
        <p:spPr>
          <a:xfrm>
            <a:off x="983575" y="1664200"/>
            <a:ext cx="6651525" cy="2816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sz="1200">
                <a:solidFill>
                  <a:srgbClr val="222222"/>
                </a:solidFill>
                <a:highlight>
                  <a:srgbClr val="FFFFFF"/>
                </a:highlight>
              </a:rPr>
              <a:t>parse_args() fonksiyonu ile</a:t>
            </a:r>
            <a:r>
              <a:rPr lang="tr" sz="1200">
                <a:solidFill>
                  <a:srgbClr val="222222"/>
                </a:solidFill>
                <a:highlight>
                  <a:srgbClr val="FFFFFF"/>
                </a:highlight>
              </a:rPr>
              <a:t> komut satırını inceleyecek, her argümanı uygun türe dönüştürecek ve ardından uygun eylemi başlatacaktır. </a:t>
            </a:r>
            <a:endParaRPr/>
          </a:p>
          <a:p>
            <a:pPr indent="0" lvl="0" marL="0" rtl="0" algn="l">
              <a:spcBef>
                <a:spcPts val="1200"/>
              </a:spcBef>
              <a:spcAft>
                <a:spcPts val="1200"/>
              </a:spcAft>
              <a:buNone/>
            </a:pPr>
            <a:r>
              <a:t/>
            </a:r>
            <a:endParaRPr/>
          </a:p>
        </p:txBody>
      </p:sp>
      <p:pic>
        <p:nvPicPr>
          <p:cNvPr id="161" name="Google Shape;161;p29"/>
          <p:cNvPicPr preferRelativeResize="0"/>
          <p:nvPr/>
        </p:nvPicPr>
        <p:blipFill>
          <a:blip r:embed="rId3">
            <a:alphaModFix/>
          </a:blip>
          <a:stretch>
            <a:fillRect/>
          </a:stretch>
        </p:blipFill>
        <p:spPr>
          <a:xfrm>
            <a:off x="2302053" y="2147903"/>
            <a:ext cx="3970025" cy="1061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400">
                <a:solidFill>
                  <a:schemeClr val="dk1"/>
                </a:solidFill>
                <a:latin typeface="Calibri"/>
                <a:ea typeface="Calibri"/>
                <a:cs typeface="Calibri"/>
                <a:sym typeface="Calibri"/>
              </a:rPr>
              <a:t>Epochs ve bach_size gibi değerlerin ataması yapılır.</a:t>
            </a:r>
            <a:endParaRPr sz="1400">
              <a:solidFill>
                <a:schemeClr val="dk1"/>
              </a:solidFill>
              <a:latin typeface="Calibri"/>
              <a:ea typeface="Calibri"/>
              <a:cs typeface="Calibri"/>
              <a:sym typeface="Calibri"/>
            </a:endParaRPr>
          </a:p>
        </p:txBody>
      </p:sp>
      <p:pic>
        <p:nvPicPr>
          <p:cNvPr id="168" name="Google Shape;168;p30"/>
          <p:cNvPicPr preferRelativeResize="0"/>
          <p:nvPr/>
        </p:nvPicPr>
        <p:blipFill>
          <a:blip r:embed="rId3">
            <a:alphaModFix/>
          </a:blip>
          <a:stretch>
            <a:fillRect/>
          </a:stretch>
        </p:blipFill>
        <p:spPr>
          <a:xfrm>
            <a:off x="1490650" y="1761288"/>
            <a:ext cx="6162675" cy="2486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4" name="Google Shape;17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tr" sz="1400">
                <a:solidFill>
                  <a:srgbClr val="222222"/>
                </a:solidFill>
                <a:latin typeface="Calibri"/>
                <a:ea typeface="Calibri"/>
                <a:cs typeface="Calibri"/>
                <a:sym typeface="Calibri"/>
              </a:rPr>
              <a:t>Mnist verileri binary dosya okuma modu “rb” ile data’ya yüklenir.</a:t>
            </a:r>
            <a:endParaRPr sz="1400">
              <a:solidFill>
                <a:srgbClr val="222222"/>
              </a:solidFill>
              <a:latin typeface="Calibri"/>
              <a:ea typeface="Calibri"/>
              <a:cs typeface="Calibri"/>
              <a:sym typeface="Calibri"/>
            </a:endParaRPr>
          </a:p>
        </p:txBody>
      </p:sp>
      <p:pic>
        <p:nvPicPr>
          <p:cNvPr id="175" name="Google Shape;175;p31"/>
          <p:cNvPicPr preferRelativeResize="0"/>
          <p:nvPr/>
        </p:nvPicPr>
        <p:blipFill>
          <a:blip r:embed="rId3">
            <a:alphaModFix/>
          </a:blip>
          <a:stretch>
            <a:fillRect/>
          </a:stretch>
        </p:blipFill>
        <p:spPr>
          <a:xfrm>
            <a:off x="2114550" y="2209800"/>
            <a:ext cx="4914900" cy="723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Projenin Amacı</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sz="1100">
                <a:solidFill>
                  <a:srgbClr val="212529"/>
                </a:solidFill>
                <a:latin typeface="Calibri"/>
                <a:ea typeface="Calibri"/>
                <a:cs typeface="Calibri"/>
                <a:sym typeface="Calibri"/>
              </a:rPr>
              <a:t>Bu çalışma </a:t>
            </a:r>
            <a:r>
              <a:rPr lang="tr" sz="1100">
                <a:solidFill>
                  <a:schemeClr val="dk1"/>
                </a:solidFill>
                <a:uFill>
                  <a:noFill/>
                </a:uFill>
                <a:latin typeface="Calibri"/>
                <a:ea typeface="Calibri"/>
                <a:cs typeface="Calibri"/>
                <a:sym typeface="Calibri"/>
                <a:hlinkClick r:id="rId3">
                  <a:extLst>
                    <a:ext uri="{A12FA001-AC4F-418D-AE19-62706E023703}">
                      <ahyp:hlinkClr val="tx"/>
                    </a:ext>
                  </a:extLst>
                </a:hlinkClick>
              </a:rPr>
              <a:t>https://github.com/xujinfan/Reinforced-Continual-Learning</a:t>
            </a:r>
            <a:r>
              <a:rPr lang="tr" sz="1100">
                <a:solidFill>
                  <a:schemeClr val="dk1"/>
                </a:solidFill>
                <a:latin typeface="Calibri"/>
                <a:ea typeface="Calibri"/>
                <a:cs typeface="Calibri"/>
                <a:sym typeface="Calibri"/>
              </a:rPr>
              <a:t> </a:t>
            </a:r>
            <a:r>
              <a:rPr lang="tr" sz="1100">
                <a:solidFill>
                  <a:srgbClr val="212529"/>
                </a:solidFill>
                <a:latin typeface="Calibri"/>
                <a:ea typeface="Calibri"/>
                <a:cs typeface="Calibri"/>
                <a:sym typeface="Calibri"/>
              </a:rPr>
              <a:t>projesinin bir uygulamasıdır.</a:t>
            </a:r>
            <a:endParaRPr sz="1100">
              <a:solidFill>
                <a:srgbClr val="212529"/>
              </a:solidFill>
              <a:latin typeface="Calibri"/>
              <a:ea typeface="Calibri"/>
              <a:cs typeface="Calibri"/>
              <a:sym typeface="Calibri"/>
            </a:endParaRPr>
          </a:p>
          <a:p>
            <a:pPr indent="0" lvl="0" marL="0" rtl="0" algn="just">
              <a:spcBef>
                <a:spcPts val="1500"/>
              </a:spcBef>
              <a:spcAft>
                <a:spcPts val="0"/>
              </a:spcAft>
              <a:buClr>
                <a:schemeClr val="dk1"/>
              </a:buClr>
              <a:buSzPts val="1100"/>
              <a:buFont typeface="Arial"/>
              <a:buNone/>
            </a:pPr>
            <a:r>
              <a:rPr lang="tr" sz="1100">
                <a:solidFill>
                  <a:srgbClr val="212529"/>
                </a:solidFill>
                <a:latin typeface="Calibri"/>
                <a:ea typeface="Calibri"/>
                <a:cs typeface="Calibri"/>
                <a:sym typeface="Calibri"/>
              </a:rPr>
              <a:t>Sürekli öğrenmenin temel amacı, öğrenilen görevlerin unutulmasının üstesinden gelmek ve yeni gelen görevlerde daha iyi performans veya daha hızlı yakınsama/eğitim hızı elde etmek için önceki bilgileri kullanmaktır. Bu çalışmada Pekiştirmeli Sürekli Öğrenme ile karmaşık bir şekilde tasarlanmış pekiştirmeli öğrenme stratejileri aracılığıyla gelecek her görev için en iyi sinir mimarisini arayan sürekli öğrenme için bir yaklaşım çözülecektir. MNIST ve CIFAR-100 veri kümelerinin varyantları için sıralı sınıflandırma ile çalışmanın derin ağlar için mevcut sürekli öğrenmenin nasıl performansı gösterilecektir. </a:t>
            </a:r>
            <a:endParaRPr sz="1100">
              <a:solidFill>
                <a:srgbClr val="212529"/>
              </a:solidFill>
              <a:latin typeface="Calibri"/>
              <a:ea typeface="Calibri"/>
              <a:cs typeface="Calibri"/>
              <a:sym typeface="Calibri"/>
            </a:endParaRPr>
          </a:p>
          <a:p>
            <a:pPr indent="0" lvl="0" marL="0" rtl="0" algn="l">
              <a:spcBef>
                <a:spcPts val="15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solidFill>
                  <a:schemeClr val="dk1"/>
                </a:solidFill>
                <a:latin typeface="Calibri"/>
                <a:ea typeface="Calibri"/>
                <a:cs typeface="Calibri"/>
                <a:sym typeface="Calibri"/>
              </a:rPr>
              <a:t>Modelin eğitimi yapıldı. Relu aktivasyon fonksiyonu kullanıldı ve </a:t>
            </a:r>
            <a:r>
              <a:rPr lang="tr" sz="1400">
                <a:solidFill>
                  <a:schemeClr val="dk1"/>
                </a:solidFill>
                <a:highlight>
                  <a:srgbClr val="FFFFFF"/>
                </a:highlight>
                <a:latin typeface="Calibri"/>
                <a:ea typeface="Calibri"/>
                <a:cs typeface="Calibri"/>
                <a:sym typeface="Calibri"/>
              </a:rPr>
              <a:t>model </a:t>
            </a:r>
            <a:r>
              <a:rPr i="1" lang="tr" sz="1400">
                <a:solidFill>
                  <a:schemeClr val="dk1"/>
                </a:solidFill>
                <a:highlight>
                  <a:srgbClr val="FFFFFF"/>
                </a:highlight>
                <a:latin typeface="Calibri"/>
                <a:ea typeface="Calibri"/>
                <a:cs typeface="Calibri"/>
                <a:sym typeface="Calibri"/>
              </a:rPr>
              <a:t>‘Adam’</a:t>
            </a:r>
            <a:r>
              <a:rPr lang="tr" sz="1400">
                <a:solidFill>
                  <a:schemeClr val="dk1"/>
                </a:solidFill>
                <a:highlight>
                  <a:srgbClr val="FFFFFF"/>
                </a:highlight>
                <a:latin typeface="Calibri"/>
                <a:ea typeface="Calibri"/>
                <a:cs typeface="Calibri"/>
                <a:sym typeface="Calibri"/>
              </a:rPr>
              <a:t> optimizer ile compile edilmiştir.</a:t>
            </a:r>
            <a:endParaRPr sz="14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82" name="Google Shape;182;p32"/>
          <p:cNvPicPr preferRelativeResize="0"/>
          <p:nvPr/>
        </p:nvPicPr>
        <p:blipFill>
          <a:blip r:embed="rId3">
            <a:alphaModFix/>
          </a:blip>
          <a:stretch>
            <a:fillRect/>
          </a:stretch>
        </p:blipFill>
        <p:spPr>
          <a:xfrm>
            <a:off x="1011425" y="1910975"/>
            <a:ext cx="6923425" cy="1998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8" name="Google Shape;18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9" name="Google Shape;189;p33"/>
          <p:cNvPicPr preferRelativeResize="0"/>
          <p:nvPr/>
        </p:nvPicPr>
        <p:blipFill>
          <a:blip r:embed="rId3">
            <a:alphaModFix/>
          </a:blip>
          <a:stretch>
            <a:fillRect/>
          </a:stretch>
        </p:blipFill>
        <p:spPr>
          <a:xfrm>
            <a:off x="647459" y="0"/>
            <a:ext cx="7849083"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6818"/>
              </a:lnSpc>
              <a:spcBef>
                <a:spcPts val="1200"/>
              </a:spcBef>
              <a:spcAft>
                <a:spcPts val="0"/>
              </a:spcAft>
              <a:buClr>
                <a:schemeClr val="dk1"/>
              </a:buClr>
              <a:buSzPts val="1100"/>
              <a:buFont typeface="Arial"/>
              <a:buNone/>
            </a:pPr>
            <a:r>
              <a:rPr lang="tr" sz="1400">
                <a:solidFill>
                  <a:schemeClr val="dk1"/>
                </a:solidFill>
              </a:rPr>
              <a:t>Her adımda, bir etmen ortamın mevcut durumunu st gözlemler, bir eyleme π(at|st) göre karar verir ve bir ödül sinyali rt+1 gözlemler. Ajanın amacı, indirimli ödüllerin beklenen toplamını Rt, Rt = P∞ t 0=t+1 γ t 0−t−1 rt 0 maksimize eden bir politika bulmaktır, burada γ ∈ (0, 1] gelecekteki ödüllerin önemini belirleyen indirim faktörü Bir politikanın π değer fonksiyonu, beklenen getiri Vπ(s) = Eπ[ P∞ t=0 γ t rt+1|s0 = s] ve eylem değeri olarak tanımlanır. Qπ(s, a) = Eπ[ P∞ t=0 γ t rt+1|s0 = s, a0 = a] olarak işlev görür Politika gradyan yöntemleri, bir θ ile parametrelenen πθ(a|s) parametreli belirli bir stokastik politikalar ailesi üzerindeki performans hedefi. Politika gradyan teoremi [12], θ'ye göre ortalama ödül ve indirimli ödül hedeflerinin gradyanı için ifadeler sağlar.</a:t>
            </a:r>
            <a:endParaRPr sz="1100">
              <a:solidFill>
                <a:schemeClr val="dk1"/>
              </a:solidFill>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5"/>
          <p:cNvPicPr preferRelativeResize="0"/>
          <p:nvPr/>
        </p:nvPicPr>
        <p:blipFill>
          <a:blip r:embed="rId3">
            <a:alphaModFix/>
          </a:blip>
          <a:stretch>
            <a:fillRect/>
          </a:stretch>
        </p:blipFill>
        <p:spPr>
          <a:xfrm>
            <a:off x="1499925" y="1353738"/>
            <a:ext cx="6005476" cy="30138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6"/>
          <p:cNvSpPr txBox="1"/>
          <p:nvPr>
            <p:ph idx="1" type="body"/>
          </p:nvPr>
        </p:nvSpPr>
        <p:spPr>
          <a:xfrm>
            <a:off x="311700" y="762075"/>
            <a:ext cx="8520600" cy="3416400"/>
          </a:xfrm>
          <a:prstGeom prst="rect">
            <a:avLst/>
          </a:prstGeom>
        </p:spPr>
        <p:txBody>
          <a:bodyPr anchorCtr="0" anchor="t" bIns="91425" lIns="91425" spcFirstLastPara="1" rIns="91425" wrap="square" tIns="91425">
            <a:normAutofit/>
          </a:bodyPr>
          <a:lstStyle/>
          <a:p>
            <a:pPr indent="0" lvl="0" marL="0" rtl="0" algn="just">
              <a:spcBef>
                <a:spcPts val="1700"/>
              </a:spcBef>
              <a:spcAft>
                <a:spcPts val="0"/>
              </a:spcAft>
              <a:buClr>
                <a:schemeClr val="dk1"/>
              </a:buClr>
              <a:buSzPts val="1100"/>
              <a:buFont typeface="Arial"/>
              <a:buNone/>
            </a:pPr>
            <a:r>
              <a:rPr lang="tr" sz="1100">
                <a:solidFill>
                  <a:schemeClr val="dk1"/>
                </a:solidFill>
                <a:latin typeface="Calibri"/>
                <a:ea typeface="Calibri"/>
                <a:cs typeface="Calibri"/>
                <a:sym typeface="Calibri"/>
              </a:rPr>
              <a:t>Veri setlerinin tümü için öğrenilecek görev sayısını T = 10 olarak belirlendi. MNIST veri setleri için her görev, 10 farklı sınıftan 60000 eğitim örneği ve 1000 test örneği içeriyor. CIFAR-100 veri kümeleri için her görev, 10 farklı sınıftan 5000 örnek ve 1000 örnek içerir. Model, görevleri tek tek gözlemler ve görev bir kez gözlemlendikten sonra, eğitim sırasında daha sonra görev gözlenmez.</a:t>
            </a:r>
            <a:endParaRPr sz="11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209" name="Google Shape;209;p36"/>
          <p:cNvPicPr preferRelativeResize="0"/>
          <p:nvPr/>
        </p:nvPicPr>
        <p:blipFill>
          <a:blip r:embed="rId3">
            <a:alphaModFix/>
          </a:blip>
          <a:stretch>
            <a:fillRect/>
          </a:stretch>
        </p:blipFill>
        <p:spPr>
          <a:xfrm>
            <a:off x="1635950" y="1557825"/>
            <a:ext cx="5898750" cy="3341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5" name="Google Shape;21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200">
                <a:solidFill>
                  <a:schemeClr val="dk1"/>
                </a:solidFill>
                <a:latin typeface="Calibri"/>
                <a:ea typeface="Calibri"/>
                <a:cs typeface="Calibri"/>
                <a:sym typeface="Calibri"/>
              </a:rPr>
              <a:t>Ödül tasarımındaki α, </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rPr lang="tr" sz="1200">
                <a:solidFill>
                  <a:schemeClr val="dk1"/>
                </a:solidFill>
                <a:latin typeface="Calibri"/>
                <a:ea typeface="Calibri"/>
                <a:cs typeface="Calibri"/>
                <a:sym typeface="Calibri"/>
              </a:rPr>
              <a:t>MNIST permütasyonları için 0,0003,</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rPr lang="tr" sz="1200">
                <a:solidFill>
                  <a:schemeClr val="dk1"/>
                </a:solidFill>
                <a:latin typeface="Calibri"/>
                <a:ea typeface="Calibri"/>
                <a:cs typeface="Calibri"/>
                <a:sym typeface="Calibri"/>
              </a:rPr>
              <a:t>CIFAR-100 veri kümesi için 0,001'dir. </a:t>
            </a:r>
            <a:endParaRPr sz="1200">
              <a:solidFill>
                <a:schemeClr val="dk1"/>
              </a:solidFill>
              <a:latin typeface="Calibri"/>
              <a:ea typeface="Calibri"/>
              <a:cs typeface="Calibri"/>
              <a:sym typeface="Calibri"/>
            </a:endParaRPr>
          </a:p>
          <a:p>
            <a:pPr indent="0" lvl="0" marL="0" rtl="0" algn="l">
              <a:spcBef>
                <a:spcPts val="1200"/>
              </a:spcBef>
              <a:spcAft>
                <a:spcPts val="0"/>
              </a:spcAft>
              <a:buClr>
                <a:schemeClr val="dk1"/>
              </a:buClr>
              <a:buSzPts val="1100"/>
              <a:buFont typeface="Arial"/>
              <a:buNone/>
            </a:pPr>
            <a:r>
              <a:rPr lang="tr" sz="1200">
                <a:solidFill>
                  <a:schemeClr val="dk1"/>
                </a:solidFill>
                <a:latin typeface="Calibri"/>
                <a:ea typeface="Calibri"/>
                <a:cs typeface="Calibri"/>
                <a:sym typeface="Calibri"/>
              </a:rPr>
              <a:t>MNIST permütasyonları için NIST için l1_lambda 0,00001, l2_lambda 0,0001, gl_lambda 0,001, normal_lambda 0,5, loss_thr 0,01, spl_thr 0,05'tir. </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1700"/>
              </a:spcBef>
              <a:spcAft>
                <a:spcPts val="1200"/>
              </a:spcAft>
              <a:buClr>
                <a:schemeClr val="dk1"/>
              </a:buClr>
              <a:buSzPts val="1100"/>
              <a:buFont typeface="Arial"/>
              <a:buNone/>
            </a:pPr>
            <a:r>
              <a:rPr lang="tr" sz="1950"/>
              <a:t>Test doğruluğu ve model karmaşıklığı arasındaki denge</a:t>
            </a:r>
            <a:endParaRPr sz="1950"/>
          </a:p>
        </p:txBody>
      </p:sp>
      <p:sp>
        <p:nvSpPr>
          <p:cNvPr id="221" name="Google Shape;22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700"/>
              </a:spcBef>
              <a:spcAft>
                <a:spcPts val="1200"/>
              </a:spcAft>
              <a:buNone/>
            </a:pPr>
            <a:r>
              <a:rPr lang="tr" sz="1200">
                <a:solidFill>
                  <a:schemeClr val="dk1"/>
                </a:solidFill>
                <a:latin typeface="Calibri"/>
                <a:ea typeface="Calibri"/>
                <a:cs typeface="Calibri"/>
                <a:sym typeface="Calibri"/>
              </a:rPr>
              <a:t>Model performansı ve karmaşıklık arasındaki dengeyi, ödül fonksiyonundaki  katsayı aracılığıyla kontrol edildi. Grafiklerde değişen α'nın test doğruluğunu ve model parametrelerinin sayısını nasıl etkilediğini göstermektedir. Beklendiği gibi, artan α ile model karmaşıklığı önemli ölçüde düşerken model performansı da yavaş yavaş bozulur. </a:t>
            </a:r>
            <a:endParaRPr sz="1200"/>
          </a:p>
        </p:txBody>
      </p:sp>
      <p:pic>
        <p:nvPicPr>
          <p:cNvPr id="222" name="Google Shape;222;p38"/>
          <p:cNvPicPr preferRelativeResize="0"/>
          <p:nvPr/>
        </p:nvPicPr>
        <p:blipFill>
          <a:blip r:embed="rId3">
            <a:alphaModFix/>
          </a:blip>
          <a:stretch>
            <a:fillRect/>
          </a:stretch>
        </p:blipFill>
        <p:spPr>
          <a:xfrm>
            <a:off x="2153175" y="2075100"/>
            <a:ext cx="4276725" cy="281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lnSpc>
                <a:spcPct val="115000"/>
              </a:lnSpc>
              <a:spcBef>
                <a:spcPts val="1700"/>
              </a:spcBef>
              <a:spcAft>
                <a:spcPts val="0"/>
              </a:spcAft>
              <a:buClr>
                <a:schemeClr val="dk1"/>
              </a:buClr>
              <a:buSzPct val="56410"/>
              <a:buFont typeface="Arial"/>
              <a:buNone/>
            </a:pPr>
            <a:r>
              <a:rPr lang="tr" sz="1950"/>
              <a:t>Test doğruluğu ve model karmaşıklığı arasındaki denge</a:t>
            </a:r>
            <a:endParaRPr sz="1950"/>
          </a:p>
          <a:p>
            <a:pPr indent="0" lvl="0" marL="0" rtl="0" algn="l">
              <a:spcBef>
                <a:spcPts val="1200"/>
              </a:spcBef>
              <a:spcAft>
                <a:spcPts val="0"/>
              </a:spcAft>
              <a:buNone/>
            </a:pPr>
            <a:r>
              <a:t/>
            </a:r>
            <a:endParaRPr/>
          </a:p>
        </p:txBody>
      </p:sp>
      <p:sp>
        <p:nvSpPr>
          <p:cNvPr id="228" name="Google Shape;22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1700"/>
              </a:spcBef>
              <a:spcAft>
                <a:spcPts val="0"/>
              </a:spcAft>
              <a:buClr>
                <a:schemeClr val="dk1"/>
              </a:buClr>
              <a:buSzPts val="1100"/>
              <a:buFont typeface="Arial"/>
              <a:buNone/>
            </a:pPr>
            <a:r>
              <a:rPr lang="tr" sz="1200">
                <a:solidFill>
                  <a:schemeClr val="dk1"/>
                </a:solidFill>
                <a:latin typeface="Calibri"/>
                <a:ea typeface="Calibri"/>
                <a:cs typeface="Calibri"/>
                <a:sym typeface="Calibri"/>
              </a:rPr>
              <a:t>α küçük olduğunda, parametre sayısındaki azalmaya kıyasla doğruluk çok daha yavaş düşer. Bu gözlem, orta ölçekli bir ağın hala nispeten iyi bir model performansı elde edebilmesi için uygun bir α seçilmesine yardımcı olabilir.</a:t>
            </a:r>
            <a:endParaRPr sz="1200">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229" name="Google Shape;229;p39"/>
          <p:cNvPicPr preferRelativeResize="0"/>
          <p:nvPr/>
        </p:nvPicPr>
        <p:blipFill>
          <a:blip r:embed="rId3">
            <a:alphaModFix/>
          </a:blip>
          <a:stretch>
            <a:fillRect/>
          </a:stretch>
        </p:blipFill>
        <p:spPr>
          <a:xfrm>
            <a:off x="2395850" y="1914188"/>
            <a:ext cx="3981450" cy="2790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t/>
            </a:r>
            <a:endParaRPr b="1">
              <a:solidFill>
                <a:schemeClr val="accent5"/>
              </a:solidFill>
            </a:endParaRPr>
          </a:p>
          <a:p>
            <a:pPr indent="457200" lvl="0" marL="1371600" rtl="0" algn="l">
              <a:spcBef>
                <a:spcPts val="1200"/>
              </a:spcBef>
              <a:spcAft>
                <a:spcPts val="0"/>
              </a:spcAft>
              <a:buNone/>
            </a:pPr>
            <a:r>
              <a:t/>
            </a:r>
            <a:endParaRPr b="1">
              <a:solidFill>
                <a:schemeClr val="accent5"/>
              </a:solidFill>
            </a:endParaRPr>
          </a:p>
          <a:p>
            <a:pPr indent="457200" lvl="0" marL="1371600" rtl="0" algn="l">
              <a:spcBef>
                <a:spcPts val="1200"/>
              </a:spcBef>
              <a:spcAft>
                <a:spcPts val="0"/>
              </a:spcAft>
              <a:buClr>
                <a:schemeClr val="dk1"/>
              </a:buClr>
              <a:buSzPts val="1100"/>
              <a:buFont typeface="Arial"/>
              <a:buNone/>
            </a:pPr>
            <a:r>
              <a:rPr b="1" lang="tr">
                <a:solidFill>
                  <a:schemeClr val="accent5"/>
                </a:solidFill>
              </a:rPr>
              <a:t>DİNLEDİĞİNİZ İÇİN TEŞEKKÜR EDERİM…</a:t>
            </a:r>
            <a:endParaRPr b="1">
              <a:solidFill>
                <a:schemeClr val="accent5"/>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Projenin Amacı</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29330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tr" sz="1100">
                <a:solidFill>
                  <a:srgbClr val="212529"/>
                </a:solidFill>
                <a:latin typeface="Calibri"/>
                <a:ea typeface="Calibri"/>
                <a:cs typeface="Calibri"/>
                <a:sym typeface="Calibri"/>
              </a:rPr>
              <a:t>Bu çalışmada yeni bir görevle karşı karşıya kalındığında, her katman için eklenecek en uygun düğüm/filtre sayısına karar vermek, bir optimizasyon problemi olarak ortaya çıkar. Bu sorunu çözmek için gelişmiş bir şekilde tasarlanmış pekiştirmeli öğrenme yöntemi sunulur. Bu yöntem ise, Pekiştirmeli Sürekli Öğrenme (RCL) olarak adlandırılır.  RCL'de, her görev için sinir ağlarının en iyi mimari hiper parametrelerini belirlemek için tekrarlayan bir sinir ağı olarak uygulanan bir denetleyici benimsenmiştir. Denetleyiciyi, hem doğrulama doğruluğundan hem de ağ karmaşıklığından kaynaklanan bir ödül sinyali tarafından yönlendirilen bir aktör-eleştirmen stratejisiyle eğitiyoruz. Bu, genel model karmaşıklığını azaltırken, eski görevlerde tahmin doğruluğunu mümkün olduğunca koruyabilir. Bildiğimiz kadarıyla, öneri, sürekli öğrenme problemlerini çözmek için pekiştirmeli öğrenmeyi kullanan ilk girişimdir.</a:t>
            </a:r>
            <a:endParaRPr sz="1100">
              <a:solidFill>
                <a:srgbClr val="212529"/>
              </a:solidFill>
              <a:latin typeface="Calibri"/>
              <a:ea typeface="Calibri"/>
              <a:cs typeface="Calibri"/>
              <a:sym typeface="Calibri"/>
            </a:endParaRPr>
          </a:p>
          <a:p>
            <a:pPr indent="0" lvl="0" marL="0" rtl="0" algn="just">
              <a:spcBef>
                <a:spcPts val="1500"/>
              </a:spcBef>
              <a:spcAft>
                <a:spcPts val="0"/>
              </a:spcAft>
              <a:buClr>
                <a:schemeClr val="dk1"/>
              </a:buClr>
              <a:buSzPts val="1100"/>
              <a:buFont typeface="Arial"/>
              <a:buNone/>
            </a:pPr>
            <a:r>
              <a:t/>
            </a:r>
            <a:endParaRPr sz="1100">
              <a:solidFill>
                <a:srgbClr val="212529"/>
              </a:solidFill>
              <a:latin typeface="Calibri"/>
              <a:ea typeface="Calibri"/>
              <a:cs typeface="Calibri"/>
              <a:sym typeface="Calibri"/>
            </a:endParaRPr>
          </a:p>
          <a:p>
            <a:pPr indent="0" lvl="0" marL="0" rtl="0" algn="l">
              <a:spcBef>
                <a:spcPts val="15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Sürekli Pekiştirmeli Öğrenme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sz="1100">
                <a:solidFill>
                  <a:srgbClr val="212529"/>
                </a:solidFill>
                <a:latin typeface="Calibri"/>
                <a:ea typeface="Calibri"/>
                <a:cs typeface="Calibri"/>
                <a:sym typeface="Calibri"/>
              </a:rPr>
              <a:t>Sürekli öğrenme veya yaşam boyu öğrenme [3], daha önce eğitilmiş görevlerin nasıl gerçekleştirileceğini unutmadan ardışık görevleri öğrenme yeteneği, yapay zeka geliştirmek için önemli bir konudur. Sürekli öğrenmenin birincil amacı, öğrenilen görevlerin unutulmasının üstesinden gelmek ve yeni gelen görevlerde daha iyi performans veya daha hızlı yakınsama/eğitim hızı elde etmek için önceki bilgileri kullanmaktır. </a:t>
            </a:r>
            <a:endParaRPr sz="1100">
              <a:solidFill>
                <a:srgbClr val="212529"/>
              </a:solidFill>
              <a:latin typeface="Calibri"/>
              <a:ea typeface="Calibri"/>
              <a:cs typeface="Calibri"/>
              <a:sym typeface="Calibri"/>
            </a:endParaRPr>
          </a:p>
          <a:p>
            <a:pPr indent="0" lvl="0" marL="0" rtl="0" algn="just">
              <a:spcBef>
                <a:spcPts val="1500"/>
              </a:spcBef>
              <a:spcAft>
                <a:spcPts val="0"/>
              </a:spcAft>
              <a:buNone/>
            </a:pPr>
            <a:r>
              <a:rPr lang="tr" sz="1100">
                <a:solidFill>
                  <a:srgbClr val="212529"/>
                </a:solidFill>
                <a:highlight>
                  <a:srgbClr val="FFFFFF"/>
                </a:highlight>
                <a:latin typeface="Calibri"/>
                <a:ea typeface="Calibri"/>
                <a:cs typeface="Calibri"/>
                <a:sym typeface="Calibri"/>
              </a:rPr>
              <a:t>Sürekli pekiştirmeli öğrenme, denetleyici, değer ağı ve görev ağı olmak üzere üç ağdan oluşur. Denetleyici, ilkeler oluşturmak ve her görev için kaç filtre veya düğüm ekleneceğini belirlemek için Uzun Kısa Süreli Bellek ağı (LSTM) olarak uygulanır.</a:t>
            </a:r>
            <a:endParaRPr sz="1100">
              <a:solidFill>
                <a:srgbClr val="212529"/>
              </a:solidFill>
              <a:highlight>
                <a:srgbClr val="FFFFFF"/>
              </a:highlight>
              <a:latin typeface="Calibri"/>
              <a:ea typeface="Calibri"/>
              <a:cs typeface="Calibri"/>
              <a:sym typeface="Calibri"/>
            </a:endParaRPr>
          </a:p>
          <a:p>
            <a:pPr indent="0" lvl="0" marL="0" rtl="0" algn="just">
              <a:spcBef>
                <a:spcPts val="1500"/>
              </a:spcBef>
              <a:spcAft>
                <a:spcPts val="0"/>
              </a:spcAft>
              <a:buNone/>
            </a:pPr>
            <a:r>
              <a:rPr lang="tr" sz="1100">
                <a:solidFill>
                  <a:srgbClr val="212529"/>
                </a:solidFill>
                <a:highlight>
                  <a:srgbClr val="FFFFFF"/>
                </a:highlight>
                <a:latin typeface="Calibri"/>
                <a:ea typeface="Calibri"/>
                <a:cs typeface="Calibri"/>
                <a:sym typeface="Calibri"/>
              </a:rPr>
              <a:t>Değer ağını, durumun değerine yaklaşan tam bağlantılı bir ağ olarak tasarlandı. </a:t>
            </a:r>
            <a:endParaRPr sz="1100">
              <a:solidFill>
                <a:srgbClr val="212529"/>
              </a:solidFill>
              <a:highlight>
                <a:srgbClr val="FFFFFF"/>
              </a:highlight>
              <a:latin typeface="Calibri"/>
              <a:ea typeface="Calibri"/>
              <a:cs typeface="Calibri"/>
              <a:sym typeface="Calibri"/>
            </a:endParaRPr>
          </a:p>
          <a:p>
            <a:pPr indent="0" lvl="0" marL="0" rtl="0" algn="just">
              <a:spcBef>
                <a:spcPts val="1500"/>
              </a:spcBef>
              <a:spcAft>
                <a:spcPts val="0"/>
              </a:spcAft>
              <a:buNone/>
            </a:pPr>
            <a:r>
              <a:rPr lang="tr" sz="1100">
                <a:solidFill>
                  <a:srgbClr val="212529"/>
                </a:solidFill>
                <a:highlight>
                  <a:srgbClr val="FFFFFF"/>
                </a:highlight>
                <a:latin typeface="Calibri"/>
                <a:ea typeface="Calibri"/>
                <a:cs typeface="Calibri"/>
                <a:sym typeface="Calibri"/>
              </a:rPr>
              <a:t>Görev ağı, görüntü sınıflandırma veya nesne algılama gibi belirli bir görevi çözmek için ilgi duyulan herhangi bir ağ olabilir.</a:t>
            </a:r>
            <a:endParaRPr sz="1100">
              <a:solidFill>
                <a:srgbClr val="212529"/>
              </a:solidFill>
              <a:highlight>
                <a:srgbClr val="FFFFFF"/>
              </a:highlight>
              <a:latin typeface="Calibri"/>
              <a:ea typeface="Calibri"/>
              <a:cs typeface="Calibri"/>
              <a:sym typeface="Calibri"/>
            </a:endParaRPr>
          </a:p>
          <a:p>
            <a:pPr indent="0" lvl="0" marL="0" rtl="0" algn="just">
              <a:spcBef>
                <a:spcPts val="1500"/>
              </a:spcBef>
              <a:spcAft>
                <a:spcPts val="0"/>
              </a:spcAft>
              <a:buNone/>
            </a:pPr>
            <a:r>
              <a:rPr lang="tr" sz="1100">
                <a:solidFill>
                  <a:srgbClr val="212529"/>
                </a:solidFill>
                <a:highlight>
                  <a:srgbClr val="FFFFFF"/>
                </a:highlight>
                <a:latin typeface="Calibri"/>
                <a:ea typeface="Calibri"/>
                <a:cs typeface="Calibri"/>
                <a:sym typeface="Calibri"/>
              </a:rPr>
              <a:t>Bu çalışmadaki yöntem, yalnızca evrişimli ağlara değil, aynı zamanda tam bağlantılı ağlara da uyum sağlayabilmesine rağmen, sürekli pekiştirmeli öğrenmede unutmayı önlemek için bu CNN'yi nasıl uyarlanabilir bir şekilde genişlettiğini göstermek için görev ağı olarak bir evrişimli ağ (CNN) kullanıldı..</a:t>
            </a:r>
            <a:endParaRPr sz="1100">
              <a:solidFill>
                <a:srgbClr val="212529"/>
              </a:solidFill>
              <a:highlight>
                <a:srgbClr val="FFFFFF"/>
              </a:highlight>
              <a:latin typeface="Calibri"/>
              <a:ea typeface="Calibri"/>
              <a:cs typeface="Calibri"/>
              <a:sym typeface="Calibri"/>
            </a:endParaRPr>
          </a:p>
          <a:p>
            <a:pPr indent="0" lvl="0" marL="0" rtl="0" algn="just">
              <a:spcBef>
                <a:spcPts val="1500"/>
              </a:spcBef>
              <a:spcAft>
                <a:spcPts val="1500"/>
              </a:spcAft>
              <a:buClr>
                <a:schemeClr val="dk1"/>
              </a:buClr>
              <a:buSzPts val="1100"/>
              <a:buFont typeface="Arial"/>
              <a:buNone/>
            </a:pPr>
            <a:r>
              <a:t/>
            </a:r>
            <a:endParaRPr sz="1100">
              <a:solidFill>
                <a:srgbClr val="212529"/>
              </a:solidFill>
              <a:highlight>
                <a:srgbClr val="FFFFFF"/>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Sürekli Pekiştirmeli Öğrenme</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tr" sz="1100">
                <a:solidFill>
                  <a:srgbClr val="212529"/>
                </a:solidFill>
                <a:latin typeface="Calibri"/>
                <a:ea typeface="Calibri"/>
                <a:cs typeface="Calibri"/>
                <a:sym typeface="Calibri"/>
              </a:rPr>
              <a:t>Şekil (a), yeni bir görev geldiğinde RCL'nin ağı nasıl genişlettiğini görsel olarak gösterir. Görev t − 1'in öğrenme süreci bitip t görevi geldikten sonra, her katmana kaç tane filtre veya düğüm eklenmesi gerektiğine karar vermek için bir denetleyici kullanırız. Anlamsal sapmayı önlemek için, önceki görevler için ağ ağırlıklarının değiştirilmesini durdurur ve yalnızca yeni eklenen filtreleri eğitiriz. Modeli t görevi için eğittikten sonra, neden olan anlamsal sapmayı önlemek için yeni eklenen her filtreye her katmanın şekline göre zaman damgası koyarız. Çıkarım süresi boyunca, her görev yalnızca t aşamasında tanıtılan parametreleri kullanır ve sonraki görevlere eklenen yeni filtreleri dikkate almaz.</a:t>
            </a:r>
            <a:endParaRPr sz="1100">
              <a:solidFill>
                <a:srgbClr val="212529"/>
              </a:solidFill>
              <a:latin typeface="Calibri"/>
              <a:ea typeface="Calibri"/>
              <a:cs typeface="Calibri"/>
              <a:sym typeface="Calibri"/>
            </a:endParaRPr>
          </a:p>
          <a:p>
            <a:pPr indent="0" lvl="0" marL="0" rtl="0" algn="just">
              <a:spcBef>
                <a:spcPts val="1500"/>
              </a:spcBef>
              <a:spcAft>
                <a:spcPts val="0"/>
              </a:spcAft>
              <a:buNone/>
            </a:pPr>
            <a:r>
              <a:t/>
            </a:r>
            <a:endParaRPr sz="1100">
              <a:solidFill>
                <a:srgbClr val="212529"/>
              </a:solidFill>
              <a:latin typeface="Calibri"/>
              <a:ea typeface="Calibri"/>
              <a:cs typeface="Calibri"/>
              <a:sym typeface="Calibri"/>
            </a:endParaRPr>
          </a:p>
          <a:p>
            <a:pPr indent="0" lvl="0" marL="0" rtl="0" algn="just">
              <a:spcBef>
                <a:spcPts val="1500"/>
              </a:spcBef>
              <a:spcAft>
                <a:spcPts val="0"/>
              </a:spcAft>
              <a:buNone/>
            </a:pPr>
            <a:r>
              <a:t/>
            </a:r>
            <a:endParaRPr sz="1100">
              <a:solidFill>
                <a:srgbClr val="212529"/>
              </a:solidFill>
              <a:latin typeface="Calibri"/>
              <a:ea typeface="Calibri"/>
              <a:cs typeface="Calibri"/>
              <a:sym typeface="Calibri"/>
            </a:endParaRPr>
          </a:p>
          <a:p>
            <a:pPr indent="0" lvl="0" marL="0" rtl="0" algn="just">
              <a:spcBef>
                <a:spcPts val="1500"/>
              </a:spcBef>
              <a:spcAft>
                <a:spcPts val="1500"/>
              </a:spcAft>
              <a:buClr>
                <a:schemeClr val="dk1"/>
              </a:buClr>
              <a:buSzPts val="1100"/>
              <a:buFont typeface="Arial"/>
              <a:buNone/>
            </a:pPr>
            <a:r>
              <a:t/>
            </a:r>
            <a:endParaRPr sz="1100">
              <a:solidFill>
                <a:srgbClr val="212529"/>
              </a:solidFill>
              <a:latin typeface="Calibri"/>
              <a:ea typeface="Calibri"/>
              <a:cs typeface="Calibri"/>
              <a:sym typeface="Calibri"/>
            </a:endParaRPr>
          </a:p>
        </p:txBody>
      </p:sp>
      <p:pic>
        <p:nvPicPr>
          <p:cNvPr id="80" name="Google Shape;80;p17"/>
          <p:cNvPicPr preferRelativeResize="0"/>
          <p:nvPr/>
        </p:nvPicPr>
        <p:blipFill>
          <a:blip r:embed="rId3">
            <a:alphaModFix/>
          </a:blip>
          <a:stretch>
            <a:fillRect/>
          </a:stretch>
        </p:blipFill>
        <p:spPr>
          <a:xfrm>
            <a:off x="2685050" y="2367800"/>
            <a:ext cx="6282650" cy="2337725"/>
          </a:xfrm>
          <a:prstGeom prst="rect">
            <a:avLst/>
          </a:prstGeom>
          <a:noFill/>
          <a:ln>
            <a:noFill/>
          </a:ln>
        </p:spPr>
      </p:pic>
      <p:sp>
        <p:nvSpPr>
          <p:cNvPr id="81" name="Google Shape;81;p17"/>
          <p:cNvSpPr txBox="1"/>
          <p:nvPr/>
        </p:nvSpPr>
        <p:spPr>
          <a:xfrm>
            <a:off x="380675" y="2469300"/>
            <a:ext cx="2304300" cy="1566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tr" sz="1100">
                <a:solidFill>
                  <a:srgbClr val="212529"/>
                </a:solidFill>
                <a:latin typeface="Calibri"/>
                <a:ea typeface="Calibri"/>
                <a:cs typeface="Calibri"/>
                <a:sym typeface="Calibri"/>
              </a:rPr>
              <a:t>Şekil (b)'de gösterildiği gibi, önceki adımdaki olasılık pt,i sonraki adıma girdi olarak beslenir. Bu süreç, tüm m katmanları için eylemler ve olasılıklar elde edilene kadar dolaştırılır. </a:t>
            </a:r>
            <a:endParaRPr sz="1100">
              <a:solidFill>
                <a:srgbClr val="212529"/>
              </a:solidFill>
              <a:latin typeface="Calibri"/>
              <a:ea typeface="Calibri"/>
              <a:cs typeface="Calibri"/>
              <a:sym typeface="Calibri"/>
            </a:endParaRPr>
          </a:p>
          <a:p>
            <a:pPr indent="0" lvl="0" marL="0" rtl="0" algn="l">
              <a:spcBef>
                <a:spcPts val="1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tr" sz="2000"/>
              <a:t>Politika gradyan yöntemleri</a:t>
            </a:r>
            <a:endParaRPr sz="2000"/>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1400">
                <a:latin typeface="Calibri"/>
                <a:ea typeface="Calibri"/>
                <a:cs typeface="Calibri"/>
                <a:sym typeface="Calibri"/>
              </a:rPr>
              <a:t>Politika gradyan yöntemleri, θ ile parametrelenen πθ(a|s) belirli bir parametreli stokastik politikalar ailesi üzerinde bir performans hedefini optimize etmek için stokastik gradyan inişi gerçekleştirerek iyi bir politika bulma sorununu ele alır. Politika gradyan teoremi [12], θ'ye göre ortalama ödül ve indirimli ödül hedeflerinin gradyanı için ifadeler sağlar. İndirimli ayarda, amaç belirlenmiş bir başlangıç ​​durumuna (veya dağılımına) göre tanımlanır s0: ρ(θ, s0) = Eπθ [ P∞ t=0 γ t rt+1|s0]. Politika gradyan teoremi şunu gösterir:</a:t>
            </a:r>
            <a:endParaRPr sz="1400">
              <a:latin typeface="Calibri"/>
              <a:ea typeface="Calibri"/>
              <a:cs typeface="Calibri"/>
              <a:sym typeface="Calibri"/>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1352900" y="2779025"/>
            <a:ext cx="6884500" cy="1042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Veri Seti</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tr" sz="1100">
                <a:solidFill>
                  <a:schemeClr val="dk1"/>
                </a:solidFill>
                <a:latin typeface="Calibri"/>
                <a:ea typeface="Calibri"/>
                <a:cs typeface="Calibri"/>
                <a:sym typeface="Calibri"/>
              </a:rPr>
              <a:t>Projede MNIST ve CIFAR-100 veri setleri kullanılmıştır.</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b="1" lang="tr" sz="1100">
                <a:solidFill>
                  <a:schemeClr val="dk1"/>
                </a:solidFill>
                <a:latin typeface="Calibri"/>
                <a:ea typeface="Calibri"/>
                <a:cs typeface="Calibri"/>
                <a:sym typeface="Calibri"/>
              </a:rPr>
              <a:t>MNIST</a:t>
            </a:r>
            <a:endParaRPr b="1"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b="1"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MNIST el yazısı rakamları veritabanı, 60.000 örneklik bir eğitim setine ve 10.000 örneklik bir test setine sahiptir. NIST tarafından sağlanan daha büyük bir kümenin alt kümesidir. Ön işleme ve biçimlendirme için minimum çaba harcarken gerçek dünya verileri üzerinde öğrenme teknikleri ve örüntü tanıma yöntemlerini denemek isteyenler için iyi bir veritabanıdır. Rakamlar boyut normalleştirildi ve sabit boyutlu bir görüntüde ortalandı.</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Aşağıda verilen dosyalardan proje yapım aşamasında gerekli olan dosyalar kullanılmıştır.</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train-images-idx3-ubyte.gz : eğitim seti görüntüleri (9912422 bayt)</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train-labels-idx1-ubyte.gz : eğitim seti etiketleri (28881 bayt)</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t10k-images-idx3-ubyte.gz : test seti görüntüleri (1648877 bayt)</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rPr lang="tr" sz="1100">
                <a:solidFill>
                  <a:schemeClr val="dk1"/>
                </a:solidFill>
                <a:latin typeface="Calibri"/>
                <a:ea typeface="Calibri"/>
                <a:cs typeface="Calibri"/>
                <a:sym typeface="Calibri"/>
              </a:rPr>
              <a:t>t10k-labels-idx1-ubyte.gz : test seti etiketleri (4542 bayt)</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None/>
            </a:pPr>
            <a:r>
              <a:t/>
            </a:r>
            <a:endParaRPr sz="1100">
              <a:solidFill>
                <a:schemeClr val="dk1"/>
              </a:solidFill>
              <a:latin typeface="Calibri"/>
              <a:ea typeface="Calibri"/>
              <a:cs typeface="Calibri"/>
              <a:sym typeface="Calibri"/>
            </a:endParaRPr>
          </a:p>
          <a:p>
            <a:pPr indent="0" lvl="0" marL="0" rtl="0" algn="l">
              <a:spcBef>
                <a:spcPts val="0"/>
              </a:spcBef>
              <a:spcAft>
                <a:spcPts val="0"/>
              </a:spcAft>
              <a:buNone/>
            </a:pPr>
            <a:r>
              <a:t/>
            </a:r>
            <a:endParaRPr sz="1100">
              <a:solidFill>
                <a:schemeClr val="dk1"/>
              </a:solidFill>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Veri Seti</a:t>
            </a:r>
            <a:endParaRPr/>
          </a:p>
          <a:p>
            <a:pPr indent="0" lvl="0" marL="0" rtl="0" algn="l">
              <a:spcBef>
                <a:spcPts val="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tr" sz="1100">
                <a:solidFill>
                  <a:schemeClr val="dk1"/>
                </a:solidFill>
                <a:latin typeface="Calibri"/>
                <a:ea typeface="Calibri"/>
                <a:cs typeface="Calibri"/>
                <a:sym typeface="Calibri"/>
              </a:rPr>
              <a:t>C</a:t>
            </a:r>
            <a:r>
              <a:rPr b="1" lang="tr" sz="1100">
                <a:solidFill>
                  <a:schemeClr val="dk1"/>
                </a:solidFill>
                <a:latin typeface="Calibri"/>
                <a:ea typeface="Calibri"/>
                <a:cs typeface="Calibri"/>
                <a:sym typeface="Calibri"/>
              </a:rPr>
              <a:t>IFAR-10:</a:t>
            </a:r>
            <a:endParaRPr b="1"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b="1"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CIFAR-10 veri seti, sınıf başına 6000 görüntü olmak üzere 10 sınıfta 60000 32x32 renkli görüntüden oluşur. 50000 eğitim görüntüsü ve 10000 test görüntüsü vardır.</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Veri seti, her biri 10000 görüntü içeren beş eğitim grubuna ve bir test grubuna bölünmüştür. Test grubu, her sınıftan tam olarak rastgele seçilmiş 1000 görüntü içerir. Eğitim grupları rastgele sırada kalan görüntüleri içerir, ancak bazı eğitim grupları bir sınıftan diğerinden daha fazla görüntü içerebilir. Bunların arasında, eğitim grupları her sınıftan tam olarak 5000 görüntü içerir.</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Aşağıda verilen dosyalardan proje yapım aşamasında gerekli olan dosyalar kullanılmıştır.</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CIFAR-10 piton versiyonu   163 MB</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CIFAR-10 Matlab versiyonu  175 MB</a:t>
            </a:r>
            <a:endParaRPr sz="11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CIFAR-10 ikili versiyon (C programları için uygundur)  162 MB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Kullanılan Teknolojiler</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tr" sz="1100">
                <a:solidFill>
                  <a:schemeClr val="dk1"/>
                </a:solidFill>
                <a:latin typeface="Calibri"/>
                <a:ea typeface="Calibri"/>
                <a:cs typeface="Calibri"/>
                <a:sym typeface="Calibri"/>
              </a:rPr>
              <a:t>Projede Python programlama dili ve pythonda bulunan numpy, tensorflow ve matplotlib kütüphaneleri kullanıldı. Numpy dizilerini ol</a:t>
            </a:r>
            <a:r>
              <a:rPr lang="tr" sz="1100">
                <a:solidFill>
                  <a:srgbClr val="212529"/>
                </a:solidFill>
                <a:latin typeface="Calibri"/>
                <a:ea typeface="Calibri"/>
                <a:cs typeface="Calibri"/>
                <a:sym typeface="Calibri"/>
              </a:rPr>
              <a:t>uşturmak için </a:t>
            </a:r>
            <a:r>
              <a:rPr b="1" lang="tr" sz="1100">
                <a:solidFill>
                  <a:srgbClr val="212529"/>
                </a:solidFill>
                <a:latin typeface="Calibri"/>
                <a:ea typeface="Calibri"/>
                <a:cs typeface="Calibri"/>
                <a:sym typeface="Calibri"/>
              </a:rPr>
              <a:t>numpy </a:t>
            </a:r>
            <a:r>
              <a:rPr lang="tr" sz="1100">
                <a:solidFill>
                  <a:srgbClr val="212529"/>
                </a:solidFill>
                <a:latin typeface="Calibri"/>
                <a:ea typeface="Calibri"/>
                <a:cs typeface="Calibri"/>
                <a:sym typeface="Calibri"/>
              </a:rPr>
              <a:t>modülünü, </a:t>
            </a:r>
            <a:r>
              <a:rPr lang="tr" sz="1100">
                <a:solidFill>
                  <a:srgbClr val="212529"/>
                </a:solidFill>
                <a:highlight>
                  <a:srgbClr val="FFFFFF"/>
                </a:highlight>
                <a:latin typeface="Calibri"/>
                <a:ea typeface="Calibri"/>
                <a:cs typeface="Calibri"/>
                <a:sym typeface="Calibri"/>
              </a:rPr>
              <a:t>derin sinir ağlarının eğitimi ve çıkarımında tensorflow kütüphanesi kullanıldı.</a:t>
            </a:r>
            <a:endParaRPr sz="1100">
              <a:solidFill>
                <a:srgbClr val="212529"/>
              </a:solidFill>
              <a:latin typeface="Calibri"/>
              <a:ea typeface="Calibri"/>
              <a:cs typeface="Calibri"/>
              <a:sym typeface="Calibri"/>
            </a:endParaRPr>
          </a:p>
          <a:p>
            <a:pPr indent="0" lvl="0" marL="0" rtl="0" algn="l">
              <a:lnSpc>
                <a:spcPct val="125000"/>
              </a:lnSpc>
              <a:spcBef>
                <a:spcPts val="1800"/>
              </a:spcBef>
              <a:spcAft>
                <a:spcPts val="0"/>
              </a:spcAft>
              <a:buClr>
                <a:schemeClr val="dk1"/>
              </a:buClr>
              <a:buSzPts val="1100"/>
              <a:buFont typeface="Arial"/>
              <a:buNone/>
            </a:pPr>
            <a:r>
              <a:rPr b="1" lang="tr" sz="1100">
                <a:solidFill>
                  <a:srgbClr val="24292F"/>
                </a:solidFill>
                <a:highlight>
                  <a:srgbClr val="FFFFFF"/>
                </a:highlight>
                <a:latin typeface="Calibri"/>
                <a:ea typeface="Calibri"/>
                <a:cs typeface="Calibri"/>
                <a:sym typeface="Calibri"/>
              </a:rPr>
              <a:t>Gereksinimler</a:t>
            </a:r>
            <a:endParaRPr b="1" sz="1100">
              <a:solidFill>
                <a:srgbClr val="24292F"/>
              </a:solidFill>
              <a:highlight>
                <a:srgbClr val="FFFFFF"/>
              </a:highlight>
              <a:latin typeface="Calibri"/>
              <a:ea typeface="Calibri"/>
              <a:cs typeface="Calibri"/>
              <a:sym typeface="Calibri"/>
            </a:endParaRPr>
          </a:p>
          <a:p>
            <a:pPr indent="-304800" lvl="0" marL="457200" rtl="0" algn="l">
              <a:lnSpc>
                <a:spcPct val="125000"/>
              </a:lnSpc>
              <a:spcBef>
                <a:spcPts val="1800"/>
              </a:spcBef>
              <a:spcAft>
                <a:spcPts val="0"/>
              </a:spcAft>
              <a:buClr>
                <a:srgbClr val="24292F"/>
              </a:buClr>
              <a:buSzPts val="1200"/>
              <a:buFont typeface="Calibri"/>
              <a:buAutoNum type="arabicPeriod"/>
            </a:pPr>
            <a:r>
              <a:rPr lang="tr" sz="1100">
                <a:solidFill>
                  <a:srgbClr val="24292F"/>
                </a:solidFill>
                <a:highlight>
                  <a:srgbClr val="FFFFFF"/>
                </a:highlight>
                <a:latin typeface="Calibri"/>
                <a:ea typeface="Calibri"/>
                <a:cs typeface="Calibri"/>
                <a:sym typeface="Calibri"/>
              </a:rPr>
              <a:t>python= 2.7.15</a:t>
            </a:r>
            <a:endParaRPr sz="1100">
              <a:solidFill>
                <a:srgbClr val="24292F"/>
              </a:solidFill>
              <a:highlight>
                <a:srgbClr val="FFFFFF"/>
              </a:highlight>
              <a:latin typeface="Calibri"/>
              <a:ea typeface="Calibri"/>
              <a:cs typeface="Calibri"/>
              <a:sym typeface="Calibri"/>
            </a:endParaRPr>
          </a:p>
          <a:p>
            <a:pPr indent="-304800" lvl="0" marL="457200" rtl="0" algn="l">
              <a:lnSpc>
                <a:spcPct val="125000"/>
              </a:lnSpc>
              <a:spcBef>
                <a:spcPts val="0"/>
              </a:spcBef>
              <a:spcAft>
                <a:spcPts val="0"/>
              </a:spcAft>
              <a:buClr>
                <a:srgbClr val="24292F"/>
              </a:buClr>
              <a:buSzPts val="1200"/>
              <a:buFont typeface="Calibri"/>
              <a:buAutoNum type="arabicPeriod"/>
            </a:pPr>
            <a:r>
              <a:rPr lang="tr" sz="1100">
                <a:solidFill>
                  <a:srgbClr val="24292F"/>
                </a:solidFill>
                <a:highlight>
                  <a:srgbClr val="FFFFFF"/>
                </a:highlight>
                <a:latin typeface="Calibri"/>
                <a:ea typeface="Calibri"/>
                <a:cs typeface="Calibri"/>
                <a:sym typeface="Calibri"/>
              </a:rPr>
              <a:t>numpy</a:t>
            </a:r>
            <a:endParaRPr sz="1100">
              <a:solidFill>
                <a:srgbClr val="24292F"/>
              </a:solidFill>
              <a:highlight>
                <a:srgbClr val="FFFFFF"/>
              </a:highlight>
              <a:latin typeface="Calibri"/>
              <a:ea typeface="Calibri"/>
              <a:cs typeface="Calibri"/>
              <a:sym typeface="Calibri"/>
            </a:endParaRPr>
          </a:p>
          <a:p>
            <a:pPr indent="-304800" lvl="0" marL="457200" rtl="0" algn="l">
              <a:lnSpc>
                <a:spcPct val="125000"/>
              </a:lnSpc>
              <a:spcBef>
                <a:spcPts val="0"/>
              </a:spcBef>
              <a:spcAft>
                <a:spcPts val="0"/>
              </a:spcAft>
              <a:buClr>
                <a:srgbClr val="24292F"/>
              </a:buClr>
              <a:buSzPts val="1200"/>
              <a:buFont typeface="Calibri"/>
              <a:buAutoNum type="arabicPeriod"/>
            </a:pPr>
            <a:r>
              <a:rPr lang="tr" sz="1100">
                <a:solidFill>
                  <a:srgbClr val="24292F"/>
                </a:solidFill>
                <a:highlight>
                  <a:srgbClr val="FFFFFF"/>
                </a:highlight>
                <a:latin typeface="Calibri"/>
                <a:ea typeface="Calibri"/>
                <a:cs typeface="Calibri"/>
                <a:sym typeface="Calibri"/>
              </a:rPr>
              <a:t>tensorflow==1.2.0</a:t>
            </a:r>
            <a:endParaRPr sz="1200">
              <a:solidFill>
                <a:srgbClr val="24292F"/>
              </a:solidFill>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