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91" r:id="rId9"/>
    <p:sldId id="275" r:id="rId10"/>
    <p:sldId id="276" r:id="rId11"/>
    <p:sldId id="277" r:id="rId12"/>
    <p:sldId id="278" r:id="rId13"/>
    <p:sldId id="279" r:id="rId14"/>
    <p:sldId id="280" r:id="rId15"/>
    <p:sldId id="292" r:id="rId16"/>
    <p:sldId id="281" r:id="rId17"/>
    <p:sldId id="282" r:id="rId18"/>
    <p:sldId id="283" r:id="rId19"/>
    <p:sldId id="284" r:id="rId20"/>
    <p:sldId id="285" r:id="rId21"/>
    <p:sldId id="293" r:id="rId22"/>
    <p:sldId id="286" r:id="rId23"/>
    <p:sldId id="287" r:id="rId24"/>
    <p:sldId id="288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0EF774-3E30-4A94-A149-98CB83EB11D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590800"/>
            <a:ext cx="6705600" cy="2057400"/>
          </a:xfrm>
        </p:spPr>
        <p:txBody>
          <a:bodyPr>
            <a:normAutofit/>
          </a:bodyPr>
          <a:lstStyle/>
          <a:p>
            <a:r>
              <a:rPr lang="en-US" sz="9800" dirty="0" smtClean="0">
                <a:ln>
                  <a:solidFill>
                    <a:srgbClr val="FF0000"/>
                  </a:solidFill>
                </a:ln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  <a:t>The DOM</a:t>
            </a:r>
            <a:br>
              <a:rPr lang="en-US" sz="9800" dirty="0" smtClean="0">
                <a:ln>
                  <a:solidFill>
                    <a:srgbClr val="FF0000"/>
                  </a:solidFill>
                </a:ln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</a:br>
            <a:endParaRPr lang="en-US" sz="32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60007" dist="1917700" dir="9300000" sy="-30000" kx="-800400" algn="bl" rotWithShape="0">
                  <a:prstClr val="black">
                    <a:alpha val="20000"/>
                  </a:prstClr>
                </a:outerShdw>
              </a:effectLst>
              <a:latin typeface="Eras Bold ITC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09800" y="3881535"/>
            <a:ext cx="6705600" cy="10287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n>
                  <a:solidFill>
                    <a:srgbClr val="FF000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  <a:t>The </a:t>
            </a:r>
            <a:r>
              <a:rPr lang="en-US" sz="3200" smtClean="0">
                <a:ln>
                  <a:solidFill>
                    <a:srgbClr val="FF000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  <a:t>Document Object </a:t>
            </a:r>
            <a:r>
              <a:rPr lang="en-US" sz="3200" dirty="0" smtClean="0">
                <a:ln>
                  <a:solidFill>
                    <a:srgbClr val="FF000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  <a:t>Model</a:t>
            </a:r>
            <a:br>
              <a:rPr lang="en-US" sz="3200" dirty="0" smtClean="0">
                <a:ln>
                  <a:solidFill>
                    <a:srgbClr val="FF000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</a:br>
            <a:endParaRPr lang="en-US" sz="32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60007" dist="1917700" dir="9300000" sy="-30000" kx="-800400" algn="bl" rotWithShape="0">
                  <a:prstClr val="black">
                    <a:alpha val="20000"/>
                  </a:prstClr>
                </a:outerShdw>
              </a:effectLst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3086" y="1523931"/>
            <a:ext cx="2307050" cy="762000"/>
            <a:chOff x="2798350" y="1600200"/>
            <a:chExt cx="5507450" cy="1905000"/>
          </a:xfrm>
        </p:grpSpPr>
        <p:sp>
          <p:nvSpPr>
            <p:cNvPr id="7" name="Rounded Rectangle 6"/>
            <p:cNvSpPr/>
            <p:nvPr/>
          </p:nvSpPr>
          <p:spPr>
            <a:xfrm>
              <a:off x="2798350" y="1600200"/>
              <a:ext cx="3505200" cy="1905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257800" y="1600200"/>
              <a:ext cx="0" cy="190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91200" y="2552700"/>
              <a:ext cx="2514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79027" y="1821730"/>
              <a:ext cx="1752601" cy="14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OCR A Extended" pitchFamily="50" charset="0"/>
                </a:rPr>
                <a:t>Node Data</a:t>
              </a:r>
              <a:endParaRPr lang="en-US" sz="1600" dirty="0">
                <a:latin typeface="OCR A Extended" pitchFamily="50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3261" y="1511587"/>
            <a:ext cx="2307050" cy="762000"/>
            <a:chOff x="2798350" y="1600200"/>
            <a:chExt cx="5507450" cy="1905000"/>
          </a:xfrm>
        </p:grpSpPr>
        <p:sp>
          <p:nvSpPr>
            <p:cNvPr id="14" name="Rounded Rectangle 13"/>
            <p:cNvSpPr/>
            <p:nvPr/>
          </p:nvSpPr>
          <p:spPr>
            <a:xfrm>
              <a:off x="2798350" y="1600200"/>
              <a:ext cx="3505200" cy="1905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257800" y="1600200"/>
              <a:ext cx="0" cy="190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91200" y="2552700"/>
              <a:ext cx="2514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79027" y="1821730"/>
              <a:ext cx="1752601" cy="14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OCR A Extended" pitchFamily="50" charset="0"/>
                </a:rPr>
                <a:t>Node Data</a:t>
              </a:r>
              <a:endParaRPr lang="en-US" sz="1600" dirty="0">
                <a:latin typeface="OCR A Extended" pitchFamily="50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8036" y="1541324"/>
            <a:ext cx="2307050" cy="762000"/>
            <a:chOff x="2798350" y="1600200"/>
            <a:chExt cx="5507450" cy="1905000"/>
          </a:xfrm>
        </p:grpSpPr>
        <p:sp>
          <p:nvSpPr>
            <p:cNvPr id="20" name="Rounded Rectangle 19"/>
            <p:cNvSpPr/>
            <p:nvPr/>
          </p:nvSpPr>
          <p:spPr>
            <a:xfrm>
              <a:off x="2798350" y="1600200"/>
              <a:ext cx="3505200" cy="1905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257800" y="1600200"/>
              <a:ext cx="0" cy="190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791200" y="2552700"/>
              <a:ext cx="2514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79027" y="1821730"/>
              <a:ext cx="1752601" cy="14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OCR A Extended" pitchFamily="50" charset="0"/>
                </a:rPr>
                <a:t>Node Data</a:t>
              </a:r>
              <a:endParaRPr lang="en-US" sz="1600" dirty="0">
                <a:latin typeface="OCR A Extended" pitchFamily="50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001000" y="173565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OCR A Extended" pitchFamily="50" charset="0"/>
              </a:rPr>
              <a:t>null</a:t>
            </a:r>
            <a:endParaRPr lang="en-US" sz="1600" b="1" dirty="0">
              <a:latin typeface="OCR A Extended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0416" y="2819400"/>
            <a:ext cx="8634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This diagram represents a chain of nodes or a Linear Linked List.  Each single node in the list knows only who its child is.  It knows nothing about its parent.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0416" y="5181600"/>
            <a:ext cx="8634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The end of the list is indicated by a null, showing that the final node has no child.</a:t>
            </a:r>
          </a:p>
        </p:txBody>
      </p:sp>
    </p:spTree>
    <p:extLst>
      <p:ext uri="{BB962C8B-B14F-4D97-AF65-F5344CB8AC3E}">
        <p14:creationId xmlns:p14="http://schemas.microsoft.com/office/powerpoint/2010/main" val="2902466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2819400"/>
            <a:ext cx="86349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Other nodes can be much more complicated, having pointers that point to multiple children</a:t>
            </a:r>
            <a:r>
              <a:rPr lang="en-US" sz="4400" b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, parents, </a:t>
            </a:r>
            <a:r>
              <a:rPr lang="en-US" sz="44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siblings, or any combination of them.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5559" y="1905072"/>
            <a:ext cx="3231311" cy="779992"/>
            <a:chOff x="-381000" y="1493595"/>
            <a:chExt cx="3231311" cy="779992"/>
          </a:xfrm>
        </p:grpSpPr>
        <p:grpSp>
          <p:nvGrpSpPr>
            <p:cNvPr id="12" name="Group 11"/>
            <p:cNvGrpSpPr/>
            <p:nvPr/>
          </p:nvGrpSpPr>
          <p:grpSpPr>
            <a:xfrm>
              <a:off x="543261" y="1511586"/>
              <a:ext cx="2307050" cy="762001"/>
              <a:chOff x="2798350" y="1600197"/>
              <a:chExt cx="5507450" cy="190500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798350" y="1600200"/>
                <a:ext cx="3505200" cy="1905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5503409" y="1600197"/>
                <a:ext cx="0" cy="1905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5791200" y="2552700"/>
                <a:ext cx="25146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674648" y="1821727"/>
                <a:ext cx="1752601" cy="146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OCR A Extended" pitchFamily="50" charset="0"/>
                  </a:rPr>
                  <a:t>Node Data</a:t>
                </a:r>
                <a:endParaRPr lang="en-US" sz="1600" dirty="0">
                  <a:latin typeface="OCR A Extended" pitchFamily="50" charset="0"/>
                </a:endParaRP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838200" y="1493595"/>
              <a:ext cx="0" cy="76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-381000" y="1874595"/>
              <a:ext cx="105335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876800" y="958319"/>
            <a:ext cx="3231311" cy="1735739"/>
            <a:chOff x="4753241" y="691881"/>
            <a:chExt cx="3231311" cy="1735739"/>
          </a:xfrm>
        </p:grpSpPr>
        <p:grpSp>
          <p:nvGrpSpPr>
            <p:cNvPr id="29" name="Group 28"/>
            <p:cNvGrpSpPr/>
            <p:nvPr/>
          </p:nvGrpSpPr>
          <p:grpSpPr>
            <a:xfrm>
              <a:off x="4753241" y="1647628"/>
              <a:ext cx="3231311" cy="779992"/>
              <a:chOff x="-381000" y="1493595"/>
              <a:chExt cx="3231311" cy="77999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3261" y="1511586"/>
                <a:ext cx="2307050" cy="762001"/>
                <a:chOff x="2798350" y="1600197"/>
                <a:chExt cx="5507450" cy="1905003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2798350" y="1600200"/>
                  <a:ext cx="3505200" cy="1905000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503409" y="1600197"/>
                  <a:ext cx="0" cy="1905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5791200" y="2552700"/>
                  <a:ext cx="251460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674648" y="2043262"/>
                  <a:ext cx="1752601" cy="14619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OCR A Extended" pitchFamily="50" charset="0"/>
                    </a:rPr>
                    <a:t>Node Data</a:t>
                  </a:r>
                  <a:endParaRPr lang="en-US" sz="1600" dirty="0">
                    <a:latin typeface="OCR A Extended" pitchFamily="50" charset="0"/>
                  </a:endParaRPr>
                </a:p>
              </p:txBody>
            </p:sp>
          </p:grpSp>
          <p:cxnSp>
            <p:nvCxnSpPr>
              <p:cNvPr id="31" name="Straight Connector 30"/>
              <p:cNvCxnSpPr/>
              <p:nvPr/>
            </p:nvCxnSpPr>
            <p:spPr>
              <a:xfrm>
                <a:off x="838200" y="1493595"/>
                <a:ext cx="0" cy="76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-381000" y="1874595"/>
                <a:ext cx="1053356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5972441" y="1826189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>
              <a:off x="5884981" y="1218559"/>
              <a:ext cx="105335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019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97" y="1469138"/>
            <a:ext cx="7057603" cy="497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71" y="2438400"/>
            <a:ext cx="304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The DOM makes use of these complicated types of nodes.</a:t>
            </a:r>
          </a:p>
          <a:p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Every HTML Element is a node.</a:t>
            </a:r>
          </a:p>
        </p:txBody>
      </p:sp>
    </p:spTree>
    <p:extLst>
      <p:ext uri="{BB962C8B-B14F-4D97-AF65-F5344CB8AC3E}">
        <p14:creationId xmlns:p14="http://schemas.microsoft.com/office/powerpoint/2010/main" val="718283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1387" y="1371600"/>
            <a:ext cx="8634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An HTML element has some basic properties and functions available that directly affect the look and feel of the page.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41387" y="3105834"/>
            <a:ext cx="87502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Arial" pitchFamily="34" charset="0"/>
              <a:buChar char="•"/>
            </a:pPr>
            <a:r>
              <a:rPr lang="en-US" sz="2800" b="1" u="sng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innerHTML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- the text value of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the element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en-US" sz="2800" b="1" u="sng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tabIndex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– for an element node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800" b="1" u="sng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getElementById</a:t>
            </a:r>
            <a:r>
              <a:rPr lang="en-US" sz="2800" b="1" u="sng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(</a:t>
            </a:r>
            <a:r>
              <a:rPr lang="en-US" sz="2800" b="1" i="1" u="sng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id</a:t>
            </a:r>
            <a:r>
              <a:rPr lang="en-US" sz="2800" b="1" u="sng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)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- get the element with a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specified 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id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800" b="1" u="sng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getElementsByTagName</a:t>
            </a:r>
            <a:r>
              <a:rPr lang="en-US" sz="2800" b="1" u="sng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(</a:t>
            </a:r>
            <a:r>
              <a:rPr lang="en-US" sz="2800" b="1" i="1" u="sng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name</a:t>
            </a:r>
            <a:r>
              <a:rPr lang="en-US" sz="2800" b="1" u="sng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)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- get all elements with a specified tag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name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800" b="1" u="sng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getElementsByClassName</a:t>
            </a:r>
            <a:r>
              <a:rPr lang="en-US" sz="2800" b="1" u="sng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(</a:t>
            </a:r>
            <a:r>
              <a:rPr lang="en-US" sz="2800" b="1" i="1" u="sng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name</a:t>
            </a:r>
            <a:r>
              <a:rPr lang="en-US" sz="2800" b="1" u="sng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)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- get all elements with a specified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class name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lvl="1" indent="-457200">
              <a:buFont typeface="Arial" pitchFamily="34" charset="0"/>
              <a:buChar char="•"/>
            </a:pP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lvl="1"/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81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1387" y="1371600"/>
            <a:ext cx="86349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In addition, we can access vital information through the use of the node </a:t>
            </a:r>
            <a:r>
              <a:rPr lang="en-US" sz="44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properties.  All nodes share these properties and are accessible through the dot (.) operator.</a:t>
            </a:r>
            <a:endParaRPr lang="en-US" sz="4400" b="1" dirty="0" smtClean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2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843" y="2057400"/>
            <a:ext cx="87502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Arial" pitchFamily="34" charset="0"/>
              <a:buChar char="•"/>
            </a:pPr>
            <a:r>
              <a:rPr lang="en-US" sz="3600" b="1" u="sng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nodeName</a:t>
            </a:r>
            <a:r>
              <a:rPr lang="en-US" sz="36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- the name of the node (element)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nodeName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is read-only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nodeName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of an element node is the same as the tag name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nodeName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of an attribute node is the attribute name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nodeName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of a text node is always #text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1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843" y="2133600"/>
            <a:ext cx="875021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Arial" pitchFamily="34" charset="0"/>
              <a:buChar char="•"/>
            </a:pPr>
            <a:r>
              <a:rPr lang="en-US" sz="3600" b="1" u="sng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nodeValue</a:t>
            </a:r>
            <a:r>
              <a:rPr lang="en-US" sz="36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36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- the value of </a:t>
            </a:r>
            <a:r>
              <a:rPr lang="en-US" sz="36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the element</a:t>
            </a:r>
            <a:endParaRPr lang="en-US" sz="36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b="1" dirty="0" err="1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nodeValue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for element nodes is undefined</a:t>
            </a: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b="1" dirty="0" err="1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nodeValue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for text nodes is the text itself</a:t>
            </a: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b="1" dirty="0" err="1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nodeValue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for attribute nodes is the attribute value</a:t>
            </a:r>
          </a:p>
        </p:txBody>
      </p:sp>
    </p:spTree>
    <p:extLst>
      <p:ext uri="{BB962C8B-B14F-4D97-AF65-F5344CB8AC3E}">
        <p14:creationId xmlns:p14="http://schemas.microsoft.com/office/powerpoint/2010/main" val="4267506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057400"/>
            <a:ext cx="875021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Arial" pitchFamily="34" charset="0"/>
              <a:buChar char="•"/>
            </a:pPr>
            <a:r>
              <a:rPr lang="en-US" sz="3600" b="1" u="sng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nodeType</a:t>
            </a:r>
            <a:r>
              <a:rPr lang="en-US" sz="36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– A numeric representation</a:t>
            </a:r>
            <a:endParaRPr lang="en-US" sz="36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1-	Element 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2-	Attribute 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3-	Text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8-	Comment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9-	Document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7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133600"/>
            <a:ext cx="87502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u="sng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parentNode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- the parent node of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the element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marL="0" lvl="1"/>
            <a:r>
              <a:rPr lang="en-US" sz="2800" b="1" u="sng" dirty="0" err="1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childNodes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- the child nodes of the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element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marL="0" lvl="1"/>
            <a:r>
              <a:rPr lang="en-US" sz="2800" b="1" u="sng" dirty="0" err="1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firstChild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– the first child node of the element</a:t>
            </a:r>
          </a:p>
          <a:p>
            <a:pPr marL="0" lvl="1"/>
            <a:r>
              <a:rPr lang="en-US" sz="2800" b="1" u="sng" dirty="0" err="1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lastChild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– the last child node of the element</a:t>
            </a:r>
          </a:p>
          <a:p>
            <a:pPr marL="0" lvl="1"/>
            <a:r>
              <a:rPr lang="en-US" sz="2800" b="1" u="sng" dirty="0" err="1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nextSibling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– the next sibling of the element</a:t>
            </a:r>
          </a:p>
          <a:p>
            <a:pPr marL="0" lvl="1"/>
            <a:r>
              <a:rPr lang="en-US" sz="2800" b="1" u="sng" dirty="0" err="1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previousSibling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– the previous sibling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marL="0" lvl="1"/>
            <a:r>
              <a:rPr lang="en-US" sz="2800" b="1" u="sng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attributes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- the attributes nodes of the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element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9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1387" y="1371600"/>
            <a:ext cx="8634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Finally, there are 2 functions that allow us to dynamically manipulate the page.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386" y="2590800"/>
            <a:ext cx="87502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appendChild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(</a:t>
            </a:r>
            <a:r>
              <a:rPr lang="en-US" sz="2800" b="1" i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):</a:t>
            </a:r>
          </a:p>
          <a:p>
            <a:pPr marL="0" lvl="1"/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	Allows you to add a completely new HTML 	element or other type of node to the page.</a:t>
            </a:r>
          </a:p>
          <a:p>
            <a:pPr marL="0" lvl="1"/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  <a:p>
            <a:pPr marL="0" lvl="1"/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removeChild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(</a:t>
            </a:r>
            <a:r>
              <a:rPr lang="en-US" sz="2800" b="1" i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):</a:t>
            </a:r>
          </a:p>
          <a:p>
            <a:pPr marL="0" lvl="1"/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	Allows you to take an HTML element </a:t>
            </a:r>
            <a:r>
              <a:rPr lang="en-US" sz="2800" b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from 	the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page and discard it or move it to </a:t>
            </a:r>
            <a:r>
              <a:rPr lang="en-US" sz="2800" b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 	different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position.</a:t>
            </a:r>
            <a:endParaRPr lang="en-US" sz="2800" b="1" dirty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6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805432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The DOM (document object model) represents the structure through which a web page is designed.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08" y="2927360"/>
            <a:ext cx="7174992" cy="396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1707" y="24384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It is a hierarchical structure through which HTML elements share </a:t>
            </a:r>
          </a:p>
          <a:p>
            <a:r>
              <a:rPr lang="en-US" sz="2800" b="1" dirty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parent/child </a:t>
            </a:r>
          </a:p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relationship.</a:t>
            </a:r>
          </a:p>
        </p:txBody>
      </p:sp>
    </p:spTree>
    <p:extLst>
      <p:ext uri="{BB962C8B-B14F-4D97-AF65-F5344CB8AC3E}">
        <p14:creationId xmlns:p14="http://schemas.microsoft.com/office/powerpoint/2010/main" val="1997570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981200"/>
            <a:ext cx="8750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appendChild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is called through the use of an object and takes another node as a parameter.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200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myElement.appendChild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someElement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286" y="3886200"/>
            <a:ext cx="8750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Assuming </a:t>
            </a:r>
            <a:r>
              <a:rPr lang="en-US" sz="2800" b="1" i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myElement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is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an HTML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element and </a:t>
            </a:r>
            <a:r>
              <a:rPr lang="en-US" sz="2800" b="1" i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someElement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is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another HTML element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, the above code adds the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other element to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its list of children.</a:t>
            </a:r>
          </a:p>
        </p:txBody>
      </p:sp>
    </p:spTree>
    <p:extLst>
      <p:ext uri="{BB962C8B-B14F-4D97-AF65-F5344CB8AC3E}">
        <p14:creationId xmlns:p14="http://schemas.microsoft.com/office/powerpoint/2010/main" val="20232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981200"/>
            <a:ext cx="8750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appendChild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is called through the use of an object and takes another node as a parameter.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200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myElement.appendChild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someElement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3" y="3962400"/>
            <a:ext cx="87502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If </a:t>
            </a:r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someElement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is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new to the page, it will appear immediately after the call. If it’s not new, it will move from its current position to the end of </a:t>
            </a:r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myElement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.</a:t>
            </a:r>
            <a:endParaRPr lang="en-US" sz="2800" b="1" dirty="0" smtClean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7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66800"/>
            <a:ext cx="8750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Use the document’s </a:t>
            </a:r>
            <a:r>
              <a:rPr lang="en-US" sz="2800" b="1" i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createElement</a:t>
            </a:r>
            <a:r>
              <a:rPr lang="en-US" sz="2800" b="1" i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function in order to create new HTML elements.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414" y="267777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(“span”);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207" y="3810000"/>
            <a:ext cx="8750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The function returns a new HTML element object of the type specified in the parameter.  This element can now be passed into </a:t>
            </a:r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appendChild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478" y="579119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myElement.appendChild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66800"/>
            <a:ext cx="8750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removeChild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is called through the use of an object and takes another node as a parameter.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399" y="2765953"/>
            <a:ext cx="875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myElement.removeChild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someElement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99" y="3733800"/>
            <a:ext cx="87502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Assuming </a:t>
            </a:r>
            <a:r>
              <a:rPr lang="en-US" sz="2800" b="1" i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myElement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is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an HTML element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and </a:t>
            </a:r>
            <a:r>
              <a:rPr lang="en-US" sz="2800" b="1" i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someElement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is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another HTML element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, the above code removes the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other element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from its list of children.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286" y="5867400"/>
            <a:ext cx="8750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someElement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 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will disappear from the page.</a:t>
            </a:r>
          </a:p>
        </p:txBody>
      </p:sp>
    </p:spTree>
    <p:extLst>
      <p:ext uri="{BB962C8B-B14F-4D97-AF65-F5344CB8AC3E}">
        <p14:creationId xmlns:p14="http://schemas.microsoft.com/office/powerpoint/2010/main" val="18880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47800"/>
            <a:ext cx="87502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40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When working </a:t>
            </a:r>
            <a:r>
              <a:rPr lang="en-US" sz="40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with &lt;table&gt; elements, you should use the insert and remove functions that are included with tables.  These functions are designed to work directly with the &lt;table&gt; structure and update the DOM accordingly.</a:t>
            </a:r>
            <a:endParaRPr lang="en-US" sz="4000" b="1" dirty="0" smtClean="0">
              <a:ln w="3175">
                <a:solidFill>
                  <a:srgbClr val="00B0F0"/>
                </a:solidFill>
              </a:ln>
              <a:latin typeface="Arial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0"/>
            <a:ext cx="8458200" cy="5262979"/>
          </a:xfrm>
          <a:prstGeom prst="rect">
            <a:avLst/>
          </a:prstGeom>
          <a:ln w="76200"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Berlin Sans FB" panose="020E0602020502020306" pitchFamily="34" charset="0"/>
                <a:cs typeface="Aharoni" panose="02010803020104030203" pitchFamily="2" charset="-79"/>
              </a:rPr>
              <a:t>You should have a workable deck of cards programmed.  Using your deck of cards code, create a page that allows the user to click on the deck.  Each time the user does so, the card will come off of the deck and appear</a:t>
            </a:r>
            <a:r>
              <a:rPr lang="en-US" sz="3200" dirty="0"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n-US" sz="3200" dirty="0" smtClean="0">
                <a:latin typeface="Berlin Sans FB" panose="020E0602020502020306" pitchFamily="34" charset="0"/>
                <a:cs typeface="Aharoni" panose="02010803020104030203" pitchFamily="2" charset="-79"/>
              </a:rPr>
              <a:t>on screen.  Do this by adding the proper image to a container using </a:t>
            </a:r>
            <a:r>
              <a:rPr lang="en-US" sz="3200" dirty="0" err="1" smtClean="0">
                <a:latin typeface="Berlin Sans FB" panose="020E0602020502020306" pitchFamily="34" charset="0"/>
                <a:cs typeface="Aharoni" panose="02010803020104030203" pitchFamily="2" charset="-79"/>
              </a:rPr>
              <a:t>appendChild</a:t>
            </a:r>
            <a:r>
              <a:rPr lang="en-US" sz="3200" dirty="0" smtClean="0">
                <a:latin typeface="Berlin Sans FB" panose="020E0602020502020306" pitchFamily="34" charset="0"/>
                <a:cs typeface="Aharoni" panose="02010803020104030203" pitchFamily="2" charset="-79"/>
              </a:rPr>
              <a:t>.</a:t>
            </a:r>
            <a:endParaRPr lang="en-US" sz="3200" dirty="0" smtClean="0"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8949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" y="1676400"/>
            <a:ext cx="869346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04216" y="1447800"/>
            <a:ext cx="3127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The document itself (&lt;html&gt;), is the root element.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1484373"/>
            <a:ext cx="3127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In </a:t>
            </a:r>
            <a:r>
              <a:rPr lang="en-US" sz="2800" b="1" dirty="0" err="1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javascript</a:t>
            </a:r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, it can be accessed directly.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46990" y="1447800"/>
            <a:ext cx="2407920" cy="2401827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85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" y="1676400"/>
            <a:ext cx="869346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04216" y="1447800"/>
            <a:ext cx="3127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The &lt;head&gt; is a direct child of the document.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1484373"/>
            <a:ext cx="3127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The &lt;body&gt; is a direct child of the document.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52400" y="3581400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62600" y="3581400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37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" y="1676400"/>
            <a:ext cx="869346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04216" y="1447800"/>
            <a:ext cx="33009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Each of the other elements is a child of the &lt;body&gt; or &lt;head&gt;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1484373"/>
            <a:ext cx="3127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Any element on the page can be a parent as well.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52400" y="3581400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62600" y="3581400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50950" y="4572000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60750" y="4572000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400" y="4572000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27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" y="1676400"/>
            <a:ext cx="869346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04216" y="1447800"/>
            <a:ext cx="33009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Other objects on the page are also part of the structure.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1484373"/>
            <a:ext cx="3127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This may include attributes or even simple text.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41249" y="5486400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57700" y="5510561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04611" y="5562600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41150" y="4538546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74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  <p:bldP spid="8" grpId="0" animBg="1"/>
      <p:bldP spid="9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216" y="1447800"/>
            <a:ext cx="863498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In order to accomplish this, the designers of the DOM had to use some sophisticated data structures.  The individual elements of the structure are called </a:t>
            </a:r>
            <a:r>
              <a:rPr lang="en-US" sz="4800" b="1" i="1" u="sng" spc="600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NODES</a:t>
            </a:r>
            <a:r>
              <a:rPr lang="en-US" sz="40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29378"/>
            <a:ext cx="8077200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40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0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4800" y="729378"/>
            <a:ext cx="8458200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40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6408" y="1752600"/>
            <a:ext cx="8634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A node is a construct that holds a piece of data (which can be simple, like a number, or complex, like an object).  A node also has one or more pointers to its most immediate family members.</a:t>
            </a:r>
          </a:p>
        </p:txBody>
      </p:sp>
    </p:spTree>
    <p:extLst>
      <p:ext uri="{BB962C8B-B14F-4D97-AF65-F5344CB8AC3E}">
        <p14:creationId xmlns:p14="http://schemas.microsoft.com/office/powerpoint/2010/main" val="898273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714274" y="729378"/>
            <a:ext cx="1673352" cy="48372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n>
                  <a:solidFill>
                    <a:srgbClr val="FF0000"/>
                  </a:solidFill>
                </a:ln>
                <a:latin typeface="Eras Bold ITC" pitchFamily="34" charset="0"/>
              </a:rPr>
              <a:t>The DOM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latin typeface="Eras Bold ITC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98350" y="1600200"/>
            <a:ext cx="5507450" cy="1905000"/>
            <a:chOff x="2798350" y="1600200"/>
            <a:chExt cx="5507450" cy="1905000"/>
          </a:xfrm>
        </p:grpSpPr>
        <p:sp>
          <p:nvSpPr>
            <p:cNvPr id="2" name="Rounded Rectangle 1"/>
            <p:cNvSpPr/>
            <p:nvPr/>
          </p:nvSpPr>
          <p:spPr>
            <a:xfrm>
              <a:off x="2798350" y="1600200"/>
              <a:ext cx="3505200" cy="1905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257800" y="1600200"/>
              <a:ext cx="0" cy="190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791200" y="2552700"/>
              <a:ext cx="2514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39429" y="1752600"/>
              <a:ext cx="17526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OCR A Extended" pitchFamily="50" charset="0"/>
                </a:rPr>
                <a:t>Node Data</a:t>
              </a:r>
              <a:endParaRPr lang="en-US" sz="4400" dirty="0">
                <a:latin typeface="OCR A Extended" pitchFamily="50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71879" y="4343400"/>
            <a:ext cx="87581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>
                <a:ln w="3175">
                  <a:solidFill>
                    <a:srgbClr val="00B0F0"/>
                  </a:solidFill>
                </a:ln>
                <a:latin typeface="Arial Bold" pitchFamily="34" charset="0"/>
              </a:rPr>
              <a:t>This diagram represents a node with a  single pointer.  The pointer is an object that corresponds to the node’s child.</a:t>
            </a:r>
          </a:p>
        </p:txBody>
      </p:sp>
    </p:spTree>
    <p:extLst>
      <p:ext uri="{BB962C8B-B14F-4D97-AF65-F5344CB8AC3E}">
        <p14:creationId xmlns:p14="http://schemas.microsoft.com/office/powerpoint/2010/main" val="364548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0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7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8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8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9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916</Words>
  <Application>Microsoft Office PowerPoint</Application>
  <PresentationFormat>On-screen Show (4:3)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Aharoni</vt:lpstr>
      <vt:lpstr>Arial</vt:lpstr>
      <vt:lpstr>Arial Bold</vt:lpstr>
      <vt:lpstr>Berlin Sans FB</vt:lpstr>
      <vt:lpstr>Calibri</vt:lpstr>
      <vt:lpstr>Constantia</vt:lpstr>
      <vt:lpstr>Courier New</vt:lpstr>
      <vt:lpstr>Eras Bold ITC</vt:lpstr>
      <vt:lpstr>OCR A Extended</vt:lpstr>
      <vt:lpstr>Wingdings 2</vt:lpstr>
      <vt:lpstr>Flow</vt:lpstr>
      <vt:lpstr>The DOM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NYCDOE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Turner Ivan  (13K430)</dc:creator>
  <cp:lastModifiedBy>Turner Ivan  (13K430)</cp:lastModifiedBy>
  <cp:revision>65</cp:revision>
  <dcterms:created xsi:type="dcterms:W3CDTF">2013-02-28T14:23:57Z</dcterms:created>
  <dcterms:modified xsi:type="dcterms:W3CDTF">2018-02-27T12:34:56Z</dcterms:modified>
</cp:coreProperties>
</file>