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GB"/>
              <a:t>Example 1 – Market Share</a:t>
            </a:r>
            <a:endParaRPr/>
          </a:p>
        </p:txBody>
      </p:sp>
      <p:grpSp>
        <p:nvGrpSpPr>
          <p:cNvPr id="85" name="Google Shape;85;p13"/>
          <p:cNvGrpSpPr/>
          <p:nvPr/>
        </p:nvGrpSpPr>
        <p:grpSpPr>
          <a:xfrm>
            <a:off x="238476" y="2064891"/>
            <a:ext cx="11748452" cy="4055971"/>
            <a:chOff x="480" y="391578"/>
            <a:chExt cx="11748452" cy="4055971"/>
          </a:xfrm>
        </p:grpSpPr>
        <p:sp>
          <p:nvSpPr>
            <p:cNvPr id="86" name="Google Shape;86;p13"/>
            <p:cNvSpPr/>
            <p:nvPr/>
          </p:nvSpPr>
          <p:spPr>
            <a:xfrm>
              <a:off x="8388025" y="3486925"/>
              <a:ext cx="560151" cy="53368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2074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" name="Google Shape;87;p13"/>
            <p:cNvSpPr txBox="1"/>
            <p:nvPr/>
          </p:nvSpPr>
          <p:spPr>
            <a:xfrm>
              <a:off x="8648758" y="3734423"/>
              <a:ext cx="38684" cy="386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8388025" y="2953245"/>
              <a:ext cx="560151" cy="533680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cap="flat" cmpd="sng" w="12700">
              <a:solidFill>
                <a:srgbClr val="2074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" name="Google Shape;89;p13"/>
            <p:cNvSpPr txBox="1"/>
            <p:nvPr/>
          </p:nvSpPr>
          <p:spPr>
            <a:xfrm>
              <a:off x="8648758" y="3200743"/>
              <a:ext cx="38684" cy="386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5027118" y="2419564"/>
              <a:ext cx="560151" cy="106736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1B669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1" name="Google Shape;91;p13"/>
            <p:cNvSpPr txBox="1"/>
            <p:nvPr/>
          </p:nvSpPr>
          <p:spPr>
            <a:xfrm>
              <a:off x="5277058" y="2923109"/>
              <a:ext cx="60270" cy="602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8388025" y="1352203"/>
              <a:ext cx="560151" cy="53368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2074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3" name="Google Shape;93;p13"/>
            <p:cNvSpPr txBox="1"/>
            <p:nvPr/>
          </p:nvSpPr>
          <p:spPr>
            <a:xfrm>
              <a:off x="8648758" y="1599701"/>
              <a:ext cx="38684" cy="386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8388025" y="818522"/>
              <a:ext cx="560151" cy="533680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cap="flat" cmpd="sng" w="12700">
              <a:solidFill>
                <a:srgbClr val="2074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5" name="Google Shape;95;p13"/>
            <p:cNvSpPr txBox="1"/>
            <p:nvPr/>
          </p:nvSpPr>
          <p:spPr>
            <a:xfrm>
              <a:off x="8648758" y="1066021"/>
              <a:ext cx="38684" cy="386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5027118" y="1352203"/>
              <a:ext cx="560151" cy="1067361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cap="flat" cmpd="sng" w="12700">
              <a:solidFill>
                <a:srgbClr val="1B669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7" name="Google Shape;97;p13"/>
            <p:cNvSpPr txBox="1"/>
            <p:nvPr/>
          </p:nvSpPr>
          <p:spPr>
            <a:xfrm>
              <a:off x="5277058" y="1855748"/>
              <a:ext cx="60270" cy="602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3"/>
            <p:cNvSpPr/>
            <p:nvPr/>
          </p:nvSpPr>
          <p:spPr>
            <a:xfrm rot="-5400000">
              <a:off x="1847743" y="-93754"/>
              <a:ext cx="1332111" cy="5026638"/>
            </a:xfrm>
            <a:prstGeom prst="rect">
              <a:avLst/>
            </a:prstGeom>
            <a:solidFill>
              <a:srgbClr val="73B5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9" name="Google Shape;99;p13"/>
            <p:cNvSpPr txBox="1"/>
            <p:nvPr/>
          </p:nvSpPr>
          <p:spPr>
            <a:xfrm>
              <a:off x="418079" y="1855737"/>
              <a:ext cx="3903600" cy="120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75" lIns="6975" spcFirstLastPara="1" rIns="6975" wrap="square" tIns="6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b="1" i="0" lang="en-GB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How can Edu X increase its market share by 10% in the next 6 months in alignment with the strategic goal to become the market leader?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5587269" y="925258"/>
              <a:ext cx="2800755" cy="853888"/>
            </a:xfrm>
            <a:prstGeom prst="rect">
              <a:avLst/>
            </a:prstGeom>
            <a:solidFill>
              <a:srgbClr val="A2C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1" name="Google Shape;101;p13"/>
            <p:cNvSpPr txBox="1"/>
            <p:nvPr/>
          </p:nvSpPr>
          <p:spPr>
            <a:xfrm>
              <a:off x="5587269" y="925258"/>
              <a:ext cx="2800755" cy="8538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75" lIns="6975" spcFirstLastPara="1" rIns="6975" wrap="square" tIns="6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b="0" i="0" lang="en-GB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Horizontal strategy</a:t>
              </a:r>
              <a:endParaRPr>
                <a:solidFill>
                  <a:schemeClr val="dk1"/>
                </a:solidFill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b="0" i="0" lang="en-GB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(more content)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8948176" y="391578"/>
              <a:ext cx="2800755" cy="853888"/>
            </a:xfrm>
            <a:prstGeom prst="rect">
              <a:avLst/>
            </a:prstGeom>
            <a:solidFill>
              <a:srgbClr val="A2C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3" name="Google Shape;103;p13"/>
            <p:cNvSpPr txBox="1"/>
            <p:nvPr/>
          </p:nvSpPr>
          <p:spPr>
            <a:xfrm>
              <a:off x="8948176" y="391578"/>
              <a:ext cx="2800755" cy="8538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75" lIns="6975" spcFirstLastPara="1" rIns="6975" wrap="square" tIns="6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b="0" i="0" lang="en-GB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Build more content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8948176" y="1458939"/>
              <a:ext cx="2800755" cy="853888"/>
            </a:xfrm>
            <a:prstGeom prst="rect">
              <a:avLst/>
            </a:prstGeom>
            <a:solidFill>
              <a:srgbClr val="A2C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5" name="Google Shape;105;p13"/>
            <p:cNvSpPr txBox="1"/>
            <p:nvPr/>
          </p:nvSpPr>
          <p:spPr>
            <a:xfrm>
              <a:off x="8948176" y="1458939"/>
              <a:ext cx="2800755" cy="8538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75" lIns="6975" spcFirstLastPara="1" rIns="6975" wrap="square" tIns="6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b="0" i="0" lang="en-GB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Acquire more content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5587269" y="3059981"/>
              <a:ext cx="2800755" cy="853888"/>
            </a:xfrm>
            <a:prstGeom prst="rect">
              <a:avLst/>
            </a:prstGeom>
            <a:solidFill>
              <a:srgbClr val="A2C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7" name="Google Shape;107;p13"/>
            <p:cNvSpPr txBox="1"/>
            <p:nvPr/>
          </p:nvSpPr>
          <p:spPr>
            <a:xfrm>
              <a:off x="5587269" y="3059981"/>
              <a:ext cx="2800755" cy="8538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75" lIns="6975" spcFirstLastPara="1" rIns="6975" wrap="square" tIns="6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b="0" i="0" lang="en-GB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Vertical strategy</a:t>
              </a:r>
              <a:endParaRPr>
                <a:solidFill>
                  <a:schemeClr val="dk1"/>
                </a:solidFill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b="0" i="0" lang="en-GB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(more distribution channels)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8948176" y="2526300"/>
              <a:ext cx="2800755" cy="853888"/>
            </a:xfrm>
            <a:prstGeom prst="rect">
              <a:avLst/>
            </a:prstGeom>
            <a:solidFill>
              <a:srgbClr val="CFE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9" name="Google Shape;109;p13"/>
            <p:cNvSpPr txBox="1"/>
            <p:nvPr/>
          </p:nvSpPr>
          <p:spPr>
            <a:xfrm>
              <a:off x="8948176" y="2526300"/>
              <a:ext cx="2800755" cy="8538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75" lIns="6975" spcFirstLastPara="1" rIns="6975" wrap="square" tIns="6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b="0" i="0" lang="en-GB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Build partnerships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8948176" y="3593661"/>
              <a:ext cx="2800755" cy="853888"/>
            </a:xfrm>
            <a:prstGeom prst="rect">
              <a:avLst/>
            </a:prstGeom>
            <a:solidFill>
              <a:srgbClr val="CFE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1" name="Google Shape;111;p13"/>
            <p:cNvSpPr txBox="1"/>
            <p:nvPr/>
          </p:nvSpPr>
          <p:spPr>
            <a:xfrm>
              <a:off x="8948176" y="3593661"/>
              <a:ext cx="2800755" cy="8538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75" lIns="6975" spcFirstLastPara="1" rIns="6975" wrap="square" tIns="6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b="0" i="0" lang="en-GB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Create a new platform</a:t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GB"/>
              <a:t>Example 1 - Commuting</a:t>
            </a:r>
            <a:endParaRPr/>
          </a:p>
        </p:txBody>
      </p:sp>
      <p:grpSp>
        <p:nvGrpSpPr>
          <p:cNvPr id="117" name="Google Shape;117;p14"/>
          <p:cNvGrpSpPr/>
          <p:nvPr/>
        </p:nvGrpSpPr>
        <p:grpSpPr>
          <a:xfrm>
            <a:off x="1700275" y="1678130"/>
            <a:ext cx="8724652" cy="4829493"/>
            <a:chOff x="1462279" y="4817"/>
            <a:chExt cx="8724652" cy="4829493"/>
          </a:xfrm>
        </p:grpSpPr>
        <p:sp>
          <p:nvSpPr>
            <p:cNvPr id="118" name="Google Shape;118;p14"/>
            <p:cNvSpPr/>
            <p:nvPr/>
          </p:nvSpPr>
          <p:spPr>
            <a:xfrm>
              <a:off x="6098358" y="4494737"/>
              <a:ext cx="198009" cy="188652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2074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9" name="Google Shape;119;p14"/>
            <p:cNvSpPr txBox="1"/>
            <p:nvPr/>
          </p:nvSpPr>
          <p:spPr>
            <a:xfrm>
              <a:off x="6190526" y="4582226"/>
              <a:ext cx="13674" cy="136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6098358" y="4306085"/>
              <a:ext cx="198009" cy="188652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cap="flat" cmpd="sng" w="12700">
              <a:solidFill>
                <a:srgbClr val="2074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1" name="Google Shape;121;p14"/>
            <p:cNvSpPr txBox="1"/>
            <p:nvPr/>
          </p:nvSpPr>
          <p:spPr>
            <a:xfrm>
              <a:off x="6190526" y="4393574"/>
              <a:ext cx="13674" cy="136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4373658" y="2796868"/>
              <a:ext cx="198009" cy="1697868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1B669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3" name="Google Shape;123;p14"/>
            <p:cNvSpPr txBox="1"/>
            <p:nvPr/>
          </p:nvSpPr>
          <p:spPr>
            <a:xfrm>
              <a:off x="4429929" y="3603068"/>
              <a:ext cx="85468" cy="854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Calibri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6608222" y="3551477"/>
              <a:ext cx="198009" cy="377304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2074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5" name="Google Shape;125;p14"/>
            <p:cNvSpPr txBox="1"/>
            <p:nvPr/>
          </p:nvSpPr>
          <p:spPr>
            <a:xfrm>
              <a:off x="6696574" y="3729476"/>
              <a:ext cx="21305" cy="213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6608222" y="3505757"/>
              <a:ext cx="198009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12700">
              <a:solidFill>
                <a:srgbClr val="2074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7" name="Google Shape;127;p14"/>
            <p:cNvSpPr txBox="1"/>
            <p:nvPr/>
          </p:nvSpPr>
          <p:spPr>
            <a:xfrm>
              <a:off x="6702277" y="3546526"/>
              <a:ext cx="9900" cy="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4"/>
            <p:cNvSpPr/>
            <p:nvPr/>
          </p:nvSpPr>
          <p:spPr>
            <a:xfrm>
              <a:off x="6608222" y="3174172"/>
              <a:ext cx="198009" cy="377304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cap="flat" cmpd="sng" w="12700">
              <a:solidFill>
                <a:srgbClr val="2074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9" name="Google Shape;129;p14"/>
            <p:cNvSpPr txBox="1"/>
            <p:nvPr/>
          </p:nvSpPr>
          <p:spPr>
            <a:xfrm>
              <a:off x="6696574" y="3352172"/>
              <a:ext cx="21305" cy="213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4373658" y="2796868"/>
              <a:ext cx="198009" cy="754608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1B669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1" name="Google Shape;131;p14"/>
            <p:cNvSpPr txBox="1"/>
            <p:nvPr/>
          </p:nvSpPr>
          <p:spPr>
            <a:xfrm>
              <a:off x="4453159" y="3154668"/>
              <a:ext cx="39007" cy="390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6608222" y="2419564"/>
              <a:ext cx="198009" cy="377304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2074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3" name="Google Shape;133;p14"/>
            <p:cNvSpPr txBox="1"/>
            <p:nvPr/>
          </p:nvSpPr>
          <p:spPr>
            <a:xfrm>
              <a:off x="6696574" y="2597563"/>
              <a:ext cx="21305" cy="213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4"/>
            <p:cNvSpPr/>
            <p:nvPr/>
          </p:nvSpPr>
          <p:spPr>
            <a:xfrm>
              <a:off x="6608222" y="2373844"/>
              <a:ext cx="198009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12700">
              <a:solidFill>
                <a:srgbClr val="2074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5" name="Google Shape;135;p14"/>
            <p:cNvSpPr txBox="1"/>
            <p:nvPr/>
          </p:nvSpPr>
          <p:spPr>
            <a:xfrm>
              <a:off x="6702277" y="2414614"/>
              <a:ext cx="9900" cy="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6608222" y="2042260"/>
              <a:ext cx="198009" cy="377304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cap="flat" cmpd="sng" w="12700">
              <a:solidFill>
                <a:srgbClr val="2074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7" name="Google Shape;137;p14"/>
            <p:cNvSpPr txBox="1"/>
            <p:nvPr/>
          </p:nvSpPr>
          <p:spPr>
            <a:xfrm>
              <a:off x="6696574" y="2220259"/>
              <a:ext cx="21305" cy="213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4373658" y="2419564"/>
              <a:ext cx="198009" cy="377304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cap="flat" cmpd="sng" w="12700">
              <a:solidFill>
                <a:srgbClr val="1B669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9" name="Google Shape;139;p14"/>
            <p:cNvSpPr txBox="1"/>
            <p:nvPr/>
          </p:nvSpPr>
          <p:spPr>
            <a:xfrm>
              <a:off x="4462010" y="2597563"/>
              <a:ext cx="21305" cy="213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8331922" y="1664956"/>
              <a:ext cx="198009" cy="377304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2074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1" name="Google Shape;141;p14"/>
            <p:cNvSpPr txBox="1"/>
            <p:nvPr/>
          </p:nvSpPr>
          <p:spPr>
            <a:xfrm>
              <a:off x="8420274" y="1842955"/>
              <a:ext cx="21305" cy="213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4"/>
            <p:cNvSpPr/>
            <p:nvPr/>
          </p:nvSpPr>
          <p:spPr>
            <a:xfrm>
              <a:off x="8331922" y="1619236"/>
              <a:ext cx="198009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12700">
              <a:solidFill>
                <a:srgbClr val="2074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3" name="Google Shape;143;p14"/>
            <p:cNvSpPr txBox="1"/>
            <p:nvPr/>
          </p:nvSpPr>
          <p:spPr>
            <a:xfrm>
              <a:off x="8425977" y="1660005"/>
              <a:ext cx="9900" cy="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8331922" y="1287651"/>
              <a:ext cx="198009" cy="377304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cap="flat" cmpd="sng" w="12700">
              <a:solidFill>
                <a:srgbClr val="2074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5" name="Google Shape;145;p14"/>
            <p:cNvSpPr txBox="1"/>
            <p:nvPr/>
          </p:nvSpPr>
          <p:spPr>
            <a:xfrm>
              <a:off x="8420274" y="1465651"/>
              <a:ext cx="21305" cy="213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6608222" y="1098999"/>
              <a:ext cx="198009" cy="565956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2074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7" name="Google Shape;147;p14"/>
            <p:cNvSpPr txBox="1"/>
            <p:nvPr/>
          </p:nvSpPr>
          <p:spPr>
            <a:xfrm>
              <a:off x="6692237" y="1366988"/>
              <a:ext cx="29979" cy="299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8332922" y="533043"/>
              <a:ext cx="198009" cy="377304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2074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9" name="Google Shape;149;p14"/>
            <p:cNvSpPr txBox="1"/>
            <p:nvPr/>
          </p:nvSpPr>
          <p:spPr>
            <a:xfrm>
              <a:off x="8421274" y="711043"/>
              <a:ext cx="21305" cy="213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4"/>
            <p:cNvSpPr/>
            <p:nvPr/>
          </p:nvSpPr>
          <p:spPr>
            <a:xfrm>
              <a:off x="8332922" y="487323"/>
              <a:ext cx="198009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12700">
              <a:solidFill>
                <a:srgbClr val="2074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1" name="Google Shape;151;p14"/>
            <p:cNvSpPr txBox="1"/>
            <p:nvPr/>
          </p:nvSpPr>
          <p:spPr>
            <a:xfrm>
              <a:off x="8426977" y="528093"/>
              <a:ext cx="9900" cy="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8332922" y="155739"/>
              <a:ext cx="198009" cy="377304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cap="flat" cmpd="sng" w="12700">
              <a:solidFill>
                <a:srgbClr val="2074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3" name="Google Shape;153;p14"/>
            <p:cNvSpPr txBox="1"/>
            <p:nvPr/>
          </p:nvSpPr>
          <p:spPr>
            <a:xfrm>
              <a:off x="8421274" y="333738"/>
              <a:ext cx="21305" cy="213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4"/>
            <p:cNvSpPr/>
            <p:nvPr/>
          </p:nvSpPr>
          <p:spPr>
            <a:xfrm>
              <a:off x="6608222" y="533043"/>
              <a:ext cx="198009" cy="565956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cap="flat" cmpd="sng" w="12700">
              <a:solidFill>
                <a:srgbClr val="2074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5" name="Google Shape;155;p14"/>
            <p:cNvSpPr txBox="1"/>
            <p:nvPr/>
          </p:nvSpPr>
          <p:spPr>
            <a:xfrm>
              <a:off x="6692237" y="801031"/>
              <a:ext cx="29979" cy="299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4"/>
            <p:cNvSpPr/>
            <p:nvPr/>
          </p:nvSpPr>
          <p:spPr>
            <a:xfrm>
              <a:off x="4373658" y="1098999"/>
              <a:ext cx="198009" cy="1697868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cap="flat" cmpd="sng" w="12700">
              <a:solidFill>
                <a:srgbClr val="1B669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7" name="Google Shape;157;p14"/>
            <p:cNvSpPr txBox="1"/>
            <p:nvPr/>
          </p:nvSpPr>
          <p:spPr>
            <a:xfrm>
              <a:off x="4429929" y="1905199"/>
              <a:ext cx="85468" cy="854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4"/>
            <p:cNvSpPr/>
            <p:nvPr/>
          </p:nvSpPr>
          <p:spPr>
            <a:xfrm rot="-5400000">
              <a:off x="2318179" y="1705522"/>
              <a:ext cx="1199700" cy="2911500"/>
            </a:xfrm>
            <a:prstGeom prst="rect">
              <a:avLst/>
            </a:prstGeom>
            <a:solidFill>
              <a:srgbClr val="73B5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9" name="Google Shape;159;p14"/>
            <p:cNvSpPr txBox="1"/>
            <p:nvPr/>
          </p:nvSpPr>
          <p:spPr>
            <a:xfrm>
              <a:off x="1555254" y="2561412"/>
              <a:ext cx="2547600" cy="119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75" lIns="6975" spcFirstLastPara="1" rIns="6975" wrap="square" tIns="6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b="1" i="0" lang="en-GB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How can I reduce my ecological footprint on the way to the office by 20% next month?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4571668" y="948078"/>
              <a:ext cx="2036554" cy="301843"/>
            </a:xfrm>
            <a:prstGeom prst="rect">
              <a:avLst/>
            </a:prstGeom>
            <a:solidFill>
              <a:srgbClr val="A2C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1" name="Google Shape;161;p14"/>
            <p:cNvSpPr txBox="1"/>
            <p:nvPr/>
          </p:nvSpPr>
          <p:spPr>
            <a:xfrm>
              <a:off x="4571668" y="948078"/>
              <a:ext cx="2036554" cy="3018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75" lIns="6975" spcFirstLastPara="1" rIns="6975" wrap="square" tIns="6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b="0" i="0" lang="en-GB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Go by yourself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2" name="Google Shape;162;p14"/>
            <p:cNvSpPr/>
            <p:nvPr/>
          </p:nvSpPr>
          <p:spPr>
            <a:xfrm>
              <a:off x="6806232" y="382121"/>
              <a:ext cx="1526690" cy="301843"/>
            </a:xfrm>
            <a:prstGeom prst="rect">
              <a:avLst/>
            </a:prstGeom>
            <a:solidFill>
              <a:srgbClr val="A2C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4"/>
            <p:cNvSpPr txBox="1"/>
            <p:nvPr/>
          </p:nvSpPr>
          <p:spPr>
            <a:xfrm>
              <a:off x="6806232" y="382121"/>
              <a:ext cx="1526690" cy="3018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75" lIns="6975" spcFirstLastPara="1" rIns="6975" wrap="square" tIns="6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b="0" i="0" lang="en-GB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By car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8530931" y="4817"/>
              <a:ext cx="1656000" cy="301843"/>
            </a:xfrm>
            <a:prstGeom prst="rect">
              <a:avLst/>
            </a:prstGeom>
            <a:solidFill>
              <a:srgbClr val="CFE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4"/>
            <p:cNvSpPr txBox="1"/>
            <p:nvPr/>
          </p:nvSpPr>
          <p:spPr>
            <a:xfrm>
              <a:off x="8530931" y="4817"/>
              <a:ext cx="1656000" cy="3018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75" lIns="6975" spcFirstLastPara="1" rIns="6975" wrap="square" tIns="6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GB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Wok longer hours / </a:t>
              </a:r>
              <a:br>
                <a:rPr b="0" i="0" lang="en-GB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-GB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travel less frequently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8530931" y="382121"/>
              <a:ext cx="1656000" cy="301843"/>
            </a:xfrm>
            <a:prstGeom prst="rect">
              <a:avLst/>
            </a:prstGeom>
            <a:solidFill>
              <a:srgbClr val="CFE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7" name="Google Shape;167;p14"/>
            <p:cNvSpPr txBox="1"/>
            <p:nvPr/>
          </p:nvSpPr>
          <p:spPr>
            <a:xfrm>
              <a:off x="8530931" y="382121"/>
              <a:ext cx="1656000" cy="3018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75" lIns="6975" spcFirstLastPara="1" rIns="6975" wrap="square" tIns="6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GB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Choose eco-friendly route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8530931" y="759426"/>
              <a:ext cx="1656000" cy="301843"/>
            </a:xfrm>
            <a:prstGeom prst="rect">
              <a:avLst/>
            </a:prstGeom>
            <a:solidFill>
              <a:srgbClr val="CFE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9" name="Google Shape;169;p14"/>
            <p:cNvSpPr txBox="1"/>
            <p:nvPr/>
          </p:nvSpPr>
          <p:spPr>
            <a:xfrm>
              <a:off x="8530931" y="759426"/>
              <a:ext cx="1656000" cy="3018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75" lIns="6975" spcFirstLastPara="1" rIns="6975" wrap="square" tIns="6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GB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Take someone </a:t>
              </a:r>
              <a:br>
                <a:rPr b="0" i="0" lang="en-GB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-GB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else with you</a:t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6806232" y="1514034"/>
              <a:ext cx="1525690" cy="301843"/>
            </a:xfrm>
            <a:prstGeom prst="rect">
              <a:avLst/>
            </a:prstGeom>
            <a:solidFill>
              <a:srgbClr val="A2C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1" name="Google Shape;171;p14"/>
            <p:cNvSpPr txBox="1"/>
            <p:nvPr/>
          </p:nvSpPr>
          <p:spPr>
            <a:xfrm>
              <a:off x="6806232" y="1514034"/>
              <a:ext cx="1525690" cy="3018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75" lIns="6975" spcFirstLastPara="1" rIns="6975" wrap="square" tIns="6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b="0" i="0" lang="en-GB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Not by car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8529932" y="1136730"/>
              <a:ext cx="1656000" cy="301843"/>
            </a:xfrm>
            <a:prstGeom prst="rect">
              <a:avLst/>
            </a:prstGeom>
            <a:solidFill>
              <a:srgbClr val="CFE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3" name="Google Shape;173;p14"/>
            <p:cNvSpPr txBox="1"/>
            <p:nvPr/>
          </p:nvSpPr>
          <p:spPr>
            <a:xfrm>
              <a:off x="8529932" y="1136730"/>
              <a:ext cx="1656000" cy="3018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75" lIns="6975" spcFirstLastPara="1" rIns="6975" wrap="square" tIns="6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b="0" i="0" lang="en-GB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Walk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8529932" y="1514034"/>
              <a:ext cx="1656000" cy="301843"/>
            </a:xfrm>
            <a:prstGeom prst="rect">
              <a:avLst/>
            </a:prstGeom>
            <a:solidFill>
              <a:srgbClr val="CFE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5" name="Google Shape;175;p14"/>
            <p:cNvSpPr txBox="1"/>
            <p:nvPr/>
          </p:nvSpPr>
          <p:spPr>
            <a:xfrm>
              <a:off x="8529932" y="1514034"/>
              <a:ext cx="1656000" cy="3018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75" lIns="6975" spcFirstLastPara="1" rIns="6975" wrap="square" tIns="6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b="0" i="0" lang="en-GB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Bike / scooter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529932" y="1891338"/>
              <a:ext cx="1656000" cy="301843"/>
            </a:xfrm>
            <a:prstGeom prst="rect">
              <a:avLst/>
            </a:prstGeom>
            <a:solidFill>
              <a:srgbClr val="CFE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7" name="Google Shape;177;p14"/>
            <p:cNvSpPr txBox="1"/>
            <p:nvPr/>
          </p:nvSpPr>
          <p:spPr>
            <a:xfrm>
              <a:off x="8529932" y="1891338"/>
              <a:ext cx="1656000" cy="3018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75" lIns="6975" spcFirstLastPara="1" rIns="6975" wrap="square" tIns="6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b="0" i="0" lang="en-GB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Other means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4571668" y="2268642"/>
              <a:ext cx="2036554" cy="301843"/>
            </a:xfrm>
            <a:prstGeom prst="rect">
              <a:avLst/>
            </a:prstGeom>
            <a:solidFill>
              <a:srgbClr val="A2C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9" name="Google Shape;179;p14"/>
            <p:cNvSpPr txBox="1"/>
            <p:nvPr/>
          </p:nvSpPr>
          <p:spPr>
            <a:xfrm>
              <a:off x="4571668" y="2268642"/>
              <a:ext cx="2036554" cy="3018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75" lIns="6975" spcFirstLastPara="1" rIns="6975" wrap="square" tIns="6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b="0" i="0" lang="en-GB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Go by public transport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806232" y="1891338"/>
              <a:ext cx="1526690" cy="301843"/>
            </a:xfrm>
            <a:prstGeom prst="rect">
              <a:avLst/>
            </a:prstGeom>
            <a:solidFill>
              <a:srgbClr val="A2C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1" name="Google Shape;181;p14"/>
            <p:cNvSpPr txBox="1"/>
            <p:nvPr/>
          </p:nvSpPr>
          <p:spPr>
            <a:xfrm>
              <a:off x="6806232" y="1891338"/>
              <a:ext cx="1526690" cy="3018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75" lIns="6975" spcFirstLastPara="1" rIns="6975" wrap="square" tIns="6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b="0" i="0" lang="en-GB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Bus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6806232" y="2268642"/>
              <a:ext cx="1526690" cy="301843"/>
            </a:xfrm>
            <a:prstGeom prst="rect">
              <a:avLst/>
            </a:prstGeom>
            <a:solidFill>
              <a:srgbClr val="A2C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3" name="Google Shape;183;p14"/>
            <p:cNvSpPr txBox="1"/>
            <p:nvPr/>
          </p:nvSpPr>
          <p:spPr>
            <a:xfrm>
              <a:off x="6806232" y="2268642"/>
              <a:ext cx="1526690" cy="3018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75" lIns="6975" spcFirstLastPara="1" rIns="6975" wrap="square" tIns="6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b="0" i="0" lang="en-GB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Subway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6806232" y="2645947"/>
              <a:ext cx="1526690" cy="301843"/>
            </a:xfrm>
            <a:prstGeom prst="rect">
              <a:avLst/>
            </a:prstGeom>
            <a:solidFill>
              <a:srgbClr val="A2C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5" name="Google Shape;185;p14"/>
            <p:cNvSpPr txBox="1"/>
            <p:nvPr/>
          </p:nvSpPr>
          <p:spPr>
            <a:xfrm>
              <a:off x="6806232" y="2645947"/>
              <a:ext cx="1526690" cy="3018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75" lIns="6975" spcFirstLastPara="1" rIns="6975" wrap="square" tIns="6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b="0" i="0" lang="en-GB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Other / Mix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4571668" y="3400555"/>
              <a:ext cx="2036554" cy="301843"/>
            </a:xfrm>
            <a:prstGeom prst="rect">
              <a:avLst/>
            </a:prstGeom>
            <a:solidFill>
              <a:srgbClr val="A2C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7" name="Google Shape;187;p14"/>
            <p:cNvSpPr txBox="1"/>
            <p:nvPr/>
          </p:nvSpPr>
          <p:spPr>
            <a:xfrm>
              <a:off x="4571668" y="3400555"/>
              <a:ext cx="2036554" cy="3018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75" lIns="6975" spcFirstLastPara="1" rIns="6975" wrap="square" tIns="6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b="0" i="0" lang="en-GB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Go by carpool / ride share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8" name="Google Shape;188;p14"/>
            <p:cNvSpPr/>
            <p:nvPr/>
          </p:nvSpPr>
          <p:spPr>
            <a:xfrm>
              <a:off x="6806232" y="3023251"/>
              <a:ext cx="1526690" cy="301843"/>
            </a:xfrm>
            <a:prstGeom prst="rect">
              <a:avLst/>
            </a:prstGeom>
            <a:solidFill>
              <a:srgbClr val="A2C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9" name="Google Shape;189;p14"/>
            <p:cNvSpPr txBox="1"/>
            <p:nvPr/>
          </p:nvSpPr>
          <p:spPr>
            <a:xfrm>
              <a:off x="6806232" y="3023251"/>
              <a:ext cx="1526690" cy="3018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75" lIns="6975" spcFirstLastPara="1" rIns="6975" wrap="square" tIns="6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b="0" i="0" lang="en-GB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Uber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0" name="Google Shape;190;p14"/>
            <p:cNvSpPr/>
            <p:nvPr/>
          </p:nvSpPr>
          <p:spPr>
            <a:xfrm>
              <a:off x="6806232" y="3400555"/>
              <a:ext cx="1526690" cy="301843"/>
            </a:xfrm>
            <a:prstGeom prst="rect">
              <a:avLst/>
            </a:prstGeom>
            <a:solidFill>
              <a:srgbClr val="A2C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1" name="Google Shape;191;p14"/>
            <p:cNvSpPr txBox="1"/>
            <p:nvPr/>
          </p:nvSpPr>
          <p:spPr>
            <a:xfrm>
              <a:off x="6806232" y="3400555"/>
              <a:ext cx="1526690" cy="3018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75" lIns="6975" spcFirstLastPara="1" rIns="6975" wrap="square" tIns="6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b="0" i="0" lang="en-GB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Find Coworker</a:t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4"/>
            <p:cNvSpPr/>
            <p:nvPr/>
          </p:nvSpPr>
          <p:spPr>
            <a:xfrm>
              <a:off x="6806232" y="3777859"/>
              <a:ext cx="1526690" cy="301843"/>
            </a:xfrm>
            <a:prstGeom prst="rect">
              <a:avLst/>
            </a:prstGeom>
            <a:solidFill>
              <a:srgbClr val="A2C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3" name="Google Shape;193;p14"/>
            <p:cNvSpPr txBox="1"/>
            <p:nvPr/>
          </p:nvSpPr>
          <p:spPr>
            <a:xfrm>
              <a:off x="6806232" y="3777859"/>
              <a:ext cx="1526690" cy="3018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75" lIns="6975" spcFirstLastPara="1" rIns="6975" wrap="square" tIns="6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b="0" i="0" lang="en-GB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Other ride share 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4" name="Google Shape;194;p14"/>
            <p:cNvSpPr/>
            <p:nvPr/>
          </p:nvSpPr>
          <p:spPr>
            <a:xfrm>
              <a:off x="4571668" y="4343815"/>
              <a:ext cx="1526690" cy="301843"/>
            </a:xfrm>
            <a:prstGeom prst="rect">
              <a:avLst/>
            </a:prstGeom>
            <a:solidFill>
              <a:srgbClr val="A2C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5" name="Google Shape;195;p14"/>
            <p:cNvSpPr txBox="1"/>
            <p:nvPr/>
          </p:nvSpPr>
          <p:spPr>
            <a:xfrm>
              <a:off x="4571668" y="4343815"/>
              <a:ext cx="1526690" cy="3018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75" lIns="6975" spcFirstLastPara="1" rIns="6975" wrap="square" tIns="6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b="0" i="0" lang="en-GB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Work from home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6" name="Google Shape;196;p14"/>
            <p:cNvSpPr/>
            <p:nvPr/>
          </p:nvSpPr>
          <p:spPr>
            <a:xfrm>
              <a:off x="6296368" y="4155163"/>
              <a:ext cx="1526690" cy="301843"/>
            </a:xfrm>
            <a:prstGeom prst="rect">
              <a:avLst/>
            </a:prstGeom>
            <a:solidFill>
              <a:srgbClr val="CFE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7" name="Google Shape;197;p14"/>
            <p:cNvSpPr txBox="1"/>
            <p:nvPr/>
          </p:nvSpPr>
          <p:spPr>
            <a:xfrm>
              <a:off x="6296368" y="4155163"/>
              <a:ext cx="1526690" cy="3018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75" lIns="6975" spcFirstLastPara="1" rIns="6975" wrap="square" tIns="6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b="0" i="0" lang="en-GB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WFH full-time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8" name="Google Shape;198;p14"/>
            <p:cNvSpPr/>
            <p:nvPr/>
          </p:nvSpPr>
          <p:spPr>
            <a:xfrm>
              <a:off x="6296368" y="4532467"/>
              <a:ext cx="1526690" cy="301843"/>
            </a:xfrm>
            <a:prstGeom prst="rect">
              <a:avLst/>
            </a:prstGeom>
            <a:solidFill>
              <a:srgbClr val="CFE6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9" name="Google Shape;199;p14"/>
            <p:cNvSpPr txBox="1"/>
            <p:nvPr/>
          </p:nvSpPr>
          <p:spPr>
            <a:xfrm>
              <a:off x="6296368" y="4532467"/>
              <a:ext cx="1526690" cy="3018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975" lIns="6975" spcFirstLastPara="1" rIns="6975" wrap="square" tIns="6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b="0" i="0" lang="en-GB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WFH part-time</a:t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