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0" r:id="rId6"/>
    <p:sldId id="261" r:id="rId7"/>
    <p:sldId id="262" r:id="rId8"/>
    <p:sldId id="263" r:id="rId9"/>
    <p:sldId id="264" r:id="rId10"/>
    <p:sldId id="266" r:id="rId11"/>
    <p:sldId id="268" r:id="rId12"/>
    <p:sldId id="270" r:id="rId13"/>
    <p:sldId id="271" r:id="rId14"/>
    <p:sldId id="272" r:id="rId15"/>
    <p:sldId id="280" r:id="rId16"/>
    <p:sldId id="274" r:id="rId17"/>
    <p:sldId id="275" r:id="rId18"/>
    <p:sldId id="276" r:id="rId19"/>
    <p:sldId id="277" r:id="rId20"/>
    <p:sldId id="279"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95F344-6ADB-4F9F-AD6F-080C6CAE7199}">
          <p14:sldIdLst>
            <p14:sldId id="256"/>
            <p14:sldId id="267"/>
            <p14:sldId id="258"/>
            <p14:sldId id="259"/>
          </p14:sldIdLst>
        </p14:section>
        <p14:section name="Untitled Section" id="{303F121A-3A44-4EE6-B52B-39F4C464856B}">
          <p14:sldIdLst>
            <p14:sldId id="260"/>
            <p14:sldId id="261"/>
            <p14:sldId id="262"/>
            <p14:sldId id="263"/>
            <p14:sldId id="264"/>
            <p14:sldId id="266"/>
            <p14:sldId id="268"/>
            <p14:sldId id="270"/>
            <p14:sldId id="271"/>
            <p14:sldId id="272"/>
            <p14:sldId id="280"/>
            <p14:sldId id="274"/>
            <p14:sldId id="275"/>
            <p14:sldId id="276"/>
            <p14:sldId id="277"/>
            <p14:sldId id="279"/>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2C24A-D28F-4552-AA93-5C9CE0B6DAE1}" v="106" dt="2024-02-22T01:10:50.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5" autoAdjust="0"/>
    <p:restoredTop sz="94660"/>
  </p:normalViewPr>
  <p:slideViewPr>
    <p:cSldViewPr snapToGrid="0">
      <p:cViewPr varScale="1">
        <p:scale>
          <a:sx n="79" d="100"/>
          <a:sy n="79" d="100"/>
        </p:scale>
        <p:origin x="2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3/11/2024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3/11/2024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3/11/2024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codesexplorer.blogspot.com/2016/12/data-structures-using-c-language.html"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320F-1453-6939-176C-B45875F31ABB}"/>
              </a:ext>
            </a:extLst>
          </p:cNvPr>
          <p:cNvSpPr>
            <a:spLocks noGrp="1"/>
          </p:cNvSpPr>
          <p:nvPr>
            <p:ph type="ctrTitle"/>
          </p:nvPr>
        </p:nvSpPr>
        <p:spPr/>
        <p:txBody>
          <a:bodyPr>
            <a:normAutofit fontScale="90000"/>
          </a:bodyPr>
          <a:lstStyle/>
          <a:p>
            <a:r>
              <a:rPr lang="en-US" sz="6600" dirty="0">
                <a:latin typeface="Times New Roman" panose="02020603050405020304" pitchFamily="18" charset="0"/>
                <a:cs typeface="Times New Roman" panose="02020603050405020304" pitchFamily="18" charset="0"/>
              </a:rPr>
              <a:t>Liver Cirrhosis Prediction with</a:t>
            </a:r>
            <a:br>
              <a:rPr lang="en-US" sz="6600" dirty="0">
                <a:latin typeface="Times New Roman" panose="02020603050405020304" pitchFamily="18" charset="0"/>
                <a:cs typeface="Times New Roman" panose="02020603050405020304" pitchFamily="18" charset="0"/>
              </a:rPr>
            </a:br>
            <a:r>
              <a:rPr lang="en-US" sz="6600" dirty="0" err="1">
                <a:latin typeface="Times New Roman" panose="02020603050405020304" pitchFamily="18" charset="0"/>
                <a:cs typeface="Times New Roman" panose="02020603050405020304" pitchFamily="18" charset="0"/>
              </a:rPr>
              <a:t>XGBoost</a:t>
            </a:r>
            <a:r>
              <a:rPr lang="en-US" sz="6600" dirty="0">
                <a:latin typeface="Times New Roman" panose="02020603050405020304" pitchFamily="18" charset="0"/>
                <a:cs typeface="Times New Roman" panose="02020603050405020304" pitchFamily="18" charset="0"/>
              </a:rPr>
              <a:t> &amp; EDA</a:t>
            </a:r>
            <a:endParaRPr lang="en-IN" dirty="0">
              <a:latin typeface="Times New Roman" panose="02020603050405020304" pitchFamily="18" charset="0"/>
              <a:cs typeface="Times New Roman" panose="02020603050405020304" pitchFamily="18" charset="0"/>
            </a:endParaRPr>
          </a:p>
        </p:txBody>
      </p:sp>
      <p:sp>
        <p:nvSpPr>
          <p:cNvPr id="4" name="AutoShape 2" descr="Liver Cirrhosis Care | Diagnosis and Treatment">
            <a:extLst>
              <a:ext uri="{FF2B5EF4-FFF2-40B4-BE49-F238E27FC236}">
                <a16:creationId xmlns:a16="http://schemas.microsoft.com/office/drawing/2014/main" id="{F9FFB511-0AE2-D4E5-6484-5DFFAE79AB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Liver Cirrhosis Care | Diagnosis and Treatment">
            <a:extLst>
              <a:ext uri="{FF2B5EF4-FFF2-40B4-BE49-F238E27FC236}">
                <a16:creationId xmlns:a16="http://schemas.microsoft.com/office/drawing/2014/main" id="{CB4AAAF3-B914-B5EF-D429-95BE7C876D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Liver Cirrhosis: Causes, early signs and symptoms, treatment | Health News,  Times Now">
            <a:extLst>
              <a:ext uri="{FF2B5EF4-FFF2-40B4-BE49-F238E27FC236}">
                <a16:creationId xmlns:a16="http://schemas.microsoft.com/office/drawing/2014/main" id="{D167EDFD-2270-0E58-C009-1C1249E9D71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Can You Have Cirrhosis if You Don't Drink? - Siamak Tabib, MD - Blog">
            <a:extLst>
              <a:ext uri="{FF2B5EF4-FFF2-40B4-BE49-F238E27FC236}">
                <a16:creationId xmlns:a16="http://schemas.microsoft.com/office/drawing/2014/main" id="{FD3294CD-7686-F258-8C24-EE0417137EAF}"/>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30" name="Picture 10" descr="14,718 Cirrhosis Royalty-Free Photos and Stock Images | Shutterstock">
            <a:extLst>
              <a:ext uri="{FF2B5EF4-FFF2-40B4-BE49-F238E27FC236}">
                <a16:creationId xmlns:a16="http://schemas.microsoft.com/office/drawing/2014/main" id="{1AA70037-564E-4AE7-2684-6953EC8A07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46"/>
          <a:stretch/>
        </p:blipFill>
        <p:spPr bwMode="auto">
          <a:xfrm>
            <a:off x="7316874" y="2903974"/>
            <a:ext cx="4580373" cy="292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6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809686E-D374-B354-C99F-8E97D7A7F6A0}"/>
              </a:ext>
            </a:extLst>
          </p:cNvPr>
          <p:cNvSpPr/>
          <p:nvPr/>
        </p:nvSpPr>
        <p:spPr>
          <a:xfrm>
            <a:off x="5794934" y="1904976"/>
            <a:ext cx="671732" cy="517213"/>
          </a:xfrm>
          <a:custGeom>
            <a:avLst/>
            <a:gdLst>
              <a:gd name="connsiteX0" fmla="*/ 508514 w 778534"/>
              <a:gd name="connsiteY0" fmla="*/ 0 h 599447"/>
              <a:gd name="connsiteX1" fmla="*/ 508514 w 778534"/>
              <a:gd name="connsiteY1" fmla="*/ 270202 h 599447"/>
              <a:gd name="connsiteX2" fmla="*/ 627111 w 778534"/>
              <a:gd name="connsiteY2" fmla="*/ 151605 h 599447"/>
              <a:gd name="connsiteX3" fmla="*/ 723211 w 778534"/>
              <a:gd name="connsiteY3" fmla="*/ 132120 h 599447"/>
              <a:gd name="connsiteX4" fmla="*/ 752554 w 778534"/>
              <a:gd name="connsiteY4" fmla="*/ 151605 h 599447"/>
              <a:gd name="connsiteX5" fmla="*/ 763921 w 778534"/>
              <a:gd name="connsiteY5" fmla="*/ 165520 h 599447"/>
              <a:gd name="connsiteX6" fmla="*/ 752554 w 778534"/>
              <a:gd name="connsiteY6" fmla="*/ 277049 h 599447"/>
              <a:gd name="connsiteX7" fmla="*/ 456136 w 778534"/>
              <a:gd name="connsiteY7" fmla="*/ 573467 h 599447"/>
              <a:gd name="connsiteX8" fmla="*/ 393414 w 778534"/>
              <a:gd name="connsiteY8" fmla="*/ 599447 h 599447"/>
              <a:gd name="connsiteX9" fmla="*/ 389268 w 778534"/>
              <a:gd name="connsiteY9" fmla="*/ 598640 h 599447"/>
              <a:gd name="connsiteX10" fmla="*/ 385120 w 778534"/>
              <a:gd name="connsiteY10" fmla="*/ 599447 h 599447"/>
              <a:gd name="connsiteX11" fmla="*/ 322399 w 778534"/>
              <a:gd name="connsiteY11" fmla="*/ 573467 h 599447"/>
              <a:gd name="connsiteX12" fmla="*/ 25981 w 778534"/>
              <a:gd name="connsiteY12" fmla="*/ 277049 h 599447"/>
              <a:gd name="connsiteX13" fmla="*/ 14615 w 778534"/>
              <a:gd name="connsiteY13" fmla="*/ 165520 h 599447"/>
              <a:gd name="connsiteX14" fmla="*/ 25981 w 778534"/>
              <a:gd name="connsiteY14" fmla="*/ 151605 h 599447"/>
              <a:gd name="connsiteX15" fmla="*/ 55324 w 778534"/>
              <a:gd name="connsiteY15" fmla="*/ 132120 h 599447"/>
              <a:gd name="connsiteX16" fmla="*/ 151425 w 778534"/>
              <a:gd name="connsiteY16" fmla="*/ 151605 h 599447"/>
              <a:gd name="connsiteX17" fmla="*/ 284986 w 778534"/>
              <a:gd name="connsiteY17" fmla="*/ 285166 h 599447"/>
              <a:gd name="connsiteX18" fmla="*/ 284986 w 778534"/>
              <a:gd name="connsiteY18" fmla="*/ 384 h 599447"/>
              <a:gd name="connsiteX19" fmla="*/ 394829 w 778534"/>
              <a:gd name="connsiteY19" fmla="*/ 11355 h 599447"/>
              <a:gd name="connsiteX20" fmla="*/ 508514 w 778534"/>
              <a:gd name="connsiteY20" fmla="*/ 0 h 59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8534" h="599447">
                <a:moveTo>
                  <a:pt x="508514" y="0"/>
                </a:moveTo>
                <a:lnTo>
                  <a:pt x="508514" y="270202"/>
                </a:lnTo>
                <a:lnTo>
                  <a:pt x="627111" y="151605"/>
                </a:lnTo>
                <a:cubicBezTo>
                  <a:pt x="653091" y="125625"/>
                  <a:pt x="691178" y="119130"/>
                  <a:pt x="723211" y="132120"/>
                </a:cubicBezTo>
                <a:lnTo>
                  <a:pt x="752554" y="151605"/>
                </a:lnTo>
                <a:lnTo>
                  <a:pt x="763921" y="165520"/>
                </a:lnTo>
                <a:cubicBezTo>
                  <a:pt x="786653" y="199950"/>
                  <a:pt x="782864" y="246739"/>
                  <a:pt x="752554" y="277049"/>
                </a:cubicBezTo>
                <a:lnTo>
                  <a:pt x="456136" y="573467"/>
                </a:lnTo>
                <a:cubicBezTo>
                  <a:pt x="438816" y="590787"/>
                  <a:pt x="416115" y="599447"/>
                  <a:pt x="393414" y="599447"/>
                </a:cubicBezTo>
                <a:lnTo>
                  <a:pt x="389268" y="598640"/>
                </a:lnTo>
                <a:lnTo>
                  <a:pt x="385120" y="599447"/>
                </a:lnTo>
                <a:cubicBezTo>
                  <a:pt x="362419" y="599447"/>
                  <a:pt x="339719" y="590787"/>
                  <a:pt x="322399" y="573467"/>
                </a:cubicBezTo>
                <a:lnTo>
                  <a:pt x="25981" y="277049"/>
                </a:lnTo>
                <a:cubicBezTo>
                  <a:pt x="-4329" y="246739"/>
                  <a:pt x="-8118" y="199950"/>
                  <a:pt x="14615" y="165520"/>
                </a:cubicBezTo>
                <a:lnTo>
                  <a:pt x="25981" y="151605"/>
                </a:lnTo>
                <a:lnTo>
                  <a:pt x="55324" y="132120"/>
                </a:lnTo>
                <a:cubicBezTo>
                  <a:pt x="87357" y="119130"/>
                  <a:pt x="125444" y="125625"/>
                  <a:pt x="151425" y="151605"/>
                </a:cubicBezTo>
                <a:lnTo>
                  <a:pt x="284986" y="285166"/>
                </a:lnTo>
                <a:lnTo>
                  <a:pt x="284986" y="384"/>
                </a:lnTo>
                <a:lnTo>
                  <a:pt x="394829" y="11355"/>
                </a:lnTo>
                <a:lnTo>
                  <a:pt x="508514"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873C045-DBC3-6E72-8051-8B8A6DBBB890}"/>
              </a:ext>
            </a:extLst>
          </p:cNvPr>
          <p:cNvSpPr/>
          <p:nvPr/>
        </p:nvSpPr>
        <p:spPr>
          <a:xfrm>
            <a:off x="6840603" y="2266597"/>
            <a:ext cx="519819" cy="519819"/>
          </a:xfrm>
          <a:custGeom>
            <a:avLst/>
            <a:gdLst>
              <a:gd name="connsiteX0" fmla="*/ 88703 w 602468"/>
              <a:gd name="connsiteY0" fmla="*/ 0 h 602467"/>
              <a:gd name="connsiteX1" fmla="*/ 123229 w 602468"/>
              <a:gd name="connsiteY1" fmla="*/ 6971 h 602467"/>
              <a:gd name="connsiteX2" fmla="*/ 177405 w 602468"/>
              <a:gd name="connsiteY2" fmla="*/ 88702 h 602467"/>
              <a:gd name="connsiteX3" fmla="*/ 177405 w 602468"/>
              <a:gd name="connsiteY3" fmla="*/ 277586 h 602467"/>
              <a:gd name="connsiteX4" fmla="*/ 368351 w 602468"/>
              <a:gd name="connsiteY4" fmla="*/ 86641 h 602467"/>
              <a:gd name="connsiteX5" fmla="*/ 381812 w 602468"/>
              <a:gd name="connsiteY5" fmla="*/ 102978 h 602467"/>
              <a:gd name="connsiteX6" fmla="*/ 470151 w 602468"/>
              <a:gd name="connsiteY6" fmla="*/ 175962 h 602467"/>
              <a:gd name="connsiteX7" fmla="*/ 551133 w 602468"/>
              <a:gd name="connsiteY7" fmla="*/ 219976 h 602467"/>
              <a:gd name="connsiteX8" fmla="*/ 346045 w 602468"/>
              <a:gd name="connsiteY8" fmla="*/ 425063 h 602467"/>
              <a:gd name="connsiteX9" fmla="*/ 513766 w 602468"/>
              <a:gd name="connsiteY9" fmla="*/ 425063 h 602467"/>
              <a:gd name="connsiteX10" fmla="*/ 595497 w 602468"/>
              <a:gd name="connsiteY10" fmla="*/ 479238 h 602467"/>
              <a:gd name="connsiteX11" fmla="*/ 602468 w 602468"/>
              <a:gd name="connsiteY11" fmla="*/ 513765 h 602467"/>
              <a:gd name="connsiteX12" fmla="*/ 600666 w 602468"/>
              <a:gd name="connsiteY12" fmla="*/ 531641 h 602467"/>
              <a:gd name="connsiteX13" fmla="*/ 513766 w 602468"/>
              <a:gd name="connsiteY13" fmla="*/ 602467 h 602467"/>
              <a:gd name="connsiteX14" fmla="*/ 94567 w 602468"/>
              <a:gd name="connsiteY14" fmla="*/ 602467 h 602467"/>
              <a:gd name="connsiteX15" fmla="*/ 31845 w 602468"/>
              <a:gd name="connsiteY15" fmla="*/ 576487 h 602467"/>
              <a:gd name="connsiteX16" fmla="*/ 29484 w 602468"/>
              <a:gd name="connsiteY16" fmla="*/ 572984 h 602467"/>
              <a:gd name="connsiteX17" fmla="*/ 25981 w 602468"/>
              <a:gd name="connsiteY17" fmla="*/ 570622 h 602467"/>
              <a:gd name="connsiteX18" fmla="*/ 0 w 602468"/>
              <a:gd name="connsiteY18" fmla="*/ 507900 h 602467"/>
              <a:gd name="connsiteX19" fmla="*/ 1 w 602468"/>
              <a:gd name="connsiteY19" fmla="*/ 88702 h 602467"/>
              <a:gd name="connsiteX20" fmla="*/ 70827 w 602468"/>
              <a:gd name="connsiteY20" fmla="*/ 1802 h 602467"/>
              <a:gd name="connsiteX21" fmla="*/ 88703 w 602468"/>
              <a:gd name="connsiteY21" fmla="*/ 0 h 6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8" h="602467">
                <a:moveTo>
                  <a:pt x="88703" y="0"/>
                </a:moveTo>
                <a:lnTo>
                  <a:pt x="123229" y="6971"/>
                </a:lnTo>
                <a:cubicBezTo>
                  <a:pt x="155066" y="20436"/>
                  <a:pt x="177405" y="51960"/>
                  <a:pt x="177405" y="88702"/>
                </a:cubicBezTo>
                <a:lnTo>
                  <a:pt x="177405" y="277586"/>
                </a:lnTo>
                <a:lnTo>
                  <a:pt x="368351" y="86641"/>
                </a:lnTo>
                <a:lnTo>
                  <a:pt x="381812" y="102978"/>
                </a:lnTo>
                <a:cubicBezTo>
                  <a:pt x="408817" y="130019"/>
                  <a:pt x="438396" y="154480"/>
                  <a:pt x="470151" y="175962"/>
                </a:cubicBezTo>
                <a:lnTo>
                  <a:pt x="551133" y="219976"/>
                </a:lnTo>
                <a:lnTo>
                  <a:pt x="346045" y="425063"/>
                </a:lnTo>
                <a:lnTo>
                  <a:pt x="513766" y="425063"/>
                </a:lnTo>
                <a:cubicBezTo>
                  <a:pt x="550508" y="425063"/>
                  <a:pt x="582032" y="447402"/>
                  <a:pt x="595497" y="479238"/>
                </a:cubicBezTo>
                <a:lnTo>
                  <a:pt x="602468" y="513765"/>
                </a:lnTo>
                <a:lnTo>
                  <a:pt x="600666" y="531641"/>
                </a:lnTo>
                <a:cubicBezTo>
                  <a:pt x="592395" y="572061"/>
                  <a:pt x="556631" y="602467"/>
                  <a:pt x="513766" y="602467"/>
                </a:cubicBezTo>
                <a:lnTo>
                  <a:pt x="94567" y="602467"/>
                </a:lnTo>
                <a:cubicBezTo>
                  <a:pt x="70073" y="602467"/>
                  <a:pt x="47897" y="592539"/>
                  <a:pt x="31845" y="576487"/>
                </a:cubicBezTo>
                <a:lnTo>
                  <a:pt x="29484" y="572984"/>
                </a:lnTo>
                <a:lnTo>
                  <a:pt x="25981" y="570622"/>
                </a:lnTo>
                <a:cubicBezTo>
                  <a:pt x="9929" y="554570"/>
                  <a:pt x="0" y="532394"/>
                  <a:pt x="0" y="507900"/>
                </a:cubicBezTo>
                <a:lnTo>
                  <a:pt x="1" y="88702"/>
                </a:lnTo>
                <a:cubicBezTo>
                  <a:pt x="1" y="45837"/>
                  <a:pt x="30406" y="10073"/>
                  <a:pt x="70827" y="1802"/>
                </a:cubicBezTo>
                <a:lnTo>
                  <a:pt x="88703"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A6787D6-2499-11C6-7FE4-B47EEE73A1A8}"/>
              </a:ext>
            </a:extLst>
          </p:cNvPr>
          <p:cNvSpPr/>
          <p:nvPr/>
        </p:nvSpPr>
        <p:spPr>
          <a:xfrm>
            <a:off x="4822309" y="2266597"/>
            <a:ext cx="519819" cy="519819"/>
          </a:xfrm>
          <a:custGeom>
            <a:avLst/>
            <a:gdLst>
              <a:gd name="connsiteX0" fmla="*/ 513764 w 602467"/>
              <a:gd name="connsiteY0" fmla="*/ 0 h 602468"/>
              <a:gd name="connsiteX1" fmla="*/ 531641 w 602467"/>
              <a:gd name="connsiteY1" fmla="*/ 1802 h 602468"/>
              <a:gd name="connsiteX2" fmla="*/ 602467 w 602467"/>
              <a:gd name="connsiteY2" fmla="*/ 88702 h 602468"/>
              <a:gd name="connsiteX3" fmla="*/ 602467 w 602467"/>
              <a:gd name="connsiteY3" fmla="*/ 507901 h 602468"/>
              <a:gd name="connsiteX4" fmla="*/ 576486 w 602467"/>
              <a:gd name="connsiteY4" fmla="*/ 570622 h 602468"/>
              <a:gd name="connsiteX5" fmla="*/ 572983 w 602467"/>
              <a:gd name="connsiteY5" fmla="*/ 572984 h 602468"/>
              <a:gd name="connsiteX6" fmla="*/ 570622 w 602467"/>
              <a:gd name="connsiteY6" fmla="*/ 576487 h 602468"/>
              <a:gd name="connsiteX7" fmla="*/ 507900 w 602467"/>
              <a:gd name="connsiteY7" fmla="*/ 602468 h 602468"/>
              <a:gd name="connsiteX8" fmla="*/ 88702 w 602467"/>
              <a:gd name="connsiteY8" fmla="*/ 602467 h 602468"/>
              <a:gd name="connsiteX9" fmla="*/ 1802 w 602467"/>
              <a:gd name="connsiteY9" fmla="*/ 531641 h 602468"/>
              <a:gd name="connsiteX10" fmla="*/ 0 w 602467"/>
              <a:gd name="connsiteY10" fmla="*/ 513765 h 602468"/>
              <a:gd name="connsiteX11" fmla="*/ 6970 w 602467"/>
              <a:gd name="connsiteY11" fmla="*/ 479238 h 602468"/>
              <a:gd name="connsiteX12" fmla="*/ 88702 w 602467"/>
              <a:gd name="connsiteY12" fmla="*/ 425063 h 602468"/>
              <a:gd name="connsiteX13" fmla="*/ 277586 w 602467"/>
              <a:gd name="connsiteY13" fmla="*/ 425063 h 602468"/>
              <a:gd name="connsiteX14" fmla="*/ 69388 w 602467"/>
              <a:gd name="connsiteY14" fmla="*/ 216865 h 602468"/>
              <a:gd name="connsiteX15" fmla="*/ 144647 w 602467"/>
              <a:gd name="connsiteY15" fmla="*/ 175961 h 602468"/>
              <a:gd name="connsiteX16" fmla="*/ 232986 w 602467"/>
              <a:gd name="connsiteY16" fmla="*/ 102977 h 602468"/>
              <a:gd name="connsiteX17" fmla="*/ 250438 w 602467"/>
              <a:gd name="connsiteY17" fmla="*/ 81798 h 602468"/>
              <a:gd name="connsiteX18" fmla="*/ 425063 w 602467"/>
              <a:gd name="connsiteY18" fmla="*/ 256423 h 602468"/>
              <a:gd name="connsiteX19" fmla="*/ 425063 w 602467"/>
              <a:gd name="connsiteY19" fmla="*/ 88702 h 602468"/>
              <a:gd name="connsiteX20" fmla="*/ 479238 w 602467"/>
              <a:gd name="connsiteY20" fmla="*/ 6971 h 602468"/>
              <a:gd name="connsiteX21" fmla="*/ 513764 w 602467"/>
              <a:gd name="connsiteY21" fmla="*/ 0 h 60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7" h="602468">
                <a:moveTo>
                  <a:pt x="513764" y="0"/>
                </a:moveTo>
                <a:lnTo>
                  <a:pt x="531641" y="1802"/>
                </a:lnTo>
                <a:cubicBezTo>
                  <a:pt x="572061" y="10073"/>
                  <a:pt x="602467" y="45837"/>
                  <a:pt x="602467" y="88702"/>
                </a:cubicBezTo>
                <a:lnTo>
                  <a:pt x="602467" y="507901"/>
                </a:lnTo>
                <a:cubicBezTo>
                  <a:pt x="602467" y="532395"/>
                  <a:pt x="592538" y="554570"/>
                  <a:pt x="576486" y="570622"/>
                </a:cubicBezTo>
                <a:lnTo>
                  <a:pt x="572983" y="572984"/>
                </a:lnTo>
                <a:lnTo>
                  <a:pt x="570622" y="576487"/>
                </a:lnTo>
                <a:cubicBezTo>
                  <a:pt x="554569" y="592539"/>
                  <a:pt x="532394" y="602468"/>
                  <a:pt x="507900" y="602468"/>
                </a:cubicBezTo>
                <a:lnTo>
                  <a:pt x="88702" y="602467"/>
                </a:lnTo>
                <a:cubicBezTo>
                  <a:pt x="45837" y="602467"/>
                  <a:pt x="10073" y="572061"/>
                  <a:pt x="1802" y="531641"/>
                </a:cubicBezTo>
                <a:lnTo>
                  <a:pt x="0" y="513765"/>
                </a:lnTo>
                <a:lnTo>
                  <a:pt x="6970" y="479238"/>
                </a:lnTo>
                <a:cubicBezTo>
                  <a:pt x="20436" y="447402"/>
                  <a:pt x="51960" y="425063"/>
                  <a:pt x="88702" y="425063"/>
                </a:cubicBezTo>
                <a:lnTo>
                  <a:pt x="277586" y="425063"/>
                </a:lnTo>
                <a:lnTo>
                  <a:pt x="69388" y="216865"/>
                </a:lnTo>
                <a:lnTo>
                  <a:pt x="144647" y="175961"/>
                </a:lnTo>
                <a:cubicBezTo>
                  <a:pt x="176402" y="154479"/>
                  <a:pt x="205982" y="130018"/>
                  <a:pt x="232986" y="102977"/>
                </a:cubicBezTo>
                <a:lnTo>
                  <a:pt x="250438" y="81798"/>
                </a:lnTo>
                <a:lnTo>
                  <a:pt x="425063" y="256423"/>
                </a:lnTo>
                <a:lnTo>
                  <a:pt x="425063" y="88702"/>
                </a:lnTo>
                <a:cubicBezTo>
                  <a:pt x="425063" y="51960"/>
                  <a:pt x="447402" y="20436"/>
                  <a:pt x="479238" y="6971"/>
                </a:cubicBezTo>
                <a:lnTo>
                  <a:pt x="513764" y="0"/>
                </a:lnTo>
                <a:close/>
              </a:path>
            </a:pathLst>
          </a:custGeom>
          <a:solidFill>
            <a:srgbClr val="F48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6DE2D47-9566-06D5-E8B8-C276B3369071}"/>
              </a:ext>
            </a:extLst>
          </p:cNvPr>
          <p:cNvSpPr/>
          <p:nvPr/>
        </p:nvSpPr>
        <p:spPr>
          <a:xfrm>
            <a:off x="5040563" y="2422189"/>
            <a:ext cx="2102652" cy="2102652"/>
          </a:xfrm>
          <a:custGeom>
            <a:avLst/>
            <a:gdLst>
              <a:gd name="connsiteX0" fmla="*/ 1218481 w 2436962"/>
              <a:gd name="connsiteY0" fmla="*/ 0 h 2436962"/>
              <a:gd name="connsiteX1" fmla="*/ 2436962 w 2436962"/>
              <a:gd name="connsiteY1" fmla="*/ 1218481 h 2436962"/>
              <a:gd name="connsiteX2" fmla="*/ 1218481 w 2436962"/>
              <a:gd name="connsiteY2" fmla="*/ 2436962 h 2436962"/>
              <a:gd name="connsiteX3" fmla="*/ 0 w 2436962"/>
              <a:gd name="connsiteY3" fmla="*/ 1218481 h 2436962"/>
              <a:gd name="connsiteX4" fmla="*/ 1218481 w 2436962"/>
              <a:gd name="connsiteY4" fmla="*/ 0 h 2436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962" h="2436962">
                <a:moveTo>
                  <a:pt x="1218481" y="0"/>
                </a:moveTo>
                <a:cubicBezTo>
                  <a:pt x="1891429" y="0"/>
                  <a:pt x="2436962" y="545533"/>
                  <a:pt x="2436962" y="1218481"/>
                </a:cubicBezTo>
                <a:cubicBezTo>
                  <a:pt x="2436962" y="1891429"/>
                  <a:pt x="1891429" y="2436962"/>
                  <a:pt x="1218481" y="2436962"/>
                </a:cubicBezTo>
                <a:cubicBezTo>
                  <a:pt x="545533" y="2436962"/>
                  <a:pt x="0" y="1891429"/>
                  <a:pt x="0" y="1218481"/>
                </a:cubicBezTo>
                <a:cubicBezTo>
                  <a:pt x="0" y="545533"/>
                  <a:pt x="545533" y="0"/>
                  <a:pt x="1218481"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A382637-D081-263A-8479-0C2935CD024B}"/>
              </a:ext>
            </a:extLst>
          </p:cNvPr>
          <p:cNvSpPr/>
          <p:nvPr/>
        </p:nvSpPr>
        <p:spPr>
          <a:xfrm>
            <a:off x="7143215" y="3137648"/>
            <a:ext cx="476604" cy="671732"/>
          </a:xfrm>
          <a:custGeom>
            <a:avLst/>
            <a:gdLst>
              <a:gd name="connsiteX0" fmla="*/ 376618 w 552382"/>
              <a:gd name="connsiteY0" fmla="*/ 406 h 778534"/>
              <a:gd name="connsiteX1" fmla="*/ 433927 w 552382"/>
              <a:gd name="connsiteY1" fmla="*/ 14614 h 778534"/>
              <a:gd name="connsiteX2" fmla="*/ 447842 w 552382"/>
              <a:gd name="connsiteY2" fmla="*/ 25981 h 778534"/>
              <a:gd name="connsiteX3" fmla="*/ 467327 w 552382"/>
              <a:gd name="connsiteY3" fmla="*/ 55323 h 778534"/>
              <a:gd name="connsiteX4" fmla="*/ 447841 w 552382"/>
              <a:gd name="connsiteY4" fmla="*/ 151424 h 778534"/>
              <a:gd name="connsiteX5" fmla="*/ 314281 w 552382"/>
              <a:gd name="connsiteY5" fmla="*/ 284985 h 778534"/>
              <a:gd name="connsiteX6" fmla="*/ 550887 w 552382"/>
              <a:gd name="connsiteY6" fmla="*/ 284985 h 778534"/>
              <a:gd name="connsiteX7" fmla="*/ 540471 w 552382"/>
              <a:gd name="connsiteY7" fmla="*/ 389268 h 778534"/>
              <a:gd name="connsiteX8" fmla="*/ 552382 w 552382"/>
              <a:gd name="connsiteY8" fmla="*/ 508514 h 778534"/>
              <a:gd name="connsiteX9" fmla="*/ 329245 w 552382"/>
              <a:gd name="connsiteY9" fmla="*/ 508514 h 778534"/>
              <a:gd name="connsiteX10" fmla="*/ 447841 w 552382"/>
              <a:gd name="connsiteY10" fmla="*/ 627110 h 778534"/>
              <a:gd name="connsiteX11" fmla="*/ 467327 w 552382"/>
              <a:gd name="connsiteY11" fmla="*/ 723211 h 778534"/>
              <a:gd name="connsiteX12" fmla="*/ 447842 w 552382"/>
              <a:gd name="connsiteY12" fmla="*/ 752554 h 778534"/>
              <a:gd name="connsiteX13" fmla="*/ 433927 w 552382"/>
              <a:gd name="connsiteY13" fmla="*/ 763920 h 778534"/>
              <a:gd name="connsiteX14" fmla="*/ 322398 w 552382"/>
              <a:gd name="connsiteY14" fmla="*/ 752554 h 778534"/>
              <a:gd name="connsiteX15" fmla="*/ 25980 w 552382"/>
              <a:gd name="connsiteY15" fmla="*/ 456136 h 778534"/>
              <a:gd name="connsiteX16" fmla="*/ 0 w 552382"/>
              <a:gd name="connsiteY16" fmla="*/ 393414 h 778534"/>
              <a:gd name="connsiteX17" fmla="*/ 807 w 552382"/>
              <a:gd name="connsiteY17" fmla="*/ 389267 h 778534"/>
              <a:gd name="connsiteX18" fmla="*/ 0 w 552382"/>
              <a:gd name="connsiteY18" fmla="*/ 385120 h 778534"/>
              <a:gd name="connsiteX19" fmla="*/ 25980 w 552382"/>
              <a:gd name="connsiteY19" fmla="*/ 322398 h 778534"/>
              <a:gd name="connsiteX20" fmla="*/ 322398 w 552382"/>
              <a:gd name="connsiteY20" fmla="*/ 25981 h 778534"/>
              <a:gd name="connsiteX21" fmla="*/ 376618 w 552382"/>
              <a:gd name="connsiteY21" fmla="*/ 406 h 77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82" h="778534">
                <a:moveTo>
                  <a:pt x="376618" y="406"/>
                </a:moveTo>
                <a:cubicBezTo>
                  <a:pt x="396407" y="-1488"/>
                  <a:pt x="416712" y="3248"/>
                  <a:pt x="433927" y="14614"/>
                </a:cubicBezTo>
                <a:lnTo>
                  <a:pt x="447842" y="25981"/>
                </a:lnTo>
                <a:lnTo>
                  <a:pt x="467327" y="55323"/>
                </a:lnTo>
                <a:cubicBezTo>
                  <a:pt x="480317" y="87357"/>
                  <a:pt x="473822" y="125444"/>
                  <a:pt x="447841" y="151424"/>
                </a:cubicBezTo>
                <a:lnTo>
                  <a:pt x="314281" y="284985"/>
                </a:lnTo>
                <a:lnTo>
                  <a:pt x="550887" y="284985"/>
                </a:lnTo>
                <a:lnTo>
                  <a:pt x="540471" y="389268"/>
                </a:lnTo>
                <a:lnTo>
                  <a:pt x="552382" y="508514"/>
                </a:lnTo>
                <a:lnTo>
                  <a:pt x="329245" y="508514"/>
                </a:lnTo>
                <a:lnTo>
                  <a:pt x="447841" y="627110"/>
                </a:lnTo>
                <a:cubicBezTo>
                  <a:pt x="473822" y="653091"/>
                  <a:pt x="480317" y="691178"/>
                  <a:pt x="467327" y="723211"/>
                </a:cubicBezTo>
                <a:lnTo>
                  <a:pt x="447842" y="752554"/>
                </a:lnTo>
                <a:lnTo>
                  <a:pt x="433927" y="763920"/>
                </a:lnTo>
                <a:cubicBezTo>
                  <a:pt x="399497" y="786653"/>
                  <a:pt x="352708" y="782864"/>
                  <a:pt x="322398" y="752554"/>
                </a:cubicBezTo>
                <a:lnTo>
                  <a:pt x="25980" y="456136"/>
                </a:lnTo>
                <a:cubicBezTo>
                  <a:pt x="8660" y="438816"/>
                  <a:pt x="0" y="416115"/>
                  <a:pt x="0" y="393414"/>
                </a:cubicBezTo>
                <a:lnTo>
                  <a:pt x="807" y="389267"/>
                </a:lnTo>
                <a:lnTo>
                  <a:pt x="0" y="385120"/>
                </a:lnTo>
                <a:cubicBezTo>
                  <a:pt x="0" y="362419"/>
                  <a:pt x="8660" y="339718"/>
                  <a:pt x="25980" y="322398"/>
                </a:cubicBezTo>
                <a:lnTo>
                  <a:pt x="322398" y="25981"/>
                </a:lnTo>
                <a:cubicBezTo>
                  <a:pt x="337553" y="10826"/>
                  <a:pt x="356828" y="2301"/>
                  <a:pt x="376618" y="406"/>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F4BFF9B-2410-D0A4-DFEC-510FEB6DE430}"/>
              </a:ext>
            </a:extLst>
          </p:cNvPr>
          <p:cNvSpPr/>
          <p:nvPr/>
        </p:nvSpPr>
        <p:spPr>
          <a:xfrm>
            <a:off x="4572181" y="3137649"/>
            <a:ext cx="463950" cy="671732"/>
          </a:xfrm>
          <a:custGeom>
            <a:avLst/>
            <a:gdLst>
              <a:gd name="connsiteX0" fmla="*/ 161097 w 537715"/>
              <a:gd name="connsiteY0" fmla="*/ 406 h 778534"/>
              <a:gd name="connsiteX1" fmla="*/ 215316 w 537715"/>
              <a:gd name="connsiteY1" fmla="*/ 25981 h 778534"/>
              <a:gd name="connsiteX2" fmla="*/ 511735 w 537715"/>
              <a:gd name="connsiteY2" fmla="*/ 322398 h 778534"/>
              <a:gd name="connsiteX3" fmla="*/ 537715 w 537715"/>
              <a:gd name="connsiteY3" fmla="*/ 385121 h 778534"/>
              <a:gd name="connsiteX4" fmla="*/ 536908 w 537715"/>
              <a:gd name="connsiteY4" fmla="*/ 389267 h 778534"/>
              <a:gd name="connsiteX5" fmla="*/ 537715 w 537715"/>
              <a:gd name="connsiteY5" fmla="*/ 393415 h 778534"/>
              <a:gd name="connsiteX6" fmla="*/ 511735 w 537715"/>
              <a:gd name="connsiteY6" fmla="*/ 456136 h 778534"/>
              <a:gd name="connsiteX7" fmla="*/ 215316 w 537715"/>
              <a:gd name="connsiteY7" fmla="*/ 752554 h 778534"/>
              <a:gd name="connsiteX8" fmla="*/ 103787 w 537715"/>
              <a:gd name="connsiteY8" fmla="*/ 763920 h 778534"/>
              <a:gd name="connsiteX9" fmla="*/ 89873 w 537715"/>
              <a:gd name="connsiteY9" fmla="*/ 752554 h 778534"/>
              <a:gd name="connsiteX10" fmla="*/ 70388 w 537715"/>
              <a:gd name="connsiteY10" fmla="*/ 723211 h 778534"/>
              <a:gd name="connsiteX11" fmla="*/ 89873 w 537715"/>
              <a:gd name="connsiteY11" fmla="*/ 627110 h 778534"/>
              <a:gd name="connsiteX12" fmla="*/ 223434 w 537715"/>
              <a:gd name="connsiteY12" fmla="*/ 493549 h 778534"/>
              <a:gd name="connsiteX13" fmla="*/ 1495 w 537715"/>
              <a:gd name="connsiteY13" fmla="*/ 493549 h 778534"/>
              <a:gd name="connsiteX14" fmla="*/ 11910 w 537715"/>
              <a:gd name="connsiteY14" fmla="*/ 389267 h 778534"/>
              <a:gd name="connsiteX15" fmla="*/ 0 w 537715"/>
              <a:gd name="connsiteY15" fmla="*/ 270021 h 778534"/>
              <a:gd name="connsiteX16" fmla="*/ 208470 w 537715"/>
              <a:gd name="connsiteY16" fmla="*/ 270021 h 778534"/>
              <a:gd name="connsiteX17" fmla="*/ 89873 w 537715"/>
              <a:gd name="connsiteY17" fmla="*/ 151424 h 778534"/>
              <a:gd name="connsiteX18" fmla="*/ 70388 w 537715"/>
              <a:gd name="connsiteY18" fmla="*/ 55323 h 778534"/>
              <a:gd name="connsiteX19" fmla="*/ 89873 w 537715"/>
              <a:gd name="connsiteY19" fmla="*/ 25981 h 778534"/>
              <a:gd name="connsiteX20" fmla="*/ 103787 w 537715"/>
              <a:gd name="connsiteY20" fmla="*/ 14614 h 778534"/>
              <a:gd name="connsiteX21" fmla="*/ 161097 w 537715"/>
              <a:gd name="connsiteY21" fmla="*/ 406 h 77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7715" h="778534">
                <a:moveTo>
                  <a:pt x="161097" y="406"/>
                </a:moveTo>
                <a:cubicBezTo>
                  <a:pt x="180887" y="2301"/>
                  <a:pt x="200161" y="10826"/>
                  <a:pt x="215316" y="25981"/>
                </a:cubicBezTo>
                <a:lnTo>
                  <a:pt x="511735" y="322398"/>
                </a:lnTo>
                <a:cubicBezTo>
                  <a:pt x="529055" y="339718"/>
                  <a:pt x="537715" y="362420"/>
                  <a:pt x="537715" y="385121"/>
                </a:cubicBezTo>
                <a:lnTo>
                  <a:pt x="536908" y="389267"/>
                </a:lnTo>
                <a:lnTo>
                  <a:pt x="537715" y="393415"/>
                </a:lnTo>
                <a:cubicBezTo>
                  <a:pt x="537715" y="416116"/>
                  <a:pt x="529055" y="438816"/>
                  <a:pt x="511735" y="456136"/>
                </a:cubicBezTo>
                <a:lnTo>
                  <a:pt x="215316" y="752554"/>
                </a:lnTo>
                <a:cubicBezTo>
                  <a:pt x="185006" y="782864"/>
                  <a:pt x="138218" y="786653"/>
                  <a:pt x="103787" y="763920"/>
                </a:cubicBezTo>
                <a:lnTo>
                  <a:pt x="89873" y="752554"/>
                </a:lnTo>
                <a:lnTo>
                  <a:pt x="70388" y="723211"/>
                </a:lnTo>
                <a:cubicBezTo>
                  <a:pt x="57398" y="691178"/>
                  <a:pt x="63893" y="653091"/>
                  <a:pt x="89873" y="627110"/>
                </a:cubicBezTo>
                <a:lnTo>
                  <a:pt x="223434" y="493549"/>
                </a:lnTo>
                <a:lnTo>
                  <a:pt x="1495" y="493549"/>
                </a:lnTo>
                <a:lnTo>
                  <a:pt x="11910" y="389267"/>
                </a:lnTo>
                <a:lnTo>
                  <a:pt x="0" y="270021"/>
                </a:lnTo>
                <a:lnTo>
                  <a:pt x="208470" y="270021"/>
                </a:lnTo>
                <a:lnTo>
                  <a:pt x="89873" y="151424"/>
                </a:lnTo>
                <a:cubicBezTo>
                  <a:pt x="63893" y="125444"/>
                  <a:pt x="57398" y="87357"/>
                  <a:pt x="70388" y="55323"/>
                </a:cubicBezTo>
                <a:lnTo>
                  <a:pt x="89873" y="25981"/>
                </a:lnTo>
                <a:lnTo>
                  <a:pt x="103787" y="14614"/>
                </a:lnTo>
                <a:cubicBezTo>
                  <a:pt x="121003" y="3248"/>
                  <a:pt x="141307" y="-1488"/>
                  <a:pt x="161097" y="406"/>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D1A7071-EC25-4817-9F6A-4EC523217A53}"/>
              </a:ext>
            </a:extLst>
          </p:cNvPr>
          <p:cNvSpPr/>
          <p:nvPr/>
        </p:nvSpPr>
        <p:spPr>
          <a:xfrm>
            <a:off x="4822307" y="4160283"/>
            <a:ext cx="519819" cy="519819"/>
          </a:xfrm>
          <a:custGeom>
            <a:avLst/>
            <a:gdLst>
              <a:gd name="connsiteX0" fmla="*/ 88702 w 602467"/>
              <a:gd name="connsiteY0" fmla="*/ 0 h 602467"/>
              <a:gd name="connsiteX1" fmla="*/ 507900 w 602467"/>
              <a:gd name="connsiteY1" fmla="*/ 0 h 602467"/>
              <a:gd name="connsiteX2" fmla="*/ 570622 w 602467"/>
              <a:gd name="connsiteY2" fmla="*/ 25981 h 602467"/>
              <a:gd name="connsiteX3" fmla="*/ 572984 w 602467"/>
              <a:gd name="connsiteY3" fmla="*/ 29484 h 602467"/>
              <a:gd name="connsiteX4" fmla="*/ 576487 w 602467"/>
              <a:gd name="connsiteY4" fmla="*/ 31845 h 602467"/>
              <a:gd name="connsiteX5" fmla="*/ 602467 w 602467"/>
              <a:gd name="connsiteY5" fmla="*/ 94567 h 602467"/>
              <a:gd name="connsiteX6" fmla="*/ 602467 w 602467"/>
              <a:gd name="connsiteY6" fmla="*/ 513765 h 602467"/>
              <a:gd name="connsiteX7" fmla="*/ 531641 w 602467"/>
              <a:gd name="connsiteY7" fmla="*/ 600665 h 602467"/>
              <a:gd name="connsiteX8" fmla="*/ 513764 w 602467"/>
              <a:gd name="connsiteY8" fmla="*/ 602467 h 602467"/>
              <a:gd name="connsiteX9" fmla="*/ 479238 w 602467"/>
              <a:gd name="connsiteY9" fmla="*/ 595497 h 602467"/>
              <a:gd name="connsiteX10" fmla="*/ 425063 w 602467"/>
              <a:gd name="connsiteY10" fmla="*/ 513765 h 602467"/>
              <a:gd name="connsiteX11" fmla="*/ 425063 w 602467"/>
              <a:gd name="connsiteY11" fmla="*/ 324881 h 602467"/>
              <a:gd name="connsiteX12" fmla="*/ 287463 w 602467"/>
              <a:gd name="connsiteY12" fmla="*/ 462482 h 602467"/>
              <a:gd name="connsiteX13" fmla="*/ 232988 w 602467"/>
              <a:gd name="connsiteY13" fmla="*/ 396458 h 602467"/>
              <a:gd name="connsiteX14" fmla="*/ 144649 w 602467"/>
              <a:gd name="connsiteY14" fmla="*/ 323571 h 602467"/>
              <a:gd name="connsiteX15" fmla="*/ 122356 w 602467"/>
              <a:gd name="connsiteY15" fmla="*/ 311471 h 602467"/>
              <a:gd name="connsiteX16" fmla="*/ 256423 w 602467"/>
              <a:gd name="connsiteY16" fmla="*/ 177404 h 602467"/>
              <a:gd name="connsiteX17" fmla="*/ 88702 w 602467"/>
              <a:gd name="connsiteY17" fmla="*/ 177404 h 602467"/>
              <a:gd name="connsiteX18" fmla="*/ 6970 w 602467"/>
              <a:gd name="connsiteY18" fmla="*/ 123229 h 602467"/>
              <a:gd name="connsiteX19" fmla="*/ 0 w 602467"/>
              <a:gd name="connsiteY19" fmla="*/ 88703 h 602467"/>
              <a:gd name="connsiteX20" fmla="*/ 1802 w 602467"/>
              <a:gd name="connsiteY20" fmla="*/ 70826 h 602467"/>
              <a:gd name="connsiteX21" fmla="*/ 88702 w 602467"/>
              <a:gd name="connsiteY21" fmla="*/ 0 h 6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7" h="602467">
                <a:moveTo>
                  <a:pt x="88702" y="0"/>
                </a:moveTo>
                <a:lnTo>
                  <a:pt x="507900" y="0"/>
                </a:lnTo>
                <a:cubicBezTo>
                  <a:pt x="532394" y="0"/>
                  <a:pt x="554570" y="9929"/>
                  <a:pt x="570622" y="25981"/>
                </a:cubicBezTo>
                <a:lnTo>
                  <a:pt x="572984" y="29484"/>
                </a:lnTo>
                <a:lnTo>
                  <a:pt x="576487" y="31845"/>
                </a:lnTo>
                <a:cubicBezTo>
                  <a:pt x="592539" y="47898"/>
                  <a:pt x="602467" y="70073"/>
                  <a:pt x="602467" y="94567"/>
                </a:cubicBezTo>
                <a:lnTo>
                  <a:pt x="602467" y="513765"/>
                </a:lnTo>
                <a:cubicBezTo>
                  <a:pt x="602467" y="556630"/>
                  <a:pt x="572061" y="592394"/>
                  <a:pt x="531641" y="600665"/>
                </a:cubicBezTo>
                <a:lnTo>
                  <a:pt x="513764" y="602467"/>
                </a:lnTo>
                <a:lnTo>
                  <a:pt x="479238" y="595497"/>
                </a:lnTo>
                <a:cubicBezTo>
                  <a:pt x="447402" y="582031"/>
                  <a:pt x="425063" y="550507"/>
                  <a:pt x="425063" y="513765"/>
                </a:cubicBezTo>
                <a:lnTo>
                  <a:pt x="425063" y="324881"/>
                </a:lnTo>
                <a:lnTo>
                  <a:pt x="287463" y="462482"/>
                </a:lnTo>
                <a:lnTo>
                  <a:pt x="232988" y="396458"/>
                </a:lnTo>
                <a:cubicBezTo>
                  <a:pt x="205984" y="369454"/>
                  <a:pt x="176404" y="345025"/>
                  <a:pt x="144649" y="323571"/>
                </a:cubicBezTo>
                <a:lnTo>
                  <a:pt x="122356" y="311471"/>
                </a:lnTo>
                <a:lnTo>
                  <a:pt x="256423" y="177404"/>
                </a:lnTo>
                <a:lnTo>
                  <a:pt x="88702" y="177404"/>
                </a:lnTo>
                <a:cubicBezTo>
                  <a:pt x="51960" y="177404"/>
                  <a:pt x="20436" y="155065"/>
                  <a:pt x="6970" y="123229"/>
                </a:cubicBezTo>
                <a:lnTo>
                  <a:pt x="0" y="88703"/>
                </a:lnTo>
                <a:lnTo>
                  <a:pt x="1802" y="70826"/>
                </a:lnTo>
                <a:cubicBezTo>
                  <a:pt x="10073" y="30406"/>
                  <a:pt x="45837" y="0"/>
                  <a:pt x="8870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C98C4CF-C086-AE91-B9B5-DE60C8740DAC}"/>
              </a:ext>
            </a:extLst>
          </p:cNvPr>
          <p:cNvSpPr/>
          <p:nvPr/>
        </p:nvSpPr>
        <p:spPr>
          <a:xfrm>
            <a:off x="6840604" y="4160283"/>
            <a:ext cx="519819" cy="519819"/>
          </a:xfrm>
          <a:custGeom>
            <a:avLst/>
            <a:gdLst>
              <a:gd name="connsiteX0" fmla="*/ 94567 w 602467"/>
              <a:gd name="connsiteY0" fmla="*/ 0 h 602467"/>
              <a:gd name="connsiteX1" fmla="*/ 513765 w 602467"/>
              <a:gd name="connsiteY1" fmla="*/ 0 h 602467"/>
              <a:gd name="connsiteX2" fmla="*/ 600665 w 602467"/>
              <a:gd name="connsiteY2" fmla="*/ 70826 h 602467"/>
              <a:gd name="connsiteX3" fmla="*/ 602467 w 602467"/>
              <a:gd name="connsiteY3" fmla="*/ 88703 h 602467"/>
              <a:gd name="connsiteX4" fmla="*/ 595496 w 602467"/>
              <a:gd name="connsiteY4" fmla="*/ 123229 h 602467"/>
              <a:gd name="connsiteX5" fmla="*/ 513765 w 602467"/>
              <a:gd name="connsiteY5" fmla="*/ 177404 h 602467"/>
              <a:gd name="connsiteX6" fmla="*/ 324881 w 602467"/>
              <a:gd name="connsiteY6" fmla="*/ 177404 h 602467"/>
              <a:gd name="connsiteX7" fmla="*/ 470732 w 602467"/>
              <a:gd name="connsiteY7" fmla="*/ 323255 h 602467"/>
              <a:gd name="connsiteX8" fmla="*/ 470150 w 602467"/>
              <a:gd name="connsiteY8" fmla="*/ 323570 h 602467"/>
              <a:gd name="connsiteX9" fmla="*/ 381811 w 602467"/>
              <a:gd name="connsiteY9" fmla="*/ 396457 h 602467"/>
              <a:gd name="connsiteX10" fmla="*/ 312194 w 602467"/>
              <a:gd name="connsiteY10" fmla="*/ 480834 h 602467"/>
              <a:gd name="connsiteX11" fmla="*/ 177404 w 602467"/>
              <a:gd name="connsiteY11" fmla="*/ 346044 h 602467"/>
              <a:gd name="connsiteX12" fmla="*/ 177404 w 602467"/>
              <a:gd name="connsiteY12" fmla="*/ 513765 h 602467"/>
              <a:gd name="connsiteX13" fmla="*/ 123228 w 602467"/>
              <a:gd name="connsiteY13" fmla="*/ 595497 h 602467"/>
              <a:gd name="connsiteX14" fmla="*/ 88702 w 602467"/>
              <a:gd name="connsiteY14" fmla="*/ 602467 h 602467"/>
              <a:gd name="connsiteX15" fmla="*/ 70826 w 602467"/>
              <a:gd name="connsiteY15" fmla="*/ 600665 h 602467"/>
              <a:gd name="connsiteX16" fmla="*/ 0 w 602467"/>
              <a:gd name="connsiteY16" fmla="*/ 513765 h 602467"/>
              <a:gd name="connsiteX17" fmla="*/ 0 w 602467"/>
              <a:gd name="connsiteY17" fmla="*/ 94567 h 602467"/>
              <a:gd name="connsiteX18" fmla="*/ 25980 w 602467"/>
              <a:gd name="connsiteY18" fmla="*/ 31845 h 602467"/>
              <a:gd name="connsiteX19" fmla="*/ 29483 w 602467"/>
              <a:gd name="connsiteY19" fmla="*/ 29483 h 602467"/>
              <a:gd name="connsiteX20" fmla="*/ 31845 w 602467"/>
              <a:gd name="connsiteY20" fmla="*/ 25980 h 602467"/>
              <a:gd name="connsiteX21" fmla="*/ 94567 w 602467"/>
              <a:gd name="connsiteY21" fmla="*/ 0 h 6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2467" h="602467">
                <a:moveTo>
                  <a:pt x="94567" y="0"/>
                </a:moveTo>
                <a:lnTo>
                  <a:pt x="513765" y="0"/>
                </a:lnTo>
                <a:cubicBezTo>
                  <a:pt x="556630" y="0"/>
                  <a:pt x="592394" y="30406"/>
                  <a:pt x="600665" y="70826"/>
                </a:cubicBezTo>
                <a:lnTo>
                  <a:pt x="602467" y="88703"/>
                </a:lnTo>
                <a:lnTo>
                  <a:pt x="595496" y="123229"/>
                </a:lnTo>
                <a:cubicBezTo>
                  <a:pt x="582031" y="155065"/>
                  <a:pt x="550507" y="177404"/>
                  <a:pt x="513765" y="177404"/>
                </a:cubicBezTo>
                <a:lnTo>
                  <a:pt x="324881" y="177404"/>
                </a:lnTo>
                <a:lnTo>
                  <a:pt x="470732" y="323255"/>
                </a:lnTo>
                <a:lnTo>
                  <a:pt x="470150" y="323570"/>
                </a:lnTo>
                <a:cubicBezTo>
                  <a:pt x="438395" y="345024"/>
                  <a:pt x="408816" y="369453"/>
                  <a:pt x="381811" y="396457"/>
                </a:cubicBezTo>
                <a:lnTo>
                  <a:pt x="312194" y="480834"/>
                </a:lnTo>
                <a:lnTo>
                  <a:pt x="177404" y="346044"/>
                </a:lnTo>
                <a:lnTo>
                  <a:pt x="177404" y="513765"/>
                </a:lnTo>
                <a:cubicBezTo>
                  <a:pt x="177404" y="550507"/>
                  <a:pt x="155065" y="582031"/>
                  <a:pt x="123228" y="595497"/>
                </a:cubicBezTo>
                <a:lnTo>
                  <a:pt x="88702" y="602467"/>
                </a:lnTo>
                <a:lnTo>
                  <a:pt x="70826" y="600665"/>
                </a:lnTo>
                <a:cubicBezTo>
                  <a:pt x="30405" y="592394"/>
                  <a:pt x="0" y="556630"/>
                  <a:pt x="0" y="513765"/>
                </a:cubicBezTo>
                <a:lnTo>
                  <a:pt x="0" y="94567"/>
                </a:lnTo>
                <a:cubicBezTo>
                  <a:pt x="0" y="70073"/>
                  <a:pt x="9928" y="47897"/>
                  <a:pt x="25980" y="31845"/>
                </a:cubicBezTo>
                <a:lnTo>
                  <a:pt x="29483" y="29483"/>
                </a:lnTo>
                <a:lnTo>
                  <a:pt x="31845" y="25980"/>
                </a:lnTo>
                <a:cubicBezTo>
                  <a:pt x="47897" y="9928"/>
                  <a:pt x="70072" y="0"/>
                  <a:pt x="9456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Shape 31">
            <a:extLst>
              <a:ext uri="{FF2B5EF4-FFF2-40B4-BE49-F238E27FC236}">
                <a16:creationId xmlns:a16="http://schemas.microsoft.com/office/drawing/2014/main" id="{02661173-51E6-62CC-A89B-80928D3AFED8}"/>
              </a:ext>
            </a:extLst>
          </p:cNvPr>
          <p:cNvSpPr/>
          <p:nvPr/>
        </p:nvSpPr>
        <p:spPr>
          <a:xfrm>
            <a:off x="5756020" y="4524840"/>
            <a:ext cx="671732" cy="429752"/>
          </a:xfrm>
          <a:custGeom>
            <a:avLst/>
            <a:gdLst>
              <a:gd name="connsiteX0" fmla="*/ 385121 w 778534"/>
              <a:gd name="connsiteY0" fmla="*/ 0 h 498080"/>
              <a:gd name="connsiteX1" fmla="*/ 389268 w 778534"/>
              <a:gd name="connsiteY1" fmla="*/ 807 h 498080"/>
              <a:gd name="connsiteX2" fmla="*/ 393415 w 778534"/>
              <a:gd name="connsiteY2" fmla="*/ 0 h 498080"/>
              <a:gd name="connsiteX3" fmla="*/ 456137 w 778534"/>
              <a:gd name="connsiteY3" fmla="*/ 25980 h 498080"/>
              <a:gd name="connsiteX4" fmla="*/ 752554 w 778534"/>
              <a:gd name="connsiteY4" fmla="*/ 322398 h 498080"/>
              <a:gd name="connsiteX5" fmla="*/ 763921 w 778534"/>
              <a:gd name="connsiteY5" fmla="*/ 433928 h 498080"/>
              <a:gd name="connsiteX6" fmla="*/ 752554 w 778534"/>
              <a:gd name="connsiteY6" fmla="*/ 447842 h 498080"/>
              <a:gd name="connsiteX7" fmla="*/ 723211 w 778534"/>
              <a:gd name="connsiteY7" fmla="*/ 467327 h 498080"/>
              <a:gd name="connsiteX8" fmla="*/ 627111 w 778534"/>
              <a:gd name="connsiteY8" fmla="*/ 447842 h 498080"/>
              <a:gd name="connsiteX9" fmla="*/ 493550 w 778534"/>
              <a:gd name="connsiteY9" fmla="*/ 314281 h 498080"/>
              <a:gd name="connsiteX10" fmla="*/ 493550 w 778534"/>
              <a:gd name="connsiteY10" fmla="*/ 494769 h 498080"/>
              <a:gd name="connsiteX11" fmla="*/ 394830 w 778534"/>
              <a:gd name="connsiteY11" fmla="*/ 484909 h 498080"/>
              <a:gd name="connsiteX12" fmla="*/ 273414 w 778534"/>
              <a:gd name="connsiteY12" fmla="*/ 497036 h 498080"/>
              <a:gd name="connsiteX13" fmla="*/ 270021 w 778534"/>
              <a:gd name="connsiteY13" fmla="*/ 498080 h 498080"/>
              <a:gd name="connsiteX14" fmla="*/ 270021 w 778534"/>
              <a:gd name="connsiteY14" fmla="*/ 329245 h 498080"/>
              <a:gd name="connsiteX15" fmla="*/ 151425 w 778534"/>
              <a:gd name="connsiteY15" fmla="*/ 447842 h 498080"/>
              <a:gd name="connsiteX16" fmla="*/ 55324 w 778534"/>
              <a:gd name="connsiteY16" fmla="*/ 467327 h 498080"/>
              <a:gd name="connsiteX17" fmla="*/ 25981 w 778534"/>
              <a:gd name="connsiteY17" fmla="*/ 447842 h 498080"/>
              <a:gd name="connsiteX18" fmla="*/ 14615 w 778534"/>
              <a:gd name="connsiteY18" fmla="*/ 433928 h 498080"/>
              <a:gd name="connsiteX19" fmla="*/ 25981 w 778534"/>
              <a:gd name="connsiteY19" fmla="*/ 322398 h 498080"/>
              <a:gd name="connsiteX20" fmla="*/ 322399 w 778534"/>
              <a:gd name="connsiteY20" fmla="*/ 25980 h 498080"/>
              <a:gd name="connsiteX21" fmla="*/ 385121 w 778534"/>
              <a:gd name="connsiteY21" fmla="*/ 0 h 49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8534" h="498080">
                <a:moveTo>
                  <a:pt x="385121" y="0"/>
                </a:moveTo>
                <a:lnTo>
                  <a:pt x="389268" y="807"/>
                </a:lnTo>
                <a:lnTo>
                  <a:pt x="393415" y="0"/>
                </a:lnTo>
                <a:cubicBezTo>
                  <a:pt x="416116" y="0"/>
                  <a:pt x="438817" y="8660"/>
                  <a:pt x="456137" y="25980"/>
                </a:cubicBezTo>
                <a:lnTo>
                  <a:pt x="752554" y="322398"/>
                </a:lnTo>
                <a:cubicBezTo>
                  <a:pt x="782864" y="352709"/>
                  <a:pt x="786653" y="399497"/>
                  <a:pt x="763921" y="433928"/>
                </a:cubicBezTo>
                <a:lnTo>
                  <a:pt x="752554" y="447842"/>
                </a:lnTo>
                <a:lnTo>
                  <a:pt x="723211" y="467327"/>
                </a:lnTo>
                <a:cubicBezTo>
                  <a:pt x="691178" y="480317"/>
                  <a:pt x="653091" y="473822"/>
                  <a:pt x="627111" y="447842"/>
                </a:cubicBezTo>
                <a:lnTo>
                  <a:pt x="493550" y="314281"/>
                </a:lnTo>
                <a:lnTo>
                  <a:pt x="493550" y="494769"/>
                </a:lnTo>
                <a:lnTo>
                  <a:pt x="394830" y="484909"/>
                </a:lnTo>
                <a:cubicBezTo>
                  <a:pt x="353239" y="484909"/>
                  <a:pt x="312633" y="489085"/>
                  <a:pt x="273414" y="497036"/>
                </a:cubicBezTo>
                <a:lnTo>
                  <a:pt x="270021" y="498080"/>
                </a:lnTo>
                <a:lnTo>
                  <a:pt x="270021" y="329245"/>
                </a:lnTo>
                <a:lnTo>
                  <a:pt x="151425" y="447842"/>
                </a:lnTo>
                <a:cubicBezTo>
                  <a:pt x="125444" y="473822"/>
                  <a:pt x="87357" y="480317"/>
                  <a:pt x="55324" y="467327"/>
                </a:cubicBezTo>
                <a:lnTo>
                  <a:pt x="25981" y="447842"/>
                </a:lnTo>
                <a:lnTo>
                  <a:pt x="14615" y="433928"/>
                </a:lnTo>
                <a:cubicBezTo>
                  <a:pt x="-8118" y="399497"/>
                  <a:pt x="-4329" y="352709"/>
                  <a:pt x="25981" y="322398"/>
                </a:cubicBezTo>
                <a:lnTo>
                  <a:pt x="322399" y="25980"/>
                </a:lnTo>
                <a:cubicBezTo>
                  <a:pt x="339719" y="8660"/>
                  <a:pt x="362420" y="0"/>
                  <a:pt x="385121"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5">
            <a:extLst>
              <a:ext uri="{FF2B5EF4-FFF2-40B4-BE49-F238E27FC236}">
                <a16:creationId xmlns:a16="http://schemas.microsoft.com/office/drawing/2014/main" id="{97625F5D-00D6-5796-D2EA-4A9235AA90DB}"/>
              </a:ext>
            </a:extLst>
          </p:cNvPr>
          <p:cNvSpPr>
            <a:spLocks noChangeArrowheads="1"/>
          </p:cNvSpPr>
          <p:nvPr/>
        </p:nvSpPr>
        <p:spPr bwMode="auto">
          <a:xfrm>
            <a:off x="5576876" y="884743"/>
            <a:ext cx="1039619" cy="1030031"/>
          </a:xfrm>
          <a:prstGeom prst="ellipse">
            <a:avLst/>
          </a:prstGeom>
          <a:solidFill>
            <a:schemeClr val="accent1"/>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1</a:t>
            </a:r>
          </a:p>
        </p:txBody>
      </p:sp>
      <p:sp>
        <p:nvSpPr>
          <p:cNvPr id="34" name="Oval 9">
            <a:extLst>
              <a:ext uri="{FF2B5EF4-FFF2-40B4-BE49-F238E27FC236}">
                <a16:creationId xmlns:a16="http://schemas.microsoft.com/office/drawing/2014/main" id="{2ADE2CF1-791E-C3CE-8CE9-332EE4086AEA}"/>
              </a:ext>
            </a:extLst>
          </p:cNvPr>
          <p:cNvSpPr>
            <a:spLocks noChangeArrowheads="1"/>
          </p:cNvSpPr>
          <p:nvPr/>
        </p:nvSpPr>
        <p:spPr bwMode="auto">
          <a:xfrm>
            <a:off x="7019192" y="1475093"/>
            <a:ext cx="1030031" cy="1031401"/>
          </a:xfrm>
          <a:prstGeom prst="ellipse">
            <a:avLst/>
          </a:prstGeom>
          <a:solidFill>
            <a:schemeClr val="accent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2</a:t>
            </a:r>
          </a:p>
        </p:txBody>
      </p:sp>
      <p:sp>
        <p:nvSpPr>
          <p:cNvPr id="35" name="Oval 13">
            <a:extLst>
              <a:ext uri="{FF2B5EF4-FFF2-40B4-BE49-F238E27FC236}">
                <a16:creationId xmlns:a16="http://schemas.microsoft.com/office/drawing/2014/main" id="{27126077-6094-C32C-18A0-131122F1C3AB}"/>
              </a:ext>
            </a:extLst>
          </p:cNvPr>
          <p:cNvSpPr>
            <a:spLocks noChangeArrowheads="1"/>
          </p:cNvSpPr>
          <p:nvPr/>
        </p:nvSpPr>
        <p:spPr bwMode="auto">
          <a:xfrm>
            <a:off x="7609542" y="2953705"/>
            <a:ext cx="1030031" cy="1039619"/>
          </a:xfrm>
          <a:prstGeom prst="ellipse">
            <a:avLst/>
          </a:prstGeom>
          <a:solidFill>
            <a:schemeClr val="accent3"/>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3</a:t>
            </a:r>
          </a:p>
        </p:txBody>
      </p:sp>
      <p:sp>
        <p:nvSpPr>
          <p:cNvPr id="36" name="Oval 17">
            <a:extLst>
              <a:ext uri="{FF2B5EF4-FFF2-40B4-BE49-F238E27FC236}">
                <a16:creationId xmlns:a16="http://schemas.microsoft.com/office/drawing/2014/main" id="{E52188C9-110E-DBCD-BD75-D6A5119808EF}"/>
              </a:ext>
            </a:extLst>
          </p:cNvPr>
          <p:cNvSpPr>
            <a:spLocks noChangeArrowheads="1"/>
          </p:cNvSpPr>
          <p:nvPr/>
        </p:nvSpPr>
        <p:spPr bwMode="auto">
          <a:xfrm>
            <a:off x="7019192" y="4351508"/>
            <a:ext cx="1030031" cy="1030031"/>
          </a:xfrm>
          <a:prstGeom prst="ellipse">
            <a:avLst/>
          </a:prstGeom>
          <a:solidFill>
            <a:schemeClr val="tx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4</a:t>
            </a:r>
          </a:p>
        </p:txBody>
      </p:sp>
      <p:sp>
        <p:nvSpPr>
          <p:cNvPr id="37" name="Oval 21">
            <a:extLst>
              <a:ext uri="{FF2B5EF4-FFF2-40B4-BE49-F238E27FC236}">
                <a16:creationId xmlns:a16="http://schemas.microsoft.com/office/drawing/2014/main" id="{7F01F3F2-47B8-835C-CB36-9BCF44D8AA2E}"/>
              </a:ext>
            </a:extLst>
          </p:cNvPr>
          <p:cNvSpPr>
            <a:spLocks noChangeArrowheads="1"/>
          </p:cNvSpPr>
          <p:nvPr/>
        </p:nvSpPr>
        <p:spPr bwMode="auto">
          <a:xfrm>
            <a:off x="5576876" y="4943227"/>
            <a:ext cx="1039619" cy="1030031"/>
          </a:xfrm>
          <a:prstGeom prst="ellipse">
            <a:avLst/>
          </a:prstGeom>
          <a:solidFill>
            <a:schemeClr val="accent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5</a:t>
            </a:r>
          </a:p>
        </p:txBody>
      </p:sp>
      <p:sp>
        <p:nvSpPr>
          <p:cNvPr id="38" name="Oval 25">
            <a:extLst>
              <a:ext uri="{FF2B5EF4-FFF2-40B4-BE49-F238E27FC236}">
                <a16:creationId xmlns:a16="http://schemas.microsoft.com/office/drawing/2014/main" id="{7290A548-D94F-7F29-91CB-6413012B7A80}"/>
              </a:ext>
            </a:extLst>
          </p:cNvPr>
          <p:cNvSpPr>
            <a:spLocks noChangeArrowheads="1"/>
          </p:cNvSpPr>
          <p:nvPr/>
        </p:nvSpPr>
        <p:spPr bwMode="auto">
          <a:xfrm>
            <a:off x="4144147" y="4351508"/>
            <a:ext cx="1030031" cy="1030031"/>
          </a:xfrm>
          <a:prstGeom prst="ellipse">
            <a:avLst/>
          </a:prstGeom>
          <a:solidFill>
            <a:schemeClr val="accent6"/>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6</a:t>
            </a:r>
          </a:p>
        </p:txBody>
      </p:sp>
      <p:sp>
        <p:nvSpPr>
          <p:cNvPr id="39" name="Oval 29">
            <a:extLst>
              <a:ext uri="{FF2B5EF4-FFF2-40B4-BE49-F238E27FC236}">
                <a16:creationId xmlns:a16="http://schemas.microsoft.com/office/drawing/2014/main" id="{5609CAFF-B5D7-63A5-F33A-D3D17F448D17}"/>
              </a:ext>
            </a:extLst>
          </p:cNvPr>
          <p:cNvSpPr>
            <a:spLocks noChangeArrowheads="1"/>
          </p:cNvSpPr>
          <p:nvPr/>
        </p:nvSpPr>
        <p:spPr bwMode="auto">
          <a:xfrm>
            <a:off x="3552427" y="2953705"/>
            <a:ext cx="1030031" cy="1039619"/>
          </a:xfrm>
          <a:prstGeom prst="ellipse">
            <a:avLst/>
          </a:prstGeom>
          <a:solidFill>
            <a:schemeClr val="accent4"/>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7</a:t>
            </a:r>
          </a:p>
        </p:txBody>
      </p:sp>
      <p:sp>
        <p:nvSpPr>
          <p:cNvPr id="40" name="Oval 33">
            <a:extLst>
              <a:ext uri="{FF2B5EF4-FFF2-40B4-BE49-F238E27FC236}">
                <a16:creationId xmlns:a16="http://schemas.microsoft.com/office/drawing/2014/main" id="{C9941344-E5E1-B0A7-4FD9-8520516D2E91}"/>
              </a:ext>
            </a:extLst>
          </p:cNvPr>
          <p:cNvSpPr>
            <a:spLocks noChangeArrowheads="1"/>
          </p:cNvSpPr>
          <p:nvPr/>
        </p:nvSpPr>
        <p:spPr bwMode="auto">
          <a:xfrm>
            <a:off x="4144147" y="1475093"/>
            <a:ext cx="1030031" cy="1031401"/>
          </a:xfrm>
          <a:prstGeom prst="ellipse">
            <a:avLst/>
          </a:prstGeom>
          <a:solidFill>
            <a:srgbClr val="EB1E42"/>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r>
              <a:rPr lang="en-US" sz="4000" b="1" dirty="0">
                <a:solidFill>
                  <a:schemeClr val="bg1"/>
                </a:solidFill>
                <a:effectLst>
                  <a:outerShdw blurRad="38100" dist="38100" dir="2700000" algn="tl">
                    <a:srgbClr val="000000">
                      <a:alpha val="43137"/>
                    </a:srgbClr>
                  </a:outerShdw>
                </a:effectLst>
              </a:rPr>
              <a:t>8</a:t>
            </a:r>
          </a:p>
        </p:txBody>
      </p:sp>
      <p:sp>
        <p:nvSpPr>
          <p:cNvPr id="41" name="Freeform: Shape 40">
            <a:extLst>
              <a:ext uri="{FF2B5EF4-FFF2-40B4-BE49-F238E27FC236}">
                <a16:creationId xmlns:a16="http://schemas.microsoft.com/office/drawing/2014/main" id="{05E9D2DF-6DF1-0A4B-632E-DE7233FC349F}"/>
              </a:ext>
            </a:extLst>
          </p:cNvPr>
          <p:cNvSpPr/>
          <p:nvPr/>
        </p:nvSpPr>
        <p:spPr>
          <a:xfrm>
            <a:off x="5178446" y="2506494"/>
            <a:ext cx="1826886" cy="1880464"/>
          </a:xfrm>
          <a:custGeom>
            <a:avLst/>
            <a:gdLst>
              <a:gd name="connsiteX0" fmla="*/ 1218481 w 2436962"/>
              <a:gd name="connsiteY0" fmla="*/ 0 h 2436962"/>
              <a:gd name="connsiteX1" fmla="*/ 2436962 w 2436962"/>
              <a:gd name="connsiteY1" fmla="*/ 1218481 h 2436962"/>
              <a:gd name="connsiteX2" fmla="*/ 1218481 w 2436962"/>
              <a:gd name="connsiteY2" fmla="*/ 2436962 h 2436962"/>
              <a:gd name="connsiteX3" fmla="*/ 0 w 2436962"/>
              <a:gd name="connsiteY3" fmla="*/ 1218481 h 2436962"/>
              <a:gd name="connsiteX4" fmla="*/ 1218481 w 2436962"/>
              <a:gd name="connsiteY4" fmla="*/ 0 h 2436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962" h="2436962">
                <a:moveTo>
                  <a:pt x="1218481" y="0"/>
                </a:moveTo>
                <a:cubicBezTo>
                  <a:pt x="1891429" y="0"/>
                  <a:pt x="2436962" y="545533"/>
                  <a:pt x="2436962" y="1218481"/>
                </a:cubicBezTo>
                <a:cubicBezTo>
                  <a:pt x="2436962" y="1891429"/>
                  <a:pt x="1891429" y="2436962"/>
                  <a:pt x="1218481" y="2436962"/>
                </a:cubicBezTo>
                <a:cubicBezTo>
                  <a:pt x="545533" y="2436962"/>
                  <a:pt x="0" y="1891429"/>
                  <a:pt x="0" y="1218481"/>
                </a:cubicBezTo>
                <a:cubicBezTo>
                  <a:pt x="0" y="545533"/>
                  <a:pt x="545533" y="0"/>
                  <a:pt x="12184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75000"/>
                    <a:lumOff val="25000"/>
                  </a:schemeClr>
                </a:solidFill>
              </a:rPr>
              <a:t>SDLC</a:t>
            </a:r>
          </a:p>
        </p:txBody>
      </p:sp>
      <p:grpSp>
        <p:nvGrpSpPr>
          <p:cNvPr id="42" name="Group 41">
            <a:extLst>
              <a:ext uri="{FF2B5EF4-FFF2-40B4-BE49-F238E27FC236}">
                <a16:creationId xmlns:a16="http://schemas.microsoft.com/office/drawing/2014/main" id="{BB93BC0C-C611-7C04-3F43-FDF4525A975E}"/>
              </a:ext>
            </a:extLst>
          </p:cNvPr>
          <p:cNvGrpSpPr/>
          <p:nvPr/>
        </p:nvGrpSpPr>
        <p:grpSpPr>
          <a:xfrm>
            <a:off x="8639573" y="933801"/>
            <a:ext cx="2937088" cy="859266"/>
            <a:chOff x="8921977" y="1343614"/>
            <a:chExt cx="2937088" cy="859266"/>
          </a:xfrm>
        </p:grpSpPr>
        <p:sp>
          <p:nvSpPr>
            <p:cNvPr id="43" name="TextBox 42">
              <a:extLst>
                <a:ext uri="{FF2B5EF4-FFF2-40B4-BE49-F238E27FC236}">
                  <a16:creationId xmlns:a16="http://schemas.microsoft.com/office/drawing/2014/main" id="{968C89B2-6FE3-544C-280F-92722F635B00}"/>
                </a:ext>
              </a:extLst>
            </p:cNvPr>
            <p:cNvSpPr txBox="1"/>
            <p:nvPr/>
          </p:nvSpPr>
          <p:spPr>
            <a:xfrm>
              <a:off x="8921977" y="1343614"/>
              <a:ext cx="2937088" cy="707886"/>
            </a:xfrm>
            <a:prstGeom prst="rect">
              <a:avLst/>
            </a:prstGeom>
            <a:noFill/>
          </p:spPr>
          <p:txBody>
            <a:bodyPr wrap="square" lIns="0" rIns="0" rtlCol="0" anchor="ctr">
              <a:spAutoFit/>
            </a:bodyPr>
            <a:lstStyle/>
            <a:p>
              <a:r>
                <a:rPr lang="en-US" sz="2000" b="1" dirty="0">
                  <a:solidFill>
                    <a:schemeClr val="accent1"/>
                  </a:solidFill>
                  <a:latin typeface="Times New Roman" panose="02020603050405020304" pitchFamily="18" charset="0"/>
                  <a:cs typeface="Times New Roman" panose="02020603050405020304" pitchFamily="18" charset="0"/>
                </a:rPr>
                <a:t>1 - Requirements Gathering and Analysis</a:t>
              </a:r>
            </a:p>
          </p:txBody>
        </p:sp>
        <p:sp>
          <p:nvSpPr>
            <p:cNvPr id="44" name="TextBox 43">
              <a:extLst>
                <a:ext uri="{FF2B5EF4-FFF2-40B4-BE49-F238E27FC236}">
                  <a16:creationId xmlns:a16="http://schemas.microsoft.com/office/drawing/2014/main" id="{05DAF436-E11E-3242-0BD9-DDCBD64F6305}"/>
                </a:ext>
              </a:extLst>
            </p:cNvPr>
            <p:cNvSpPr txBox="1"/>
            <p:nvPr/>
          </p:nvSpPr>
          <p:spPr>
            <a:xfrm>
              <a:off x="8929772" y="1925881"/>
              <a:ext cx="2929293" cy="276999"/>
            </a:xfrm>
            <a:prstGeom prst="rect">
              <a:avLst/>
            </a:prstGeom>
            <a:noFill/>
          </p:spPr>
          <p:txBody>
            <a:bodyPr wrap="square" lIns="0" rIns="0" rtlCol="0" anchor="t">
              <a:spAutoFit/>
            </a:bodyPr>
            <a:lstStyle/>
            <a:p>
              <a:pPr algn="just"/>
              <a:endParaRPr lang="en-US" sz="1200" dirty="0">
                <a:solidFill>
                  <a:schemeClr val="tx1">
                    <a:lumMod val="65000"/>
                    <a:lumOff val="35000"/>
                  </a:schemeClr>
                </a:solidFill>
              </a:endParaRPr>
            </a:p>
          </p:txBody>
        </p:sp>
      </p:grpSp>
      <p:sp>
        <p:nvSpPr>
          <p:cNvPr id="45" name="TextBox 44">
            <a:extLst>
              <a:ext uri="{FF2B5EF4-FFF2-40B4-BE49-F238E27FC236}">
                <a16:creationId xmlns:a16="http://schemas.microsoft.com/office/drawing/2014/main" id="{210045A0-6A38-96A1-5084-67A018C59125}"/>
              </a:ext>
            </a:extLst>
          </p:cNvPr>
          <p:cNvSpPr txBox="1"/>
          <p:nvPr/>
        </p:nvSpPr>
        <p:spPr>
          <a:xfrm>
            <a:off x="9094892" y="2021391"/>
            <a:ext cx="2937088" cy="707886"/>
          </a:xfrm>
          <a:prstGeom prst="rect">
            <a:avLst/>
          </a:prstGeom>
          <a:noFill/>
        </p:spPr>
        <p:txBody>
          <a:bodyPr wrap="square" lIns="0" rIns="0" rtlCol="0" anchor="ctr">
            <a:spAutoFit/>
          </a:bodyPr>
          <a:lstStyle/>
          <a:p>
            <a:r>
              <a:rPr lang="en-US" sz="2000" b="1" dirty="0">
                <a:solidFill>
                  <a:schemeClr val="accent2"/>
                </a:solidFill>
                <a:latin typeface="Times New Roman" panose="02020603050405020304" pitchFamily="18" charset="0"/>
                <a:cs typeface="Times New Roman" panose="02020603050405020304" pitchFamily="18" charset="0"/>
              </a:rPr>
              <a:t>2 - Data Collection and Preprocessing</a:t>
            </a:r>
          </a:p>
        </p:txBody>
      </p:sp>
      <p:sp>
        <p:nvSpPr>
          <p:cNvPr id="46" name="TextBox 45">
            <a:extLst>
              <a:ext uri="{FF2B5EF4-FFF2-40B4-BE49-F238E27FC236}">
                <a16:creationId xmlns:a16="http://schemas.microsoft.com/office/drawing/2014/main" id="{B7FC0EB8-5DBC-C1FC-7061-F836479031F8}"/>
              </a:ext>
            </a:extLst>
          </p:cNvPr>
          <p:cNvSpPr txBox="1"/>
          <p:nvPr/>
        </p:nvSpPr>
        <p:spPr>
          <a:xfrm>
            <a:off x="9338732" y="3300540"/>
            <a:ext cx="2937088" cy="707886"/>
          </a:xfrm>
          <a:prstGeom prst="rect">
            <a:avLst/>
          </a:prstGeom>
          <a:noFill/>
        </p:spPr>
        <p:txBody>
          <a:bodyPr wrap="square" lIns="0" rIns="0" rtlCol="0" anchor="ctr">
            <a:spAutoFit/>
          </a:bodyPr>
          <a:lstStyle/>
          <a:p>
            <a:r>
              <a:rPr lang="en-US" sz="2000" b="1" dirty="0">
                <a:solidFill>
                  <a:schemeClr val="accent3"/>
                </a:solidFill>
                <a:latin typeface="Times New Roman" panose="02020603050405020304" pitchFamily="18" charset="0"/>
                <a:cs typeface="Times New Roman" panose="02020603050405020304" pitchFamily="18" charset="0"/>
              </a:rPr>
              <a:t>3 - Exploratory Data Analysis (EDA)</a:t>
            </a:r>
          </a:p>
        </p:txBody>
      </p:sp>
      <p:sp>
        <p:nvSpPr>
          <p:cNvPr id="47" name="TextBox 46">
            <a:extLst>
              <a:ext uri="{FF2B5EF4-FFF2-40B4-BE49-F238E27FC236}">
                <a16:creationId xmlns:a16="http://schemas.microsoft.com/office/drawing/2014/main" id="{FB96F8B2-5A69-131E-433C-1E6EC85B1FE5}"/>
              </a:ext>
            </a:extLst>
          </p:cNvPr>
          <p:cNvSpPr txBox="1"/>
          <p:nvPr/>
        </p:nvSpPr>
        <p:spPr>
          <a:xfrm>
            <a:off x="8736893" y="4710991"/>
            <a:ext cx="2937088" cy="707886"/>
          </a:xfrm>
          <a:prstGeom prst="rect">
            <a:avLst/>
          </a:prstGeom>
          <a:noFill/>
        </p:spPr>
        <p:txBody>
          <a:bodyPr wrap="square" lIns="0" rIns="0" rtlCol="0" anchor="ctr">
            <a:spAutoFit/>
          </a:bodyPr>
          <a:lstStyle/>
          <a:p>
            <a:r>
              <a:rPr lang="en-US" sz="2000" b="1" dirty="0">
                <a:solidFill>
                  <a:schemeClr val="tx2"/>
                </a:solidFill>
                <a:latin typeface="Times New Roman" panose="02020603050405020304" pitchFamily="18" charset="0"/>
                <a:cs typeface="Times New Roman" panose="02020603050405020304" pitchFamily="18" charset="0"/>
              </a:rPr>
              <a:t>4 - Model Selection and Development</a:t>
            </a:r>
          </a:p>
        </p:txBody>
      </p:sp>
      <p:sp>
        <p:nvSpPr>
          <p:cNvPr id="48" name="TextBox 47">
            <a:extLst>
              <a:ext uri="{FF2B5EF4-FFF2-40B4-BE49-F238E27FC236}">
                <a16:creationId xmlns:a16="http://schemas.microsoft.com/office/drawing/2014/main" id="{859B2833-D9A6-BD14-355A-E1687593C610}"/>
              </a:ext>
            </a:extLst>
          </p:cNvPr>
          <p:cNvSpPr txBox="1"/>
          <p:nvPr/>
        </p:nvSpPr>
        <p:spPr>
          <a:xfrm>
            <a:off x="305053" y="1396124"/>
            <a:ext cx="2937088" cy="707886"/>
          </a:xfrm>
          <a:prstGeom prst="rect">
            <a:avLst/>
          </a:prstGeom>
          <a:noFill/>
        </p:spPr>
        <p:txBody>
          <a:bodyPr wrap="square" lIns="0" rIns="0" rtlCol="0" anchor="ctr">
            <a:spAutoFit/>
          </a:bodyPr>
          <a:lstStyle/>
          <a:p>
            <a:pPr algn="r"/>
            <a:r>
              <a:rPr lang="en-US" sz="2000" b="1" dirty="0">
                <a:solidFill>
                  <a:srgbClr val="EB1E42"/>
                </a:solidFill>
                <a:latin typeface="Times New Roman" panose="02020603050405020304" pitchFamily="18" charset="0"/>
                <a:cs typeface="Times New Roman" panose="02020603050405020304" pitchFamily="18" charset="0"/>
              </a:rPr>
              <a:t>8 - Maintenance and Monitoring </a:t>
            </a:r>
          </a:p>
        </p:txBody>
      </p:sp>
      <p:sp>
        <p:nvSpPr>
          <p:cNvPr id="49" name="TextBox 48">
            <a:extLst>
              <a:ext uri="{FF2B5EF4-FFF2-40B4-BE49-F238E27FC236}">
                <a16:creationId xmlns:a16="http://schemas.microsoft.com/office/drawing/2014/main" id="{C9B2E158-E348-F81C-6AE2-87286BA556F5}"/>
              </a:ext>
            </a:extLst>
          </p:cNvPr>
          <p:cNvSpPr txBox="1"/>
          <p:nvPr/>
        </p:nvSpPr>
        <p:spPr>
          <a:xfrm>
            <a:off x="-92042" y="3045410"/>
            <a:ext cx="2937088" cy="400110"/>
          </a:xfrm>
          <a:prstGeom prst="rect">
            <a:avLst/>
          </a:prstGeom>
          <a:noFill/>
        </p:spPr>
        <p:txBody>
          <a:bodyPr wrap="square" lIns="0" rIns="0" rtlCol="0" anchor="ctr">
            <a:spAutoFit/>
          </a:bodyPr>
          <a:lstStyle/>
          <a:p>
            <a:pPr algn="r"/>
            <a:r>
              <a:rPr lang="en-US" sz="2000" b="1" dirty="0">
                <a:solidFill>
                  <a:schemeClr val="accent4">
                    <a:lumMod val="75000"/>
                  </a:schemeClr>
                </a:solidFill>
                <a:latin typeface="Times New Roman" panose="02020603050405020304" pitchFamily="18" charset="0"/>
                <a:cs typeface="Times New Roman" panose="02020603050405020304" pitchFamily="18" charset="0"/>
              </a:rPr>
              <a:t>7 - Documentation</a:t>
            </a:r>
          </a:p>
        </p:txBody>
      </p:sp>
      <p:sp>
        <p:nvSpPr>
          <p:cNvPr id="50" name="TextBox 49">
            <a:extLst>
              <a:ext uri="{FF2B5EF4-FFF2-40B4-BE49-F238E27FC236}">
                <a16:creationId xmlns:a16="http://schemas.microsoft.com/office/drawing/2014/main" id="{EC1BA218-A4EF-6068-CA47-98071676BCA4}"/>
              </a:ext>
            </a:extLst>
          </p:cNvPr>
          <p:cNvSpPr txBox="1"/>
          <p:nvPr/>
        </p:nvSpPr>
        <p:spPr>
          <a:xfrm>
            <a:off x="-253622" y="4279992"/>
            <a:ext cx="2937088" cy="400110"/>
          </a:xfrm>
          <a:prstGeom prst="rect">
            <a:avLst/>
          </a:prstGeom>
          <a:noFill/>
        </p:spPr>
        <p:txBody>
          <a:bodyPr wrap="square" lIns="0" rIns="0" rtlCol="0" anchor="ctr">
            <a:spAutoFit/>
          </a:bodyPr>
          <a:lstStyle/>
          <a:p>
            <a:pPr algn="r"/>
            <a:r>
              <a:rPr lang="en-US" sz="2000" b="1" dirty="0">
                <a:solidFill>
                  <a:schemeClr val="accent6"/>
                </a:solidFill>
                <a:latin typeface="Times New Roman" panose="02020603050405020304" pitchFamily="18" charset="0"/>
                <a:cs typeface="Times New Roman" panose="02020603050405020304" pitchFamily="18" charset="0"/>
              </a:rPr>
              <a:t>6 - Testing </a:t>
            </a:r>
          </a:p>
        </p:txBody>
      </p:sp>
      <p:sp>
        <p:nvSpPr>
          <p:cNvPr id="51" name="TextBox 50">
            <a:extLst>
              <a:ext uri="{FF2B5EF4-FFF2-40B4-BE49-F238E27FC236}">
                <a16:creationId xmlns:a16="http://schemas.microsoft.com/office/drawing/2014/main" id="{D80CB358-61A0-B130-AD7C-6B3A9F6F5B4C}"/>
              </a:ext>
            </a:extLst>
          </p:cNvPr>
          <p:cNvSpPr txBox="1"/>
          <p:nvPr/>
        </p:nvSpPr>
        <p:spPr>
          <a:xfrm>
            <a:off x="1491773" y="5572764"/>
            <a:ext cx="2937088" cy="400110"/>
          </a:xfrm>
          <a:prstGeom prst="rect">
            <a:avLst/>
          </a:prstGeom>
          <a:noFill/>
        </p:spPr>
        <p:txBody>
          <a:bodyPr wrap="square" lIns="0" rIns="0" rtlCol="0" anchor="ctr">
            <a:spAutoFit/>
          </a:bodyPr>
          <a:lstStyle/>
          <a:p>
            <a:pPr algn="r"/>
            <a:r>
              <a:rPr lang="en-US" sz="2000" b="1" dirty="0">
                <a:solidFill>
                  <a:schemeClr val="accent5"/>
                </a:solidFill>
                <a:latin typeface="Times New Roman" panose="02020603050405020304" pitchFamily="18" charset="0"/>
                <a:cs typeface="Times New Roman" panose="02020603050405020304" pitchFamily="18" charset="0"/>
              </a:rPr>
              <a:t>5 - Model Deployment</a:t>
            </a:r>
          </a:p>
        </p:txBody>
      </p:sp>
    </p:spTree>
    <p:extLst>
      <p:ext uri="{BB962C8B-B14F-4D97-AF65-F5344CB8AC3E}">
        <p14:creationId xmlns:p14="http://schemas.microsoft.com/office/powerpoint/2010/main" val="93061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FE1A-0F38-2AA7-F99E-61833FEE56FD}"/>
              </a:ext>
            </a:extLst>
          </p:cNvPr>
          <p:cNvSpPr>
            <a:spLocks noGrp="1"/>
          </p:cNvSpPr>
          <p:nvPr>
            <p:ph type="title"/>
          </p:nvPr>
        </p:nvSpPr>
        <p:spPr>
          <a:xfrm>
            <a:off x="1140317" y="943277"/>
            <a:ext cx="9603275" cy="694606"/>
          </a:xfrm>
        </p:spPr>
        <p:txBody>
          <a:bodyPr>
            <a:normAutofit/>
          </a:bodyPr>
          <a:lstStyle/>
          <a:p>
            <a:r>
              <a:rPr lang="en-IN" sz="2800" dirty="0">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5D59C0D1-3ACC-E1E5-32F9-D49451E5A2E7}"/>
              </a:ext>
            </a:extLst>
          </p:cNvPr>
          <p:cNvPicPr>
            <a:picLocks noChangeAspect="1"/>
          </p:cNvPicPr>
          <p:nvPr/>
        </p:nvPicPr>
        <p:blipFill>
          <a:blip r:embed="rId2"/>
          <a:stretch>
            <a:fillRect/>
          </a:stretch>
        </p:blipFill>
        <p:spPr>
          <a:xfrm>
            <a:off x="535942" y="1517304"/>
            <a:ext cx="10812026" cy="4222192"/>
          </a:xfrm>
          <a:prstGeom prst="rect">
            <a:avLst/>
          </a:prstGeom>
        </p:spPr>
      </p:pic>
    </p:spTree>
    <p:extLst>
      <p:ext uri="{BB962C8B-B14F-4D97-AF65-F5344CB8AC3E}">
        <p14:creationId xmlns:p14="http://schemas.microsoft.com/office/powerpoint/2010/main" val="222204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270" y="1672046"/>
            <a:ext cx="9603275" cy="3709851"/>
          </a:xfrm>
          <a:prstGeom prst="rect">
            <a:avLst/>
          </a:prstGeom>
        </p:spPr>
      </p:pic>
    </p:spTree>
    <p:extLst>
      <p:ext uri="{BB962C8B-B14F-4D97-AF65-F5344CB8AC3E}">
        <p14:creationId xmlns:p14="http://schemas.microsoft.com/office/powerpoint/2010/main" val="93170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270" y="1515291"/>
            <a:ext cx="9603275" cy="4441372"/>
          </a:xfrm>
          <a:prstGeom prst="rect">
            <a:avLst/>
          </a:prstGeom>
        </p:spPr>
      </p:pic>
    </p:spTree>
    <p:extLst>
      <p:ext uri="{BB962C8B-B14F-4D97-AF65-F5344CB8AC3E}">
        <p14:creationId xmlns:p14="http://schemas.microsoft.com/office/powerpoint/2010/main" val="252730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DIAGRAM</a:t>
            </a:r>
          </a:p>
        </p:txBody>
      </p:sp>
      <p:pic>
        <p:nvPicPr>
          <p:cNvPr id="3" name="Picture 2"/>
          <p:cNvPicPr>
            <a:picLocks noChangeAspect="1"/>
          </p:cNvPicPr>
          <p:nvPr/>
        </p:nvPicPr>
        <p:blipFill>
          <a:blip r:embed="rId2"/>
          <a:srcRect/>
          <a:stretch/>
        </p:blipFill>
        <p:spPr>
          <a:xfrm>
            <a:off x="6096000" y="1289986"/>
            <a:ext cx="2695139" cy="4415246"/>
          </a:xfrm>
          <a:prstGeom prst="rect">
            <a:avLst/>
          </a:prstGeom>
        </p:spPr>
      </p:pic>
    </p:spTree>
    <p:extLst>
      <p:ext uri="{BB962C8B-B14F-4D97-AF65-F5344CB8AC3E}">
        <p14:creationId xmlns:p14="http://schemas.microsoft.com/office/powerpoint/2010/main" val="206350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55662FB2-E395-979E-CACD-2AE09A3C3B00}"/>
              </a:ext>
            </a:extLst>
          </p:cNvPr>
          <p:cNvPicPr>
            <a:picLocks noChangeAspect="1"/>
          </p:cNvPicPr>
          <p:nvPr/>
        </p:nvPicPr>
        <p:blipFill>
          <a:blip r:embed="rId2">
            <a:extLst>
              <a:ext uri="{837473B0-CC2E-450A-ABE3-18F120FF3D39}">
                <a1611:picAttrSrcUrl xmlns:a1611="http://schemas.microsoft.com/office/drawing/2016/11/main" r:id="rId3"/>
              </a:ext>
            </a:extLst>
          </a:blip>
          <a:stretch/>
        </p:blipFill>
        <p:spPr>
          <a:xfrm>
            <a:off x="7933267" y="1454854"/>
            <a:ext cx="3197734" cy="3197734"/>
          </a:xfrm>
          <a:prstGeom prst="rect">
            <a:avLst/>
          </a:prstGeom>
        </p:spPr>
      </p:pic>
      <p:sp>
        <p:nvSpPr>
          <p:cNvPr id="3" name="Title 2">
            <a:extLst>
              <a:ext uri="{FF2B5EF4-FFF2-40B4-BE49-F238E27FC236}">
                <a16:creationId xmlns:a16="http://schemas.microsoft.com/office/drawing/2014/main" id="{119FE31A-4DA9-D98F-A564-FC33C9B5240B}"/>
              </a:ext>
            </a:extLst>
          </p:cNvPr>
          <p:cNvSpPr txBox="1">
            <a:spLocks/>
          </p:cNvSpPr>
          <p:nvPr/>
        </p:nvSpPr>
        <p:spPr>
          <a:xfrm>
            <a:off x="1755658" y="2466896"/>
            <a:ext cx="5854872" cy="1924208"/>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a:t>Algorithms</a:t>
            </a:r>
            <a:endParaRPr lang="en-IN" dirty="0"/>
          </a:p>
        </p:txBody>
      </p:sp>
    </p:spTree>
    <p:extLst>
      <p:ext uri="{BB962C8B-B14F-4D97-AF65-F5344CB8AC3E}">
        <p14:creationId xmlns:p14="http://schemas.microsoft.com/office/powerpoint/2010/main" val="160238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2C68BD-A87C-E6BC-BFF9-F2A1AF4A840D}"/>
              </a:ext>
            </a:extLst>
          </p:cNvPr>
          <p:cNvSpPr>
            <a:spLocks noGrp="1"/>
          </p:cNvSpPr>
          <p:nvPr>
            <p:ph type="title"/>
          </p:nvPr>
        </p:nvSpPr>
        <p:spPr/>
        <p:txBody>
          <a:bodyPr/>
          <a:lstStyle/>
          <a:p>
            <a:r>
              <a:rPr lang="en-IN" dirty="0"/>
              <a:t>Exploratory Data Analysis (EDA)</a:t>
            </a:r>
          </a:p>
        </p:txBody>
      </p:sp>
      <p:sp>
        <p:nvSpPr>
          <p:cNvPr id="6" name="TextBox 5">
            <a:extLst>
              <a:ext uri="{FF2B5EF4-FFF2-40B4-BE49-F238E27FC236}">
                <a16:creationId xmlns:a16="http://schemas.microsoft.com/office/drawing/2014/main" id="{E9FDB229-F648-7468-D3B4-BDAC1714E26C}"/>
              </a:ext>
            </a:extLst>
          </p:cNvPr>
          <p:cNvSpPr txBox="1"/>
          <p:nvPr/>
        </p:nvSpPr>
        <p:spPr>
          <a:xfrm>
            <a:off x="1305098" y="1862051"/>
            <a:ext cx="9428447" cy="3970318"/>
          </a:xfrm>
          <a:prstGeom prst="rect">
            <a:avLst/>
          </a:prstGeom>
          <a:noFill/>
        </p:spPr>
        <p:txBody>
          <a:bodyPr wrap="square" rtlCol="0">
            <a:spAutoFit/>
          </a:bodyPr>
          <a:lstStyle/>
          <a:p>
            <a:r>
              <a:rPr lang="en-US" dirty="0"/>
              <a:t>Exploratory Data Analysis (EDA) refers to the method of studying and exploring record sets to apprehend their predominant traits, discover patterns, locate outliers, and identify relationships between variables. EDA is normally carried out as  preliminary step before undertaking extra formal statistical analyses or modeling</a:t>
            </a:r>
          </a:p>
          <a:p>
            <a:endParaRPr lang="en-US" dirty="0"/>
          </a:p>
          <a:p>
            <a:r>
              <a:rPr lang="en-US" dirty="0"/>
              <a:t>Steps in EDA :</a:t>
            </a:r>
          </a:p>
          <a:p>
            <a:pPr marL="285750" indent="-285750">
              <a:buFont typeface="Arial" panose="020B0604020202020204" pitchFamily="34" charset="0"/>
              <a:buChar char="•"/>
            </a:pPr>
            <a:r>
              <a:rPr lang="en-US" dirty="0"/>
              <a:t>Data Cleaning</a:t>
            </a:r>
          </a:p>
          <a:p>
            <a:pPr marL="285750" indent="-285750">
              <a:buFont typeface="Arial" panose="020B0604020202020204" pitchFamily="34" charset="0"/>
              <a:buChar char="•"/>
            </a:pPr>
            <a:r>
              <a:rPr lang="en-US" dirty="0"/>
              <a:t>Descriptive Statistics</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Feature Engineering</a:t>
            </a:r>
          </a:p>
          <a:p>
            <a:pPr marL="285750" indent="-285750">
              <a:buFont typeface="Arial" panose="020B0604020202020204" pitchFamily="34" charset="0"/>
              <a:buChar char="•"/>
            </a:pPr>
            <a:r>
              <a:rPr lang="en-IN" dirty="0"/>
              <a:t>Correlation and Relationships</a:t>
            </a:r>
          </a:p>
          <a:p>
            <a:pPr marL="285750" indent="-285750">
              <a:buFont typeface="Arial" panose="020B0604020202020204" pitchFamily="34" charset="0"/>
              <a:buChar char="•"/>
            </a:pPr>
            <a:r>
              <a:rPr lang="en-IN" dirty="0"/>
              <a:t>Data Segmentation</a:t>
            </a:r>
          </a:p>
          <a:p>
            <a:pPr marL="285750" indent="-285750">
              <a:buFont typeface="Arial" panose="020B0604020202020204" pitchFamily="34" charset="0"/>
              <a:buChar char="•"/>
            </a:pPr>
            <a:r>
              <a:rPr lang="en-IN" dirty="0"/>
              <a:t>Hypothesis Generation</a:t>
            </a:r>
          </a:p>
          <a:p>
            <a:pPr marL="285750" indent="-285750">
              <a:buFont typeface="Arial" panose="020B0604020202020204" pitchFamily="34" charset="0"/>
              <a:buChar char="•"/>
            </a:pPr>
            <a:r>
              <a:rPr lang="en-IN" dirty="0"/>
              <a:t>Data Quality Assessment</a:t>
            </a:r>
          </a:p>
        </p:txBody>
      </p:sp>
    </p:spTree>
    <p:extLst>
      <p:ext uri="{BB962C8B-B14F-4D97-AF65-F5344CB8AC3E}">
        <p14:creationId xmlns:p14="http://schemas.microsoft.com/office/powerpoint/2010/main" val="2074142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7C71-4231-581B-2F55-90C975C87039}"/>
              </a:ext>
            </a:extLst>
          </p:cNvPr>
          <p:cNvSpPr>
            <a:spLocks noGrp="1"/>
          </p:cNvSpPr>
          <p:nvPr>
            <p:ph type="title"/>
          </p:nvPr>
        </p:nvSpPr>
        <p:spPr/>
        <p:txBody>
          <a:bodyPr/>
          <a:lstStyle/>
          <a:p>
            <a:r>
              <a:rPr lang="en-US" dirty="0"/>
              <a:t>XGBoost (Extreme Gradient Boosting)</a:t>
            </a:r>
            <a:endParaRPr lang="en-IN" dirty="0"/>
          </a:p>
        </p:txBody>
      </p:sp>
      <p:sp>
        <p:nvSpPr>
          <p:cNvPr id="3" name="TextBox 2">
            <a:extLst>
              <a:ext uri="{FF2B5EF4-FFF2-40B4-BE49-F238E27FC236}">
                <a16:creationId xmlns:a16="http://schemas.microsoft.com/office/drawing/2014/main" id="{C435E498-8CA6-9C65-ACF9-6C42D2DB5BB3}"/>
              </a:ext>
            </a:extLst>
          </p:cNvPr>
          <p:cNvSpPr txBox="1"/>
          <p:nvPr/>
        </p:nvSpPr>
        <p:spPr>
          <a:xfrm>
            <a:off x="1267326" y="1764632"/>
            <a:ext cx="9603275" cy="2862322"/>
          </a:xfrm>
          <a:prstGeom prst="rect">
            <a:avLst/>
          </a:prstGeom>
          <a:noFill/>
        </p:spPr>
        <p:txBody>
          <a:bodyPr wrap="square" rtlCol="0">
            <a:spAutoFit/>
          </a:bodyPr>
          <a:lstStyle/>
          <a:p>
            <a:r>
              <a:rPr lang="en-US" dirty="0"/>
              <a:t>When it comes to a superfast Machine Learning algorithm that works on tree-based</a:t>
            </a:r>
          </a:p>
          <a:p>
            <a:r>
              <a:rPr lang="en-US" dirty="0"/>
              <a:t>models and tries to reach the best in class accuracy by optimally using</a:t>
            </a:r>
          </a:p>
          <a:p>
            <a:r>
              <a:rPr lang="en-US" dirty="0"/>
              <a:t>computational resources, XGBoost or Extreme Gradient Boosting becomes the most</a:t>
            </a:r>
          </a:p>
          <a:p>
            <a:r>
              <a:rPr lang="en-US" dirty="0"/>
              <a:t>natural choice. Created by Tianqi Chen, the XGBoost algorithm has recently got so</a:t>
            </a:r>
          </a:p>
          <a:p>
            <a:r>
              <a:rPr lang="en-US" dirty="0"/>
              <a:t>much popularity owing to its massive usage in most of the hackathons and Kaggle</a:t>
            </a:r>
          </a:p>
          <a:p>
            <a:r>
              <a:rPr lang="en-US" dirty="0"/>
              <a:t>competitions.</a:t>
            </a:r>
          </a:p>
          <a:p>
            <a:r>
              <a:rPr lang="en-US" dirty="0"/>
              <a:t>In simple terms, XGBoost may be formally defined as a decision tree-based</a:t>
            </a:r>
          </a:p>
          <a:p>
            <a:r>
              <a:rPr lang="en-US" dirty="0"/>
              <a:t>ensemble learning framework that uses Gradient Descent as the underlying</a:t>
            </a:r>
          </a:p>
          <a:p>
            <a:r>
              <a:rPr lang="en-US" dirty="0"/>
              <a:t>objective function and comes with a lot of flexibility while delivering the desired</a:t>
            </a:r>
          </a:p>
          <a:p>
            <a:r>
              <a:rPr lang="en-US" dirty="0"/>
              <a:t>results by optimally using computational power</a:t>
            </a:r>
            <a:endParaRPr lang="en-IN" dirty="0"/>
          </a:p>
        </p:txBody>
      </p:sp>
    </p:spTree>
    <p:extLst>
      <p:ext uri="{BB962C8B-B14F-4D97-AF65-F5344CB8AC3E}">
        <p14:creationId xmlns:p14="http://schemas.microsoft.com/office/powerpoint/2010/main" val="2764903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D1B2-68C4-0A20-69D7-3F8C93993BA5}"/>
              </a:ext>
            </a:extLst>
          </p:cNvPr>
          <p:cNvSpPr>
            <a:spLocks noGrp="1"/>
          </p:cNvSpPr>
          <p:nvPr>
            <p:ph type="title"/>
          </p:nvPr>
        </p:nvSpPr>
        <p:spPr/>
        <p:txBody>
          <a:bodyPr/>
          <a:lstStyle/>
          <a:p>
            <a:r>
              <a:rPr lang="en-US" dirty="0"/>
              <a:t>Steps in XGBoost</a:t>
            </a:r>
            <a:endParaRPr lang="en-IN" dirty="0"/>
          </a:p>
        </p:txBody>
      </p:sp>
      <p:sp>
        <p:nvSpPr>
          <p:cNvPr id="7" name="TextBox 6">
            <a:extLst>
              <a:ext uri="{FF2B5EF4-FFF2-40B4-BE49-F238E27FC236}">
                <a16:creationId xmlns:a16="http://schemas.microsoft.com/office/drawing/2014/main" id="{98A85E35-5259-C802-80D3-045E94FD2E9F}"/>
              </a:ext>
            </a:extLst>
          </p:cNvPr>
          <p:cNvSpPr txBox="1"/>
          <p:nvPr/>
        </p:nvSpPr>
        <p:spPr>
          <a:xfrm>
            <a:off x="1130269" y="1674673"/>
            <a:ext cx="9603275" cy="350865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Building Decision Tree Sequentially :</a:t>
            </a:r>
          </a:p>
          <a:p>
            <a:pPr algn="just"/>
            <a:r>
              <a:rPr lang="en-US" dirty="0"/>
              <a:t>		</a:t>
            </a:r>
            <a:r>
              <a:rPr lang="en-US" sz="1600" dirty="0">
                <a:solidFill>
                  <a:schemeClr val="bg1">
                    <a:lumMod val="50000"/>
                  </a:schemeClr>
                </a:solidFill>
              </a:rPr>
              <a:t>XGBoost starts by training a basic decision tree on your data. This initial tree makes some errors in predictions.</a:t>
            </a:r>
          </a:p>
          <a:p>
            <a:pPr marL="285750" indent="-285750" algn="just">
              <a:buFont typeface="Arial" panose="020B0604020202020204" pitchFamily="34" charset="0"/>
              <a:buChar char="•"/>
            </a:pPr>
            <a:r>
              <a:rPr lang="en-US" dirty="0"/>
              <a:t>Focusing on Errors:</a:t>
            </a:r>
          </a:p>
          <a:p>
            <a:pPr algn="just"/>
            <a:r>
              <a:rPr lang="en-US" dirty="0"/>
              <a:t>		</a:t>
            </a:r>
            <a:r>
              <a:rPr lang="en-US" sz="1600" dirty="0"/>
              <a:t> </a:t>
            </a:r>
            <a:r>
              <a:rPr lang="en-US" sz="1600" dirty="0">
                <a:solidFill>
                  <a:schemeClr val="bg1">
                    <a:lumMod val="50000"/>
                  </a:schemeClr>
                </a:solidFill>
              </a:rPr>
              <a:t>The algorithm then analyzes the errors made by the first tree and creates a second decision tree that specifically targets those errors.</a:t>
            </a:r>
          </a:p>
          <a:p>
            <a:pPr marL="285750" indent="-285750" algn="just">
              <a:buFont typeface="Arial" panose="020B0604020202020204" pitchFamily="34" charset="0"/>
              <a:buChar char="•"/>
            </a:pPr>
            <a:r>
              <a:rPr lang="en-US" dirty="0"/>
              <a:t>Boosting the Ensemble:</a:t>
            </a:r>
          </a:p>
          <a:p>
            <a:pPr algn="just"/>
            <a:r>
              <a:rPr lang="en-US" sz="1600" dirty="0"/>
              <a:t>		</a:t>
            </a:r>
            <a:r>
              <a:rPr lang="en-US" sz="1600" dirty="0">
                <a:solidFill>
                  <a:schemeClr val="bg1">
                    <a:lumMod val="50000"/>
                  </a:schemeClr>
                </a:solidFill>
              </a:rPr>
              <a:t>This process of building decision trees that correct the mistakes of previous ones continues iteratively. Each new tree is added to the ensemble, gradually improving the overall prediction accuracy.</a:t>
            </a:r>
          </a:p>
          <a:p>
            <a:pPr marL="285750" indent="-285750" algn="just">
              <a:buFont typeface="Arial" panose="020B0604020202020204" pitchFamily="34" charset="0"/>
              <a:buChar char="•"/>
            </a:pPr>
            <a:r>
              <a:rPr lang="en-US" dirty="0"/>
              <a:t>Regularization to Prevent Overfitting:</a:t>
            </a:r>
          </a:p>
          <a:p>
            <a:pPr algn="just"/>
            <a:r>
              <a:rPr lang="en-US" sz="1600" dirty="0"/>
              <a:t>		</a:t>
            </a:r>
            <a:r>
              <a:rPr lang="en-US" sz="1600" dirty="0">
                <a:solidFill>
                  <a:schemeClr val="bg1">
                    <a:lumMod val="50000"/>
                  </a:schemeClr>
                </a:solidFill>
              </a:rPr>
              <a:t>XGBoost incorporates regularization techniques to prevent the model from overfitting to the training data. This helps it generalize better to unseen data.</a:t>
            </a:r>
            <a:endParaRPr lang="en-IN" sz="1600" dirty="0">
              <a:solidFill>
                <a:schemeClr val="bg1">
                  <a:lumMod val="50000"/>
                </a:schemeClr>
              </a:solidFill>
            </a:endParaRPr>
          </a:p>
        </p:txBody>
      </p:sp>
    </p:spTree>
    <p:extLst>
      <p:ext uri="{BB962C8B-B14F-4D97-AF65-F5344CB8AC3E}">
        <p14:creationId xmlns:p14="http://schemas.microsoft.com/office/powerpoint/2010/main" val="313225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EE99-B3DE-E826-9336-851E56C5024B}"/>
              </a:ext>
            </a:extLst>
          </p:cNvPr>
          <p:cNvSpPr>
            <a:spLocks noGrp="1"/>
          </p:cNvSpPr>
          <p:nvPr>
            <p:ph type="title"/>
          </p:nvPr>
        </p:nvSpPr>
        <p:spPr/>
        <p:txBody>
          <a:bodyPr/>
          <a:lstStyle/>
          <a:p>
            <a:r>
              <a:rPr lang="en-US" dirty="0"/>
              <a:t>Code Implementation</a:t>
            </a:r>
            <a:endParaRPr lang="en-IN" dirty="0"/>
          </a:p>
        </p:txBody>
      </p:sp>
    </p:spTree>
    <p:extLst>
      <p:ext uri="{BB962C8B-B14F-4D97-AF65-F5344CB8AC3E}">
        <p14:creationId xmlns:p14="http://schemas.microsoft.com/office/powerpoint/2010/main" val="200644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F8A9-60E1-BE70-1A93-7EB0B9C906D2}"/>
              </a:ext>
            </a:extLst>
          </p:cNvPr>
          <p:cNvSpPr>
            <a:spLocks noGrp="1"/>
          </p:cNvSpPr>
          <p:nvPr>
            <p:ph type="title"/>
          </p:nvPr>
        </p:nvSpPr>
        <p:spPr>
          <a:xfrm>
            <a:off x="1131052" y="958038"/>
            <a:ext cx="9605635" cy="440490"/>
          </a:xfrm>
        </p:spPr>
        <p:txBody>
          <a:bodyPr>
            <a:noAutofit/>
          </a:bodyPr>
          <a:lstStyle/>
          <a:p>
            <a:r>
              <a:rPr lang="en-IN" sz="2800" dirty="0">
                <a:latin typeface="Times New Roman" panose="02020603050405020304" pitchFamily="18" charset="0"/>
                <a:cs typeface="Times New Roman" panose="02020603050405020304" pitchFamily="18" charset="0"/>
              </a:rPr>
              <a:t>ABSTRACT</a:t>
            </a:r>
            <a:endParaRPr lang="en-IN" sz="2800" dirty="0"/>
          </a:p>
        </p:txBody>
      </p:sp>
      <p:sp>
        <p:nvSpPr>
          <p:cNvPr id="3" name="Content Placeholder 2">
            <a:extLst>
              <a:ext uri="{FF2B5EF4-FFF2-40B4-BE49-F238E27FC236}">
                <a16:creationId xmlns:a16="http://schemas.microsoft.com/office/drawing/2014/main" id="{4E59826D-750D-EBEE-34EE-DB0BEA1AA703}"/>
              </a:ext>
            </a:extLst>
          </p:cNvPr>
          <p:cNvSpPr>
            <a:spLocks noGrp="1"/>
          </p:cNvSpPr>
          <p:nvPr>
            <p:ph sz="half" idx="1"/>
          </p:nvPr>
        </p:nvSpPr>
        <p:spPr>
          <a:xfrm>
            <a:off x="1129166" y="1507253"/>
            <a:ext cx="4645152" cy="3952220"/>
          </a:xfrm>
        </p:spPr>
        <p:txBody>
          <a:bodyPr>
            <a:normAutofit fontScale="62500" lnSpcReduction="20000"/>
          </a:bodyPr>
          <a:lstStyle/>
          <a:p>
            <a:r>
              <a:rPr lang="en-US" sz="2700" dirty="0">
                <a:latin typeface="Times New Roman" panose="02020603050405020304" pitchFamily="18" charset="0"/>
                <a:cs typeface="Times New Roman" panose="02020603050405020304" pitchFamily="18" charset="0"/>
              </a:rPr>
              <a:t>This research addresses the growing concern of</a:t>
            </a:r>
            <a:r>
              <a:rPr lang="en-US" sz="24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liver cirrhosis in North America, predominantly linked to alcohol consumption. Leveraging advanced machine learning techniques, we aim to develop a comprehensive predictive model by integrating lifestyle factors (such as alcohol consumption, dietary habits, and exercise) and health indicators (including viral hepatitis status and liver function tests).</a:t>
            </a:r>
          </a:p>
          <a:p>
            <a:r>
              <a:rPr lang="en-US" sz="2700" b="1" dirty="0">
                <a:latin typeface="Times New Roman" panose="02020603050405020304" pitchFamily="18" charset="0"/>
                <a:cs typeface="Times New Roman" panose="02020603050405020304" pitchFamily="18" charset="0"/>
              </a:rPr>
              <a:t>Index Terms</a:t>
            </a:r>
            <a:r>
              <a:rPr lang="en-US" sz="2700" dirty="0">
                <a:latin typeface="Times New Roman" panose="02020603050405020304" pitchFamily="18" charset="0"/>
                <a:cs typeface="Times New Roman" panose="02020603050405020304" pitchFamily="18" charset="0"/>
              </a:rPr>
              <a:t>: Liver Cirrhosis, Predictive Modelling, Risk Assessment, Alcohol Consumption, Lifestyle Factors, Health Indicators</a:t>
            </a:r>
          </a:p>
        </p:txBody>
      </p:sp>
      <p:pic>
        <p:nvPicPr>
          <p:cNvPr id="5" name="Content Placeholder 4">
            <a:extLst>
              <a:ext uri="{FF2B5EF4-FFF2-40B4-BE49-F238E27FC236}">
                <a16:creationId xmlns:a16="http://schemas.microsoft.com/office/drawing/2014/main" id="{089182DE-DF83-BE0A-86F8-968E102FF2A9}"/>
              </a:ext>
            </a:extLst>
          </p:cNvPr>
          <p:cNvPicPr>
            <a:picLocks noGrp="1" noChangeAspect="1"/>
          </p:cNvPicPr>
          <p:nvPr>
            <p:ph sz="half" idx="2"/>
          </p:nvPr>
        </p:nvPicPr>
        <p:blipFill>
          <a:blip r:embed="rId2"/>
          <a:stretch>
            <a:fillRect/>
          </a:stretch>
        </p:blipFill>
        <p:spPr>
          <a:xfrm>
            <a:off x="6106048" y="2080008"/>
            <a:ext cx="5469653" cy="2833635"/>
          </a:xfrm>
          <a:prstGeom prst="rect">
            <a:avLst/>
          </a:prstGeom>
        </p:spPr>
      </p:pic>
    </p:spTree>
    <p:extLst>
      <p:ext uri="{BB962C8B-B14F-4D97-AF65-F5344CB8AC3E}">
        <p14:creationId xmlns:p14="http://schemas.microsoft.com/office/powerpoint/2010/main" val="1437292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76969E-94D9-6E57-92B2-1C1E5EE43EF2}"/>
              </a:ext>
            </a:extLst>
          </p:cNvPr>
          <p:cNvPicPr>
            <a:picLocks noChangeAspect="1"/>
          </p:cNvPicPr>
          <p:nvPr/>
        </p:nvPicPr>
        <p:blipFill>
          <a:blip r:embed="rId2"/>
          <a:stretch>
            <a:fillRect/>
          </a:stretch>
        </p:blipFill>
        <p:spPr>
          <a:xfrm>
            <a:off x="0" y="692312"/>
            <a:ext cx="12192000" cy="5068773"/>
          </a:xfrm>
          <a:prstGeom prst="rect">
            <a:avLst/>
          </a:prstGeom>
        </p:spPr>
      </p:pic>
    </p:spTree>
    <p:extLst>
      <p:ext uri="{BB962C8B-B14F-4D97-AF65-F5344CB8AC3E}">
        <p14:creationId xmlns:p14="http://schemas.microsoft.com/office/powerpoint/2010/main" val="744827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CCFA9-2825-9742-40B1-B97DC32D8B8A}"/>
              </a:ext>
            </a:extLst>
          </p:cNvPr>
          <p:cNvSpPr>
            <a:spLocks noGrp="1"/>
          </p:cNvSpPr>
          <p:nvPr>
            <p:ph idx="1"/>
          </p:nvPr>
        </p:nvSpPr>
        <p:spPr>
          <a:xfrm>
            <a:off x="755070" y="1868992"/>
            <a:ext cx="9603275" cy="3938996"/>
          </a:xfrm>
        </p:spPr>
        <p:txBody>
          <a:bodyPr>
            <a:normAutofit/>
          </a:bodyPr>
          <a:lstStyle/>
          <a:p>
            <a:endPar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8000"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8000" dirty="0">
                <a:solidFill>
                  <a:schemeClr val="accent1">
                    <a:lumMod val="75000"/>
                  </a:schemeClr>
                </a:solidFill>
                <a:latin typeface="Tempus Sans ITC" panose="04020404030D07020202" pitchFamily="82" charset="0"/>
                <a:ea typeface="Times New Roman" panose="02020603050405020304" pitchFamily="18" charset="0"/>
                <a:cs typeface="Times New Roman" panose="02020603050405020304" pitchFamily="18" charset="0"/>
              </a:rPr>
              <a:t>Thank you</a:t>
            </a:r>
          </a:p>
        </p:txBody>
      </p:sp>
      <p:sp>
        <p:nvSpPr>
          <p:cNvPr id="7" name="Title 6">
            <a:extLst>
              <a:ext uri="{FF2B5EF4-FFF2-40B4-BE49-F238E27FC236}">
                <a16:creationId xmlns:a16="http://schemas.microsoft.com/office/drawing/2014/main" id="{1D15EB1B-E81C-2D4B-8595-1FD88E4968C7}"/>
              </a:ext>
            </a:extLst>
          </p:cNvPr>
          <p:cNvSpPr>
            <a:spLocks noGrp="1"/>
          </p:cNvSpPr>
          <p:nvPr>
            <p:ph type="title"/>
          </p:nvPr>
        </p:nvSpPr>
        <p:spPr>
          <a:xfrm>
            <a:off x="1833655" y="3587262"/>
            <a:ext cx="9603275" cy="1879084"/>
          </a:xfrm>
        </p:spPr>
        <p:txBody>
          <a:bodyPr>
            <a:normAutofit/>
          </a:bodyPr>
          <a:lstStyle/>
          <a:p>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32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F478-F3D1-32DE-BEC2-079BF28FB7DE}"/>
              </a:ext>
            </a:extLst>
          </p:cNvPr>
          <p:cNvSpPr>
            <a:spLocks noGrp="1"/>
          </p:cNvSpPr>
          <p:nvPr>
            <p:ph type="title"/>
          </p:nvPr>
        </p:nvSpPr>
        <p:spPr>
          <a:xfrm>
            <a:off x="1130270" y="953324"/>
            <a:ext cx="9603275" cy="438331"/>
          </a:xfrm>
        </p:spPr>
        <p:txBody>
          <a:bodyPr>
            <a:noAutofit/>
          </a:bodyPr>
          <a:lstStyle/>
          <a:p>
            <a:r>
              <a:rPr lang="en-US" sz="2800" dirty="0">
                <a:latin typeface="Times New Roman" panose="02020603050405020304" pitchFamily="18" charset="0"/>
                <a:cs typeface="Times New Roman" panose="02020603050405020304" pitchFamily="18" charset="0"/>
              </a:rPr>
              <a:t>LITERATURE SURVEY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FAA0E5-6391-4E35-31E0-922B9CC3978C}"/>
              </a:ext>
            </a:extLst>
          </p:cNvPr>
          <p:cNvSpPr>
            <a:spLocks noGrp="1"/>
          </p:cNvSpPr>
          <p:nvPr>
            <p:ph idx="1"/>
          </p:nvPr>
        </p:nvSpPr>
        <p:spPr>
          <a:xfrm>
            <a:off x="1130270" y="1657978"/>
            <a:ext cx="9603275" cy="3808367"/>
          </a:xfrm>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Traditional medical studies on liver cirrhosis rely on information obtained through personal contact with healthcare professionals.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Recent research has demonstrated the potential of utilizing social media data for studying mental health conditions , but there's limited exploration in the context of liver cirrhosis.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focus on liver cirrhosis, a serious condition affecting millions globally, with particular prevalence among certain groups such as chronic alcohol users. We introduce a novel method for building a cirrhosis classifier, offering cost-effective training data compared to conventional approaches.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86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7AAE-756C-61DD-0EED-E2FE9DE848A3}"/>
              </a:ext>
            </a:extLst>
          </p:cNvPr>
          <p:cNvSpPr>
            <a:spLocks noGrp="1"/>
          </p:cNvSpPr>
          <p:nvPr>
            <p:ph type="title"/>
          </p:nvPr>
        </p:nvSpPr>
        <p:spPr>
          <a:xfrm>
            <a:off x="1110173" y="902207"/>
            <a:ext cx="9603275" cy="1049235"/>
          </a:xfrm>
        </p:spPr>
        <p:txBody>
          <a:bodyPr>
            <a:normAutofit/>
          </a:bodyPr>
          <a:lstStyle/>
          <a:p>
            <a:r>
              <a:rPr lang="en-US" sz="2800" dirty="0">
                <a:latin typeface="Times New Roman" panose="02020603050405020304" pitchFamily="18" charset="0"/>
                <a:ea typeface="+mn-ea"/>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ACD85-F3D8-7B40-8B0E-2542B6E86FD2}"/>
              </a:ext>
            </a:extLst>
          </p:cNvPr>
          <p:cNvSpPr>
            <a:spLocks noGrp="1"/>
          </p:cNvSpPr>
          <p:nvPr>
            <p:ph idx="1"/>
          </p:nvPr>
        </p:nvSpPr>
        <p:spPr>
          <a:xfrm>
            <a:off x="1210657" y="1426825"/>
            <a:ext cx="7318361" cy="2471936"/>
          </a:xfrm>
        </p:spPr>
        <p:txBody>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Liver cirrhosis is a big problem globally, especially in North America, where more people are getting it, mostly because of drinking alcohol. Even though doctors know more about it now, we still need better ways to find it early and figure out who's at risk. This problem statement is about making a smart tool that can predict if someone might get cirrhosis by looking at their lifestyle and health, so doctors can help them before it gets worse.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026" name="Picture 2">
            <a:extLst>
              <a:ext uri="{FF2B5EF4-FFF2-40B4-BE49-F238E27FC236}">
                <a16:creationId xmlns:a16="http://schemas.microsoft.com/office/drawing/2014/main" id="{1CB572CD-10DC-1C32-63B3-D61BD6DBD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323" y="3840335"/>
            <a:ext cx="7735110" cy="159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2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3D6F-CE76-5A71-CB78-EE30865EE4CC}"/>
              </a:ext>
            </a:extLst>
          </p:cNvPr>
          <p:cNvSpPr>
            <a:spLocks noGrp="1"/>
          </p:cNvSpPr>
          <p:nvPr>
            <p:ph type="title"/>
          </p:nvPr>
        </p:nvSpPr>
        <p:spPr>
          <a:xfrm>
            <a:off x="1115368" y="924449"/>
            <a:ext cx="9697612" cy="572756"/>
          </a:xfrm>
        </p:spPr>
        <p:txBody>
          <a:bodyPr/>
          <a:lstStyle/>
          <a:p>
            <a:r>
              <a:rPr lang="en-US" sz="2800" dirty="0">
                <a:latin typeface="Times New Roman" panose="02020603050405020304" pitchFamily="18" charset="0"/>
                <a:cs typeface="Times New Roman" panose="02020603050405020304" pitchFamily="18" charset="0"/>
              </a:rPr>
              <a:t>EXISTING SOLUTION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6A5E19-069B-61AF-DB91-43549CCAEA92}"/>
              </a:ext>
            </a:extLst>
          </p:cNvPr>
          <p:cNvSpPr>
            <a:spLocks noGrp="1"/>
          </p:cNvSpPr>
          <p:nvPr>
            <p:ph idx="1"/>
          </p:nvPr>
        </p:nvSpPr>
        <p:spPr>
          <a:xfrm>
            <a:off x="1115368" y="1687265"/>
            <a:ext cx="6231883" cy="3949044"/>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Traditional methods for the prediction of liver cirrhosis are the gradient boosting methods </a:t>
            </a:r>
          </a:p>
          <a:p>
            <a:r>
              <a:rPr lang="en-US" sz="2000" dirty="0">
                <a:latin typeface="Times New Roman" panose="02020603050405020304" pitchFamily="18" charset="0"/>
                <a:cs typeface="Times New Roman" panose="02020603050405020304" pitchFamily="18" charset="0"/>
              </a:rPr>
              <a:t>But unfortunately these machine learning models are not so much efficient when compared to other machine learning algorithms </a:t>
            </a:r>
          </a:p>
          <a:p>
            <a:r>
              <a:rPr lang="en-US" sz="2000" dirty="0">
                <a:latin typeface="Times New Roman" panose="02020603050405020304" pitchFamily="18" charset="0"/>
                <a:cs typeface="Times New Roman" panose="02020603050405020304" pitchFamily="18" charset="0"/>
              </a:rPr>
              <a:t>Which can be subjected to time- consuming and may depend on other physiological measures which can be invasive and require specialized equipment. These methods also require significant expertise to interpret the data accurately.</a:t>
            </a:r>
          </a:p>
          <a:p>
            <a:endParaRPr lang="en-IN" dirty="0"/>
          </a:p>
        </p:txBody>
      </p:sp>
      <p:sp>
        <p:nvSpPr>
          <p:cNvPr id="4" name="AutoShape 2" descr="9 Real-World Problems that can be Solved by Machine Learning">
            <a:extLst>
              <a:ext uri="{FF2B5EF4-FFF2-40B4-BE49-F238E27FC236}">
                <a16:creationId xmlns:a16="http://schemas.microsoft.com/office/drawing/2014/main" id="{1F07BFD6-B090-7124-528B-7072626344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2" name="Picture 6" descr="The Future of Machine Learning: 3 Ways ML Is Improving Product Design">
            <a:extLst>
              <a:ext uri="{FF2B5EF4-FFF2-40B4-BE49-F238E27FC236}">
                <a16:creationId xmlns:a16="http://schemas.microsoft.com/office/drawing/2014/main" id="{5A5458E1-31FC-984E-718E-CBCC7276C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230" y="1854464"/>
            <a:ext cx="4069583" cy="270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4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8E4E-7CE7-17F9-A50E-744766C8D596}"/>
              </a:ext>
            </a:extLst>
          </p:cNvPr>
          <p:cNvSpPr>
            <a:spLocks noGrp="1"/>
          </p:cNvSpPr>
          <p:nvPr>
            <p:ph type="title"/>
          </p:nvPr>
        </p:nvSpPr>
        <p:spPr>
          <a:xfrm>
            <a:off x="1130270" y="1032442"/>
            <a:ext cx="9382211" cy="513735"/>
          </a:xfrm>
        </p:spPr>
        <p:txBody>
          <a:bodyPr>
            <a:normAutofit/>
          </a:bodyPr>
          <a:lstStyle/>
          <a:p>
            <a:r>
              <a:rPr lang="en-IN" sz="2800"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791D7734-B7BD-8FA8-78DD-374184415F59}"/>
              </a:ext>
            </a:extLst>
          </p:cNvPr>
          <p:cNvSpPr>
            <a:spLocks noGrp="1"/>
          </p:cNvSpPr>
          <p:nvPr>
            <p:ph idx="1"/>
          </p:nvPr>
        </p:nvSpPr>
        <p:spPr>
          <a:xfrm>
            <a:off x="1130270" y="1577591"/>
            <a:ext cx="9603275" cy="3888754"/>
          </a:xfrm>
        </p:spPr>
        <p:txBody>
          <a:bodyPr/>
          <a:lstStyle/>
          <a:p>
            <a:r>
              <a:rPr lang="en-ZA" dirty="0">
                <a:latin typeface="Times New Roman" panose="02020603050405020304" pitchFamily="18" charset="0"/>
                <a:cs typeface="Times New Roman" panose="02020603050405020304" pitchFamily="18" charset="0"/>
              </a:rPr>
              <a:t>Accuracy:</a:t>
            </a:r>
          </a:p>
          <a:p>
            <a:pPr marL="0" indent="0">
              <a:buNone/>
            </a:pPr>
            <a:r>
              <a:rPr lang="en-US" dirty="0">
                <a:latin typeface="Times New Roman" panose="02020603050405020304" pitchFamily="18" charset="0"/>
                <a:cs typeface="Times New Roman" panose="02020603050405020304" pitchFamily="18" charset="0"/>
              </a:rPr>
              <a:t>The accuracy is one of the major entity which can effect the entire outcome of the project </a:t>
            </a:r>
            <a:endParaRPr lang="en-US" dirty="0"/>
          </a:p>
          <a:p>
            <a:r>
              <a:rPr lang="en-US" dirty="0">
                <a:latin typeface="Times New Roman" panose="02020603050405020304" pitchFamily="18" charset="0"/>
                <a:cs typeface="Times New Roman" panose="02020603050405020304" pitchFamily="18" charset="0"/>
              </a:rPr>
              <a:t>Time:</a:t>
            </a:r>
          </a:p>
          <a:p>
            <a:pPr marL="0" indent="0">
              <a:buNone/>
            </a:pPr>
            <a:r>
              <a:rPr lang="en-US" dirty="0">
                <a:latin typeface="Times New Roman" panose="02020603050405020304" pitchFamily="18" charset="0"/>
                <a:cs typeface="Times New Roman" panose="02020603050405020304" pitchFamily="18" charset="0"/>
              </a:rPr>
              <a:t>Due to the usage of old machine learning algorithm, the time consumption is higher than the new algorithm</a:t>
            </a:r>
          </a:p>
          <a:p>
            <a:endParaRPr lang="en-IN" dirty="0"/>
          </a:p>
        </p:txBody>
      </p:sp>
    </p:spTree>
    <p:extLst>
      <p:ext uri="{BB962C8B-B14F-4D97-AF65-F5344CB8AC3E}">
        <p14:creationId xmlns:p14="http://schemas.microsoft.com/office/powerpoint/2010/main" val="269896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D5CD-AE62-660E-AE76-E272DF1762EA}"/>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05A59790-8214-CCBA-02F9-4D9944504DD7}"/>
              </a:ext>
            </a:extLst>
          </p:cNvPr>
          <p:cNvSpPr>
            <a:spLocks noGrp="1"/>
          </p:cNvSpPr>
          <p:nvPr>
            <p:ph idx="1"/>
          </p:nvPr>
        </p:nvSpPr>
        <p:spPr>
          <a:xfrm>
            <a:off x="6250075" y="2243720"/>
            <a:ext cx="4711559" cy="2514402"/>
          </a:xfrm>
        </p:spPr>
        <p:txBody>
          <a:bodyPr>
            <a:normAutofit/>
          </a:bodyPr>
          <a:lstStyle/>
          <a:p>
            <a:r>
              <a:rPr lang="en-US" dirty="0">
                <a:latin typeface="Times New Roman" panose="02020603050405020304" pitchFamily="18" charset="0"/>
                <a:cs typeface="Times New Roman" panose="02020603050405020304" pitchFamily="18" charset="0"/>
              </a:rPr>
              <a:t>Usage of latest algorithms line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(Extreme Gradient Boosting Algorithm) and EDA ( Exploratory Data Analysis ) may help to increase the accuracy and reduce the time consumption</a:t>
            </a:r>
          </a:p>
          <a:p>
            <a:pPr marL="0" indent="0">
              <a:buNone/>
            </a:pPr>
            <a:endParaRPr lang="en-IN" dirty="0"/>
          </a:p>
        </p:txBody>
      </p:sp>
      <p:pic>
        <p:nvPicPr>
          <p:cNvPr id="6146" name="Picture 2" descr="AI and ML solutions | IGT Solutions">
            <a:extLst>
              <a:ext uri="{FF2B5EF4-FFF2-40B4-BE49-F238E27FC236}">
                <a16:creationId xmlns:a16="http://schemas.microsoft.com/office/drawing/2014/main" id="{6ACC77BB-DD15-8AC2-59DD-AD9A63C52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270" y="1861883"/>
            <a:ext cx="4268340" cy="353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9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DD19-BFFB-68D0-50EB-12D5E567F224}"/>
              </a:ext>
            </a:extLst>
          </p:cNvPr>
          <p:cNvSpPr>
            <a:spLocks noGrp="1"/>
          </p:cNvSpPr>
          <p:nvPr>
            <p:ph type="title"/>
          </p:nvPr>
        </p:nvSpPr>
        <p:spPr>
          <a:xfrm>
            <a:off x="1130270" y="953324"/>
            <a:ext cx="9603275" cy="607541"/>
          </a:xfrm>
        </p:spPr>
        <p:txBody>
          <a:bodyPr>
            <a:normAutofit/>
          </a:bodyPr>
          <a:lstStyle/>
          <a:p>
            <a:r>
              <a:rPr lang="en-IN" sz="2800"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64AC8AEB-4270-7081-9755-B67293638B18}"/>
              </a:ext>
            </a:extLst>
          </p:cNvPr>
          <p:cNvSpPr>
            <a:spLocks noGrp="1"/>
          </p:cNvSpPr>
          <p:nvPr>
            <p:ph idx="1"/>
          </p:nvPr>
        </p:nvSpPr>
        <p:spPr>
          <a:xfrm>
            <a:off x="1130270" y="1560865"/>
            <a:ext cx="9603275" cy="3739069"/>
          </a:xfrm>
        </p:spPr>
        <p:txBody>
          <a:bodyPr/>
          <a:lstStyle/>
          <a:p>
            <a:r>
              <a:rPr lang="en-ZA" dirty="0">
                <a:latin typeface="Times New Roman" panose="02020603050405020304" pitchFamily="18" charset="0"/>
                <a:cs typeface="Times New Roman" panose="02020603050405020304" pitchFamily="18" charset="0"/>
              </a:rPr>
              <a:t>Hardware requirements:</a:t>
            </a:r>
          </a:p>
          <a:p>
            <a:pPr marL="0" indent="0">
              <a:buNone/>
            </a:pPr>
            <a:r>
              <a:rPr lang="en-US" dirty="0">
                <a:latin typeface="Times New Roman" panose="02020603050405020304" pitchFamily="18" charset="0"/>
                <a:cs typeface="Times New Roman" panose="02020603050405020304" pitchFamily="18" charset="0"/>
              </a:rPr>
              <a:t>   Operating System :Windows, Linux</a:t>
            </a:r>
          </a:p>
          <a:p>
            <a:pPr marL="0" indent="0">
              <a:buNone/>
            </a:pPr>
            <a:r>
              <a:rPr lang="en-US" dirty="0">
                <a:latin typeface="Times New Roman" panose="02020603050405020304" pitchFamily="18" charset="0"/>
                <a:cs typeface="Times New Roman" panose="02020603050405020304" pitchFamily="18" charset="0"/>
              </a:rPr>
              <a:t>   Processor :Minimum intel i3</a:t>
            </a:r>
          </a:p>
          <a:p>
            <a:pPr marL="0" indent="0">
              <a:buNone/>
            </a:pPr>
            <a:r>
              <a:rPr lang="en-US" dirty="0">
                <a:latin typeface="Times New Roman" panose="02020603050405020304" pitchFamily="18" charset="0"/>
                <a:cs typeface="Times New Roman" panose="02020603050405020304" pitchFamily="18" charset="0"/>
              </a:rPr>
              <a:t>   RAM : Minimum 4GB                   </a:t>
            </a:r>
          </a:p>
          <a:p>
            <a:r>
              <a:rPr lang="en-ZA" dirty="0">
                <a:latin typeface="Times New Roman" panose="02020603050405020304" pitchFamily="18" charset="0"/>
                <a:cs typeface="Times New Roman" panose="02020603050405020304" pitchFamily="18" charset="0"/>
              </a:rPr>
              <a:t>Software requirements: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Modules like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Pandas, Matplotlib, Seaborn</a:t>
            </a:r>
          </a:p>
          <a:p>
            <a:endParaRPr lang="en-US" dirty="0"/>
          </a:p>
          <a:p>
            <a:pPr marL="0" indent="0">
              <a:buNone/>
            </a:pPr>
            <a:endParaRPr lang="en-US" dirty="0"/>
          </a:p>
          <a:p>
            <a:endParaRPr lang="en-IN" dirty="0"/>
          </a:p>
        </p:txBody>
      </p:sp>
      <p:pic>
        <p:nvPicPr>
          <p:cNvPr id="3074" name="Picture 2" descr="Hardware Requirements for Machine Learning">
            <a:extLst>
              <a:ext uri="{FF2B5EF4-FFF2-40B4-BE49-F238E27FC236}">
                <a16:creationId xmlns:a16="http://schemas.microsoft.com/office/drawing/2014/main" id="{06F9262F-2E70-8037-B161-31D02445E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721" y="1257094"/>
            <a:ext cx="2857500" cy="254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9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014E-3748-1026-3E4E-2C9018E23ED4}"/>
              </a:ext>
            </a:extLst>
          </p:cNvPr>
          <p:cNvSpPr>
            <a:spLocks noGrp="1"/>
          </p:cNvSpPr>
          <p:nvPr>
            <p:ph type="title"/>
          </p:nvPr>
        </p:nvSpPr>
        <p:spPr>
          <a:xfrm>
            <a:off x="1170008" y="938791"/>
            <a:ext cx="9603275" cy="1049235"/>
          </a:xfrm>
        </p:spPr>
        <p:txBody>
          <a:bodyPr>
            <a:normAutofit/>
          </a:bodyPr>
          <a:lstStyle/>
          <a:p>
            <a:r>
              <a:rPr lang="en-US" sz="2800" dirty="0">
                <a:latin typeface="Times New Roman" panose="02020603050405020304" pitchFamily="18" charset="0"/>
                <a:cs typeface="Times New Roman" panose="02020603050405020304" pitchFamily="18" charset="0"/>
              </a:rPr>
              <a:t>MODULES</a:t>
            </a:r>
            <a:endParaRPr lang="en-IN" sz="2800" dirty="0">
              <a:latin typeface="Times New Roman" panose="02020603050405020304" pitchFamily="18" charset="0"/>
              <a:cs typeface="Times New Roman" panose="02020603050405020304" pitchFamily="18" charset="0"/>
            </a:endParaRPr>
          </a:p>
        </p:txBody>
      </p:sp>
      <p:pic>
        <p:nvPicPr>
          <p:cNvPr id="4" name="Content Placeholder 3" descr="Box outline">
            <a:extLst>
              <a:ext uri="{FF2B5EF4-FFF2-40B4-BE49-F238E27FC236}">
                <a16:creationId xmlns:a16="http://schemas.microsoft.com/office/drawing/2014/main" id="{96133EF6-E5B3-48D4-B125-3DB8418D5651}"/>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18676" y="1793480"/>
            <a:ext cx="914400" cy="914400"/>
          </a:xfrm>
          <a:prstGeom prst="rect">
            <a:avLst/>
          </a:prstGeom>
        </p:spPr>
      </p:pic>
      <p:pic>
        <p:nvPicPr>
          <p:cNvPr id="5" name="Graphic 4" descr="Store outline">
            <a:extLst>
              <a:ext uri="{FF2B5EF4-FFF2-40B4-BE49-F238E27FC236}">
                <a16:creationId xmlns:a16="http://schemas.microsoft.com/office/drawing/2014/main" id="{5B57A567-220C-4397-939E-6693826CCA7A}"/>
              </a:ext>
            </a:extLst>
          </p:cNvPr>
          <p:cNvPicPr>
            <a:picLocks noGrp="1"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081714" y="1859173"/>
            <a:ext cx="783015" cy="783015"/>
          </a:xfrm>
          <a:prstGeom prst="rect">
            <a:avLst/>
          </a:prstGeom>
        </p:spPr>
      </p:pic>
      <p:pic>
        <p:nvPicPr>
          <p:cNvPr id="6" name="Graphic 5" descr="Clipboard Partially Crossed outline">
            <a:extLst>
              <a:ext uri="{FF2B5EF4-FFF2-40B4-BE49-F238E27FC236}">
                <a16:creationId xmlns:a16="http://schemas.microsoft.com/office/drawing/2014/main" id="{0FA7962C-3AAE-40F0-8FDE-2ADF2BAC0318}"/>
              </a:ext>
            </a:extLst>
          </p:cNvPr>
          <p:cNvPicPr>
            <a:picLocks noGrp="1" noChangeAspect="1"/>
          </p:cNvPicPr>
          <p:nvPr/>
        </p:nvPicPr>
        <p:blipFill rotWithShape="1">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6889051" y="1811555"/>
            <a:ext cx="1103857" cy="783015"/>
          </a:xfrm>
          <a:prstGeom prst="rect">
            <a:avLst/>
          </a:prstGeom>
        </p:spPr>
      </p:pic>
      <p:pic>
        <p:nvPicPr>
          <p:cNvPr id="7" name="Graphic 6" descr="Questions outline">
            <a:extLst>
              <a:ext uri="{FF2B5EF4-FFF2-40B4-BE49-F238E27FC236}">
                <a16:creationId xmlns:a16="http://schemas.microsoft.com/office/drawing/2014/main" id="{D1E6E4D0-906D-4B29-A5A3-EDBA9E13B7A7}"/>
              </a:ext>
            </a:extLst>
          </p:cNvPr>
          <p:cNvPicPr>
            <a:picLocks noGrp="1" noChangeAspect="1"/>
          </p:cNvPicPr>
          <p:nvPr/>
        </p:nvPicPr>
        <p:blipFill rotWithShape="1">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10010215" y="1810190"/>
            <a:ext cx="783015" cy="783015"/>
          </a:xfrm>
          <a:prstGeom prst="rect">
            <a:avLst/>
          </a:prstGeom>
        </p:spPr>
      </p:pic>
      <p:sp>
        <p:nvSpPr>
          <p:cNvPr id="9" name="TextBox 8">
            <a:extLst>
              <a:ext uri="{FF2B5EF4-FFF2-40B4-BE49-F238E27FC236}">
                <a16:creationId xmlns:a16="http://schemas.microsoft.com/office/drawing/2014/main" id="{A933FB02-9B41-0D89-FAE0-41D09B247CFE}"/>
              </a:ext>
            </a:extLst>
          </p:cNvPr>
          <p:cNvSpPr txBox="1"/>
          <p:nvPr/>
        </p:nvSpPr>
        <p:spPr>
          <a:xfrm>
            <a:off x="965732" y="2918044"/>
            <a:ext cx="61040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5F0D45C-3288-9C5A-719E-13D86C54ACF3}"/>
              </a:ext>
            </a:extLst>
          </p:cNvPr>
          <p:cNvSpPr txBox="1"/>
          <p:nvPr/>
        </p:nvSpPr>
        <p:spPr>
          <a:xfrm>
            <a:off x="3953770" y="2913109"/>
            <a:ext cx="61040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Pandas</a:t>
            </a:r>
          </a:p>
        </p:txBody>
      </p:sp>
      <p:sp>
        <p:nvSpPr>
          <p:cNvPr id="13" name="TextBox 12">
            <a:extLst>
              <a:ext uri="{FF2B5EF4-FFF2-40B4-BE49-F238E27FC236}">
                <a16:creationId xmlns:a16="http://schemas.microsoft.com/office/drawing/2014/main" id="{229B8BB8-5BAD-F9E7-5C2B-E39231E4BB7B}"/>
              </a:ext>
            </a:extLst>
          </p:cNvPr>
          <p:cNvSpPr txBox="1"/>
          <p:nvPr/>
        </p:nvSpPr>
        <p:spPr>
          <a:xfrm>
            <a:off x="6889051" y="2906178"/>
            <a:ext cx="61040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matplotlib</a:t>
            </a:r>
          </a:p>
        </p:txBody>
      </p:sp>
      <p:sp>
        <p:nvSpPr>
          <p:cNvPr id="15" name="TextBox 14">
            <a:extLst>
              <a:ext uri="{FF2B5EF4-FFF2-40B4-BE49-F238E27FC236}">
                <a16:creationId xmlns:a16="http://schemas.microsoft.com/office/drawing/2014/main" id="{845FFA8A-B626-BDCA-A9F2-2EE60013BCC9}"/>
              </a:ext>
            </a:extLst>
          </p:cNvPr>
          <p:cNvSpPr txBox="1"/>
          <p:nvPr/>
        </p:nvSpPr>
        <p:spPr>
          <a:xfrm>
            <a:off x="10049763" y="2913109"/>
            <a:ext cx="61200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seaborn</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65E4634-490D-FC35-BED1-970F6A60555B}"/>
              </a:ext>
            </a:extLst>
          </p:cNvPr>
          <p:cNvSpPr txBox="1"/>
          <p:nvPr/>
        </p:nvSpPr>
        <p:spPr>
          <a:xfrm>
            <a:off x="-2177327" y="3541874"/>
            <a:ext cx="7306406" cy="1572418"/>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Numerical computing that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provides support for large,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multi-dimensional arrays and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matrices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B48FB9BC-C02F-B287-87F1-23F67D95B812}"/>
              </a:ext>
            </a:extLst>
          </p:cNvPr>
          <p:cNvSpPr txBox="1"/>
          <p:nvPr/>
        </p:nvSpPr>
        <p:spPr>
          <a:xfrm>
            <a:off x="487927" y="3508744"/>
            <a:ext cx="8247184" cy="1969322"/>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High-performance, easy-to-use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structures and data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analysis tools, particularly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designed for working with</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structured data</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7B02D67-E7CA-59C5-0E13-65ACC96832B6}"/>
              </a:ext>
            </a:extLst>
          </p:cNvPr>
          <p:cNvSpPr txBox="1"/>
          <p:nvPr/>
        </p:nvSpPr>
        <p:spPr>
          <a:xfrm>
            <a:off x="3548940" y="3541874"/>
            <a:ext cx="8247184" cy="1971374"/>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Creating static, interactive,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animated visualizations in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various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formats,including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line</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plots, scatter plots, bar charts,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histograms, and more.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8CDF1179-B48D-E635-A35B-E0E19B2014FE}"/>
              </a:ext>
            </a:extLst>
          </p:cNvPr>
          <p:cNvSpPr txBox="1"/>
          <p:nvPr/>
        </p:nvSpPr>
        <p:spPr>
          <a:xfrm>
            <a:off x="6609953" y="3594049"/>
            <a:ext cx="8247184" cy="1572418"/>
          </a:xfrm>
          <a:prstGeom prst="rect">
            <a:avLst/>
          </a:prstGeom>
          <a:noFill/>
        </p:spPr>
        <p:txBody>
          <a:bodyPr wrap="square">
            <a:spAutoFit/>
          </a:bodyPr>
          <a:lstStyle/>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Statistical data visualization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library in Python that simplifies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creation of complex and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visually appealing plots.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46323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450</TotalTime>
  <Words>926</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Tempus Sans ITC</vt:lpstr>
      <vt:lpstr>Times New Roman</vt:lpstr>
      <vt:lpstr>Gallery</vt:lpstr>
      <vt:lpstr>Liver Cirrhosis Prediction with XGBoost &amp; EDA</vt:lpstr>
      <vt:lpstr>ABSTRACT</vt:lpstr>
      <vt:lpstr>LITERATURE SURVEY </vt:lpstr>
      <vt:lpstr>PROBLEM STATEMENT</vt:lpstr>
      <vt:lpstr>EXISTING SOLUTION</vt:lpstr>
      <vt:lpstr>DISADVANTAGES</vt:lpstr>
      <vt:lpstr>PROPOSED SOLUTION</vt:lpstr>
      <vt:lpstr>SYSTEM REQUIREMENTS</vt:lpstr>
      <vt:lpstr>MODULES</vt:lpstr>
      <vt:lpstr>PowerPoint Presentation</vt:lpstr>
      <vt:lpstr>SYSTEM ARCHITECTURE</vt:lpstr>
      <vt:lpstr>CLASS DIAGRAM</vt:lpstr>
      <vt:lpstr>USE CASE DIAGRAM</vt:lpstr>
      <vt:lpstr>ACTIVITY DIAGRAM</vt:lpstr>
      <vt:lpstr>PowerPoint Presentation</vt:lpstr>
      <vt:lpstr>Exploratory Data Analysis (EDA)</vt:lpstr>
      <vt:lpstr>XGBoost (Extreme Gradient Boosting)</vt:lpstr>
      <vt:lpstr>Steps in XGBoost</vt:lpstr>
      <vt:lpstr>Code Implementation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Cirrhosis Prediction with XGboost &amp; EDA</dc:title>
  <dc:creator>Ganavi Perumahanthi</dc:creator>
  <cp:lastModifiedBy>Sai Lucky</cp:lastModifiedBy>
  <cp:revision>8</cp:revision>
  <dcterms:created xsi:type="dcterms:W3CDTF">2024-02-21T07:59:17Z</dcterms:created>
  <dcterms:modified xsi:type="dcterms:W3CDTF">2024-03-11T05:02:45Z</dcterms:modified>
</cp:coreProperties>
</file>