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300" r:id="rId6"/>
    <p:sldId id="257" r:id="rId7"/>
    <p:sldId id="288" r:id="rId8"/>
    <p:sldId id="289" r:id="rId9"/>
    <p:sldId id="292" r:id="rId10"/>
    <p:sldId id="299" r:id="rId11"/>
    <p:sldId id="301" r:id="rId12"/>
    <p:sldId id="295" r:id="rId13"/>
    <p:sldId id="302" r:id="rId14"/>
    <p:sldId id="290" r:id="rId15"/>
    <p:sldId id="303" r:id="rId16"/>
    <p:sldId id="286" r:id="rId17"/>
    <p:sldId id="297" r:id="rId18"/>
    <p:sldId id="298" r:id="rId19"/>
    <p:sldId id="294" r:id="rId20"/>
    <p:sldId id="304" r:id="rId21"/>
    <p:sldId id="307" r:id="rId22"/>
    <p:sldId id="308" r:id="rId23"/>
    <p:sldId id="305" r:id="rId24"/>
    <p:sldId id="306"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6" autoAdjust="0"/>
  </p:normalViewPr>
  <p:slideViewPr>
    <p:cSldViewPr snapToGrid="0">
      <p:cViewPr varScale="1">
        <p:scale>
          <a:sx n="75" d="100"/>
          <a:sy n="75" d="100"/>
        </p:scale>
        <p:origin x="284" y="4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5/13/2024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59990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93894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Liver Cirrhosis Prediction System</a:t>
            </a:r>
          </a:p>
        </p:txBody>
      </p:sp>
      <p:sp>
        <p:nvSpPr>
          <p:cNvPr id="3" name="Oval 2">
            <a:extLst>
              <a:ext uri="{FF2B5EF4-FFF2-40B4-BE49-F238E27FC236}">
                <a16:creationId xmlns:a16="http://schemas.microsoft.com/office/drawing/2014/main" id="{1AA58447-4089-9F13-AE95-AE8FDE1C93C2}"/>
              </a:ext>
            </a:extLst>
          </p:cNvPr>
          <p:cNvSpPr/>
          <p:nvPr/>
        </p:nvSpPr>
        <p:spPr>
          <a:xfrm>
            <a:off x="422611" y="4890063"/>
            <a:ext cx="1735494" cy="165151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4" name="TextBox 3">
            <a:extLst>
              <a:ext uri="{FF2B5EF4-FFF2-40B4-BE49-F238E27FC236}">
                <a16:creationId xmlns:a16="http://schemas.microsoft.com/office/drawing/2014/main" id="{1F939D40-AA21-E947-C8A1-CDB02A585F52}"/>
              </a:ext>
            </a:extLst>
          </p:cNvPr>
          <p:cNvSpPr txBox="1"/>
          <p:nvPr/>
        </p:nvSpPr>
        <p:spPr>
          <a:xfrm>
            <a:off x="2302933" y="5207990"/>
            <a:ext cx="8009467" cy="1015663"/>
          </a:xfrm>
          <a:prstGeom prst="rect">
            <a:avLst/>
          </a:prstGeom>
          <a:noFill/>
        </p:spPr>
        <p:txBody>
          <a:bodyPr wrap="square" rtlCol="0">
            <a:spAutoFit/>
          </a:bodyPr>
          <a:lstStyle/>
          <a:p>
            <a:r>
              <a:rPr lang="en-US" sz="3600" b="1" dirty="0"/>
              <a:t>Sir CR Reddy College of Engineering</a:t>
            </a:r>
          </a:p>
          <a:p>
            <a:r>
              <a:rPr lang="en-US" sz="2400" b="1" dirty="0"/>
              <a:t>Department of Computer Science and Engineering</a:t>
            </a:r>
            <a:endParaRPr lang="en-IN" sz="2400" b="1"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600" y="457200"/>
            <a:ext cx="5120640" cy="3200400"/>
          </a:xfrm>
        </p:spPr>
        <p:txBody>
          <a:bodyPr/>
          <a:lstStyle/>
          <a:p>
            <a:r>
              <a:rPr lang="en-US" dirty="0"/>
              <a:t>Algorithms</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943598" y="3657600"/>
            <a:ext cx="5120640" cy="1828800"/>
          </a:xfrm>
        </p:spPr>
        <p:txBody>
          <a:bodyPr/>
          <a:lstStyle/>
          <a:p>
            <a:r>
              <a:rPr lang="en-US" dirty="0"/>
              <a:t>`</a:t>
            </a:r>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904238" y="1157224"/>
            <a:ext cx="4500562" cy="4521200"/>
          </a:xfrm>
        </p:spPr>
      </p:pic>
    </p:spTree>
    <p:extLst>
      <p:ext uri="{BB962C8B-B14F-4D97-AF65-F5344CB8AC3E}">
        <p14:creationId xmlns:p14="http://schemas.microsoft.com/office/powerpoint/2010/main" val="25439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EDA and XGBoost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normAutofit/>
          </a:bodyPr>
          <a:lstStyle/>
          <a:p>
            <a:r>
              <a:rPr lang="en-US" b="1" dirty="0"/>
              <a:t>Exploratory Data Analysis (EDA)</a:t>
            </a:r>
            <a:r>
              <a:rPr lang="en-US" dirty="0"/>
              <a:t> refers to the method of studying and exploring record sets to apprehend their predominant traits, discover patterns, locate outliers, and identify relationships between variables. EDA is normally carried out as  preliminary step before undertaking extra formal statistical analyses or modeling</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lstStyle/>
          <a:p>
            <a:r>
              <a:rPr lang="en-US" b="1" dirty="0"/>
              <a:t>XGBoost</a:t>
            </a:r>
            <a:r>
              <a:rPr lang="en-US" dirty="0"/>
              <a:t> may be formally defined as a decision tree-based ensemble learning framework that uses Gradient Descent as the underlying objective function and comes with a lot of flexibility while delivering the desired results by optimally using computational power</a:t>
            </a:r>
          </a:p>
        </p:txBody>
      </p:sp>
    </p:spTree>
    <p:extLst>
      <p:ext uri="{BB962C8B-B14F-4D97-AF65-F5344CB8AC3E}">
        <p14:creationId xmlns:p14="http://schemas.microsoft.com/office/powerpoint/2010/main" val="126593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77AA-5C14-A02A-800E-0843CBB19F66}"/>
              </a:ext>
            </a:extLst>
          </p:cNvPr>
          <p:cNvSpPr>
            <a:spLocks noGrp="1"/>
          </p:cNvSpPr>
          <p:nvPr>
            <p:ph type="title"/>
          </p:nvPr>
        </p:nvSpPr>
        <p:spPr/>
        <p:txBody>
          <a:bodyPr/>
          <a:lstStyle/>
          <a:p>
            <a:r>
              <a:rPr lang="en-US" dirty="0"/>
              <a:t>Stratified K-Fold</a:t>
            </a:r>
            <a:endParaRPr lang="en-IN" dirty="0"/>
          </a:p>
        </p:txBody>
      </p:sp>
      <p:sp>
        <p:nvSpPr>
          <p:cNvPr id="3" name="Content Placeholder 2">
            <a:extLst>
              <a:ext uri="{FF2B5EF4-FFF2-40B4-BE49-F238E27FC236}">
                <a16:creationId xmlns:a16="http://schemas.microsoft.com/office/drawing/2014/main" id="{151F522D-40C8-E582-24A7-D690457A6562}"/>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sz="2400" b="1" dirty="0"/>
              <a:t> </a:t>
            </a:r>
            <a:r>
              <a:rPr lang="en-US" sz="2400" dirty="0"/>
              <a:t>The </a:t>
            </a:r>
            <a:r>
              <a:rPr lang="en-US" sz="2400" dirty="0" err="1"/>
              <a:t>StratifiedKFold</a:t>
            </a:r>
            <a:r>
              <a:rPr lang="en-US" sz="2400" dirty="0"/>
              <a:t> class from </a:t>
            </a:r>
            <a:r>
              <a:rPr lang="en-US" sz="2400" dirty="0" err="1"/>
              <a:t>sklearn.model_selection</a:t>
            </a:r>
            <a:r>
              <a:rPr lang="en-US" sz="2400" dirty="0"/>
              <a:t> is used for cross-validation. Cross-validation is a technique for assessing how well a model will generalize to an independent dataset.</a:t>
            </a:r>
          </a:p>
          <a:p>
            <a:pPr marL="342900" indent="-342900">
              <a:buFont typeface="Arial" panose="020B0604020202020204" pitchFamily="34" charset="0"/>
              <a:buChar char="•"/>
            </a:pPr>
            <a:r>
              <a:rPr lang="en-US" sz="2400" dirty="0"/>
              <a:t>Cross-validation, in general, is a technique used to evaluate the performance of a machine learning model. Instead of splitting the data into a training set and a separate validation set, cross-validation involves splitting the data into multiple folds or subsets. The model is then trained on a portion of the data (training set) and evaluated on the remaining portion (validation set). This process is repeated multiple times, with each fold serving as the validation set exactly once.</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89991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1" y="2641476"/>
            <a:ext cx="5749775" cy="1575047"/>
          </a:xfrm>
        </p:spPr>
        <p:txBody>
          <a:bodyPr>
            <a:normAutofit/>
          </a:bodyPr>
          <a:lstStyle/>
          <a:p>
            <a:r>
              <a:rPr lang="en-US" dirty="0"/>
              <a:t>Implementation</a:t>
            </a:r>
          </a:p>
        </p:txBody>
      </p:sp>
      <p:pic>
        <p:nvPicPr>
          <p:cNvPr id="10" name="Picture Placeholder 9" descr="A person holding books in a classroom">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7183438" y="1168400"/>
            <a:ext cx="4500562" cy="4521200"/>
          </a:xfrm>
        </p:spPr>
      </p:pic>
    </p:spTree>
    <p:extLst>
      <p:ext uri="{BB962C8B-B14F-4D97-AF65-F5344CB8AC3E}">
        <p14:creationId xmlns:p14="http://schemas.microsoft.com/office/powerpoint/2010/main" val="366267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88708" y="259326"/>
            <a:ext cx="6245912" cy="836960"/>
          </a:xfrm>
        </p:spPr>
        <p:txBody>
          <a:bodyPr>
            <a:spAutoFit/>
          </a:bodyPr>
          <a:lstStyle/>
          <a:p>
            <a:r>
              <a:rPr lang="en-US" sz="3200" dirty="0"/>
              <a:t>Installing and Importing Required Libraries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88708" y="1202076"/>
            <a:ext cx="6245912" cy="5322014"/>
          </a:xfrm>
        </p:spPr>
        <p:txBody>
          <a:bodyPr>
            <a:normAutofit fontScale="70000" lnSpcReduction="20000"/>
          </a:bodyPr>
          <a:lstStyle/>
          <a:p>
            <a:r>
              <a:rPr lang="en-US" b="1" dirty="0" err="1"/>
              <a:t>Numpy</a:t>
            </a:r>
            <a:r>
              <a:rPr lang="en-US" b="1" dirty="0"/>
              <a:t>:</a:t>
            </a:r>
            <a:r>
              <a:rPr lang="en-US" dirty="0"/>
              <a:t> It is a fundamental package for scientific computing with Python. It provides support for arrays, matrices, and mathematical functions to operate on these arrays.</a:t>
            </a:r>
          </a:p>
          <a:p>
            <a:r>
              <a:rPr lang="en-US" b="1" dirty="0"/>
              <a:t>Pandas:</a:t>
            </a:r>
            <a:r>
              <a:rPr lang="en-US" dirty="0"/>
              <a:t> It is a powerful data manipulation and analysis library. It provides data structures like </a:t>
            </a:r>
            <a:r>
              <a:rPr lang="en-US" dirty="0" err="1"/>
              <a:t>DataFrame</a:t>
            </a:r>
            <a:r>
              <a:rPr lang="en-US" dirty="0"/>
              <a:t> and Series, which are very useful for working with structured data.</a:t>
            </a:r>
          </a:p>
          <a:p>
            <a:r>
              <a:rPr lang="en-US" b="1" dirty="0"/>
              <a:t>Matplotlib:</a:t>
            </a:r>
            <a:r>
              <a:rPr lang="en-US" dirty="0"/>
              <a:t> It is a comprehensive library for creating static, animated, and interactive visualizations in Python. It provides a MATLAB-like interface for plotting.</a:t>
            </a:r>
          </a:p>
          <a:p>
            <a:r>
              <a:rPr lang="en-US" b="1" dirty="0"/>
              <a:t>Seaborn:</a:t>
            </a:r>
            <a:r>
              <a:rPr lang="en-US" dirty="0"/>
              <a:t> It is a statistical data visualization library based on Matplotlib. It provides a high-level interface for drawing attractive and informative statistical graphics.</a:t>
            </a:r>
          </a:p>
        </p:txBody>
      </p:sp>
      <p:pic>
        <p:nvPicPr>
          <p:cNvPr id="11" name="Picture 10">
            <a:extLst>
              <a:ext uri="{FF2B5EF4-FFF2-40B4-BE49-F238E27FC236}">
                <a16:creationId xmlns:a16="http://schemas.microsoft.com/office/drawing/2014/main" id="{584C8681-B1EA-75B7-DFB6-4E520E4AF8E6}"/>
              </a:ext>
            </a:extLst>
          </p:cNvPr>
          <p:cNvPicPr>
            <a:picLocks noChangeAspect="1"/>
          </p:cNvPicPr>
          <p:nvPr/>
        </p:nvPicPr>
        <p:blipFill>
          <a:blip r:embed="rId3"/>
          <a:stretch>
            <a:fillRect/>
          </a:stretch>
        </p:blipFill>
        <p:spPr>
          <a:xfrm>
            <a:off x="6555259" y="1895156"/>
            <a:ext cx="5636741" cy="3067688"/>
          </a:xfrm>
          <a:prstGeom prst="rect">
            <a:avLst/>
          </a:prstGeom>
        </p:spPr>
      </p:pic>
    </p:spTree>
    <p:extLst>
      <p:ext uri="{BB962C8B-B14F-4D97-AF65-F5344CB8AC3E}">
        <p14:creationId xmlns:p14="http://schemas.microsoft.com/office/powerpoint/2010/main" val="411715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417479" y="1729020"/>
            <a:ext cx="10277919" cy="1570038"/>
          </a:xfrm>
        </p:spPr>
        <p:txBody>
          <a:bodyPr/>
          <a:lstStyle/>
          <a:p>
            <a:r>
              <a:rPr lang="en-US" dirty="0"/>
              <a:t>Installing and importing required libraries</a:t>
            </a:r>
          </a:p>
        </p:txBody>
      </p:sp>
      <p:pic>
        <p:nvPicPr>
          <p:cNvPr id="9" name="Picture 8">
            <a:extLst>
              <a:ext uri="{FF2B5EF4-FFF2-40B4-BE49-F238E27FC236}">
                <a16:creationId xmlns:a16="http://schemas.microsoft.com/office/drawing/2014/main" id="{7342DA47-C0A7-AC1C-DE91-B8CC91B5C8FF}"/>
              </a:ext>
            </a:extLst>
          </p:cNvPr>
          <p:cNvPicPr>
            <a:picLocks noChangeAspect="1"/>
          </p:cNvPicPr>
          <p:nvPr/>
        </p:nvPicPr>
        <p:blipFill>
          <a:blip r:embed="rId3"/>
          <a:stretch>
            <a:fillRect/>
          </a:stretch>
        </p:blipFill>
        <p:spPr>
          <a:xfrm>
            <a:off x="490873" y="8614"/>
            <a:ext cx="8230749" cy="2505425"/>
          </a:xfrm>
          <a:prstGeom prst="rect">
            <a:avLst/>
          </a:prstGeom>
        </p:spPr>
      </p:pic>
      <p:sp>
        <p:nvSpPr>
          <p:cNvPr id="10" name="TextBox 9">
            <a:extLst>
              <a:ext uri="{FF2B5EF4-FFF2-40B4-BE49-F238E27FC236}">
                <a16:creationId xmlns:a16="http://schemas.microsoft.com/office/drawing/2014/main" id="{C2B87E33-9FE6-6DB9-3C04-9859AD0BF0A3}"/>
              </a:ext>
            </a:extLst>
          </p:cNvPr>
          <p:cNvSpPr txBox="1"/>
          <p:nvPr/>
        </p:nvSpPr>
        <p:spPr>
          <a:xfrm>
            <a:off x="636998" y="3429000"/>
            <a:ext cx="10171415" cy="3139321"/>
          </a:xfrm>
          <a:prstGeom prst="rect">
            <a:avLst/>
          </a:prstGeom>
          <a:noFill/>
        </p:spPr>
        <p:txBody>
          <a:bodyPr wrap="square" rtlCol="0">
            <a:spAutoFit/>
          </a:bodyPr>
          <a:lstStyle/>
          <a:p>
            <a:r>
              <a:rPr lang="en-US" b="1" dirty="0"/>
              <a:t>XGBoost (from </a:t>
            </a:r>
            <a:r>
              <a:rPr lang="en-US" b="1" dirty="0" err="1"/>
              <a:t>xgboost</a:t>
            </a:r>
            <a:r>
              <a:rPr lang="en-US" b="1" dirty="0"/>
              <a:t> import </a:t>
            </a:r>
            <a:r>
              <a:rPr lang="en-US" b="1" dirty="0" err="1"/>
              <a:t>XGBClassifier</a:t>
            </a:r>
            <a:r>
              <a:rPr lang="en-US" b="1" dirty="0"/>
              <a:t>):</a:t>
            </a:r>
            <a:r>
              <a:rPr lang="en-US" dirty="0"/>
              <a:t> XGBoost is an open-source software library that provides an efficient and scalable implementation of gradient boosting algorithms. It's widely used for supervised learning tasks, particularly in structured/tabular data problems.</a:t>
            </a:r>
          </a:p>
          <a:p>
            <a:endParaRPr lang="en-US" dirty="0"/>
          </a:p>
          <a:p>
            <a:r>
              <a:rPr lang="en-US" b="1" dirty="0"/>
              <a:t>Scikit-learn Metrics (from </a:t>
            </a:r>
            <a:r>
              <a:rPr lang="en-US" b="1" dirty="0" err="1"/>
              <a:t>sklearn.metrics</a:t>
            </a:r>
            <a:r>
              <a:rPr lang="en-US" b="1" dirty="0"/>
              <a:t> import </a:t>
            </a:r>
            <a:r>
              <a:rPr lang="en-US" b="1" dirty="0" err="1"/>
              <a:t>classification_report</a:t>
            </a:r>
            <a:r>
              <a:rPr lang="en-US" b="1" dirty="0"/>
              <a:t>): </a:t>
            </a:r>
            <a:r>
              <a:rPr lang="en-US" dirty="0"/>
              <a:t>Scikit-learn is a popular machine learning library in Python that provides simple and efficient tools for data mining and data analysis.</a:t>
            </a:r>
          </a:p>
          <a:p>
            <a:endParaRPr lang="en-US" dirty="0"/>
          </a:p>
          <a:p>
            <a:r>
              <a:rPr lang="en-US" b="1" dirty="0"/>
              <a:t>Scikit-learn Model Selection (from </a:t>
            </a:r>
            <a:r>
              <a:rPr lang="en-US" b="1" dirty="0" err="1"/>
              <a:t>sklearn.model_selection</a:t>
            </a:r>
            <a:r>
              <a:rPr lang="en-US" b="1" dirty="0"/>
              <a:t> import </a:t>
            </a:r>
            <a:r>
              <a:rPr lang="en-US" b="1" dirty="0" err="1"/>
              <a:t>StratifiedKFold</a:t>
            </a:r>
            <a:r>
              <a:rPr lang="en-US" b="1" dirty="0"/>
              <a:t>): </a:t>
            </a:r>
            <a:r>
              <a:rPr lang="en-US" dirty="0"/>
              <a:t>The </a:t>
            </a:r>
            <a:r>
              <a:rPr lang="en-US" dirty="0" err="1"/>
              <a:t>StratifiedKFold</a:t>
            </a:r>
            <a:r>
              <a:rPr lang="en-US" dirty="0"/>
              <a:t> class from </a:t>
            </a:r>
            <a:r>
              <a:rPr lang="en-US" dirty="0" err="1"/>
              <a:t>sklearn.model_selection</a:t>
            </a:r>
            <a:r>
              <a:rPr lang="en-US" dirty="0"/>
              <a:t> is used for cross-validation. Cross-validation is a technique for assessing how well a model will generalize to an independent dataset.</a:t>
            </a:r>
            <a:endParaRPr lang="en-US" b="1" dirty="0"/>
          </a:p>
        </p:txBody>
      </p:sp>
    </p:spTree>
    <p:extLst>
      <p:ext uri="{BB962C8B-B14F-4D97-AF65-F5344CB8AC3E}">
        <p14:creationId xmlns:p14="http://schemas.microsoft.com/office/powerpoint/2010/main" val="167816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dirty="0"/>
              <a:t>Framework Used in GUI</a:t>
            </a:r>
          </a:p>
        </p:txBody>
      </p:sp>
      <p:pic>
        <p:nvPicPr>
          <p:cNvPr id="5" name="Content Placeholder 4">
            <a:extLst>
              <a:ext uri="{FF2B5EF4-FFF2-40B4-BE49-F238E27FC236}">
                <a16:creationId xmlns:a16="http://schemas.microsoft.com/office/drawing/2014/main" id="{6A10373D-E533-1ED8-8D6D-11F8CE6731FA}"/>
              </a:ext>
            </a:extLst>
          </p:cNvPr>
          <p:cNvPicPr>
            <a:picLocks noGrp="1" noChangeAspect="1"/>
          </p:cNvPicPr>
          <p:nvPr>
            <p:ph idx="17"/>
          </p:nvPr>
        </p:nvPicPr>
        <p:blipFill>
          <a:blip r:embed="rId3"/>
          <a:stretch>
            <a:fillRect/>
          </a:stretch>
        </p:blipFill>
        <p:spPr>
          <a:xfrm>
            <a:off x="996799" y="639763"/>
            <a:ext cx="3888089" cy="3685657"/>
          </a:xfrm>
        </p:spPr>
      </p:pic>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a:normAutofit/>
          </a:bodyPr>
          <a:lstStyle/>
          <a:p>
            <a:pPr marL="0" indent="0">
              <a:buNone/>
            </a:pPr>
            <a:r>
              <a:rPr lang="en-US" sz="2400" b="1" dirty="0" err="1"/>
              <a:t>Tkinter</a:t>
            </a:r>
            <a:r>
              <a:rPr lang="en-US" sz="2400" b="1" dirty="0"/>
              <a:t> </a:t>
            </a:r>
          </a:p>
          <a:p>
            <a:pPr marL="0" indent="0">
              <a:buNone/>
            </a:pPr>
            <a:r>
              <a:rPr lang="en-US" sz="2400" b="1" dirty="0"/>
              <a:t>	 </a:t>
            </a:r>
            <a:r>
              <a:rPr lang="en-US" dirty="0"/>
              <a:t>a Python library that provides tools and widgets for building graphical user interface (GUI) applications. It's the standard Python interface to the Tk GUI toolkit, and is included with standard Linux, Microsoft Windows, and macOS installs of Python.</a:t>
            </a:r>
            <a:endParaRPr lang="en-US" sz="2400" dirty="0"/>
          </a:p>
        </p:txBody>
      </p:sp>
    </p:spTree>
    <p:extLst>
      <p:ext uri="{BB962C8B-B14F-4D97-AF65-F5344CB8AC3E}">
        <p14:creationId xmlns:p14="http://schemas.microsoft.com/office/powerpoint/2010/main" val="85326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AB1D-1052-C6ED-8936-AC7192791323}"/>
              </a:ext>
            </a:extLst>
          </p:cNvPr>
          <p:cNvSpPr>
            <a:spLocks noGrp="1"/>
          </p:cNvSpPr>
          <p:nvPr>
            <p:ph type="ctrTitle"/>
          </p:nvPr>
        </p:nvSpPr>
        <p:spPr/>
        <p:txBody>
          <a:bodyPr/>
          <a:lstStyle/>
          <a:p>
            <a:r>
              <a:rPr lang="en-US" dirty="0"/>
              <a:t>Results</a:t>
            </a:r>
            <a:endParaRPr lang="en-IN" dirty="0"/>
          </a:p>
        </p:txBody>
      </p:sp>
    </p:spTree>
    <p:extLst>
      <p:ext uri="{BB962C8B-B14F-4D97-AF65-F5344CB8AC3E}">
        <p14:creationId xmlns:p14="http://schemas.microsoft.com/office/powerpoint/2010/main" val="260499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7A1AF8-121F-6847-CA9E-AA4A3E3B1E80}"/>
              </a:ext>
            </a:extLst>
          </p:cNvPr>
          <p:cNvSpPr>
            <a:spLocks noGrp="1"/>
          </p:cNvSpPr>
          <p:nvPr>
            <p:ph type="title"/>
          </p:nvPr>
        </p:nvSpPr>
        <p:spPr/>
        <p:txBody>
          <a:bodyPr/>
          <a:lstStyle/>
          <a:p>
            <a:r>
              <a:rPr lang="en-US" dirty="0"/>
              <a:t>AUC and ROC Curves</a:t>
            </a:r>
            <a:endParaRPr lang="en-IN" dirty="0"/>
          </a:p>
        </p:txBody>
      </p:sp>
      <p:pic>
        <p:nvPicPr>
          <p:cNvPr id="9" name="Content Placeholder 8">
            <a:extLst>
              <a:ext uri="{FF2B5EF4-FFF2-40B4-BE49-F238E27FC236}">
                <a16:creationId xmlns:a16="http://schemas.microsoft.com/office/drawing/2014/main" id="{11ABA22A-D723-F1F6-5153-80ED006386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67492" y="2121381"/>
            <a:ext cx="10164413" cy="3262565"/>
          </a:xfrm>
          <a:prstGeom prst="rect">
            <a:avLst/>
          </a:prstGeom>
          <a:noFill/>
          <a:ln>
            <a:noFill/>
          </a:ln>
        </p:spPr>
      </p:pic>
    </p:spTree>
    <p:extLst>
      <p:ext uri="{BB962C8B-B14F-4D97-AF65-F5344CB8AC3E}">
        <p14:creationId xmlns:p14="http://schemas.microsoft.com/office/powerpoint/2010/main" val="279056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AB1D-1052-C6ED-8936-AC7192791323}"/>
              </a:ext>
            </a:extLst>
          </p:cNvPr>
          <p:cNvSpPr>
            <a:spLocks noGrp="1"/>
          </p:cNvSpPr>
          <p:nvPr>
            <p:ph type="ctrTitle"/>
          </p:nvPr>
        </p:nvSpPr>
        <p:spPr/>
        <p:txBody>
          <a:bodyPr/>
          <a:lstStyle/>
          <a:p>
            <a:r>
              <a:rPr lang="en-US" dirty="0"/>
              <a:t>Application UI</a:t>
            </a:r>
            <a:endParaRPr lang="en-IN" dirty="0"/>
          </a:p>
        </p:txBody>
      </p:sp>
    </p:spTree>
    <p:extLst>
      <p:ext uri="{BB962C8B-B14F-4D97-AF65-F5344CB8AC3E}">
        <p14:creationId xmlns:p14="http://schemas.microsoft.com/office/powerpoint/2010/main" val="206447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18E2-79C5-6414-B9AF-CE23761B9035}"/>
              </a:ext>
            </a:extLst>
          </p:cNvPr>
          <p:cNvSpPr>
            <a:spLocks noGrp="1"/>
          </p:cNvSpPr>
          <p:nvPr>
            <p:ph type="title"/>
          </p:nvPr>
        </p:nvSpPr>
        <p:spPr/>
        <p:txBody>
          <a:bodyPr/>
          <a:lstStyle/>
          <a:p>
            <a:r>
              <a:rPr lang="en-US" dirty="0"/>
              <a:t>Our Team</a:t>
            </a:r>
            <a:endParaRPr lang="en-IN" dirty="0"/>
          </a:p>
        </p:txBody>
      </p:sp>
      <p:sp>
        <p:nvSpPr>
          <p:cNvPr id="3" name="Content Placeholder 2">
            <a:extLst>
              <a:ext uri="{FF2B5EF4-FFF2-40B4-BE49-F238E27FC236}">
                <a16:creationId xmlns:a16="http://schemas.microsoft.com/office/drawing/2014/main" id="{A30D2E94-A355-7861-43DD-4F1D6C4C0641}"/>
              </a:ext>
            </a:extLst>
          </p:cNvPr>
          <p:cNvSpPr>
            <a:spLocks noGrp="1"/>
          </p:cNvSpPr>
          <p:nvPr>
            <p:ph idx="12"/>
          </p:nvPr>
        </p:nvSpPr>
        <p:spPr/>
        <p:txBody>
          <a:bodyPr/>
          <a:lstStyle/>
          <a:p>
            <a:pPr marL="0" indent="0">
              <a:buNone/>
            </a:pPr>
            <a:r>
              <a:rPr lang="en-US" dirty="0"/>
              <a:t>Under the Guidance of:</a:t>
            </a:r>
          </a:p>
          <a:p>
            <a:pPr marL="0" indent="0">
              <a:buNone/>
            </a:pPr>
            <a:r>
              <a:rPr lang="en-US" sz="2400" b="1" dirty="0"/>
              <a:t>P. Chaitanya, M.Tech</a:t>
            </a:r>
          </a:p>
          <a:p>
            <a:pPr marL="0" indent="0">
              <a:buNone/>
            </a:pPr>
            <a:r>
              <a:rPr lang="en-US" dirty="0"/>
              <a:t>Assistant Professor, CSE</a:t>
            </a:r>
          </a:p>
        </p:txBody>
      </p:sp>
      <p:sp>
        <p:nvSpPr>
          <p:cNvPr id="4" name="Content Placeholder 3">
            <a:extLst>
              <a:ext uri="{FF2B5EF4-FFF2-40B4-BE49-F238E27FC236}">
                <a16:creationId xmlns:a16="http://schemas.microsoft.com/office/drawing/2014/main" id="{D4438ACD-5361-F6B3-52FF-F88944C46A48}"/>
              </a:ext>
            </a:extLst>
          </p:cNvPr>
          <p:cNvSpPr>
            <a:spLocks noGrp="1"/>
          </p:cNvSpPr>
          <p:nvPr>
            <p:ph idx="11"/>
          </p:nvPr>
        </p:nvSpPr>
        <p:spPr/>
        <p:txBody>
          <a:bodyPr/>
          <a:lstStyle/>
          <a:p>
            <a:r>
              <a:rPr lang="en-IN" b="1" dirty="0"/>
              <a:t>Team Members</a:t>
            </a:r>
          </a:p>
          <a:p>
            <a:r>
              <a:rPr lang="en-IN" dirty="0"/>
              <a:t>P. </a:t>
            </a:r>
            <a:r>
              <a:rPr lang="en-IN" dirty="0" err="1"/>
              <a:t>Jathin</a:t>
            </a:r>
            <a:r>
              <a:rPr lang="en-IN" dirty="0"/>
              <a:t> (20B81A05D0)</a:t>
            </a:r>
          </a:p>
          <a:p>
            <a:r>
              <a:rPr lang="en-IN" dirty="0"/>
              <a:t>P. Sai Harish (20B81A05D1)</a:t>
            </a:r>
          </a:p>
          <a:p>
            <a:r>
              <a:rPr lang="en-IN" dirty="0"/>
              <a:t>P. Anjaneyulu (20B81A05D3)</a:t>
            </a:r>
          </a:p>
          <a:p>
            <a:r>
              <a:rPr lang="en-IN" dirty="0"/>
              <a:t>P.G.D.L. </a:t>
            </a:r>
            <a:r>
              <a:rPr lang="en-IN" dirty="0" err="1"/>
              <a:t>Tejaswini</a:t>
            </a:r>
            <a:r>
              <a:rPr lang="en-IN" dirty="0"/>
              <a:t> (20B81A05D4)</a:t>
            </a:r>
          </a:p>
          <a:p>
            <a:r>
              <a:rPr lang="en-IN" dirty="0"/>
              <a:t>P. Gopi Kiran (20B81A05D5)</a:t>
            </a:r>
          </a:p>
          <a:p>
            <a:endParaRPr lang="en-IN" dirty="0"/>
          </a:p>
          <a:p>
            <a:endParaRPr lang="en-IN" dirty="0"/>
          </a:p>
        </p:txBody>
      </p:sp>
    </p:spTree>
    <p:extLst>
      <p:ext uri="{BB962C8B-B14F-4D97-AF65-F5344CB8AC3E}">
        <p14:creationId xmlns:p14="http://schemas.microsoft.com/office/powerpoint/2010/main" val="342662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DC8A9-BCC4-4C97-4866-B43B486084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8511" y="655933"/>
            <a:ext cx="6488402" cy="5546133"/>
          </a:xfrm>
          <a:prstGeom prst="rect">
            <a:avLst/>
          </a:prstGeom>
          <a:noFill/>
          <a:ln>
            <a:noFill/>
          </a:ln>
        </p:spPr>
      </p:pic>
    </p:spTree>
    <p:extLst>
      <p:ext uri="{BB962C8B-B14F-4D97-AF65-F5344CB8AC3E}">
        <p14:creationId xmlns:p14="http://schemas.microsoft.com/office/powerpoint/2010/main" val="55058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D44F55-359A-2344-DB4E-6DFCB5FE39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2276" y="547819"/>
            <a:ext cx="3433253" cy="2513879"/>
          </a:xfrm>
          <a:prstGeom prst="rect">
            <a:avLst/>
          </a:prstGeom>
          <a:noFill/>
          <a:ln>
            <a:noFill/>
          </a:ln>
        </p:spPr>
      </p:pic>
      <p:pic>
        <p:nvPicPr>
          <p:cNvPr id="3" name="Picture 2">
            <a:extLst>
              <a:ext uri="{FF2B5EF4-FFF2-40B4-BE49-F238E27FC236}">
                <a16:creationId xmlns:a16="http://schemas.microsoft.com/office/drawing/2014/main" id="{B1E16E2F-1A55-D8D7-534F-25E0D281E6BA}"/>
              </a:ext>
            </a:extLst>
          </p:cNvPr>
          <p:cNvPicPr>
            <a:picLocks noChangeAspect="1"/>
          </p:cNvPicPr>
          <p:nvPr/>
        </p:nvPicPr>
        <p:blipFill>
          <a:blip r:embed="rId3"/>
          <a:stretch>
            <a:fillRect/>
          </a:stretch>
        </p:blipFill>
        <p:spPr>
          <a:xfrm>
            <a:off x="8301520" y="3620614"/>
            <a:ext cx="3136472" cy="2643988"/>
          </a:xfrm>
          <a:prstGeom prst="rect">
            <a:avLst/>
          </a:prstGeom>
        </p:spPr>
      </p:pic>
    </p:spTree>
    <p:extLst>
      <p:ext uri="{BB962C8B-B14F-4D97-AF65-F5344CB8AC3E}">
        <p14:creationId xmlns:p14="http://schemas.microsoft.com/office/powerpoint/2010/main" val="103044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438029" y="2050526"/>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10488"/>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92500" lnSpcReduction="20000"/>
          </a:bodyPr>
          <a:lstStyle/>
          <a:p>
            <a:r>
              <a:rPr lang="en-US" dirty="0"/>
              <a:t>Abstract</a:t>
            </a:r>
          </a:p>
          <a:p>
            <a:r>
              <a:rPr lang="en-US" dirty="0"/>
              <a:t>Problem Statement</a:t>
            </a:r>
          </a:p>
          <a:p>
            <a:r>
              <a:rPr lang="en-US" dirty="0"/>
              <a:t>Existing Solution</a:t>
            </a:r>
          </a:p>
          <a:p>
            <a:r>
              <a:rPr lang="en-US" dirty="0"/>
              <a:t>Proposed System</a:t>
            </a:r>
          </a:p>
          <a:p>
            <a:r>
              <a:rPr lang="en-US" dirty="0"/>
              <a:t>System Architecture</a:t>
            </a:r>
          </a:p>
          <a:p>
            <a:r>
              <a:rPr lang="en-US" dirty="0"/>
              <a:t>Algorithms</a:t>
            </a:r>
          </a:p>
          <a:p>
            <a:r>
              <a:rPr lang="en-US" dirty="0"/>
              <a:t>Implementation</a:t>
            </a:r>
          </a:p>
          <a:p>
            <a:r>
              <a:rPr lang="en-US" dirty="0"/>
              <a:t>Results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600" y="457200"/>
            <a:ext cx="5120640" cy="3200400"/>
          </a:xfrm>
        </p:spPr>
        <p:txBody>
          <a:bodyPr/>
          <a:lstStyle/>
          <a:p>
            <a:r>
              <a:rPr lang="en-US" dirty="0"/>
              <a:t>Let’s Dive in</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943598" y="3657600"/>
            <a:ext cx="5120640" cy="1828800"/>
          </a:xfrm>
        </p:spPr>
        <p:txBody>
          <a:bodyPr/>
          <a:lstStyle/>
          <a:p>
            <a:r>
              <a:rPr lang="en-US" dirty="0"/>
              <a:t>`</a:t>
            </a:r>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904238" y="1157224"/>
            <a:ext cx="4500562" cy="4521200"/>
          </a:xfrm>
        </p:spPr>
      </p:pic>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Abstract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fontScale="85000" lnSpcReduction="10000"/>
          </a:bodyPr>
          <a:lstStyle/>
          <a:p>
            <a:r>
              <a:rPr lang="en-US" dirty="0"/>
              <a:t>This research addresses the growing concern of liver cirrhosis in North America, predominantly</a:t>
            </a:r>
          </a:p>
          <a:p>
            <a:r>
              <a:rPr lang="en-US" dirty="0"/>
              <a:t>linked to alcohol consumption.</a:t>
            </a:r>
          </a:p>
          <a:p>
            <a:r>
              <a:rPr lang="en-US" dirty="0"/>
              <a:t>Leveraging advanced machine learning techniques, we aim to develop a comprehensive predictive</a:t>
            </a:r>
          </a:p>
          <a:p>
            <a:r>
              <a:rPr lang="en-US" dirty="0"/>
              <a:t>model by integrating lifestyle factors (such as alcohol consumption, dietary habits, and exercise)</a:t>
            </a:r>
          </a:p>
          <a:p>
            <a:r>
              <a:rPr lang="en-US" dirty="0"/>
              <a:t>and health indicators (including viral hepatitis status and liver function tests).</a:t>
            </a:r>
          </a:p>
          <a:p>
            <a:r>
              <a:rPr lang="en-US" dirty="0"/>
              <a:t>The model seeks to accurately assess an individual's risk of developing liver cirrhosis, facilitating</a:t>
            </a:r>
          </a:p>
          <a:p>
            <a:r>
              <a:rPr lang="en-US" dirty="0"/>
              <a:t>early diagnosis and targeted interventions.</a:t>
            </a:r>
          </a:p>
          <a:p>
            <a:r>
              <a:rPr lang="en-US" dirty="0"/>
              <a:t>The outcomes of this study hold the potential to significantly impact public health by providing</a:t>
            </a:r>
          </a:p>
          <a:p>
            <a:r>
              <a:rPr lang="en-US" dirty="0"/>
              <a:t>healthcare professionals with an effective tool for proactive cirrhosis risk assessment, ultimately</a:t>
            </a:r>
          </a:p>
          <a:p>
            <a:r>
              <a:rPr lang="en-US" dirty="0"/>
              <a:t>leading to improved patient outcomes and informed preventive measures</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Problem Statement</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normAutofit/>
          </a:bodyPr>
          <a:lstStyle/>
          <a:p>
            <a:r>
              <a:rPr lang="en-US" dirty="0"/>
              <a:t>Liver cirrhosis is a big problem globally, especially in North America, where more people are getting it, mostly because of drinking alcohol. Even though doctors know more about it now, we still need better ways to find it early and figure out who's at risk. </a:t>
            </a:r>
          </a:p>
        </p:txBody>
      </p:sp>
      <p:pic>
        <p:nvPicPr>
          <p:cNvPr id="25" name="Picture Placeholder 24" descr="A couple of people looking at a computer">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267120" y="1498600"/>
            <a:ext cx="4214010" cy="4214010"/>
          </a:xfrm>
        </p:spPr>
      </p:pic>
    </p:spTree>
    <p:extLst>
      <p:ext uri="{BB962C8B-B14F-4D97-AF65-F5344CB8AC3E}">
        <p14:creationId xmlns:p14="http://schemas.microsoft.com/office/powerpoint/2010/main" val="36264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E04E-6815-CA9E-F123-C8D06065DF31}"/>
              </a:ext>
            </a:extLst>
          </p:cNvPr>
          <p:cNvSpPr>
            <a:spLocks noGrp="1"/>
          </p:cNvSpPr>
          <p:nvPr>
            <p:ph type="title"/>
          </p:nvPr>
        </p:nvSpPr>
        <p:spPr/>
        <p:txBody>
          <a:bodyPr/>
          <a:lstStyle/>
          <a:p>
            <a:r>
              <a:rPr lang="en-US" dirty="0"/>
              <a:t>Existing Solution</a:t>
            </a:r>
            <a:endParaRPr lang="en-IN" dirty="0"/>
          </a:p>
        </p:txBody>
      </p:sp>
      <p:sp>
        <p:nvSpPr>
          <p:cNvPr id="3" name="Content Placeholder 2">
            <a:extLst>
              <a:ext uri="{FF2B5EF4-FFF2-40B4-BE49-F238E27FC236}">
                <a16:creationId xmlns:a16="http://schemas.microsoft.com/office/drawing/2014/main" id="{F3F93269-5E5D-34C5-15AC-03BE056D062B}"/>
              </a:ext>
            </a:extLst>
          </p:cNvPr>
          <p:cNvSpPr>
            <a:spLocks noGrp="1"/>
          </p:cNvSpPr>
          <p:nvPr>
            <p:ph idx="15"/>
          </p:nvPr>
        </p:nvSpPr>
        <p:spPr>
          <a:xfrm>
            <a:off x="1166088" y="2652713"/>
            <a:ext cx="5768968" cy="3436936"/>
          </a:xfrm>
        </p:spPr>
        <p:txBody>
          <a:bodyPr numCol="2">
            <a:normAutofit fontScale="92500" lnSpcReduction="20000"/>
          </a:bodyPr>
          <a:lstStyle/>
          <a:p>
            <a:r>
              <a:rPr lang="en-US" sz="2600" b="1" dirty="0"/>
              <a:t>In</a:t>
            </a:r>
            <a:r>
              <a:rPr lang="en-US" dirty="0"/>
              <a:t> the realm of liver cirrhosis prediction, the existing systems typically rely on traditional statistical methods, clinical scoring systems, and individual biomarkers. </a:t>
            </a:r>
          </a:p>
          <a:p>
            <a:r>
              <a:rPr lang="en-US" dirty="0"/>
              <a:t>While these approaches have been valuable in clinical practice, they often lack the predictive power and accuracy required for early detection and intervention. </a:t>
            </a:r>
          </a:p>
          <a:p>
            <a:r>
              <a:rPr lang="en-US" b="1" dirty="0"/>
              <a:t>Disadvantages</a:t>
            </a:r>
          </a:p>
          <a:p>
            <a:r>
              <a:rPr lang="en-US" dirty="0"/>
              <a:t>Accuracy: The accuracy is one of the major entity which can effect the entire outcome of the project </a:t>
            </a:r>
          </a:p>
          <a:p>
            <a:r>
              <a:rPr lang="en-US" dirty="0"/>
              <a:t>Time: Due to the usage of old machine learning algorithm, the time consumption is higher than the new algorithm</a:t>
            </a:r>
          </a:p>
          <a:p>
            <a:endParaRPr lang="en-US" dirty="0"/>
          </a:p>
        </p:txBody>
      </p:sp>
      <p:pic>
        <p:nvPicPr>
          <p:cNvPr id="10" name="Picture Placeholder 9" descr="A person holding books in a classroom">
            <a:extLst>
              <a:ext uri="{FF2B5EF4-FFF2-40B4-BE49-F238E27FC236}">
                <a16:creationId xmlns:a16="http://schemas.microsoft.com/office/drawing/2014/main" id="{6BF14254-0475-4169-3BAF-BEBE36308C69}"/>
              </a:ext>
            </a:extLst>
          </p:cNvPr>
          <p:cNvPicPr>
            <a:picLocks noGrp="1" noChangeAspect="1"/>
          </p:cNvPicPr>
          <p:nvPr>
            <p:ph type="pic" sz="quarter" idx="14"/>
          </p:nvPr>
        </p:nvPicPr>
        <p:blipFill rotWithShape="1">
          <a:blip r:embed="rId2">
            <a:duotone>
              <a:schemeClr val="accent4">
                <a:shade val="45000"/>
                <a:satMod val="135000"/>
              </a:schemeClr>
              <a:prstClr val="white"/>
            </a:duotone>
          </a:blip>
          <a:srcRect l="16667" r="16667"/>
          <a:stretch/>
        </p:blipFill>
        <p:spPr>
          <a:xfrm>
            <a:off x="7318375" y="1447800"/>
            <a:ext cx="4213225" cy="4213225"/>
          </a:xfrm>
        </p:spPr>
      </p:pic>
    </p:spTree>
    <p:extLst>
      <p:ext uri="{BB962C8B-B14F-4D97-AF65-F5344CB8AC3E}">
        <p14:creationId xmlns:p14="http://schemas.microsoft.com/office/powerpoint/2010/main" val="163480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E04E-6815-CA9E-F123-C8D06065DF31}"/>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F3F93269-5E5D-34C5-15AC-03BE056D062B}"/>
              </a:ext>
            </a:extLst>
          </p:cNvPr>
          <p:cNvSpPr>
            <a:spLocks noGrp="1"/>
          </p:cNvSpPr>
          <p:nvPr>
            <p:ph idx="15"/>
          </p:nvPr>
        </p:nvSpPr>
        <p:spPr>
          <a:xfrm>
            <a:off x="1166088" y="2652713"/>
            <a:ext cx="5768968" cy="3436936"/>
          </a:xfrm>
        </p:spPr>
        <p:txBody>
          <a:bodyPr numCol="1">
            <a:normAutofit/>
          </a:bodyPr>
          <a:lstStyle/>
          <a:p>
            <a:r>
              <a:rPr lang="en-US" sz="2800" dirty="0">
                <a:cs typeface="Times New Roman" panose="02020603050405020304" pitchFamily="18" charset="0"/>
              </a:rPr>
              <a:t>Usage of latest algorithms line XGBoost (Extreme Gradient Boosting Algorithm) and EDA ( Exploratory Data Analysis ) may help to increase the accuracy and reduce the time consumption</a:t>
            </a:r>
          </a:p>
          <a:p>
            <a:endParaRPr lang="en-US" sz="2800" dirty="0">
              <a:cs typeface="Times New Roman" panose="02020603050405020304" pitchFamily="18" charset="0"/>
            </a:endParaRPr>
          </a:p>
        </p:txBody>
      </p:sp>
      <p:pic>
        <p:nvPicPr>
          <p:cNvPr id="10" name="Picture Placeholder 9">
            <a:extLst>
              <a:ext uri="{FF2B5EF4-FFF2-40B4-BE49-F238E27FC236}">
                <a16:creationId xmlns:a16="http://schemas.microsoft.com/office/drawing/2014/main" id="{6BF14254-0475-4169-3BAF-BEBE36308C69}"/>
              </a:ext>
            </a:extLst>
          </p:cNvPr>
          <p:cNvPicPr>
            <a:picLocks noGrp="1" noChangeAspect="1"/>
          </p:cNvPicPr>
          <p:nvPr>
            <p:ph type="pic" sz="quarter" idx="14"/>
          </p:nvPr>
        </p:nvPicPr>
        <p:blipFill rotWithShape="1">
          <a:blip r:embed="rId2"/>
          <a:srcRect/>
          <a:stretch/>
        </p:blipFill>
        <p:spPr>
          <a:xfrm>
            <a:off x="7318375" y="1447800"/>
            <a:ext cx="4213225" cy="4213225"/>
          </a:xfrm>
        </p:spPr>
      </p:pic>
    </p:spTree>
    <p:extLst>
      <p:ext uri="{BB962C8B-B14F-4D97-AF65-F5344CB8AC3E}">
        <p14:creationId xmlns:p14="http://schemas.microsoft.com/office/powerpoint/2010/main" val="314608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System Architecture</a:t>
            </a:r>
          </a:p>
        </p:txBody>
      </p:sp>
      <p:pic>
        <p:nvPicPr>
          <p:cNvPr id="9" name="Picture 8">
            <a:extLst>
              <a:ext uri="{FF2B5EF4-FFF2-40B4-BE49-F238E27FC236}">
                <a16:creationId xmlns:a16="http://schemas.microsoft.com/office/drawing/2014/main" id="{3EF3DAEE-B12A-91D4-3F55-D1E638703D0B}"/>
              </a:ext>
            </a:extLst>
          </p:cNvPr>
          <p:cNvPicPr>
            <a:picLocks noChangeAspect="1"/>
          </p:cNvPicPr>
          <p:nvPr/>
        </p:nvPicPr>
        <p:blipFill>
          <a:blip r:embed="rId3"/>
          <a:stretch>
            <a:fillRect/>
          </a:stretch>
        </p:blipFill>
        <p:spPr>
          <a:xfrm>
            <a:off x="1360456" y="2291624"/>
            <a:ext cx="9779311" cy="3818908"/>
          </a:xfrm>
          <a:prstGeom prst="rect">
            <a:avLst/>
          </a:prstGeom>
        </p:spPr>
      </p:pic>
    </p:spTree>
    <p:extLst>
      <p:ext uri="{BB962C8B-B14F-4D97-AF65-F5344CB8AC3E}">
        <p14:creationId xmlns:p14="http://schemas.microsoft.com/office/powerpoint/2010/main" val="90791553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71af3243-3dd4-4a8d-8c0d-dd76da1f02a5"/>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230e9df3-be65-4c73-a93b-d1236ebd677e"/>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321</TotalTime>
  <Words>926</Words>
  <Application>Microsoft Office PowerPoint</Application>
  <PresentationFormat>Widescreen</PresentationFormat>
  <Paragraphs>86</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Tenorite</vt:lpstr>
      <vt:lpstr>Times New Roman</vt:lpstr>
      <vt:lpstr>Custom</vt:lpstr>
      <vt:lpstr>Liver Cirrhosis Prediction System</vt:lpstr>
      <vt:lpstr>Our Team</vt:lpstr>
      <vt:lpstr>Agenda</vt:lpstr>
      <vt:lpstr>Let’s Dive in</vt:lpstr>
      <vt:lpstr>Abstract</vt:lpstr>
      <vt:lpstr>Problem Statement</vt:lpstr>
      <vt:lpstr>Existing Solution</vt:lpstr>
      <vt:lpstr>Proposed System</vt:lpstr>
      <vt:lpstr>System Architecture</vt:lpstr>
      <vt:lpstr>Algorithms</vt:lpstr>
      <vt:lpstr>EDA and XGBoost</vt:lpstr>
      <vt:lpstr>Stratified K-Fold</vt:lpstr>
      <vt:lpstr>Implementation</vt:lpstr>
      <vt:lpstr>Installing and Importing Required Libraries</vt:lpstr>
      <vt:lpstr>Installing and importing required libraries</vt:lpstr>
      <vt:lpstr>Framework Used in GUI</vt:lpstr>
      <vt:lpstr>Results</vt:lpstr>
      <vt:lpstr>AUC and ROC Curves</vt:lpstr>
      <vt:lpstr>Application UI</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Cirrhosis Prediction System</dc:title>
  <dc:creator>Sai Lucky</dc:creator>
  <cp:lastModifiedBy>Sai Lucky</cp:lastModifiedBy>
  <cp:revision>5</cp:revision>
  <dcterms:created xsi:type="dcterms:W3CDTF">2024-05-12T07:39:57Z</dcterms:created>
  <dcterms:modified xsi:type="dcterms:W3CDTF">2024-05-13T06:11:14Z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