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9" r:id="rId4"/>
    <p:sldId id="260" r:id="rId5"/>
    <p:sldId id="261" r:id="rId6"/>
    <p:sldId id="262" r:id="rId7"/>
    <p:sldId id="268" r:id="rId8"/>
    <p:sldId id="280" r:id="rId9"/>
    <p:sldId id="274" r:id="rId10"/>
    <p:sldId id="275" r:id="rId11"/>
    <p:sldId id="276" r:id="rId12"/>
    <p:sldId id="277" r:id="rId13"/>
    <p:sldId id="281"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95F344-6ADB-4F9F-AD6F-080C6CAE7199}">
          <p14:sldIdLst>
            <p14:sldId id="256"/>
            <p14:sldId id="267"/>
            <p14:sldId id="259"/>
          </p14:sldIdLst>
        </p14:section>
        <p14:section name="Untitled Section" id="{303F121A-3A44-4EE6-B52B-39F4C464856B}">
          <p14:sldIdLst>
            <p14:sldId id="260"/>
            <p14:sldId id="261"/>
            <p14:sldId id="262"/>
            <p14:sldId id="268"/>
            <p14:sldId id="280"/>
            <p14:sldId id="274"/>
            <p14:sldId id="275"/>
            <p14:sldId id="276"/>
            <p14:sldId id="277"/>
            <p14:sldId id="281"/>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C2C24A-D28F-4552-AA93-5C9CE0B6DAE1}" v="106" dt="2024-02-22T01:10:50.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5" autoAdjust="0"/>
    <p:restoredTop sz="94660"/>
  </p:normalViewPr>
  <p:slideViewPr>
    <p:cSldViewPr snapToGrid="0">
      <p:cViewPr varScale="1">
        <p:scale>
          <a:sx n="79" d="100"/>
          <a:sy n="79" d="100"/>
        </p:scale>
        <p:origin x="22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5/13/2024</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5/13/2024</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5/13/2024</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5/13/2024</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codesexplorer.blogspot.com/2016/12/data-structures-using-c-language.html"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Liver Cirrhosis Care | Diagnosis and Treatment">
            <a:extLst>
              <a:ext uri="{FF2B5EF4-FFF2-40B4-BE49-F238E27FC236}">
                <a16:creationId xmlns:a16="http://schemas.microsoft.com/office/drawing/2014/main" id="{F9FFB511-0AE2-D4E5-6484-5DFFAE79AB8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Liver Cirrhosis Care | Diagnosis and Treatment">
            <a:extLst>
              <a:ext uri="{FF2B5EF4-FFF2-40B4-BE49-F238E27FC236}">
                <a16:creationId xmlns:a16="http://schemas.microsoft.com/office/drawing/2014/main" id="{CB4AAAF3-B914-B5EF-D429-95BE7C876D9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Liver Cirrhosis: Causes, early signs and symptoms, treatment | Health News,  Times Now">
            <a:extLst>
              <a:ext uri="{FF2B5EF4-FFF2-40B4-BE49-F238E27FC236}">
                <a16:creationId xmlns:a16="http://schemas.microsoft.com/office/drawing/2014/main" id="{D167EDFD-2270-0E58-C009-1C1249E9D71A}"/>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Can You Have Cirrhosis if You Don't Drink? - Siamak Tabib, MD - Blog">
            <a:extLst>
              <a:ext uri="{FF2B5EF4-FFF2-40B4-BE49-F238E27FC236}">
                <a16:creationId xmlns:a16="http://schemas.microsoft.com/office/drawing/2014/main" id="{FD3294CD-7686-F258-8C24-EE0417137EAF}"/>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itle 1">
            <a:extLst>
              <a:ext uri="{FF2B5EF4-FFF2-40B4-BE49-F238E27FC236}">
                <a16:creationId xmlns:a16="http://schemas.microsoft.com/office/drawing/2014/main" id="{A27A4D3D-42EB-D06B-9F46-461607890DA0}"/>
              </a:ext>
            </a:extLst>
          </p:cNvPr>
          <p:cNvSpPr txBox="1">
            <a:spLocks/>
          </p:cNvSpPr>
          <p:nvPr/>
        </p:nvSpPr>
        <p:spPr>
          <a:xfrm>
            <a:off x="1827914" y="1004444"/>
            <a:ext cx="8536171" cy="2424556"/>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none">
                <a:solidFill>
                  <a:schemeClr val="tx1"/>
                </a:solidFill>
                <a:effectLst/>
                <a:latin typeface="+mj-lt"/>
                <a:ea typeface="+mj-ea"/>
                <a:cs typeface="+mj-cs"/>
              </a:defRPr>
            </a:lvl1pPr>
          </a:lstStyle>
          <a:p>
            <a:pPr algn="ctr"/>
            <a:r>
              <a:rPr lang="en-US" sz="40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Sir CR Reddy College Of Engineering</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t>
            </a:r>
            <a:r>
              <a:rPr lang="en-US" sz="2700"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Computer Science</a:t>
            </a:r>
            <a:br>
              <a:rPr lang="en-US" sz="2700"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2700"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4400"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Liver Cirrhosis Prediction System</a:t>
            </a:r>
            <a:endParaRPr lang="en-IN" sz="11500" dirty="0">
              <a:solidFill>
                <a:schemeClr val="tx1">
                  <a:lumMod val="95000"/>
                  <a:lumOff val="5000"/>
                </a:schemeClr>
              </a:solidFill>
            </a:endParaRPr>
          </a:p>
        </p:txBody>
      </p:sp>
      <p:sp>
        <p:nvSpPr>
          <p:cNvPr id="8" name="Oval 7">
            <a:extLst>
              <a:ext uri="{FF2B5EF4-FFF2-40B4-BE49-F238E27FC236}">
                <a16:creationId xmlns:a16="http://schemas.microsoft.com/office/drawing/2014/main" id="{9C60AF7A-053B-3170-C37E-1E245005F222}"/>
              </a:ext>
            </a:extLst>
          </p:cNvPr>
          <p:cNvSpPr/>
          <p:nvPr/>
        </p:nvSpPr>
        <p:spPr>
          <a:xfrm>
            <a:off x="219411" y="1130863"/>
            <a:ext cx="1735494" cy="1651518"/>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Content Placeholder 2">
            <a:extLst>
              <a:ext uri="{FF2B5EF4-FFF2-40B4-BE49-F238E27FC236}">
                <a16:creationId xmlns:a16="http://schemas.microsoft.com/office/drawing/2014/main" id="{3B0FA040-7B4D-4E39-8621-C20C2B9A6354}"/>
              </a:ext>
            </a:extLst>
          </p:cNvPr>
          <p:cNvSpPr txBox="1">
            <a:spLocks/>
          </p:cNvSpPr>
          <p:nvPr/>
        </p:nvSpPr>
        <p:spPr>
          <a:xfrm>
            <a:off x="875415" y="4417590"/>
            <a:ext cx="4610986" cy="1897193"/>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just">
              <a:spcBef>
                <a:spcPts val="0"/>
              </a:spcBef>
            </a:pPr>
            <a:r>
              <a:rPr lang="en-US" sz="2400" dirty="0">
                <a:latin typeface="Times New Roman"/>
                <a:cs typeface="Times New Roman"/>
              </a:rPr>
              <a:t>Under the Guidance of:</a:t>
            </a:r>
          </a:p>
          <a:p>
            <a:pPr algn="just">
              <a:spcBef>
                <a:spcPts val="0"/>
              </a:spcBef>
            </a:pPr>
            <a:r>
              <a:rPr lang="en-US" sz="2400" b="1" dirty="0">
                <a:latin typeface="Times New Roman"/>
                <a:cs typeface="Times New Roman"/>
              </a:rPr>
              <a:t>P. Chaitanya, </a:t>
            </a:r>
            <a:r>
              <a:rPr lang="en-US" dirty="0" err="1">
                <a:latin typeface="Times New Roman"/>
                <a:cs typeface="Times New Roman"/>
              </a:rPr>
              <a:t>M.Tech</a:t>
            </a:r>
            <a:endParaRPr lang="en-US" sz="2400" dirty="0">
              <a:latin typeface="Times New Roman"/>
              <a:cs typeface="Times New Roman"/>
            </a:endParaRPr>
          </a:p>
          <a:p>
            <a:pPr algn="just">
              <a:spcBef>
                <a:spcPts val="0"/>
              </a:spcBef>
            </a:pPr>
            <a:r>
              <a:rPr lang="en-US" kern="0" dirty="0">
                <a:solidFill>
                  <a:srgbClr val="000000"/>
                </a:solidFill>
                <a:latin typeface="Times New Roman" panose="02020603050405020304" pitchFamily="18" charset="0"/>
                <a:ea typeface="Times New Roman" panose="02020603050405020304" pitchFamily="18" charset="0"/>
              </a:rPr>
              <a:t>Assistant Professor, CSE</a:t>
            </a:r>
            <a:endParaRPr lang="en-US" sz="2400" dirty="0">
              <a:latin typeface="Times New Roman"/>
              <a:cs typeface="Times New Roman"/>
            </a:endParaRPr>
          </a:p>
        </p:txBody>
      </p:sp>
      <p:sp>
        <p:nvSpPr>
          <p:cNvPr id="12" name="Content Placeholder 3">
            <a:extLst>
              <a:ext uri="{FF2B5EF4-FFF2-40B4-BE49-F238E27FC236}">
                <a16:creationId xmlns:a16="http://schemas.microsoft.com/office/drawing/2014/main" id="{F6FFDC5A-D752-E670-4E89-349E482494F2}"/>
              </a:ext>
            </a:extLst>
          </p:cNvPr>
          <p:cNvSpPr txBox="1">
            <a:spLocks/>
          </p:cNvSpPr>
          <p:nvPr/>
        </p:nvSpPr>
        <p:spPr>
          <a:xfrm>
            <a:off x="6705600" y="3593505"/>
            <a:ext cx="6014884" cy="2424920"/>
          </a:xfrm>
          <a:prstGeom prst="rect">
            <a:avLst/>
          </a:prstGeom>
        </p:spPr>
        <p:txBody>
          <a:bodyPr>
            <a:normAutofit fontScale="6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sz="2800" b="1" dirty="0">
                <a:latin typeface="Times New Roman"/>
                <a:cs typeface="Times New Roman"/>
              </a:rPr>
              <a:t>Team Members:</a:t>
            </a:r>
          </a:p>
          <a:p>
            <a:pPr marL="0" indent="0">
              <a:buFont typeface="Arial" panose="020B0604020202020204" pitchFamily="34" charset="0"/>
              <a:buNone/>
            </a:pPr>
            <a:r>
              <a:rPr lang="en-US" sz="2800" dirty="0">
                <a:latin typeface="Times New Roman"/>
                <a:cs typeface="Times New Roman"/>
              </a:rPr>
              <a:t>P. </a:t>
            </a:r>
            <a:r>
              <a:rPr lang="en-US" sz="2800" dirty="0" err="1">
                <a:latin typeface="Times New Roman"/>
                <a:cs typeface="Times New Roman"/>
              </a:rPr>
              <a:t>Jathin</a:t>
            </a:r>
            <a:r>
              <a:rPr lang="en-US" sz="2800" dirty="0">
                <a:latin typeface="Times New Roman"/>
                <a:cs typeface="Times New Roman"/>
              </a:rPr>
              <a:t> (20B81A05D0)</a:t>
            </a:r>
          </a:p>
          <a:p>
            <a:pPr marL="0" indent="0">
              <a:buFont typeface="Arial" panose="020B0604020202020204" pitchFamily="34" charset="0"/>
              <a:buNone/>
            </a:pPr>
            <a:r>
              <a:rPr lang="en-US" sz="2800" dirty="0">
                <a:latin typeface="Times New Roman"/>
                <a:cs typeface="Times New Roman"/>
              </a:rPr>
              <a:t>P. Sai Harish (20B81A05D1)</a:t>
            </a:r>
          </a:p>
          <a:p>
            <a:pPr marL="0" indent="0">
              <a:buFont typeface="Arial" panose="020B0604020202020204" pitchFamily="34" charset="0"/>
              <a:buNone/>
            </a:pPr>
            <a:r>
              <a:rPr lang="en-US" sz="2800" dirty="0">
                <a:latin typeface="Times New Roman"/>
                <a:cs typeface="Times New Roman"/>
              </a:rPr>
              <a:t>P. Anjaneyulu (20B81A05D3)</a:t>
            </a:r>
          </a:p>
          <a:p>
            <a:pPr marL="0" indent="0">
              <a:buFont typeface="Arial" panose="020B0604020202020204" pitchFamily="34" charset="0"/>
              <a:buNone/>
            </a:pPr>
            <a:r>
              <a:rPr lang="en-US" sz="2800" dirty="0">
                <a:latin typeface="Times New Roman"/>
                <a:cs typeface="Times New Roman"/>
              </a:rPr>
              <a:t>P.G.D.L. </a:t>
            </a:r>
            <a:r>
              <a:rPr lang="en-US" sz="2800" dirty="0" err="1">
                <a:latin typeface="Times New Roman"/>
                <a:cs typeface="Times New Roman"/>
              </a:rPr>
              <a:t>Tejaswini</a:t>
            </a:r>
            <a:r>
              <a:rPr lang="en-US" sz="2800" dirty="0">
                <a:latin typeface="Times New Roman"/>
                <a:cs typeface="Times New Roman"/>
              </a:rPr>
              <a:t> (20B81A05D4)</a:t>
            </a:r>
          </a:p>
          <a:p>
            <a:pPr marL="0" indent="0">
              <a:buFont typeface="Arial" panose="020B0604020202020204" pitchFamily="34" charset="0"/>
              <a:buNone/>
            </a:pPr>
            <a:r>
              <a:rPr lang="en-US" sz="2800" dirty="0">
                <a:latin typeface="Times New Roman"/>
                <a:cs typeface="Times New Roman"/>
              </a:rPr>
              <a:t>P. Gopi Kiran (20B81A05D5)</a:t>
            </a:r>
          </a:p>
          <a:p>
            <a:pPr marL="0" indent="0">
              <a:buFont typeface="Arial" panose="020B0604020202020204" pitchFamily="34" charset="0"/>
              <a:buNone/>
            </a:pPr>
            <a:endParaRPr lang="en-US" sz="2800" dirty="0">
              <a:latin typeface="Times New Roman"/>
              <a:cs typeface="Times New Roman"/>
            </a:endParaRPr>
          </a:p>
        </p:txBody>
      </p:sp>
    </p:spTree>
    <p:extLst>
      <p:ext uri="{BB962C8B-B14F-4D97-AF65-F5344CB8AC3E}">
        <p14:creationId xmlns:p14="http://schemas.microsoft.com/office/powerpoint/2010/main" val="313126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7C71-4231-581B-2F55-90C975C87039}"/>
              </a:ext>
            </a:extLst>
          </p:cNvPr>
          <p:cNvSpPr>
            <a:spLocks noGrp="1"/>
          </p:cNvSpPr>
          <p:nvPr>
            <p:ph type="title"/>
          </p:nvPr>
        </p:nvSpPr>
        <p:spPr/>
        <p:txBody>
          <a:bodyPr/>
          <a:lstStyle/>
          <a:p>
            <a:r>
              <a:rPr lang="en-US" dirty="0"/>
              <a:t>XGBoost (Extreme Gradient Boosting)</a:t>
            </a:r>
            <a:endParaRPr lang="en-IN" dirty="0"/>
          </a:p>
        </p:txBody>
      </p:sp>
      <p:sp>
        <p:nvSpPr>
          <p:cNvPr id="3" name="TextBox 2">
            <a:extLst>
              <a:ext uri="{FF2B5EF4-FFF2-40B4-BE49-F238E27FC236}">
                <a16:creationId xmlns:a16="http://schemas.microsoft.com/office/drawing/2014/main" id="{C435E498-8CA6-9C65-ACF9-6C42D2DB5BB3}"/>
              </a:ext>
            </a:extLst>
          </p:cNvPr>
          <p:cNvSpPr txBox="1"/>
          <p:nvPr/>
        </p:nvSpPr>
        <p:spPr>
          <a:xfrm>
            <a:off x="1267326" y="1764632"/>
            <a:ext cx="9603275" cy="2862322"/>
          </a:xfrm>
          <a:prstGeom prst="rect">
            <a:avLst/>
          </a:prstGeom>
          <a:noFill/>
        </p:spPr>
        <p:txBody>
          <a:bodyPr wrap="square" rtlCol="0">
            <a:spAutoFit/>
          </a:bodyPr>
          <a:lstStyle/>
          <a:p>
            <a:r>
              <a:rPr lang="en-US" dirty="0"/>
              <a:t>When it comes to a superfast Machine Learning algorithm that works on tree-based</a:t>
            </a:r>
          </a:p>
          <a:p>
            <a:r>
              <a:rPr lang="en-US" dirty="0"/>
              <a:t>models and tries to reach the best in class accuracy by optimally using</a:t>
            </a:r>
          </a:p>
          <a:p>
            <a:r>
              <a:rPr lang="en-US" dirty="0"/>
              <a:t>computational resources, XGBoost or Extreme Gradient Boosting becomes the most</a:t>
            </a:r>
          </a:p>
          <a:p>
            <a:r>
              <a:rPr lang="en-US" dirty="0"/>
              <a:t>natural choice. Created by Tianqi Chen, the XGBoost algorithm has recently got so</a:t>
            </a:r>
          </a:p>
          <a:p>
            <a:r>
              <a:rPr lang="en-US" dirty="0"/>
              <a:t>much popularity owing to its massive usage in most of the hackathons and Kaggle</a:t>
            </a:r>
          </a:p>
          <a:p>
            <a:r>
              <a:rPr lang="en-US" dirty="0"/>
              <a:t>competitions.</a:t>
            </a:r>
          </a:p>
          <a:p>
            <a:r>
              <a:rPr lang="en-US" dirty="0"/>
              <a:t>In simple terms, XGBoost may be formally defined as a decision tree-based</a:t>
            </a:r>
          </a:p>
          <a:p>
            <a:r>
              <a:rPr lang="en-US" dirty="0"/>
              <a:t>ensemble learning framework that uses Gradient Descent as the underlying</a:t>
            </a:r>
          </a:p>
          <a:p>
            <a:r>
              <a:rPr lang="en-US" dirty="0"/>
              <a:t>objective function and comes with a lot of flexibility while delivering the desired</a:t>
            </a:r>
          </a:p>
          <a:p>
            <a:r>
              <a:rPr lang="en-US" dirty="0"/>
              <a:t>results by optimally using computational power</a:t>
            </a:r>
            <a:endParaRPr lang="en-IN" dirty="0"/>
          </a:p>
        </p:txBody>
      </p:sp>
    </p:spTree>
    <p:extLst>
      <p:ext uri="{BB962C8B-B14F-4D97-AF65-F5344CB8AC3E}">
        <p14:creationId xmlns:p14="http://schemas.microsoft.com/office/powerpoint/2010/main" val="2764903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5D1B2-68C4-0A20-69D7-3F8C93993BA5}"/>
              </a:ext>
            </a:extLst>
          </p:cNvPr>
          <p:cNvSpPr>
            <a:spLocks noGrp="1"/>
          </p:cNvSpPr>
          <p:nvPr>
            <p:ph type="title"/>
          </p:nvPr>
        </p:nvSpPr>
        <p:spPr/>
        <p:txBody>
          <a:bodyPr/>
          <a:lstStyle/>
          <a:p>
            <a:r>
              <a:rPr lang="en-US" dirty="0"/>
              <a:t>Steps in XGBoost</a:t>
            </a:r>
            <a:endParaRPr lang="en-IN" dirty="0"/>
          </a:p>
        </p:txBody>
      </p:sp>
      <p:sp>
        <p:nvSpPr>
          <p:cNvPr id="7" name="TextBox 6">
            <a:extLst>
              <a:ext uri="{FF2B5EF4-FFF2-40B4-BE49-F238E27FC236}">
                <a16:creationId xmlns:a16="http://schemas.microsoft.com/office/drawing/2014/main" id="{98A85E35-5259-C802-80D3-045E94FD2E9F}"/>
              </a:ext>
            </a:extLst>
          </p:cNvPr>
          <p:cNvSpPr txBox="1"/>
          <p:nvPr/>
        </p:nvSpPr>
        <p:spPr>
          <a:xfrm>
            <a:off x="1130269" y="1674673"/>
            <a:ext cx="9603275" cy="3508653"/>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Building Decision Tree Sequentially :</a:t>
            </a:r>
          </a:p>
          <a:p>
            <a:pPr algn="just"/>
            <a:r>
              <a:rPr lang="en-US" dirty="0"/>
              <a:t>		</a:t>
            </a:r>
            <a:r>
              <a:rPr lang="en-US" sz="1600" dirty="0">
                <a:solidFill>
                  <a:schemeClr val="bg1">
                    <a:lumMod val="50000"/>
                  </a:schemeClr>
                </a:solidFill>
              </a:rPr>
              <a:t>XGBoost starts by training a basic decision tree on your data. This initial tree makes some errors in predictions.</a:t>
            </a:r>
          </a:p>
          <a:p>
            <a:pPr marL="285750" indent="-285750" algn="just">
              <a:buFont typeface="Arial" panose="020B0604020202020204" pitchFamily="34" charset="0"/>
              <a:buChar char="•"/>
            </a:pPr>
            <a:r>
              <a:rPr lang="en-US" dirty="0"/>
              <a:t>Focusing on Errors:</a:t>
            </a:r>
          </a:p>
          <a:p>
            <a:pPr algn="just"/>
            <a:r>
              <a:rPr lang="en-US" dirty="0"/>
              <a:t>		</a:t>
            </a:r>
            <a:r>
              <a:rPr lang="en-US" sz="1600" dirty="0"/>
              <a:t> </a:t>
            </a:r>
            <a:r>
              <a:rPr lang="en-US" sz="1600" dirty="0">
                <a:solidFill>
                  <a:schemeClr val="bg1">
                    <a:lumMod val="50000"/>
                  </a:schemeClr>
                </a:solidFill>
              </a:rPr>
              <a:t>The algorithm then analyzes the errors made by the first tree and creates a second decision tree that specifically targets those errors.</a:t>
            </a:r>
          </a:p>
          <a:p>
            <a:pPr marL="285750" indent="-285750" algn="just">
              <a:buFont typeface="Arial" panose="020B0604020202020204" pitchFamily="34" charset="0"/>
              <a:buChar char="•"/>
            </a:pPr>
            <a:r>
              <a:rPr lang="en-US" dirty="0"/>
              <a:t>Boosting the Ensemble:</a:t>
            </a:r>
          </a:p>
          <a:p>
            <a:pPr algn="just"/>
            <a:r>
              <a:rPr lang="en-US" sz="1600" dirty="0"/>
              <a:t>		</a:t>
            </a:r>
            <a:r>
              <a:rPr lang="en-US" sz="1600" dirty="0">
                <a:solidFill>
                  <a:schemeClr val="bg1">
                    <a:lumMod val="50000"/>
                  </a:schemeClr>
                </a:solidFill>
              </a:rPr>
              <a:t>This process of building decision trees that correct the mistakes of previous ones continues iteratively. Each new tree is added to the ensemble, gradually improving the overall prediction accuracy.</a:t>
            </a:r>
          </a:p>
          <a:p>
            <a:pPr marL="285750" indent="-285750" algn="just">
              <a:buFont typeface="Arial" panose="020B0604020202020204" pitchFamily="34" charset="0"/>
              <a:buChar char="•"/>
            </a:pPr>
            <a:r>
              <a:rPr lang="en-US" dirty="0"/>
              <a:t>Regularization to Prevent Overfitting:</a:t>
            </a:r>
          </a:p>
          <a:p>
            <a:pPr algn="just"/>
            <a:r>
              <a:rPr lang="en-US" sz="1600" dirty="0"/>
              <a:t>		</a:t>
            </a:r>
            <a:r>
              <a:rPr lang="en-US" sz="1600" dirty="0">
                <a:solidFill>
                  <a:schemeClr val="bg1">
                    <a:lumMod val="50000"/>
                  </a:schemeClr>
                </a:solidFill>
              </a:rPr>
              <a:t>XGBoost incorporates regularization techniques to prevent the model from overfitting to the training data. This helps it generalize better to unseen data.</a:t>
            </a:r>
            <a:endParaRPr lang="en-IN" sz="1600" dirty="0">
              <a:solidFill>
                <a:schemeClr val="bg1">
                  <a:lumMod val="50000"/>
                </a:schemeClr>
              </a:solidFill>
            </a:endParaRPr>
          </a:p>
        </p:txBody>
      </p:sp>
    </p:spTree>
    <p:extLst>
      <p:ext uri="{BB962C8B-B14F-4D97-AF65-F5344CB8AC3E}">
        <p14:creationId xmlns:p14="http://schemas.microsoft.com/office/powerpoint/2010/main" val="3132252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8EE99-B3DE-E826-9336-851E56C5024B}"/>
              </a:ext>
            </a:extLst>
          </p:cNvPr>
          <p:cNvSpPr>
            <a:spLocks noGrp="1"/>
          </p:cNvSpPr>
          <p:nvPr>
            <p:ph type="title"/>
          </p:nvPr>
        </p:nvSpPr>
        <p:spPr/>
        <p:txBody>
          <a:bodyPr/>
          <a:lstStyle/>
          <a:p>
            <a:r>
              <a:rPr lang="en-US" dirty="0"/>
              <a:t>Code Implementation</a:t>
            </a:r>
            <a:endParaRPr lang="en-IN" dirty="0"/>
          </a:p>
        </p:txBody>
      </p:sp>
    </p:spTree>
    <p:extLst>
      <p:ext uri="{BB962C8B-B14F-4D97-AF65-F5344CB8AC3E}">
        <p14:creationId xmlns:p14="http://schemas.microsoft.com/office/powerpoint/2010/main" val="2006447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BF4B-F0A2-5309-7D47-332435D72370}"/>
              </a:ext>
            </a:extLst>
          </p:cNvPr>
          <p:cNvSpPr>
            <a:spLocks noGrp="1"/>
          </p:cNvSpPr>
          <p:nvPr>
            <p:ph type="title"/>
          </p:nvPr>
        </p:nvSpPr>
        <p:spPr/>
        <p:txBody>
          <a:bodyPr/>
          <a:lstStyle/>
          <a:p>
            <a:endParaRPr lang="en-IN"/>
          </a:p>
        </p:txBody>
      </p:sp>
      <p:sp>
        <p:nvSpPr>
          <p:cNvPr id="3" name="Picture Placeholder 2">
            <a:extLst>
              <a:ext uri="{FF2B5EF4-FFF2-40B4-BE49-F238E27FC236}">
                <a16:creationId xmlns:a16="http://schemas.microsoft.com/office/drawing/2014/main" id="{A5D17E09-C149-CF8D-EB98-06DA85EE50FD}"/>
              </a:ext>
            </a:extLst>
          </p:cNvPr>
          <p:cNvSpPr>
            <a:spLocks noGrp="1"/>
          </p:cNvSpPr>
          <p:nvPr>
            <p:ph type="pic" idx="1"/>
          </p:nvPr>
        </p:nvSpPr>
        <p:spPr/>
      </p:sp>
      <p:sp>
        <p:nvSpPr>
          <p:cNvPr id="4" name="Text Placeholder 3">
            <a:extLst>
              <a:ext uri="{FF2B5EF4-FFF2-40B4-BE49-F238E27FC236}">
                <a16:creationId xmlns:a16="http://schemas.microsoft.com/office/drawing/2014/main" id="{C53F7DD1-B92A-1DBA-F226-C4D8324DAF7D}"/>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833902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1CCFA9-2825-9742-40B1-B97DC32D8B8A}"/>
              </a:ext>
            </a:extLst>
          </p:cNvPr>
          <p:cNvSpPr>
            <a:spLocks noGrp="1"/>
          </p:cNvSpPr>
          <p:nvPr>
            <p:ph idx="1"/>
          </p:nvPr>
        </p:nvSpPr>
        <p:spPr>
          <a:xfrm>
            <a:off x="755070" y="1868992"/>
            <a:ext cx="9603275" cy="3938996"/>
          </a:xfrm>
        </p:spPr>
        <p:txBody>
          <a:bodyPr>
            <a:normAutofit/>
          </a:bodyPr>
          <a:lstStyle/>
          <a:p>
            <a:endParaRPr lang="en-US" sz="1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8000" dirty="0">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8000" dirty="0">
                <a:solidFill>
                  <a:schemeClr val="accent1">
                    <a:lumMod val="75000"/>
                  </a:schemeClr>
                </a:solidFill>
                <a:latin typeface="Tempus Sans ITC" panose="04020404030D07020202" pitchFamily="82" charset="0"/>
                <a:ea typeface="Times New Roman" panose="02020603050405020304" pitchFamily="18" charset="0"/>
                <a:cs typeface="Times New Roman" panose="02020603050405020304" pitchFamily="18" charset="0"/>
              </a:rPr>
              <a:t>Thank you</a:t>
            </a:r>
          </a:p>
        </p:txBody>
      </p:sp>
      <p:sp>
        <p:nvSpPr>
          <p:cNvPr id="7" name="Title 6">
            <a:extLst>
              <a:ext uri="{FF2B5EF4-FFF2-40B4-BE49-F238E27FC236}">
                <a16:creationId xmlns:a16="http://schemas.microsoft.com/office/drawing/2014/main" id="{1D15EB1B-E81C-2D4B-8595-1FD88E4968C7}"/>
              </a:ext>
            </a:extLst>
          </p:cNvPr>
          <p:cNvSpPr>
            <a:spLocks noGrp="1"/>
          </p:cNvSpPr>
          <p:nvPr>
            <p:ph type="title"/>
          </p:nvPr>
        </p:nvSpPr>
        <p:spPr>
          <a:xfrm>
            <a:off x="1833655" y="3587262"/>
            <a:ext cx="9603275" cy="1879084"/>
          </a:xfrm>
        </p:spPr>
        <p:txBody>
          <a:bodyPr>
            <a:normAutofit/>
          </a:bodyPr>
          <a:lstStyle/>
          <a:p>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32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F8A9-60E1-BE70-1A93-7EB0B9C906D2}"/>
              </a:ext>
            </a:extLst>
          </p:cNvPr>
          <p:cNvSpPr>
            <a:spLocks noGrp="1"/>
          </p:cNvSpPr>
          <p:nvPr>
            <p:ph type="title"/>
          </p:nvPr>
        </p:nvSpPr>
        <p:spPr>
          <a:xfrm>
            <a:off x="1131052" y="958038"/>
            <a:ext cx="9605635" cy="440490"/>
          </a:xfrm>
        </p:spPr>
        <p:txBody>
          <a:bodyPr>
            <a:noAutofit/>
          </a:bodyPr>
          <a:lstStyle/>
          <a:p>
            <a:r>
              <a:rPr lang="en-IN" sz="2800" dirty="0">
                <a:latin typeface="Times New Roman" panose="02020603050405020304" pitchFamily="18" charset="0"/>
                <a:cs typeface="Times New Roman" panose="02020603050405020304" pitchFamily="18" charset="0"/>
              </a:rPr>
              <a:t>ABSTRACT</a:t>
            </a:r>
            <a:endParaRPr lang="en-IN" sz="2800" dirty="0"/>
          </a:p>
        </p:txBody>
      </p:sp>
      <p:sp>
        <p:nvSpPr>
          <p:cNvPr id="3" name="Content Placeholder 2">
            <a:extLst>
              <a:ext uri="{FF2B5EF4-FFF2-40B4-BE49-F238E27FC236}">
                <a16:creationId xmlns:a16="http://schemas.microsoft.com/office/drawing/2014/main" id="{4E59826D-750D-EBEE-34EE-DB0BEA1AA703}"/>
              </a:ext>
            </a:extLst>
          </p:cNvPr>
          <p:cNvSpPr>
            <a:spLocks noGrp="1"/>
          </p:cNvSpPr>
          <p:nvPr>
            <p:ph sz="half" idx="1"/>
          </p:nvPr>
        </p:nvSpPr>
        <p:spPr>
          <a:xfrm>
            <a:off x="1129166" y="1507253"/>
            <a:ext cx="4645152" cy="3952220"/>
          </a:xfrm>
        </p:spPr>
        <p:txBody>
          <a:bodyPr>
            <a:normAutofit fontScale="62500" lnSpcReduction="20000"/>
          </a:bodyPr>
          <a:lstStyle/>
          <a:p>
            <a:r>
              <a:rPr lang="en-US" sz="2700" dirty="0">
                <a:latin typeface="Times New Roman" panose="02020603050405020304" pitchFamily="18" charset="0"/>
                <a:cs typeface="Times New Roman" panose="02020603050405020304" pitchFamily="18" charset="0"/>
              </a:rPr>
              <a:t>This research addresses the growing concern of</a:t>
            </a:r>
            <a:r>
              <a:rPr lang="en-US" sz="2400"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liver cirrhosis in North America, predominantly linked to alcohol consumption. Leveraging advanced machine learning techniques, we aim to develop a comprehensive predictive model by integrating lifestyle factors (such as alcohol consumption, dietary habits, and exercise) and health indicators (including viral hepatitis status and liver function tests).</a:t>
            </a:r>
          </a:p>
          <a:p>
            <a:r>
              <a:rPr lang="en-US" sz="2700" b="1" dirty="0">
                <a:latin typeface="Times New Roman" panose="02020603050405020304" pitchFamily="18" charset="0"/>
                <a:cs typeface="Times New Roman" panose="02020603050405020304" pitchFamily="18" charset="0"/>
              </a:rPr>
              <a:t>Index Terms</a:t>
            </a:r>
            <a:r>
              <a:rPr lang="en-US" sz="2700" dirty="0">
                <a:latin typeface="Times New Roman" panose="02020603050405020304" pitchFamily="18" charset="0"/>
                <a:cs typeface="Times New Roman" panose="02020603050405020304" pitchFamily="18" charset="0"/>
              </a:rPr>
              <a:t>: Liver Cirrhosis, Predictive Modelling, Risk Assessment, Alcohol Consumption, Lifestyle Factors, Health Indicators</a:t>
            </a:r>
          </a:p>
        </p:txBody>
      </p:sp>
      <p:pic>
        <p:nvPicPr>
          <p:cNvPr id="5" name="Content Placeholder 4">
            <a:extLst>
              <a:ext uri="{FF2B5EF4-FFF2-40B4-BE49-F238E27FC236}">
                <a16:creationId xmlns:a16="http://schemas.microsoft.com/office/drawing/2014/main" id="{089182DE-DF83-BE0A-86F8-968E102FF2A9}"/>
              </a:ext>
            </a:extLst>
          </p:cNvPr>
          <p:cNvPicPr>
            <a:picLocks noGrp="1" noChangeAspect="1"/>
          </p:cNvPicPr>
          <p:nvPr>
            <p:ph sz="half" idx="2"/>
          </p:nvPr>
        </p:nvPicPr>
        <p:blipFill>
          <a:blip r:embed="rId2"/>
          <a:stretch>
            <a:fillRect/>
          </a:stretch>
        </p:blipFill>
        <p:spPr>
          <a:xfrm>
            <a:off x="6106048" y="2080008"/>
            <a:ext cx="5469653" cy="2833635"/>
          </a:xfrm>
          <a:prstGeom prst="rect">
            <a:avLst/>
          </a:prstGeom>
        </p:spPr>
      </p:pic>
    </p:spTree>
    <p:extLst>
      <p:ext uri="{BB962C8B-B14F-4D97-AF65-F5344CB8AC3E}">
        <p14:creationId xmlns:p14="http://schemas.microsoft.com/office/powerpoint/2010/main" val="143729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7AAE-756C-61DD-0EED-E2FE9DE848A3}"/>
              </a:ext>
            </a:extLst>
          </p:cNvPr>
          <p:cNvSpPr>
            <a:spLocks noGrp="1"/>
          </p:cNvSpPr>
          <p:nvPr>
            <p:ph type="title"/>
          </p:nvPr>
        </p:nvSpPr>
        <p:spPr>
          <a:xfrm>
            <a:off x="1110173" y="902207"/>
            <a:ext cx="9603275" cy="1049235"/>
          </a:xfrm>
        </p:spPr>
        <p:txBody>
          <a:bodyPr>
            <a:normAutofit/>
          </a:bodyPr>
          <a:lstStyle/>
          <a:p>
            <a:r>
              <a:rPr lang="en-US" sz="2800" dirty="0">
                <a:latin typeface="Times New Roman" panose="02020603050405020304" pitchFamily="18" charset="0"/>
                <a:ea typeface="+mn-ea"/>
                <a:cs typeface="Times New Roman" panose="02020603050405020304" pitchFamily="18" charset="0"/>
              </a:rPr>
              <a:t>PROBLEM STATEMENT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0ACD85-F3D8-7B40-8B0E-2542B6E86FD2}"/>
              </a:ext>
            </a:extLst>
          </p:cNvPr>
          <p:cNvSpPr>
            <a:spLocks noGrp="1"/>
          </p:cNvSpPr>
          <p:nvPr>
            <p:ph idx="1"/>
          </p:nvPr>
        </p:nvSpPr>
        <p:spPr>
          <a:xfrm>
            <a:off x="1210657" y="1426825"/>
            <a:ext cx="7318361" cy="2471936"/>
          </a:xfrm>
        </p:spPr>
        <p:txBody>
          <a:bodyPr/>
          <a:lstStyle/>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Liver cirrhosis is a big problem globally, especially in North America, where more people are getting it, mostly because of drinking alcohol. Even though doctors know more about it now, we still need better ways to find it early and figure out who's at risk. This problem statement is about making a smart tool that can predict if someone might get cirrhosis by looking at their lifestyle and health, so doctors can help them before it gets worse.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1026" name="Picture 2">
            <a:extLst>
              <a:ext uri="{FF2B5EF4-FFF2-40B4-BE49-F238E27FC236}">
                <a16:creationId xmlns:a16="http://schemas.microsoft.com/office/drawing/2014/main" id="{1CB572CD-10DC-1C32-63B3-D61BD6DBD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323" y="3840335"/>
            <a:ext cx="7735110" cy="1590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02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3D6F-CE76-5A71-CB78-EE30865EE4CC}"/>
              </a:ext>
            </a:extLst>
          </p:cNvPr>
          <p:cNvSpPr>
            <a:spLocks noGrp="1"/>
          </p:cNvSpPr>
          <p:nvPr>
            <p:ph type="title"/>
          </p:nvPr>
        </p:nvSpPr>
        <p:spPr>
          <a:xfrm>
            <a:off x="1115368" y="924449"/>
            <a:ext cx="9697612" cy="572756"/>
          </a:xfrm>
        </p:spPr>
        <p:txBody>
          <a:bodyPr/>
          <a:lstStyle/>
          <a:p>
            <a:r>
              <a:rPr lang="en-US" sz="2800" dirty="0">
                <a:latin typeface="Times New Roman" panose="02020603050405020304" pitchFamily="18" charset="0"/>
                <a:cs typeface="Times New Roman" panose="02020603050405020304" pitchFamily="18" charset="0"/>
              </a:rPr>
              <a:t>EXISTING SOLUTION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6A5E19-069B-61AF-DB91-43549CCAEA92}"/>
              </a:ext>
            </a:extLst>
          </p:cNvPr>
          <p:cNvSpPr>
            <a:spLocks noGrp="1"/>
          </p:cNvSpPr>
          <p:nvPr>
            <p:ph idx="1"/>
          </p:nvPr>
        </p:nvSpPr>
        <p:spPr>
          <a:xfrm>
            <a:off x="1115368" y="1687265"/>
            <a:ext cx="6231883" cy="3949044"/>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Traditional methods for the prediction of liver cirrhosis are the gradient boosting methods </a:t>
            </a:r>
          </a:p>
          <a:p>
            <a:r>
              <a:rPr lang="en-US" sz="2000" dirty="0">
                <a:latin typeface="Times New Roman" panose="02020603050405020304" pitchFamily="18" charset="0"/>
                <a:cs typeface="Times New Roman" panose="02020603050405020304" pitchFamily="18" charset="0"/>
              </a:rPr>
              <a:t>But unfortunately these machine learning models are not so much efficient when compared to other machine learning algorithms </a:t>
            </a:r>
          </a:p>
          <a:p>
            <a:r>
              <a:rPr lang="en-US" sz="2000" dirty="0">
                <a:latin typeface="Times New Roman" panose="02020603050405020304" pitchFamily="18" charset="0"/>
                <a:cs typeface="Times New Roman" panose="02020603050405020304" pitchFamily="18" charset="0"/>
              </a:rPr>
              <a:t>Which can be subjected to time- consuming and may depend on other physiological measures which can be invasive and require specialized equipment. These methods also require significant expertise to interpret the data accurately.</a:t>
            </a:r>
          </a:p>
          <a:p>
            <a:endParaRPr lang="en-IN" dirty="0"/>
          </a:p>
        </p:txBody>
      </p:sp>
      <p:sp>
        <p:nvSpPr>
          <p:cNvPr id="4" name="AutoShape 2" descr="9 Real-World Problems that can be Solved by Machine Learning">
            <a:extLst>
              <a:ext uri="{FF2B5EF4-FFF2-40B4-BE49-F238E27FC236}">
                <a16:creationId xmlns:a16="http://schemas.microsoft.com/office/drawing/2014/main" id="{1F07BFD6-B090-7124-528B-7072626344F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2" name="Picture 6" descr="The Future of Machine Learning: 3 Ways ML Is Improving Product Design">
            <a:extLst>
              <a:ext uri="{FF2B5EF4-FFF2-40B4-BE49-F238E27FC236}">
                <a16:creationId xmlns:a16="http://schemas.microsoft.com/office/drawing/2014/main" id="{5A5458E1-31FC-984E-718E-CBCC7276C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7230" y="1854464"/>
            <a:ext cx="4069583" cy="2703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649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D8E4E-7CE7-17F9-A50E-744766C8D596}"/>
              </a:ext>
            </a:extLst>
          </p:cNvPr>
          <p:cNvSpPr>
            <a:spLocks noGrp="1"/>
          </p:cNvSpPr>
          <p:nvPr>
            <p:ph type="title"/>
          </p:nvPr>
        </p:nvSpPr>
        <p:spPr>
          <a:xfrm>
            <a:off x="1130270" y="1032442"/>
            <a:ext cx="9382211" cy="513735"/>
          </a:xfrm>
        </p:spPr>
        <p:txBody>
          <a:bodyPr>
            <a:normAutofit/>
          </a:bodyPr>
          <a:lstStyle/>
          <a:p>
            <a:r>
              <a:rPr lang="en-IN" sz="2800"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791D7734-B7BD-8FA8-78DD-374184415F59}"/>
              </a:ext>
            </a:extLst>
          </p:cNvPr>
          <p:cNvSpPr>
            <a:spLocks noGrp="1"/>
          </p:cNvSpPr>
          <p:nvPr>
            <p:ph idx="1"/>
          </p:nvPr>
        </p:nvSpPr>
        <p:spPr>
          <a:xfrm>
            <a:off x="1130270" y="1577591"/>
            <a:ext cx="9603275" cy="3888754"/>
          </a:xfrm>
        </p:spPr>
        <p:txBody>
          <a:bodyPr/>
          <a:lstStyle/>
          <a:p>
            <a:r>
              <a:rPr lang="en-ZA" dirty="0">
                <a:latin typeface="Times New Roman" panose="02020603050405020304" pitchFamily="18" charset="0"/>
                <a:cs typeface="Times New Roman" panose="02020603050405020304" pitchFamily="18" charset="0"/>
              </a:rPr>
              <a:t>Accuracy:</a:t>
            </a:r>
          </a:p>
          <a:p>
            <a:pPr marL="0" indent="0">
              <a:buNone/>
            </a:pPr>
            <a:r>
              <a:rPr lang="en-US" dirty="0">
                <a:latin typeface="Times New Roman" panose="02020603050405020304" pitchFamily="18" charset="0"/>
                <a:cs typeface="Times New Roman" panose="02020603050405020304" pitchFamily="18" charset="0"/>
              </a:rPr>
              <a:t>The accuracy is one of the major entity which can effect the entire outcome of the project </a:t>
            </a:r>
            <a:endParaRPr lang="en-US" dirty="0"/>
          </a:p>
          <a:p>
            <a:r>
              <a:rPr lang="en-US" dirty="0">
                <a:latin typeface="Times New Roman" panose="02020603050405020304" pitchFamily="18" charset="0"/>
                <a:cs typeface="Times New Roman" panose="02020603050405020304" pitchFamily="18" charset="0"/>
              </a:rPr>
              <a:t>Time:</a:t>
            </a:r>
          </a:p>
          <a:p>
            <a:pPr marL="0" indent="0">
              <a:buNone/>
            </a:pPr>
            <a:r>
              <a:rPr lang="en-US" dirty="0">
                <a:latin typeface="Times New Roman" panose="02020603050405020304" pitchFamily="18" charset="0"/>
                <a:cs typeface="Times New Roman" panose="02020603050405020304" pitchFamily="18" charset="0"/>
              </a:rPr>
              <a:t>Due to the usage of old machine learning algorithm, the time consumption is higher than the new algorithm</a:t>
            </a:r>
          </a:p>
          <a:p>
            <a:endParaRPr lang="en-IN" dirty="0"/>
          </a:p>
        </p:txBody>
      </p:sp>
    </p:spTree>
    <p:extLst>
      <p:ext uri="{BB962C8B-B14F-4D97-AF65-F5344CB8AC3E}">
        <p14:creationId xmlns:p14="http://schemas.microsoft.com/office/powerpoint/2010/main" val="269896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8D5CD-AE62-660E-AE76-E272DF1762EA}"/>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05A59790-8214-CCBA-02F9-4D9944504DD7}"/>
              </a:ext>
            </a:extLst>
          </p:cNvPr>
          <p:cNvSpPr>
            <a:spLocks noGrp="1"/>
          </p:cNvSpPr>
          <p:nvPr>
            <p:ph idx="1"/>
          </p:nvPr>
        </p:nvSpPr>
        <p:spPr>
          <a:xfrm>
            <a:off x="6250075" y="2243720"/>
            <a:ext cx="4711559" cy="2514402"/>
          </a:xfrm>
        </p:spPr>
        <p:txBody>
          <a:bodyPr>
            <a:normAutofit/>
          </a:bodyPr>
          <a:lstStyle/>
          <a:p>
            <a:r>
              <a:rPr lang="en-US" dirty="0">
                <a:latin typeface="Times New Roman" panose="02020603050405020304" pitchFamily="18" charset="0"/>
                <a:cs typeface="Times New Roman" panose="02020603050405020304" pitchFamily="18" charset="0"/>
              </a:rPr>
              <a:t>Usage of latest algorithms line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(Extreme Gradient Boosting Algorithm) and EDA ( Exploratory Data Analysis ) may help to increase the accuracy and reduce the time consumption</a:t>
            </a:r>
          </a:p>
          <a:p>
            <a:pPr marL="0" indent="0">
              <a:buNone/>
            </a:pPr>
            <a:endParaRPr lang="en-IN" dirty="0"/>
          </a:p>
        </p:txBody>
      </p:sp>
      <p:pic>
        <p:nvPicPr>
          <p:cNvPr id="6146" name="Picture 2" descr="AI and ML solutions | IGT Solutions">
            <a:extLst>
              <a:ext uri="{FF2B5EF4-FFF2-40B4-BE49-F238E27FC236}">
                <a16:creationId xmlns:a16="http://schemas.microsoft.com/office/drawing/2014/main" id="{6ACC77BB-DD15-8AC2-59DD-AD9A63C52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270" y="1861883"/>
            <a:ext cx="4268340" cy="3534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093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FE1A-0F38-2AA7-F99E-61833FEE56FD}"/>
              </a:ext>
            </a:extLst>
          </p:cNvPr>
          <p:cNvSpPr>
            <a:spLocks noGrp="1"/>
          </p:cNvSpPr>
          <p:nvPr>
            <p:ph type="title"/>
          </p:nvPr>
        </p:nvSpPr>
        <p:spPr>
          <a:xfrm>
            <a:off x="1140317" y="943277"/>
            <a:ext cx="9603275" cy="694606"/>
          </a:xfrm>
        </p:spPr>
        <p:txBody>
          <a:bodyPr>
            <a:normAutofit/>
          </a:bodyPr>
          <a:lstStyle/>
          <a:p>
            <a:r>
              <a:rPr lang="en-IN" sz="2800" dirty="0">
                <a:latin typeface="Times New Roman" panose="02020603050405020304" pitchFamily="18" charset="0"/>
                <a:cs typeface="Times New Roman" panose="02020603050405020304" pitchFamily="18" charset="0"/>
              </a:rPr>
              <a:t>SYSTEM ARCHITECTURE</a:t>
            </a:r>
          </a:p>
        </p:txBody>
      </p:sp>
      <p:pic>
        <p:nvPicPr>
          <p:cNvPr id="3" name="Picture 2">
            <a:extLst>
              <a:ext uri="{FF2B5EF4-FFF2-40B4-BE49-F238E27FC236}">
                <a16:creationId xmlns:a16="http://schemas.microsoft.com/office/drawing/2014/main" id="{5D59C0D1-3ACC-E1E5-32F9-D49451E5A2E7}"/>
              </a:ext>
            </a:extLst>
          </p:cNvPr>
          <p:cNvPicPr>
            <a:picLocks noChangeAspect="1"/>
          </p:cNvPicPr>
          <p:nvPr/>
        </p:nvPicPr>
        <p:blipFill>
          <a:blip r:embed="rId2"/>
          <a:stretch>
            <a:fillRect/>
          </a:stretch>
        </p:blipFill>
        <p:spPr>
          <a:xfrm>
            <a:off x="535942" y="1517304"/>
            <a:ext cx="10812026" cy="4222192"/>
          </a:xfrm>
          <a:prstGeom prst="rect">
            <a:avLst/>
          </a:prstGeom>
        </p:spPr>
      </p:pic>
    </p:spTree>
    <p:extLst>
      <p:ext uri="{BB962C8B-B14F-4D97-AF65-F5344CB8AC3E}">
        <p14:creationId xmlns:p14="http://schemas.microsoft.com/office/powerpoint/2010/main" val="222204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6">
            <a:extLst>
              <a:ext uri="{FF2B5EF4-FFF2-40B4-BE49-F238E27FC236}">
                <a16:creationId xmlns:a16="http://schemas.microsoft.com/office/drawing/2014/main" id="{55662FB2-E395-979E-CACD-2AE09A3C3B00}"/>
              </a:ext>
            </a:extLst>
          </p:cNvPr>
          <p:cNvPicPr>
            <a:picLocks noChangeAspect="1"/>
          </p:cNvPicPr>
          <p:nvPr/>
        </p:nvPicPr>
        <p:blipFill>
          <a:blip r:embed="rId2">
            <a:extLst>
              <a:ext uri="{837473B0-CC2E-450A-ABE3-18F120FF3D39}">
                <a1611:picAttrSrcUrl xmlns:a1611="http://schemas.microsoft.com/office/drawing/2016/11/main" r:id="rId3"/>
              </a:ext>
            </a:extLst>
          </a:blip>
          <a:stretch/>
        </p:blipFill>
        <p:spPr>
          <a:xfrm>
            <a:off x="7933267" y="1454854"/>
            <a:ext cx="3197734" cy="3197734"/>
          </a:xfrm>
          <a:prstGeom prst="rect">
            <a:avLst/>
          </a:prstGeom>
        </p:spPr>
      </p:pic>
      <p:sp>
        <p:nvSpPr>
          <p:cNvPr id="3" name="Title 2">
            <a:extLst>
              <a:ext uri="{FF2B5EF4-FFF2-40B4-BE49-F238E27FC236}">
                <a16:creationId xmlns:a16="http://schemas.microsoft.com/office/drawing/2014/main" id="{119FE31A-4DA9-D98F-A564-FC33C9B5240B}"/>
              </a:ext>
            </a:extLst>
          </p:cNvPr>
          <p:cNvSpPr txBox="1">
            <a:spLocks/>
          </p:cNvSpPr>
          <p:nvPr/>
        </p:nvSpPr>
        <p:spPr>
          <a:xfrm>
            <a:off x="1755658" y="2466896"/>
            <a:ext cx="5854872" cy="1924208"/>
          </a:xfrm>
          <a:prstGeom prst="rect">
            <a:avLst/>
          </a:prstGeom>
        </p:spPr>
        <p:txBody>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a:t>Algorithms</a:t>
            </a:r>
            <a:endParaRPr lang="en-IN" dirty="0"/>
          </a:p>
        </p:txBody>
      </p:sp>
    </p:spTree>
    <p:extLst>
      <p:ext uri="{BB962C8B-B14F-4D97-AF65-F5344CB8AC3E}">
        <p14:creationId xmlns:p14="http://schemas.microsoft.com/office/powerpoint/2010/main" val="1602384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2C68BD-A87C-E6BC-BFF9-F2A1AF4A840D}"/>
              </a:ext>
            </a:extLst>
          </p:cNvPr>
          <p:cNvSpPr>
            <a:spLocks noGrp="1"/>
          </p:cNvSpPr>
          <p:nvPr>
            <p:ph type="title"/>
          </p:nvPr>
        </p:nvSpPr>
        <p:spPr/>
        <p:txBody>
          <a:bodyPr/>
          <a:lstStyle/>
          <a:p>
            <a:r>
              <a:rPr lang="en-IN" dirty="0"/>
              <a:t>Exploratory Data Analysis (EDA)</a:t>
            </a:r>
          </a:p>
        </p:txBody>
      </p:sp>
      <p:sp>
        <p:nvSpPr>
          <p:cNvPr id="6" name="TextBox 5">
            <a:extLst>
              <a:ext uri="{FF2B5EF4-FFF2-40B4-BE49-F238E27FC236}">
                <a16:creationId xmlns:a16="http://schemas.microsoft.com/office/drawing/2014/main" id="{E9FDB229-F648-7468-D3B4-BDAC1714E26C}"/>
              </a:ext>
            </a:extLst>
          </p:cNvPr>
          <p:cNvSpPr txBox="1"/>
          <p:nvPr/>
        </p:nvSpPr>
        <p:spPr>
          <a:xfrm>
            <a:off x="1305098" y="1862051"/>
            <a:ext cx="9428447" cy="3970318"/>
          </a:xfrm>
          <a:prstGeom prst="rect">
            <a:avLst/>
          </a:prstGeom>
          <a:noFill/>
        </p:spPr>
        <p:txBody>
          <a:bodyPr wrap="square" rtlCol="0">
            <a:spAutoFit/>
          </a:bodyPr>
          <a:lstStyle/>
          <a:p>
            <a:r>
              <a:rPr lang="en-US" dirty="0"/>
              <a:t>Exploratory Data Analysis (EDA) refers to the method of studying and exploring record sets to apprehend their predominant traits, discover patterns, locate outliers, and identify relationships between variables. EDA is normally carried out as  preliminary step before undertaking extra formal statistical analyses or modeling</a:t>
            </a:r>
          </a:p>
          <a:p>
            <a:endParaRPr lang="en-US" dirty="0"/>
          </a:p>
          <a:p>
            <a:r>
              <a:rPr lang="en-US" dirty="0"/>
              <a:t>Steps in EDA :</a:t>
            </a:r>
          </a:p>
          <a:p>
            <a:pPr marL="285750" indent="-285750">
              <a:buFont typeface="Arial" panose="020B0604020202020204" pitchFamily="34" charset="0"/>
              <a:buChar char="•"/>
            </a:pPr>
            <a:r>
              <a:rPr lang="en-US" dirty="0"/>
              <a:t>Data Cleaning</a:t>
            </a:r>
          </a:p>
          <a:p>
            <a:pPr marL="285750" indent="-285750">
              <a:buFont typeface="Arial" panose="020B0604020202020204" pitchFamily="34" charset="0"/>
              <a:buChar char="•"/>
            </a:pPr>
            <a:r>
              <a:rPr lang="en-US" dirty="0"/>
              <a:t>Descriptive Statistics</a:t>
            </a:r>
          </a:p>
          <a:p>
            <a:pPr marL="285750" indent="-285750">
              <a:buFont typeface="Arial" panose="020B0604020202020204" pitchFamily="34" charset="0"/>
              <a:buChar char="•"/>
            </a:pPr>
            <a:r>
              <a:rPr lang="en-US" dirty="0"/>
              <a:t>Data Visualization</a:t>
            </a:r>
          </a:p>
          <a:p>
            <a:pPr marL="285750" indent="-285750">
              <a:buFont typeface="Arial" panose="020B0604020202020204" pitchFamily="34" charset="0"/>
              <a:buChar char="•"/>
            </a:pPr>
            <a:r>
              <a:rPr lang="en-US" dirty="0"/>
              <a:t>Feature Engineering</a:t>
            </a:r>
          </a:p>
          <a:p>
            <a:pPr marL="285750" indent="-285750">
              <a:buFont typeface="Arial" panose="020B0604020202020204" pitchFamily="34" charset="0"/>
              <a:buChar char="•"/>
            </a:pPr>
            <a:r>
              <a:rPr lang="en-IN" dirty="0"/>
              <a:t>Correlation and Relationships</a:t>
            </a:r>
          </a:p>
          <a:p>
            <a:pPr marL="285750" indent="-285750">
              <a:buFont typeface="Arial" panose="020B0604020202020204" pitchFamily="34" charset="0"/>
              <a:buChar char="•"/>
            </a:pPr>
            <a:r>
              <a:rPr lang="en-IN" dirty="0"/>
              <a:t>Data Segmentation</a:t>
            </a:r>
          </a:p>
          <a:p>
            <a:pPr marL="285750" indent="-285750">
              <a:buFont typeface="Arial" panose="020B0604020202020204" pitchFamily="34" charset="0"/>
              <a:buChar char="•"/>
            </a:pPr>
            <a:r>
              <a:rPr lang="en-IN" dirty="0"/>
              <a:t>Hypothesis Generation</a:t>
            </a:r>
          </a:p>
          <a:p>
            <a:pPr marL="285750" indent="-285750">
              <a:buFont typeface="Arial" panose="020B0604020202020204" pitchFamily="34" charset="0"/>
              <a:buChar char="•"/>
            </a:pPr>
            <a:r>
              <a:rPr lang="en-IN" dirty="0"/>
              <a:t>Data Quality Assessment</a:t>
            </a:r>
          </a:p>
        </p:txBody>
      </p:sp>
    </p:spTree>
    <p:extLst>
      <p:ext uri="{BB962C8B-B14F-4D97-AF65-F5344CB8AC3E}">
        <p14:creationId xmlns:p14="http://schemas.microsoft.com/office/powerpoint/2010/main" val="20741422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700</TotalTime>
  <Words>721</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Tempus Sans ITC</vt:lpstr>
      <vt:lpstr>Times New Roman</vt:lpstr>
      <vt:lpstr>Gallery</vt:lpstr>
      <vt:lpstr>PowerPoint Presentation</vt:lpstr>
      <vt:lpstr>ABSTRACT</vt:lpstr>
      <vt:lpstr>PROBLEM STATEMENT</vt:lpstr>
      <vt:lpstr>EXISTING SOLUTION</vt:lpstr>
      <vt:lpstr>DISADVANTAGES</vt:lpstr>
      <vt:lpstr>PROPOSED SOLUTION</vt:lpstr>
      <vt:lpstr>SYSTEM ARCHITECTURE</vt:lpstr>
      <vt:lpstr>PowerPoint Presentation</vt:lpstr>
      <vt:lpstr>Exploratory Data Analysis (EDA)</vt:lpstr>
      <vt:lpstr>XGBoost (Extreme Gradient Boosting)</vt:lpstr>
      <vt:lpstr>Steps in XGBoost</vt:lpstr>
      <vt:lpstr>Code Implementation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Cirrhosis Prediction with XGboost &amp; EDA</dc:title>
  <dc:creator>Ganavi Perumahanthi</dc:creator>
  <cp:lastModifiedBy>Sai Lucky</cp:lastModifiedBy>
  <cp:revision>10</cp:revision>
  <dcterms:created xsi:type="dcterms:W3CDTF">2024-02-21T07:59:17Z</dcterms:created>
  <dcterms:modified xsi:type="dcterms:W3CDTF">2024-05-13T06:00:29Z</dcterms:modified>
</cp:coreProperties>
</file>