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5"/>
  </p:notesMasterIdLst>
  <p:handoutMasterIdLst>
    <p:handoutMasterId r:id="rId26"/>
  </p:handoutMasterIdLst>
  <p:sldIdLst>
    <p:sldId id="256" r:id="rId5"/>
    <p:sldId id="300" r:id="rId6"/>
    <p:sldId id="257" r:id="rId7"/>
    <p:sldId id="289" r:id="rId8"/>
    <p:sldId id="292" r:id="rId9"/>
    <p:sldId id="299" r:id="rId10"/>
    <p:sldId id="301" r:id="rId11"/>
    <p:sldId id="295" r:id="rId12"/>
    <p:sldId id="302" r:id="rId13"/>
    <p:sldId id="290" r:id="rId14"/>
    <p:sldId id="303" r:id="rId15"/>
    <p:sldId id="286" r:id="rId16"/>
    <p:sldId id="297" r:id="rId17"/>
    <p:sldId id="298" r:id="rId18"/>
    <p:sldId id="294" r:id="rId19"/>
    <p:sldId id="308" r:id="rId20"/>
    <p:sldId id="305" r:id="rId21"/>
    <p:sldId id="306" r:id="rId22"/>
    <p:sldId id="309" r:id="rId23"/>
    <p:sldId id="29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646" autoAdjust="0"/>
  </p:normalViewPr>
  <p:slideViewPr>
    <p:cSldViewPr snapToGrid="0">
      <p:cViewPr varScale="1">
        <p:scale>
          <a:sx n="75" d="100"/>
          <a:sy n="75" d="100"/>
        </p:scale>
        <p:origin x="284" y="48"/>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5/21/2024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5/21/2024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965845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a:t>
            </a:fld>
            <a:endParaRPr lang="en-US" dirty="0"/>
          </a:p>
        </p:txBody>
      </p:sp>
    </p:spTree>
    <p:extLst>
      <p:ext uri="{BB962C8B-B14F-4D97-AF65-F5344CB8AC3E}">
        <p14:creationId xmlns:p14="http://schemas.microsoft.com/office/powerpoint/2010/main" val="3319086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20</a:t>
            </a:fld>
            <a:endParaRPr lang="en-US" dirty="0"/>
          </a:p>
        </p:txBody>
      </p:sp>
    </p:spTree>
    <p:extLst>
      <p:ext uri="{BB962C8B-B14F-4D97-AF65-F5344CB8AC3E}">
        <p14:creationId xmlns:p14="http://schemas.microsoft.com/office/powerpoint/2010/main" val="399008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4194793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1616857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2474778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599908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1639086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1938948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1425159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SmartArt 2">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457200"/>
            <a:ext cx="9692640" cy="1371600"/>
          </a:xfrm>
        </p:spPr>
        <p:txBody>
          <a:bodyPr anchor="b">
            <a:noAutofit/>
          </a:bodyPr>
          <a:lstStyle>
            <a:lvl1pPr>
              <a:defRPr sz="4200" b="1">
                <a:latin typeface="+mj-lt"/>
              </a:defRPr>
            </a:lvl1pPr>
          </a:lstStyle>
          <a:p>
            <a:r>
              <a:rPr lang="en-US" dirty="0"/>
              <a:t>Click to add title</a:t>
            </a:r>
          </a:p>
        </p:txBody>
      </p:sp>
      <p:sp>
        <p:nvSpPr>
          <p:cNvPr id="4" name="Content Placeholder 2">
            <a:extLst>
              <a:ext uri="{FF2B5EF4-FFF2-40B4-BE49-F238E27FC236}">
                <a16:creationId xmlns:a16="http://schemas.microsoft.com/office/drawing/2014/main" id="{C45E425B-455F-127B-1647-045FD094F15D}"/>
              </a:ext>
            </a:extLst>
          </p:cNvPr>
          <p:cNvSpPr>
            <a:spLocks noGrp="1"/>
          </p:cNvSpPr>
          <p:nvPr>
            <p:ph idx="10" hasCustomPrompt="1"/>
          </p:nvPr>
        </p:nvSpPr>
        <p:spPr>
          <a:xfrm>
            <a:off x="1167493" y="2087561"/>
            <a:ext cx="2693306" cy="3890543"/>
          </a:xfrm>
        </p:spPr>
        <p:txBody>
          <a:bodyPr>
            <a:noAutofit/>
          </a:bodyPr>
          <a:lstStyle>
            <a:lvl1pPr marL="0" indent="0">
              <a:buNone/>
              <a:defRPr sz="2000">
                <a:latin typeface="+mn-lt"/>
              </a:defRPr>
            </a:lvl1pPr>
            <a:lvl2pPr marL="457200" indent="0">
              <a:buNone/>
              <a:defRPr sz="2000">
                <a:latin typeface="+mn-lt"/>
              </a:defRPr>
            </a:lvl2pPr>
            <a:lvl3pPr marL="914400" indent="0">
              <a:buNone/>
              <a:defRPr sz="2000">
                <a:latin typeface="+mn-lt"/>
              </a:defRPr>
            </a:lvl3pPr>
            <a:lvl4pPr marL="1371600" indent="0">
              <a:buNone/>
              <a:defRPr sz="2000">
                <a:latin typeface="+mn-lt"/>
              </a:defRPr>
            </a:lvl4pPr>
            <a:lvl5pPr marL="1828800" inden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4216400" y="2087563"/>
            <a:ext cx="6730274"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27098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Title and Content and Image 2">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549489" y="457199"/>
            <a:ext cx="5943599" cy="1920240"/>
          </a:xfrm>
        </p:spPr>
        <p:txBody>
          <a:bodyPr anchor="b">
            <a:noAutofit/>
          </a:bodyPr>
          <a:lstStyle>
            <a:lvl1pPr>
              <a:defRPr sz="4200" b="1">
                <a:latin typeface="+mj-lt"/>
              </a:defRPr>
            </a:lvl1pPr>
          </a:lstStyle>
          <a:p>
            <a:r>
              <a:rPr lang="en-US" dirty="0"/>
              <a:t>Click to add title</a:t>
            </a:r>
          </a:p>
        </p:txBody>
      </p:sp>
      <p:sp>
        <p:nvSpPr>
          <p:cNvPr id="15" name="Content Placeholder 2">
            <a:extLst>
              <a:ext uri="{FF2B5EF4-FFF2-40B4-BE49-F238E27FC236}">
                <a16:creationId xmlns:a16="http://schemas.microsoft.com/office/drawing/2014/main" id="{6BBDFA0C-B372-969D-6C8A-F664A4BF8D41}"/>
              </a:ext>
            </a:extLst>
          </p:cNvPr>
          <p:cNvSpPr>
            <a:spLocks noGrp="1" noChangeAspect="1"/>
          </p:cNvSpPr>
          <p:nvPr>
            <p:ph idx="17" hasCustomPrompt="1"/>
          </p:nvPr>
        </p:nvSpPr>
        <p:spPr>
          <a:xfrm>
            <a:off x="823108" y="640080"/>
            <a:ext cx="4297680" cy="4297680"/>
          </a:xfrm>
          <a:prstGeom prst="ellipse">
            <a:avLst/>
          </a:prstGeom>
          <a:solidFill>
            <a:schemeClr val="accent2"/>
          </a:solidFill>
        </p:spPr>
        <p:txBody>
          <a:bodyPr anchor="ctr" anchorCtr="0">
            <a:noAutofit/>
          </a:bodyPr>
          <a:lstStyle>
            <a:lvl1pPr marL="0" indent="0" algn="ctr">
              <a:buFont typeface="Arial" panose="020B0604020202020204" pitchFamily="34" charset="0"/>
              <a:buNone/>
              <a:defRPr sz="2000">
                <a:latin typeface="+mn-lt"/>
              </a:defRPr>
            </a:lvl1pPr>
            <a:lvl2pPr marL="347663" indent="0" algn="ctr">
              <a:buFont typeface="Arial" panose="020B0604020202020204" pitchFamily="34" charset="0"/>
              <a:buNone/>
              <a:defRPr sz="2000">
                <a:latin typeface="+mn-lt"/>
              </a:defRPr>
            </a:lvl2pPr>
            <a:lvl3pPr marL="685800" indent="0" algn="ctr">
              <a:buFont typeface="Arial" panose="020B0604020202020204" pitchFamily="34" charset="0"/>
              <a:buNone/>
              <a:defRPr sz="2000">
                <a:latin typeface="+mn-lt"/>
              </a:defRPr>
            </a:lvl3pPr>
            <a:lvl4pPr marL="914400" indent="0" algn="ctr">
              <a:buFont typeface="Arial" panose="020B0604020202020204" pitchFamily="34" charset="0"/>
              <a:buNone/>
              <a:defRPr sz="2000">
                <a:latin typeface="+mn-lt"/>
              </a:defRPr>
            </a:lvl4pPr>
            <a:lvl5pPr marL="1143000" indent="0" algn="ctr">
              <a:buFont typeface="Arial" panose="020B0604020202020204" pitchFamily="34" charse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99A8D2CC-EE75-85FA-1577-88C0BEC7B10C}"/>
              </a:ext>
            </a:extLst>
          </p:cNvPr>
          <p:cNvSpPr>
            <a:spLocks noGrp="1"/>
          </p:cNvSpPr>
          <p:nvPr>
            <p:ph idx="15" hasCustomPrompt="1"/>
          </p:nvPr>
        </p:nvSpPr>
        <p:spPr>
          <a:xfrm>
            <a:off x="5549490" y="2706369"/>
            <a:ext cx="5943600" cy="3383279"/>
          </a:xfrm>
        </p:spPr>
        <p:txBody>
          <a:bodyPr>
            <a:normAutofit/>
          </a:bodyPr>
          <a:lstStyle>
            <a:lvl1pPr marL="283464" indent="-283464">
              <a:spcBef>
                <a:spcPts val="1000"/>
              </a:spcBef>
              <a:buFont typeface="Arial" panose="020B0604020202020204" pitchFamily="34" charset="0"/>
              <a:buChar char="•"/>
              <a:defRPr sz="2000">
                <a:solidFill>
                  <a:schemeClr val="tx1"/>
                </a:solidFill>
                <a:latin typeface="+mn-lt"/>
              </a:defRPr>
            </a:lvl1pPr>
            <a:lvl2pPr marL="566928" indent="-283464">
              <a:spcBef>
                <a:spcPts val="1000"/>
              </a:spcBef>
              <a:buFont typeface="Arial" panose="020B0604020202020204" pitchFamily="34" charset="0"/>
              <a:buChar char="•"/>
              <a:defRPr sz="2000">
                <a:solidFill>
                  <a:schemeClr val="tx1"/>
                </a:solidFill>
                <a:latin typeface="+mn-lt"/>
              </a:defRPr>
            </a:lvl2pPr>
            <a:lvl3pPr marL="850392" indent="-283464">
              <a:spcBef>
                <a:spcPts val="1000"/>
              </a:spcBef>
              <a:buFont typeface="Arial" panose="020B0604020202020204" pitchFamily="34" charset="0"/>
              <a:buChar char="•"/>
              <a:defRPr sz="2000">
                <a:solidFill>
                  <a:schemeClr val="tx1"/>
                </a:solidFill>
                <a:latin typeface="+mn-lt"/>
              </a:defRPr>
            </a:lvl3pPr>
            <a:lvl4pPr marL="1133856" indent="-283464">
              <a:spcBef>
                <a:spcPts val="1000"/>
              </a:spcBef>
              <a:buFont typeface="Arial" panose="020B0604020202020204" pitchFamily="34" charset="0"/>
              <a:buChar char="•"/>
              <a:defRPr sz="2000">
                <a:solidFill>
                  <a:schemeClr val="tx1"/>
                </a:solidFill>
                <a:latin typeface="+mn-lt"/>
              </a:defRPr>
            </a:lvl4pPr>
            <a:lvl5pPr marL="1463040" indent="-283464">
              <a:spcBef>
                <a:spcPts val="1000"/>
              </a:spcBef>
              <a:buFont typeface="Arial" panose="020B0604020202020204" pitchFamily="34" charset="0"/>
              <a:buChar char="•"/>
              <a:defRPr sz="2000">
                <a:solidFill>
                  <a:schemeClr val="tx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25656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reserve="1">
  <p:cSld name="Chart ">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9126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Title and Lef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943600" y="457200"/>
            <a:ext cx="5120640" cy="3200400"/>
          </a:xfrm>
        </p:spPr>
        <p:txBody>
          <a:bodyPr anchor="b" anchorCtr="0">
            <a:noAutofit/>
          </a:bodyPr>
          <a:lstStyle>
            <a:lvl1pPr>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8763DBBF-E63D-81E5-E7CE-32F6F2C2F935}"/>
              </a:ext>
            </a:extLst>
          </p:cNvPr>
          <p:cNvSpPr>
            <a:spLocks noGrp="1"/>
          </p:cNvSpPr>
          <p:nvPr>
            <p:ph type="subTitle" idx="1" hasCustomPrompt="1"/>
          </p:nvPr>
        </p:nvSpPr>
        <p:spPr>
          <a:xfrm>
            <a:off x="5943598" y="3657600"/>
            <a:ext cx="5120640" cy="1828800"/>
          </a:xfrm>
        </p:spPr>
        <p:txBody>
          <a:bodyPr anchor="t"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Picture Placeholder 14">
            <a:extLst>
              <a:ext uri="{FF2B5EF4-FFF2-40B4-BE49-F238E27FC236}">
                <a16:creationId xmlns:a16="http://schemas.microsoft.com/office/drawing/2014/main" id="{64033732-ADA1-C540-7276-3FF5CDEF2C5E}"/>
              </a:ext>
            </a:extLst>
          </p:cNvPr>
          <p:cNvSpPr>
            <a:spLocks noGrp="1"/>
          </p:cNvSpPr>
          <p:nvPr>
            <p:ph type="pic" sz="quarter" idx="10"/>
          </p:nvPr>
        </p:nvSpPr>
        <p:spPr>
          <a:xfrm>
            <a:off x="904238" y="1157224"/>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23856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2">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2 content">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itle and Content and Image 1">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0"/>
            <a:ext cx="12208822" cy="6858002"/>
            <a:chOff x="0" y="0"/>
            <a:chExt cx="12208822" cy="6858002"/>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7200"/>
            <a:ext cx="10643508" cy="1371600"/>
          </a:xfrm>
        </p:spPr>
        <p:txBody>
          <a:bodyPr anchor="b">
            <a:noAutofit/>
          </a:bodyPr>
          <a:lstStyle>
            <a:lvl1pPr>
              <a:defRPr sz="4200" b="1">
                <a:latin typeface="+mj-lt"/>
              </a:defRPr>
            </a:lvl1pPr>
          </a:lstStyle>
          <a:p>
            <a:r>
              <a:rPr lang="en-US" dirty="0"/>
              <a:t>Click to add title</a:t>
            </a:r>
          </a:p>
        </p:txBody>
      </p:sp>
      <p:sp>
        <p:nvSpPr>
          <p:cNvPr id="10" name="Content Placeholder 2">
            <a:extLst>
              <a:ext uri="{FF2B5EF4-FFF2-40B4-BE49-F238E27FC236}">
                <a16:creationId xmlns:a16="http://schemas.microsoft.com/office/drawing/2014/main" id="{B07A1CF7-9B3B-E43E-830E-DAB65B608249}"/>
              </a:ext>
            </a:extLst>
          </p:cNvPr>
          <p:cNvSpPr>
            <a:spLocks noGrp="1"/>
          </p:cNvSpPr>
          <p:nvPr>
            <p:ph idx="15" hasCustomPrompt="1"/>
          </p:nvPr>
        </p:nvSpPr>
        <p:spPr>
          <a:xfrm>
            <a:off x="1166088" y="2652713"/>
            <a:ext cx="5394959" cy="3436936"/>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14">
            <a:extLst>
              <a:ext uri="{FF2B5EF4-FFF2-40B4-BE49-F238E27FC236}">
                <a16:creationId xmlns:a16="http://schemas.microsoft.com/office/drawing/2014/main" id="{D976D8D6-3BDC-1908-3425-FEE3EEF51A26}"/>
              </a:ext>
            </a:extLst>
          </p:cNvPr>
          <p:cNvSpPr>
            <a:spLocks noGrp="1"/>
          </p:cNvSpPr>
          <p:nvPr>
            <p:ph type="pic" sz="quarter" idx="14"/>
          </p:nvPr>
        </p:nvSpPr>
        <p:spPr>
          <a:xfrm>
            <a:off x="7317920" y="1447800"/>
            <a:ext cx="4214010" cy="421401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9303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4" r:id="rId4"/>
    <p:sldLayoutId id="2147483671" r:id="rId5"/>
    <p:sldLayoutId id="2147483659" r:id="rId6"/>
    <p:sldLayoutId id="2147483668" r:id="rId7"/>
    <p:sldLayoutId id="2147483669" r:id="rId8"/>
    <p:sldLayoutId id="2147483675" r:id="rId9"/>
    <p:sldLayoutId id="2147483677" r:id="rId10"/>
    <p:sldLayoutId id="2147483676" r:id="rId11"/>
    <p:sldLayoutId id="2147483661" r:id="rId12"/>
    <p:sldLayoutId id="2147483666" r:id="rId13"/>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ommons.wikimedia.org/wiki/File:Liver_Anterior_View_with_Surrounding_Structures.jpg" TargetMode="Externa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499673" y="839088"/>
            <a:ext cx="7096933" cy="3830130"/>
          </a:xfrm>
        </p:spPr>
        <p:txBody>
          <a:bodyPr/>
          <a:lstStyle/>
          <a:p>
            <a:r>
              <a:rPr lang="en-US" dirty="0"/>
              <a:t>Liver Cirrhosis Prediction System</a:t>
            </a:r>
          </a:p>
        </p:txBody>
      </p:sp>
      <p:sp>
        <p:nvSpPr>
          <p:cNvPr id="3" name="Oval 2">
            <a:extLst>
              <a:ext uri="{FF2B5EF4-FFF2-40B4-BE49-F238E27FC236}">
                <a16:creationId xmlns:a16="http://schemas.microsoft.com/office/drawing/2014/main" id="{1AA58447-4089-9F13-AE95-AE8FDE1C93C2}"/>
              </a:ext>
            </a:extLst>
          </p:cNvPr>
          <p:cNvSpPr/>
          <p:nvPr/>
        </p:nvSpPr>
        <p:spPr>
          <a:xfrm>
            <a:off x="422611" y="4890063"/>
            <a:ext cx="1735494" cy="1651518"/>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dirty="0"/>
          </a:p>
        </p:txBody>
      </p:sp>
      <p:sp>
        <p:nvSpPr>
          <p:cNvPr id="4" name="TextBox 3">
            <a:extLst>
              <a:ext uri="{FF2B5EF4-FFF2-40B4-BE49-F238E27FC236}">
                <a16:creationId xmlns:a16="http://schemas.microsoft.com/office/drawing/2014/main" id="{1F939D40-AA21-E947-C8A1-CDB02A585F52}"/>
              </a:ext>
            </a:extLst>
          </p:cNvPr>
          <p:cNvSpPr txBox="1"/>
          <p:nvPr/>
        </p:nvSpPr>
        <p:spPr>
          <a:xfrm>
            <a:off x="2302933" y="5207990"/>
            <a:ext cx="8009467" cy="1015663"/>
          </a:xfrm>
          <a:prstGeom prst="rect">
            <a:avLst/>
          </a:prstGeom>
          <a:noFill/>
        </p:spPr>
        <p:txBody>
          <a:bodyPr wrap="square" rtlCol="0">
            <a:spAutoFit/>
          </a:bodyPr>
          <a:lstStyle/>
          <a:p>
            <a:r>
              <a:rPr lang="en-US" sz="3600" b="1" dirty="0"/>
              <a:t>Sir CR Reddy College Of Engineering</a:t>
            </a:r>
          </a:p>
          <a:p>
            <a:r>
              <a:rPr lang="en-US" sz="2400" b="1" dirty="0"/>
              <a:t>Department of Computer Science and Engineering</a:t>
            </a:r>
            <a:endParaRPr lang="en-IN" sz="2400" b="1" dirty="0"/>
          </a:p>
        </p:txBody>
      </p:sp>
      <p:pic>
        <p:nvPicPr>
          <p:cNvPr id="6" name="Picture 5">
            <a:extLst>
              <a:ext uri="{FF2B5EF4-FFF2-40B4-BE49-F238E27FC236}">
                <a16:creationId xmlns:a16="http://schemas.microsoft.com/office/drawing/2014/main" id="{6E22FC91-0945-21B2-4F65-C0FFA3517977}"/>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083546" y="1385550"/>
            <a:ext cx="3259123" cy="2737205"/>
          </a:xfrm>
          <a:prstGeom prst="rect">
            <a:avLst/>
          </a:prstGeom>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136526"/>
            <a:ext cx="9601200" cy="1653371"/>
          </a:xfrm>
        </p:spPr>
        <p:txBody>
          <a:bodyPr/>
          <a:lstStyle/>
          <a:p>
            <a:r>
              <a:rPr lang="en-US" dirty="0"/>
              <a:t>EDA and XGBoost</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1167493" y="2023984"/>
            <a:ext cx="4663440" cy="3332832"/>
          </a:xfrm>
        </p:spPr>
        <p:txBody>
          <a:bodyPr>
            <a:normAutofit/>
          </a:bodyPr>
          <a:lstStyle/>
          <a:p>
            <a:r>
              <a:rPr lang="en-US" b="1" dirty="0"/>
              <a:t>Exploratory Data Analysis (EDA)</a:t>
            </a:r>
            <a:r>
              <a:rPr lang="en-US" dirty="0"/>
              <a:t> refers to the method of studying and exploring record sets to apprehend their predominant traits, discover patterns, locate outliers, and identify relationships between variables. EDA is normally carried out as  preliminary step before undertaking extra formal statistical analyses or modeling</a:t>
            </a:r>
          </a:p>
        </p:txBody>
      </p:sp>
      <p:sp>
        <p:nvSpPr>
          <p:cNvPr id="4" name="Content Placeholder 3">
            <a:extLst>
              <a:ext uri="{FF2B5EF4-FFF2-40B4-BE49-F238E27FC236}">
                <a16:creationId xmlns:a16="http://schemas.microsoft.com/office/drawing/2014/main" id="{DBA34351-9D9C-8C32-5CC0-3F19A1CAC037}"/>
              </a:ext>
            </a:extLst>
          </p:cNvPr>
          <p:cNvSpPr>
            <a:spLocks noGrp="1"/>
          </p:cNvSpPr>
          <p:nvPr>
            <p:ph idx="10"/>
          </p:nvPr>
        </p:nvSpPr>
        <p:spPr>
          <a:xfrm>
            <a:off x="6283235" y="2023984"/>
            <a:ext cx="4663440" cy="3332832"/>
          </a:xfrm>
        </p:spPr>
        <p:txBody>
          <a:bodyPr/>
          <a:lstStyle/>
          <a:p>
            <a:r>
              <a:rPr lang="en-US" b="1" dirty="0"/>
              <a:t>XGBoost</a:t>
            </a:r>
            <a:r>
              <a:rPr lang="en-US" dirty="0"/>
              <a:t> may be formally defined as a decision tree-based ensemble learning framework that uses Gradient Descent as the underlying objective function and comes with a lot of flexibility while delivering the desired results by optimally using computational power</a:t>
            </a:r>
          </a:p>
        </p:txBody>
      </p:sp>
    </p:spTree>
    <p:extLst>
      <p:ext uri="{BB962C8B-B14F-4D97-AF65-F5344CB8AC3E}">
        <p14:creationId xmlns:p14="http://schemas.microsoft.com/office/powerpoint/2010/main" val="1265939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B77AA-5C14-A02A-800E-0843CBB19F66}"/>
              </a:ext>
            </a:extLst>
          </p:cNvPr>
          <p:cNvSpPr>
            <a:spLocks noGrp="1"/>
          </p:cNvSpPr>
          <p:nvPr>
            <p:ph type="title"/>
          </p:nvPr>
        </p:nvSpPr>
        <p:spPr/>
        <p:txBody>
          <a:bodyPr/>
          <a:lstStyle/>
          <a:p>
            <a:r>
              <a:rPr lang="en-US" dirty="0"/>
              <a:t>Stratified K-Fold</a:t>
            </a:r>
            <a:endParaRPr lang="en-IN" dirty="0"/>
          </a:p>
        </p:txBody>
      </p:sp>
      <p:sp>
        <p:nvSpPr>
          <p:cNvPr id="3" name="Content Placeholder 2">
            <a:extLst>
              <a:ext uri="{FF2B5EF4-FFF2-40B4-BE49-F238E27FC236}">
                <a16:creationId xmlns:a16="http://schemas.microsoft.com/office/drawing/2014/main" id="{151F522D-40C8-E582-24A7-D690457A6562}"/>
              </a:ext>
            </a:extLst>
          </p:cNvPr>
          <p:cNvSpPr>
            <a:spLocks noGrp="1"/>
          </p:cNvSpPr>
          <p:nvPr>
            <p:ph idx="1"/>
          </p:nvPr>
        </p:nvSpPr>
        <p:spPr/>
        <p:txBody>
          <a:bodyPr>
            <a:normAutofit fontScale="92500"/>
          </a:bodyPr>
          <a:lstStyle/>
          <a:p>
            <a:pPr marL="342900" indent="-342900">
              <a:buFont typeface="Arial" panose="020B0604020202020204" pitchFamily="34" charset="0"/>
              <a:buChar char="•"/>
            </a:pPr>
            <a:r>
              <a:rPr lang="en-US" sz="2400" b="1" dirty="0"/>
              <a:t> </a:t>
            </a:r>
            <a:r>
              <a:rPr lang="en-US" sz="2400" dirty="0"/>
              <a:t>The </a:t>
            </a:r>
            <a:r>
              <a:rPr lang="en-US" sz="2400" dirty="0" err="1"/>
              <a:t>StratifiedKFold</a:t>
            </a:r>
            <a:r>
              <a:rPr lang="en-US" sz="2400" dirty="0"/>
              <a:t> class from </a:t>
            </a:r>
            <a:r>
              <a:rPr lang="en-US" sz="2400" dirty="0" err="1"/>
              <a:t>sklearn.model_selection</a:t>
            </a:r>
            <a:r>
              <a:rPr lang="en-US" sz="2400" dirty="0"/>
              <a:t> is used for cross-validation. Cross-validation is a technique for assessing how well a model will generalize to an independent dataset.</a:t>
            </a:r>
          </a:p>
          <a:p>
            <a:pPr marL="342900" indent="-342900">
              <a:buFont typeface="Arial" panose="020B0604020202020204" pitchFamily="34" charset="0"/>
              <a:buChar char="•"/>
            </a:pPr>
            <a:r>
              <a:rPr lang="en-US" sz="2400" dirty="0"/>
              <a:t>Cross-validation, in general, is a technique used to evaluate the performance of a machine learning model. Instead of splitting the data into a training set and a separate validation set, cross-validation involves splitting the data into multiple folds or subsets. The model is then trained on a portion of the data (training set) and evaluated on the remaining portion (validation set). This process is repeated multiple times, with each fold serving as the validation set exactly once.</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3899913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1167491" y="2641476"/>
            <a:ext cx="5749775" cy="1575047"/>
          </a:xfrm>
        </p:spPr>
        <p:txBody>
          <a:bodyPr>
            <a:normAutofit/>
          </a:bodyPr>
          <a:lstStyle/>
          <a:p>
            <a:r>
              <a:rPr lang="en-US" dirty="0"/>
              <a:t>Modules</a:t>
            </a:r>
          </a:p>
        </p:txBody>
      </p:sp>
    </p:spTree>
    <p:extLst>
      <p:ext uri="{BB962C8B-B14F-4D97-AF65-F5344CB8AC3E}">
        <p14:creationId xmlns:p14="http://schemas.microsoft.com/office/powerpoint/2010/main" val="3662677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A093-E00B-31E9-0A13-71142E30E57C}"/>
              </a:ext>
            </a:extLst>
          </p:cNvPr>
          <p:cNvSpPr>
            <a:spLocks noGrp="1"/>
          </p:cNvSpPr>
          <p:nvPr>
            <p:ph type="ctrTitle"/>
          </p:nvPr>
        </p:nvSpPr>
        <p:spPr>
          <a:xfrm>
            <a:off x="88708" y="259326"/>
            <a:ext cx="6245912" cy="836960"/>
          </a:xfrm>
        </p:spPr>
        <p:txBody>
          <a:bodyPr>
            <a:spAutoFit/>
          </a:bodyPr>
          <a:lstStyle/>
          <a:p>
            <a:r>
              <a:rPr lang="en-US" sz="3200" dirty="0">
                <a:solidFill>
                  <a:schemeClr val="tx1"/>
                </a:solidFill>
              </a:rPr>
              <a:t>Installing and Importing Required Libraries</a:t>
            </a:r>
          </a:p>
        </p:txBody>
      </p:sp>
      <p:sp>
        <p:nvSpPr>
          <p:cNvPr id="3" name="Subtitle 2">
            <a:extLst>
              <a:ext uri="{FF2B5EF4-FFF2-40B4-BE49-F238E27FC236}">
                <a16:creationId xmlns:a16="http://schemas.microsoft.com/office/drawing/2014/main" id="{C62C8177-F0B6-B02C-3682-183D8307E999}"/>
              </a:ext>
            </a:extLst>
          </p:cNvPr>
          <p:cNvSpPr>
            <a:spLocks noGrp="1"/>
          </p:cNvSpPr>
          <p:nvPr>
            <p:ph type="subTitle" idx="1"/>
          </p:nvPr>
        </p:nvSpPr>
        <p:spPr>
          <a:xfrm>
            <a:off x="88708" y="1202076"/>
            <a:ext cx="6245912" cy="5322014"/>
          </a:xfrm>
        </p:spPr>
        <p:txBody>
          <a:bodyPr>
            <a:normAutofit fontScale="70000" lnSpcReduction="20000"/>
          </a:bodyPr>
          <a:lstStyle/>
          <a:p>
            <a:r>
              <a:rPr lang="en-US" b="1" dirty="0" err="1">
                <a:solidFill>
                  <a:schemeClr val="tx1"/>
                </a:solidFill>
              </a:rPr>
              <a:t>Numpy</a:t>
            </a:r>
            <a:r>
              <a:rPr lang="en-US" b="1" dirty="0">
                <a:solidFill>
                  <a:schemeClr val="tx1"/>
                </a:solidFill>
              </a:rPr>
              <a:t>:</a:t>
            </a:r>
            <a:r>
              <a:rPr lang="en-US" dirty="0">
                <a:solidFill>
                  <a:schemeClr val="tx1"/>
                </a:solidFill>
              </a:rPr>
              <a:t> It is a fundamental package for scientific computing with Python. It provides support for arrays, matrices, and mathematical functions to operate on these arrays.</a:t>
            </a:r>
          </a:p>
          <a:p>
            <a:r>
              <a:rPr lang="en-US" b="1" dirty="0">
                <a:solidFill>
                  <a:schemeClr val="tx1"/>
                </a:solidFill>
              </a:rPr>
              <a:t>Pandas:</a:t>
            </a:r>
            <a:r>
              <a:rPr lang="en-US" dirty="0">
                <a:solidFill>
                  <a:schemeClr val="tx1"/>
                </a:solidFill>
              </a:rPr>
              <a:t> It is a powerful data manipulation and analysis library. It provides data structures like </a:t>
            </a:r>
            <a:r>
              <a:rPr lang="en-US" dirty="0" err="1">
                <a:solidFill>
                  <a:schemeClr val="tx1"/>
                </a:solidFill>
              </a:rPr>
              <a:t>DataFrame</a:t>
            </a:r>
            <a:r>
              <a:rPr lang="en-US" dirty="0">
                <a:solidFill>
                  <a:schemeClr val="tx1"/>
                </a:solidFill>
              </a:rPr>
              <a:t> and Series, which are very useful for working with structured data.</a:t>
            </a:r>
          </a:p>
          <a:p>
            <a:r>
              <a:rPr lang="en-US" b="1" dirty="0">
                <a:solidFill>
                  <a:schemeClr val="tx1"/>
                </a:solidFill>
              </a:rPr>
              <a:t>Matplotlib:</a:t>
            </a:r>
            <a:r>
              <a:rPr lang="en-US" dirty="0">
                <a:solidFill>
                  <a:schemeClr val="tx1"/>
                </a:solidFill>
              </a:rPr>
              <a:t> It is a comprehensive library for creating static, animated, and interactive visualizations in Python. It provides a MATLAB-like interface for plotting.</a:t>
            </a:r>
          </a:p>
          <a:p>
            <a:r>
              <a:rPr lang="en-US" b="1" dirty="0">
                <a:solidFill>
                  <a:schemeClr val="tx1"/>
                </a:solidFill>
              </a:rPr>
              <a:t>Seaborn:</a:t>
            </a:r>
            <a:r>
              <a:rPr lang="en-US" dirty="0">
                <a:solidFill>
                  <a:schemeClr val="tx1"/>
                </a:solidFill>
              </a:rPr>
              <a:t> It is a statistical data visualization library based on Matplotlib. It provides a high-level interface for drawing attractive and informative statistical graphics.</a:t>
            </a:r>
          </a:p>
        </p:txBody>
      </p:sp>
      <p:pic>
        <p:nvPicPr>
          <p:cNvPr id="11" name="Picture 10">
            <a:extLst>
              <a:ext uri="{FF2B5EF4-FFF2-40B4-BE49-F238E27FC236}">
                <a16:creationId xmlns:a16="http://schemas.microsoft.com/office/drawing/2014/main" id="{584C8681-B1EA-75B7-DFB6-4E520E4AF8E6}"/>
              </a:ext>
            </a:extLst>
          </p:cNvPr>
          <p:cNvPicPr>
            <a:picLocks noChangeAspect="1"/>
          </p:cNvPicPr>
          <p:nvPr/>
        </p:nvPicPr>
        <p:blipFill>
          <a:blip r:embed="rId3"/>
          <a:stretch>
            <a:fillRect/>
          </a:stretch>
        </p:blipFill>
        <p:spPr>
          <a:xfrm>
            <a:off x="6555259" y="1895156"/>
            <a:ext cx="5636741" cy="3067688"/>
          </a:xfrm>
          <a:prstGeom prst="rect">
            <a:avLst/>
          </a:prstGeom>
        </p:spPr>
      </p:pic>
    </p:spTree>
    <p:extLst>
      <p:ext uri="{BB962C8B-B14F-4D97-AF65-F5344CB8AC3E}">
        <p14:creationId xmlns:p14="http://schemas.microsoft.com/office/powerpoint/2010/main" val="4117153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0786E-306F-FA21-4F87-81A032C68696}"/>
              </a:ext>
            </a:extLst>
          </p:cNvPr>
          <p:cNvSpPr>
            <a:spLocks noGrp="1"/>
          </p:cNvSpPr>
          <p:nvPr>
            <p:ph type="title"/>
          </p:nvPr>
        </p:nvSpPr>
        <p:spPr>
          <a:xfrm>
            <a:off x="417479" y="1729020"/>
            <a:ext cx="10277919" cy="1570038"/>
          </a:xfrm>
        </p:spPr>
        <p:txBody>
          <a:bodyPr/>
          <a:lstStyle/>
          <a:p>
            <a:r>
              <a:rPr lang="en-US" dirty="0"/>
              <a:t>Installing and importing required libraries</a:t>
            </a:r>
          </a:p>
        </p:txBody>
      </p:sp>
      <p:pic>
        <p:nvPicPr>
          <p:cNvPr id="9" name="Picture 8">
            <a:extLst>
              <a:ext uri="{FF2B5EF4-FFF2-40B4-BE49-F238E27FC236}">
                <a16:creationId xmlns:a16="http://schemas.microsoft.com/office/drawing/2014/main" id="{7342DA47-C0A7-AC1C-DE91-B8CC91B5C8FF}"/>
              </a:ext>
            </a:extLst>
          </p:cNvPr>
          <p:cNvPicPr>
            <a:picLocks noChangeAspect="1"/>
          </p:cNvPicPr>
          <p:nvPr/>
        </p:nvPicPr>
        <p:blipFill>
          <a:blip r:embed="rId3"/>
          <a:stretch>
            <a:fillRect/>
          </a:stretch>
        </p:blipFill>
        <p:spPr>
          <a:xfrm>
            <a:off x="490873" y="8614"/>
            <a:ext cx="8230749" cy="2505425"/>
          </a:xfrm>
          <a:prstGeom prst="rect">
            <a:avLst/>
          </a:prstGeom>
        </p:spPr>
      </p:pic>
      <p:sp>
        <p:nvSpPr>
          <p:cNvPr id="10" name="TextBox 9">
            <a:extLst>
              <a:ext uri="{FF2B5EF4-FFF2-40B4-BE49-F238E27FC236}">
                <a16:creationId xmlns:a16="http://schemas.microsoft.com/office/drawing/2014/main" id="{C2B87E33-9FE6-6DB9-3C04-9859AD0BF0A3}"/>
              </a:ext>
            </a:extLst>
          </p:cNvPr>
          <p:cNvSpPr txBox="1"/>
          <p:nvPr/>
        </p:nvSpPr>
        <p:spPr>
          <a:xfrm>
            <a:off x="636998" y="3429000"/>
            <a:ext cx="10171415" cy="3139321"/>
          </a:xfrm>
          <a:prstGeom prst="rect">
            <a:avLst/>
          </a:prstGeom>
          <a:noFill/>
        </p:spPr>
        <p:txBody>
          <a:bodyPr wrap="square" rtlCol="0">
            <a:spAutoFit/>
          </a:bodyPr>
          <a:lstStyle/>
          <a:p>
            <a:r>
              <a:rPr lang="en-US" b="1" dirty="0"/>
              <a:t>XGBoost (from </a:t>
            </a:r>
            <a:r>
              <a:rPr lang="en-US" b="1" dirty="0" err="1"/>
              <a:t>xgboost</a:t>
            </a:r>
            <a:r>
              <a:rPr lang="en-US" b="1" dirty="0"/>
              <a:t> import </a:t>
            </a:r>
            <a:r>
              <a:rPr lang="en-US" b="1" dirty="0" err="1"/>
              <a:t>XGBClassifier</a:t>
            </a:r>
            <a:r>
              <a:rPr lang="en-US" b="1" dirty="0"/>
              <a:t>):</a:t>
            </a:r>
            <a:r>
              <a:rPr lang="en-US" dirty="0"/>
              <a:t> XGBoost is an open-source software library that provides an efficient and scalable implementation of gradient boosting algorithms. It's widely used for supervised learning tasks, particularly in structured/tabular data problems.</a:t>
            </a:r>
          </a:p>
          <a:p>
            <a:endParaRPr lang="en-US" dirty="0"/>
          </a:p>
          <a:p>
            <a:r>
              <a:rPr lang="en-US" b="1" dirty="0"/>
              <a:t>Scikit-learn Metrics (from </a:t>
            </a:r>
            <a:r>
              <a:rPr lang="en-US" b="1" dirty="0" err="1"/>
              <a:t>sklearn.metrics</a:t>
            </a:r>
            <a:r>
              <a:rPr lang="en-US" b="1" dirty="0"/>
              <a:t> import </a:t>
            </a:r>
            <a:r>
              <a:rPr lang="en-US" b="1" dirty="0" err="1"/>
              <a:t>classification_report</a:t>
            </a:r>
            <a:r>
              <a:rPr lang="en-US" b="1" dirty="0"/>
              <a:t>): </a:t>
            </a:r>
            <a:r>
              <a:rPr lang="en-US" dirty="0"/>
              <a:t>Scikit-learn is a popular machine learning library in Python that provides simple and efficient tools for data mining and data analysis.</a:t>
            </a:r>
          </a:p>
          <a:p>
            <a:endParaRPr lang="en-US" dirty="0"/>
          </a:p>
          <a:p>
            <a:r>
              <a:rPr lang="en-US" b="1" dirty="0"/>
              <a:t>Scikit-learn Model Selection (from </a:t>
            </a:r>
            <a:r>
              <a:rPr lang="en-US" b="1" dirty="0" err="1"/>
              <a:t>sklearn.model_selection</a:t>
            </a:r>
            <a:r>
              <a:rPr lang="en-US" b="1" dirty="0"/>
              <a:t> import </a:t>
            </a:r>
            <a:r>
              <a:rPr lang="en-US" b="1" dirty="0" err="1"/>
              <a:t>StratifiedKFold</a:t>
            </a:r>
            <a:r>
              <a:rPr lang="en-US" b="1" dirty="0"/>
              <a:t>): </a:t>
            </a:r>
            <a:r>
              <a:rPr lang="en-US" dirty="0"/>
              <a:t>The </a:t>
            </a:r>
            <a:r>
              <a:rPr lang="en-US" dirty="0" err="1"/>
              <a:t>StratifiedKFold</a:t>
            </a:r>
            <a:r>
              <a:rPr lang="en-US" dirty="0"/>
              <a:t> class from </a:t>
            </a:r>
            <a:r>
              <a:rPr lang="en-US" dirty="0" err="1"/>
              <a:t>sklearn.model_selection</a:t>
            </a:r>
            <a:r>
              <a:rPr lang="en-US" dirty="0"/>
              <a:t> is used for cross-validation. Cross-validation is a technique for assessing how well a model will generalize to an independent dataset.</a:t>
            </a:r>
            <a:endParaRPr lang="en-US" b="1" dirty="0"/>
          </a:p>
        </p:txBody>
      </p:sp>
    </p:spTree>
    <p:extLst>
      <p:ext uri="{BB962C8B-B14F-4D97-AF65-F5344CB8AC3E}">
        <p14:creationId xmlns:p14="http://schemas.microsoft.com/office/powerpoint/2010/main" val="1678163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C00FF-6B42-7D84-7831-AACC4E189E93}"/>
              </a:ext>
            </a:extLst>
          </p:cNvPr>
          <p:cNvSpPr>
            <a:spLocks noGrp="1"/>
          </p:cNvSpPr>
          <p:nvPr>
            <p:ph type="title"/>
          </p:nvPr>
        </p:nvSpPr>
        <p:spPr>
          <a:xfrm>
            <a:off x="5549489" y="457199"/>
            <a:ext cx="5943599" cy="1920240"/>
          </a:xfrm>
        </p:spPr>
        <p:txBody>
          <a:bodyPr/>
          <a:lstStyle/>
          <a:p>
            <a:r>
              <a:rPr lang="en-US" dirty="0"/>
              <a:t>Framework Used in GUI</a:t>
            </a:r>
          </a:p>
        </p:txBody>
      </p:sp>
      <p:pic>
        <p:nvPicPr>
          <p:cNvPr id="5" name="Content Placeholder 4">
            <a:extLst>
              <a:ext uri="{FF2B5EF4-FFF2-40B4-BE49-F238E27FC236}">
                <a16:creationId xmlns:a16="http://schemas.microsoft.com/office/drawing/2014/main" id="{6A10373D-E533-1ED8-8D6D-11F8CE6731FA}"/>
              </a:ext>
            </a:extLst>
          </p:cNvPr>
          <p:cNvPicPr>
            <a:picLocks noGrp="1" noChangeAspect="1"/>
          </p:cNvPicPr>
          <p:nvPr>
            <p:ph idx="17"/>
          </p:nvPr>
        </p:nvPicPr>
        <p:blipFill>
          <a:blip r:embed="rId3"/>
          <a:stretch>
            <a:fillRect/>
          </a:stretch>
        </p:blipFill>
        <p:spPr>
          <a:xfrm>
            <a:off x="996799" y="1586171"/>
            <a:ext cx="3888089" cy="3685657"/>
          </a:xfrm>
        </p:spPr>
      </p:pic>
      <p:sp>
        <p:nvSpPr>
          <p:cNvPr id="4" name="Content Placeholder 3">
            <a:extLst>
              <a:ext uri="{FF2B5EF4-FFF2-40B4-BE49-F238E27FC236}">
                <a16:creationId xmlns:a16="http://schemas.microsoft.com/office/drawing/2014/main" id="{DE5C7B5A-A5C3-15D4-DF71-B692D28942FC}"/>
              </a:ext>
            </a:extLst>
          </p:cNvPr>
          <p:cNvSpPr>
            <a:spLocks noGrp="1"/>
          </p:cNvSpPr>
          <p:nvPr>
            <p:ph idx="15"/>
          </p:nvPr>
        </p:nvSpPr>
        <p:spPr>
          <a:xfrm>
            <a:off x="5549900" y="2706688"/>
            <a:ext cx="5943600" cy="3382962"/>
          </a:xfrm>
        </p:spPr>
        <p:txBody>
          <a:bodyPr>
            <a:normAutofit/>
          </a:bodyPr>
          <a:lstStyle/>
          <a:p>
            <a:pPr marL="0" indent="0">
              <a:buNone/>
            </a:pPr>
            <a:r>
              <a:rPr lang="en-US" sz="2400" b="1" dirty="0" err="1"/>
              <a:t>Tkinter</a:t>
            </a:r>
            <a:r>
              <a:rPr lang="en-US" sz="2400" b="1" dirty="0"/>
              <a:t> </a:t>
            </a:r>
          </a:p>
          <a:p>
            <a:pPr marL="0" indent="0">
              <a:buNone/>
            </a:pPr>
            <a:r>
              <a:rPr lang="en-US" sz="2400" b="1" dirty="0"/>
              <a:t>	 </a:t>
            </a:r>
            <a:r>
              <a:rPr lang="en-US" dirty="0"/>
              <a:t>a Python library that provides tools and widgets for building graphical user interface (GUI) applications. It's the standard Python interface to the Tk GUI toolkit, and is included with standard Linux, Microsoft Windows, and macOS installs of Python.</a:t>
            </a:r>
            <a:endParaRPr lang="en-US" sz="2400" dirty="0"/>
          </a:p>
        </p:txBody>
      </p:sp>
    </p:spTree>
    <p:extLst>
      <p:ext uri="{BB962C8B-B14F-4D97-AF65-F5344CB8AC3E}">
        <p14:creationId xmlns:p14="http://schemas.microsoft.com/office/powerpoint/2010/main" val="853261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5AB1D-1052-C6ED-8936-AC7192791323}"/>
              </a:ext>
            </a:extLst>
          </p:cNvPr>
          <p:cNvSpPr>
            <a:spLocks noGrp="1"/>
          </p:cNvSpPr>
          <p:nvPr>
            <p:ph type="ctrTitle"/>
          </p:nvPr>
        </p:nvSpPr>
        <p:spPr/>
        <p:txBody>
          <a:bodyPr/>
          <a:lstStyle/>
          <a:p>
            <a:r>
              <a:rPr lang="en-US" dirty="0">
                <a:solidFill>
                  <a:schemeClr val="tx1"/>
                </a:solidFill>
              </a:rPr>
              <a:t>Implementation</a:t>
            </a:r>
            <a:endParaRPr lang="en-IN" dirty="0">
              <a:solidFill>
                <a:schemeClr val="tx1"/>
              </a:solidFill>
            </a:endParaRPr>
          </a:p>
        </p:txBody>
      </p:sp>
    </p:spTree>
    <p:extLst>
      <p:ext uri="{BB962C8B-B14F-4D97-AF65-F5344CB8AC3E}">
        <p14:creationId xmlns:p14="http://schemas.microsoft.com/office/powerpoint/2010/main" val="2064477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ADC8A9-BCC4-4C97-4866-B43B48608425}"/>
              </a:ext>
            </a:extLst>
          </p:cNvPr>
          <p:cNvPicPr>
            <a:picLocks noChangeAspect="1"/>
          </p:cNvPicPr>
          <p:nvPr/>
        </p:nvPicPr>
        <p:blipFill>
          <a:blip r:embed="rId2"/>
          <a:srcRect/>
          <a:stretch/>
        </p:blipFill>
        <p:spPr bwMode="auto">
          <a:xfrm>
            <a:off x="3543647" y="799794"/>
            <a:ext cx="6155061" cy="5258412"/>
          </a:xfrm>
          <a:prstGeom prst="rect">
            <a:avLst/>
          </a:prstGeom>
          <a:noFill/>
          <a:ln>
            <a:noFill/>
          </a:ln>
        </p:spPr>
      </p:pic>
    </p:spTree>
    <p:extLst>
      <p:ext uri="{BB962C8B-B14F-4D97-AF65-F5344CB8AC3E}">
        <p14:creationId xmlns:p14="http://schemas.microsoft.com/office/powerpoint/2010/main" val="550587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D44F55-359A-2344-DB4E-6DFCB5FE391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6876" y="810286"/>
            <a:ext cx="3433253" cy="2513879"/>
          </a:xfrm>
          <a:prstGeom prst="rect">
            <a:avLst/>
          </a:prstGeom>
          <a:noFill/>
          <a:ln>
            <a:noFill/>
          </a:ln>
        </p:spPr>
      </p:pic>
      <p:pic>
        <p:nvPicPr>
          <p:cNvPr id="3" name="Picture 2">
            <a:extLst>
              <a:ext uri="{FF2B5EF4-FFF2-40B4-BE49-F238E27FC236}">
                <a16:creationId xmlns:a16="http://schemas.microsoft.com/office/drawing/2014/main" id="{B1E16E2F-1A55-D8D7-534F-25E0D281E6BA}"/>
              </a:ext>
            </a:extLst>
          </p:cNvPr>
          <p:cNvPicPr>
            <a:picLocks noChangeAspect="1"/>
          </p:cNvPicPr>
          <p:nvPr/>
        </p:nvPicPr>
        <p:blipFill>
          <a:blip r:embed="rId3"/>
          <a:stretch>
            <a:fillRect/>
          </a:stretch>
        </p:blipFill>
        <p:spPr>
          <a:xfrm>
            <a:off x="7243187" y="3248081"/>
            <a:ext cx="3136472" cy="2643988"/>
          </a:xfrm>
          <a:prstGeom prst="rect">
            <a:avLst/>
          </a:prstGeom>
        </p:spPr>
      </p:pic>
    </p:spTree>
    <p:extLst>
      <p:ext uri="{BB962C8B-B14F-4D97-AF65-F5344CB8AC3E}">
        <p14:creationId xmlns:p14="http://schemas.microsoft.com/office/powerpoint/2010/main" val="1030443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39ECB-1743-84A4-8C60-6F0B2BAF146D}"/>
              </a:ext>
            </a:extLst>
          </p:cNvPr>
          <p:cNvSpPr>
            <a:spLocks noGrp="1"/>
          </p:cNvSpPr>
          <p:nvPr>
            <p:ph type="title"/>
          </p:nvPr>
        </p:nvSpPr>
        <p:spPr/>
        <p:txBody>
          <a:bodyPr/>
          <a:lstStyle/>
          <a:p>
            <a:r>
              <a:rPr lang="en-US" dirty="0"/>
              <a:t>Results</a:t>
            </a:r>
            <a:endParaRPr lang="en-IN" dirty="0"/>
          </a:p>
        </p:txBody>
      </p:sp>
      <p:sp>
        <p:nvSpPr>
          <p:cNvPr id="3" name="Content Placeholder 2">
            <a:extLst>
              <a:ext uri="{FF2B5EF4-FFF2-40B4-BE49-F238E27FC236}">
                <a16:creationId xmlns:a16="http://schemas.microsoft.com/office/drawing/2014/main" id="{37CF90A6-9DE9-9CBE-03C7-DB60E59E6F6E}"/>
              </a:ext>
            </a:extLst>
          </p:cNvPr>
          <p:cNvSpPr>
            <a:spLocks noGrp="1"/>
          </p:cNvSpPr>
          <p:nvPr>
            <p:ph idx="1"/>
          </p:nvPr>
        </p:nvSpPr>
        <p:spPr/>
        <p:txBody>
          <a:bodyPr/>
          <a:lstStyle/>
          <a:p>
            <a:r>
              <a:rPr lang="en-IN" dirty="0"/>
              <a:t>Previous Model:</a:t>
            </a:r>
          </a:p>
          <a:p>
            <a:r>
              <a:rPr lang="en-IN" dirty="0"/>
              <a:t>• Algorithm: Logistic Regression</a:t>
            </a:r>
          </a:p>
          <a:p>
            <a:r>
              <a:rPr lang="en-IN" dirty="0"/>
              <a:t>• Accuracy: 70%</a:t>
            </a:r>
          </a:p>
          <a:p>
            <a:r>
              <a:rPr lang="en-IN" dirty="0"/>
              <a:t>Improved Model:</a:t>
            </a:r>
          </a:p>
          <a:p>
            <a:r>
              <a:rPr lang="en-IN" dirty="0"/>
              <a:t>• Algorithm: XGBoost with Exploratory Data Analysis (EDA)</a:t>
            </a:r>
          </a:p>
          <a:p>
            <a:r>
              <a:rPr lang="en-IN" dirty="0"/>
              <a:t>• Accuracy: 76%</a:t>
            </a:r>
          </a:p>
        </p:txBody>
      </p:sp>
    </p:spTree>
    <p:extLst>
      <p:ext uri="{BB962C8B-B14F-4D97-AF65-F5344CB8AC3E}">
        <p14:creationId xmlns:p14="http://schemas.microsoft.com/office/powerpoint/2010/main" val="2782116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718E2-79C5-6414-B9AF-CE23761B9035}"/>
              </a:ext>
            </a:extLst>
          </p:cNvPr>
          <p:cNvSpPr>
            <a:spLocks noGrp="1"/>
          </p:cNvSpPr>
          <p:nvPr>
            <p:ph type="title"/>
          </p:nvPr>
        </p:nvSpPr>
        <p:spPr/>
        <p:txBody>
          <a:bodyPr/>
          <a:lstStyle/>
          <a:p>
            <a:r>
              <a:rPr lang="en-US" dirty="0"/>
              <a:t>Our Team</a:t>
            </a:r>
            <a:endParaRPr lang="en-IN" dirty="0"/>
          </a:p>
        </p:txBody>
      </p:sp>
      <p:sp>
        <p:nvSpPr>
          <p:cNvPr id="3" name="Content Placeholder 2">
            <a:extLst>
              <a:ext uri="{FF2B5EF4-FFF2-40B4-BE49-F238E27FC236}">
                <a16:creationId xmlns:a16="http://schemas.microsoft.com/office/drawing/2014/main" id="{A30D2E94-A355-7861-43DD-4F1D6C4C0641}"/>
              </a:ext>
            </a:extLst>
          </p:cNvPr>
          <p:cNvSpPr>
            <a:spLocks noGrp="1"/>
          </p:cNvSpPr>
          <p:nvPr>
            <p:ph idx="12"/>
          </p:nvPr>
        </p:nvSpPr>
        <p:spPr/>
        <p:txBody>
          <a:bodyPr/>
          <a:lstStyle/>
          <a:p>
            <a:pPr marL="0" indent="0">
              <a:buNone/>
            </a:pPr>
            <a:r>
              <a:rPr lang="en-US" dirty="0">
                <a:solidFill>
                  <a:schemeClr val="tx1"/>
                </a:solidFill>
              </a:rPr>
              <a:t>Under the Guidance of:</a:t>
            </a:r>
          </a:p>
          <a:p>
            <a:pPr marL="0" indent="0">
              <a:buNone/>
            </a:pPr>
            <a:r>
              <a:rPr lang="en-US" sz="2400" b="1" dirty="0">
                <a:solidFill>
                  <a:schemeClr val="tx1"/>
                </a:solidFill>
              </a:rPr>
              <a:t>P. Chaitanya, M.Tech</a:t>
            </a:r>
          </a:p>
          <a:p>
            <a:pPr marL="0" indent="0">
              <a:buNone/>
            </a:pPr>
            <a:r>
              <a:rPr lang="en-US" dirty="0">
                <a:solidFill>
                  <a:schemeClr val="tx1"/>
                </a:solidFill>
              </a:rPr>
              <a:t>Assistant Professor, CSE</a:t>
            </a:r>
          </a:p>
        </p:txBody>
      </p:sp>
      <p:sp>
        <p:nvSpPr>
          <p:cNvPr id="4" name="Content Placeholder 3">
            <a:extLst>
              <a:ext uri="{FF2B5EF4-FFF2-40B4-BE49-F238E27FC236}">
                <a16:creationId xmlns:a16="http://schemas.microsoft.com/office/drawing/2014/main" id="{D4438ACD-5361-F6B3-52FF-F88944C46A48}"/>
              </a:ext>
            </a:extLst>
          </p:cNvPr>
          <p:cNvSpPr>
            <a:spLocks noGrp="1"/>
          </p:cNvSpPr>
          <p:nvPr>
            <p:ph idx="11"/>
          </p:nvPr>
        </p:nvSpPr>
        <p:spPr/>
        <p:txBody>
          <a:bodyPr/>
          <a:lstStyle/>
          <a:p>
            <a:r>
              <a:rPr lang="en-IN" b="1" dirty="0">
                <a:solidFill>
                  <a:schemeClr val="tx1"/>
                </a:solidFill>
              </a:rPr>
              <a:t>Team Members</a:t>
            </a:r>
          </a:p>
          <a:p>
            <a:r>
              <a:rPr lang="en-IN" dirty="0">
                <a:solidFill>
                  <a:schemeClr val="tx1"/>
                </a:solidFill>
              </a:rPr>
              <a:t>P. </a:t>
            </a:r>
            <a:r>
              <a:rPr lang="en-IN" dirty="0" err="1">
                <a:solidFill>
                  <a:schemeClr val="tx1"/>
                </a:solidFill>
              </a:rPr>
              <a:t>Jathin</a:t>
            </a:r>
            <a:r>
              <a:rPr lang="en-IN" dirty="0">
                <a:solidFill>
                  <a:schemeClr val="tx1"/>
                </a:solidFill>
              </a:rPr>
              <a:t> (20B81A05D0)</a:t>
            </a:r>
          </a:p>
          <a:p>
            <a:r>
              <a:rPr lang="en-IN" dirty="0">
                <a:solidFill>
                  <a:schemeClr val="tx1"/>
                </a:solidFill>
              </a:rPr>
              <a:t>P. Sai Harish (20B81A05D1)</a:t>
            </a:r>
          </a:p>
          <a:p>
            <a:r>
              <a:rPr lang="en-IN" dirty="0">
                <a:solidFill>
                  <a:schemeClr val="tx1"/>
                </a:solidFill>
              </a:rPr>
              <a:t>P. Anjaneyulu (20B81A05D3)</a:t>
            </a:r>
          </a:p>
          <a:p>
            <a:r>
              <a:rPr lang="en-IN" dirty="0">
                <a:solidFill>
                  <a:schemeClr val="tx1"/>
                </a:solidFill>
              </a:rPr>
              <a:t>P.G.D.L. </a:t>
            </a:r>
            <a:r>
              <a:rPr lang="en-IN" dirty="0" err="1">
                <a:solidFill>
                  <a:schemeClr val="tx1"/>
                </a:solidFill>
              </a:rPr>
              <a:t>Tejaswini</a:t>
            </a:r>
            <a:r>
              <a:rPr lang="en-IN" dirty="0">
                <a:solidFill>
                  <a:schemeClr val="tx1"/>
                </a:solidFill>
              </a:rPr>
              <a:t> (20B81A05D4)</a:t>
            </a:r>
          </a:p>
          <a:p>
            <a:r>
              <a:rPr lang="en-IN" dirty="0">
                <a:solidFill>
                  <a:schemeClr val="tx1"/>
                </a:solidFill>
              </a:rPr>
              <a:t>P. Gopi Kiran (20B81A05D5)</a:t>
            </a:r>
          </a:p>
          <a:p>
            <a:endParaRPr lang="en-IN" dirty="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val="3426627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438029" y="2050526"/>
            <a:ext cx="6220278" cy="3262811"/>
          </a:xfrm>
        </p:spPr>
        <p:txBody>
          <a:bodyPr/>
          <a:lstStyle/>
          <a:p>
            <a:r>
              <a:rPr lang="en-US" dirty="0"/>
              <a:t>Thank you</a:t>
            </a:r>
          </a:p>
        </p:txBody>
      </p:sp>
    </p:spTree>
    <p:extLst>
      <p:ext uri="{BB962C8B-B14F-4D97-AF65-F5344CB8AC3E}">
        <p14:creationId xmlns:p14="http://schemas.microsoft.com/office/powerpoint/2010/main" val="1609673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10488"/>
            <a:ext cx="9779183" cy="1744415"/>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366815"/>
          </a:xfrm>
        </p:spPr>
        <p:txBody>
          <a:bodyPr vert="horz" lIns="91440" tIns="45720" rIns="91440" bIns="45720" rtlCol="0" anchor="t">
            <a:normAutofit fontScale="92500" lnSpcReduction="20000"/>
          </a:bodyPr>
          <a:lstStyle/>
          <a:p>
            <a:pPr marL="457200" indent="-457200">
              <a:buFont typeface="Arial" panose="020B0604020202020204" pitchFamily="34" charset="0"/>
              <a:buChar char="•"/>
            </a:pPr>
            <a:r>
              <a:rPr lang="en-US" dirty="0"/>
              <a:t>Abstract</a:t>
            </a:r>
          </a:p>
          <a:p>
            <a:pPr marL="457200" indent="-457200">
              <a:buFont typeface="Arial" panose="020B0604020202020204" pitchFamily="34" charset="0"/>
              <a:buChar char="•"/>
            </a:pPr>
            <a:r>
              <a:rPr lang="en-US" dirty="0"/>
              <a:t>Problem Statement</a:t>
            </a:r>
          </a:p>
          <a:p>
            <a:pPr marL="457200" indent="-457200">
              <a:buFont typeface="Arial" panose="020B0604020202020204" pitchFamily="34" charset="0"/>
              <a:buChar char="•"/>
            </a:pPr>
            <a:r>
              <a:rPr lang="en-US" dirty="0"/>
              <a:t>Existing Solution</a:t>
            </a:r>
          </a:p>
          <a:p>
            <a:pPr marL="457200" indent="-457200">
              <a:buFont typeface="Arial" panose="020B0604020202020204" pitchFamily="34" charset="0"/>
              <a:buChar char="•"/>
            </a:pPr>
            <a:r>
              <a:rPr lang="en-US" dirty="0"/>
              <a:t>Proposed System</a:t>
            </a:r>
          </a:p>
          <a:p>
            <a:pPr marL="457200" indent="-457200">
              <a:buFont typeface="Arial" panose="020B0604020202020204" pitchFamily="34" charset="0"/>
              <a:buChar char="•"/>
            </a:pPr>
            <a:r>
              <a:rPr lang="en-US" dirty="0"/>
              <a:t>System Architecture</a:t>
            </a:r>
          </a:p>
          <a:p>
            <a:pPr marL="457200" indent="-457200">
              <a:buFont typeface="Arial" panose="020B0604020202020204" pitchFamily="34" charset="0"/>
              <a:buChar char="•"/>
            </a:pPr>
            <a:r>
              <a:rPr lang="en-US" dirty="0"/>
              <a:t>Algorithms</a:t>
            </a:r>
          </a:p>
          <a:p>
            <a:pPr marL="457200" indent="-457200">
              <a:buFont typeface="Arial" panose="020B0604020202020204" pitchFamily="34" charset="0"/>
              <a:buChar char="•"/>
            </a:pPr>
            <a:r>
              <a:rPr lang="en-US" dirty="0"/>
              <a:t>Implementation</a:t>
            </a:r>
          </a:p>
          <a:p>
            <a:pPr marL="457200" indent="-457200">
              <a:buFont typeface="Arial" panose="020B0604020202020204" pitchFamily="34" charset="0"/>
              <a:buChar char="•"/>
            </a:pPr>
            <a:r>
              <a:rPr lang="en-US" dirty="0"/>
              <a:t>Results</a:t>
            </a:r>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1167492" y="45085"/>
            <a:ext cx="9779183" cy="1600835"/>
          </a:xfrm>
        </p:spPr>
        <p:txBody>
          <a:bodyPr/>
          <a:lstStyle/>
          <a:p>
            <a:r>
              <a:rPr lang="en-US" dirty="0"/>
              <a:t>Abstract</a:t>
            </a:r>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a:xfrm>
            <a:off x="1166813" y="2652713"/>
            <a:ext cx="9780587" cy="3436937"/>
          </a:xfrm>
        </p:spPr>
        <p:txBody>
          <a:bodyPr>
            <a:normAutofit fontScale="92500" lnSpcReduction="10000"/>
          </a:bodyPr>
          <a:lstStyle/>
          <a:p>
            <a:r>
              <a:rPr lang="en-US" dirty="0">
                <a:solidFill>
                  <a:schemeClr val="tx1"/>
                </a:solidFill>
              </a:rPr>
              <a:t>This research addresses the growing concern of liver cirrhosis in North America, predominantly linked to alcohol consumption.</a:t>
            </a:r>
          </a:p>
          <a:p>
            <a:r>
              <a:rPr lang="en-US" dirty="0">
                <a:solidFill>
                  <a:schemeClr val="tx1"/>
                </a:solidFill>
              </a:rPr>
              <a:t>Leveraging advanced machine learning techniques, we aim to develop a comprehensive predictive model by integrating lifestyle factors (such as alcohol consumption, dietary habits, and exercise) and health indicators (including viral hepatitis status and liver function tests).</a:t>
            </a:r>
          </a:p>
          <a:p>
            <a:r>
              <a:rPr lang="en-US" dirty="0">
                <a:solidFill>
                  <a:schemeClr val="tx1"/>
                </a:solidFill>
              </a:rPr>
              <a:t>The model seeks to accurately assess an individual's risk of developing liver cirrhosis, facilitating early diagnosis and targeted interventions.</a:t>
            </a:r>
          </a:p>
          <a:p>
            <a:r>
              <a:rPr lang="en-US" dirty="0">
                <a:solidFill>
                  <a:schemeClr val="tx1"/>
                </a:solidFill>
              </a:rPr>
              <a:t>The outcomes of this study hold the potential to significantly impact public health by providing healthcare professionals with an effective tool for proactive cirrhosis risk assessment, ultimately leading to improved patient outcomes and informed preventive measures</a:t>
            </a:r>
          </a:p>
        </p:txBody>
      </p:sp>
    </p:spTree>
    <p:extLst>
      <p:ext uri="{BB962C8B-B14F-4D97-AF65-F5344CB8AC3E}">
        <p14:creationId xmlns:p14="http://schemas.microsoft.com/office/powerpoint/2010/main" val="2529338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F58C-138C-55F4-DA77-4C3F06C81A1C}"/>
              </a:ext>
            </a:extLst>
          </p:cNvPr>
          <p:cNvSpPr>
            <a:spLocks noGrp="1"/>
          </p:cNvSpPr>
          <p:nvPr>
            <p:ph type="title"/>
          </p:nvPr>
        </p:nvSpPr>
        <p:spPr>
          <a:xfrm>
            <a:off x="1167492" y="457200"/>
            <a:ext cx="10643508" cy="1371600"/>
          </a:xfrm>
        </p:spPr>
        <p:txBody>
          <a:bodyPr/>
          <a:lstStyle/>
          <a:p>
            <a:r>
              <a:rPr lang="en-US" dirty="0"/>
              <a:t>Problem Statement</a:t>
            </a:r>
          </a:p>
        </p:txBody>
      </p:sp>
      <p:sp>
        <p:nvSpPr>
          <p:cNvPr id="3" name="Content Placeholder 2">
            <a:extLst>
              <a:ext uri="{FF2B5EF4-FFF2-40B4-BE49-F238E27FC236}">
                <a16:creationId xmlns:a16="http://schemas.microsoft.com/office/drawing/2014/main" id="{9B5DDE7C-335B-FD23-E1E6-CDCB99B7878C}"/>
              </a:ext>
            </a:extLst>
          </p:cNvPr>
          <p:cNvSpPr>
            <a:spLocks noGrp="1"/>
          </p:cNvSpPr>
          <p:nvPr>
            <p:ph idx="15"/>
          </p:nvPr>
        </p:nvSpPr>
        <p:spPr>
          <a:xfrm>
            <a:off x="1166813" y="2652713"/>
            <a:ext cx="6969654" cy="3436937"/>
          </a:xfrm>
        </p:spPr>
        <p:txBody>
          <a:bodyPr>
            <a:normAutofit/>
          </a:bodyPr>
          <a:lstStyle/>
          <a:p>
            <a:r>
              <a:rPr lang="en-US" dirty="0">
                <a:solidFill>
                  <a:schemeClr val="tx1"/>
                </a:solidFill>
              </a:rPr>
              <a:t>Liver cirrhosis is a big problem globally, especially in North America, where more people are getting it, mostly because of drinking alcohol. Even though doctors know more about it now, we still need better ways to find it early and figure out who's at risk. </a:t>
            </a:r>
          </a:p>
        </p:txBody>
      </p:sp>
    </p:spTree>
    <p:extLst>
      <p:ext uri="{BB962C8B-B14F-4D97-AF65-F5344CB8AC3E}">
        <p14:creationId xmlns:p14="http://schemas.microsoft.com/office/powerpoint/2010/main" val="362649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AE04E-6815-CA9E-F123-C8D06065DF31}"/>
              </a:ext>
            </a:extLst>
          </p:cNvPr>
          <p:cNvSpPr>
            <a:spLocks noGrp="1"/>
          </p:cNvSpPr>
          <p:nvPr>
            <p:ph type="title"/>
          </p:nvPr>
        </p:nvSpPr>
        <p:spPr/>
        <p:txBody>
          <a:bodyPr/>
          <a:lstStyle/>
          <a:p>
            <a:r>
              <a:rPr lang="en-US" dirty="0"/>
              <a:t>Existing Solution</a:t>
            </a:r>
            <a:endParaRPr lang="en-IN" dirty="0"/>
          </a:p>
        </p:txBody>
      </p:sp>
      <p:sp>
        <p:nvSpPr>
          <p:cNvPr id="3" name="Content Placeholder 2">
            <a:extLst>
              <a:ext uri="{FF2B5EF4-FFF2-40B4-BE49-F238E27FC236}">
                <a16:creationId xmlns:a16="http://schemas.microsoft.com/office/drawing/2014/main" id="{F3F93269-5E5D-34C5-15AC-03BE056D062B}"/>
              </a:ext>
            </a:extLst>
          </p:cNvPr>
          <p:cNvSpPr>
            <a:spLocks noGrp="1"/>
          </p:cNvSpPr>
          <p:nvPr>
            <p:ph idx="15"/>
          </p:nvPr>
        </p:nvSpPr>
        <p:spPr>
          <a:xfrm>
            <a:off x="1166087" y="2652713"/>
            <a:ext cx="10839645" cy="3436936"/>
          </a:xfrm>
        </p:spPr>
        <p:txBody>
          <a:bodyPr numCol="1">
            <a:normAutofit/>
          </a:bodyPr>
          <a:lstStyle/>
          <a:p>
            <a:r>
              <a:rPr lang="en-US" sz="2600" b="1" dirty="0">
                <a:solidFill>
                  <a:schemeClr val="tx1"/>
                </a:solidFill>
              </a:rPr>
              <a:t>In</a:t>
            </a:r>
            <a:r>
              <a:rPr lang="en-US" dirty="0">
                <a:solidFill>
                  <a:schemeClr val="tx1"/>
                </a:solidFill>
              </a:rPr>
              <a:t> the realm of liver cirrhosis prediction, the existing systems typically rely on traditional statistical methods, clinical scoring systems, and individual biomarkers. </a:t>
            </a:r>
          </a:p>
          <a:p>
            <a:r>
              <a:rPr lang="en-US" dirty="0">
                <a:solidFill>
                  <a:schemeClr val="tx1"/>
                </a:solidFill>
              </a:rPr>
              <a:t>While these approaches have been valuable in clinical practice, they often lack the predictive power and accuracy required for early detection and intervention. </a:t>
            </a:r>
          </a:p>
          <a:p>
            <a:r>
              <a:rPr lang="en-US" b="1" dirty="0">
                <a:solidFill>
                  <a:schemeClr val="tx1"/>
                </a:solidFill>
              </a:rPr>
              <a:t>Disadvantages</a:t>
            </a:r>
          </a:p>
          <a:p>
            <a:r>
              <a:rPr lang="en-US" dirty="0">
                <a:solidFill>
                  <a:schemeClr val="tx1"/>
                </a:solidFill>
              </a:rPr>
              <a:t>Accuracy: The accuracy is one of the major entity which can effect the entire outcome of the project </a:t>
            </a:r>
          </a:p>
          <a:p>
            <a:r>
              <a:rPr lang="en-US" dirty="0">
                <a:solidFill>
                  <a:schemeClr val="tx1"/>
                </a:solidFill>
              </a:rPr>
              <a:t>Time: Due to the usage of old machine learning algorithm, the time consumption is higher than the new algorithm</a:t>
            </a:r>
          </a:p>
          <a:p>
            <a:endParaRPr lang="en-US" dirty="0">
              <a:solidFill>
                <a:schemeClr val="tx1"/>
              </a:solidFill>
            </a:endParaRPr>
          </a:p>
        </p:txBody>
      </p:sp>
    </p:spTree>
    <p:extLst>
      <p:ext uri="{BB962C8B-B14F-4D97-AF65-F5344CB8AC3E}">
        <p14:creationId xmlns:p14="http://schemas.microsoft.com/office/powerpoint/2010/main" val="1634804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AE04E-6815-CA9E-F123-C8D06065DF31}"/>
              </a:ext>
            </a:extLst>
          </p:cNvPr>
          <p:cNvSpPr>
            <a:spLocks noGrp="1"/>
          </p:cNvSpPr>
          <p:nvPr>
            <p:ph type="title"/>
          </p:nvPr>
        </p:nvSpPr>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F3F93269-5E5D-34C5-15AC-03BE056D062B}"/>
              </a:ext>
            </a:extLst>
          </p:cNvPr>
          <p:cNvSpPr>
            <a:spLocks noGrp="1"/>
          </p:cNvSpPr>
          <p:nvPr>
            <p:ph idx="15"/>
          </p:nvPr>
        </p:nvSpPr>
        <p:spPr>
          <a:xfrm>
            <a:off x="1166087" y="2652713"/>
            <a:ext cx="10323179" cy="3436936"/>
          </a:xfrm>
        </p:spPr>
        <p:txBody>
          <a:bodyPr numCol="1">
            <a:normAutofit/>
          </a:bodyPr>
          <a:lstStyle/>
          <a:p>
            <a:r>
              <a:rPr lang="en-US" dirty="0">
                <a:solidFill>
                  <a:schemeClr val="tx1"/>
                </a:solidFill>
                <a:cs typeface="Times New Roman" panose="02020603050405020304" pitchFamily="18" charset="0"/>
              </a:rPr>
              <a:t>Usage of latest algorithms line XGBoost (Extreme Gradient Boosting Algorithm) and EDA ( Exploratory Data Analysis ) may help to increase the accuracy and reduce the time consumption</a:t>
            </a:r>
          </a:p>
          <a:p>
            <a:r>
              <a:rPr lang="en-US" dirty="0">
                <a:solidFill>
                  <a:schemeClr val="tx1"/>
                </a:solidFill>
                <a:cs typeface="Times New Roman" panose="02020603050405020304" pitchFamily="18" charset="0"/>
              </a:rPr>
              <a:t>The problem statement for predicting liver cirrhosis using XGBoost and Exploratory Data Analysis (EDA) typically involves developing a machine learning model that can accurately identify individuals at risk of liver cirrhosis based on various clinical and demographic features. The goal is to assist in early detection, diagnosis, and reduction of risks and mortality associated with liver disease.</a:t>
            </a:r>
          </a:p>
        </p:txBody>
      </p:sp>
    </p:spTree>
    <p:extLst>
      <p:ext uri="{BB962C8B-B14F-4D97-AF65-F5344CB8AC3E}">
        <p14:creationId xmlns:p14="http://schemas.microsoft.com/office/powerpoint/2010/main" val="3146089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2FA0-5805-E9D5-E5A1-5B4B485CB096}"/>
              </a:ext>
            </a:extLst>
          </p:cNvPr>
          <p:cNvSpPr>
            <a:spLocks noGrp="1"/>
          </p:cNvSpPr>
          <p:nvPr>
            <p:ph type="title"/>
          </p:nvPr>
        </p:nvSpPr>
        <p:spPr>
          <a:xfrm>
            <a:off x="1167492" y="457200"/>
            <a:ext cx="9692640" cy="1371600"/>
          </a:xfrm>
        </p:spPr>
        <p:txBody>
          <a:bodyPr/>
          <a:lstStyle/>
          <a:p>
            <a:r>
              <a:rPr lang="en-US" dirty="0"/>
              <a:t>System Architecture</a:t>
            </a:r>
          </a:p>
        </p:txBody>
      </p:sp>
      <p:pic>
        <p:nvPicPr>
          <p:cNvPr id="9" name="Picture 8">
            <a:extLst>
              <a:ext uri="{FF2B5EF4-FFF2-40B4-BE49-F238E27FC236}">
                <a16:creationId xmlns:a16="http://schemas.microsoft.com/office/drawing/2014/main" id="{3EF3DAEE-B12A-91D4-3F55-D1E638703D0B}"/>
              </a:ext>
            </a:extLst>
          </p:cNvPr>
          <p:cNvPicPr>
            <a:picLocks noChangeAspect="1"/>
          </p:cNvPicPr>
          <p:nvPr/>
        </p:nvPicPr>
        <p:blipFill>
          <a:blip r:embed="rId3"/>
          <a:stretch>
            <a:fillRect/>
          </a:stretch>
        </p:blipFill>
        <p:spPr>
          <a:xfrm>
            <a:off x="1360456" y="2291624"/>
            <a:ext cx="9779311" cy="3818908"/>
          </a:xfrm>
          <a:prstGeom prst="rect">
            <a:avLst/>
          </a:prstGeom>
        </p:spPr>
      </p:pic>
    </p:spTree>
    <p:extLst>
      <p:ext uri="{BB962C8B-B14F-4D97-AF65-F5344CB8AC3E}">
        <p14:creationId xmlns:p14="http://schemas.microsoft.com/office/powerpoint/2010/main" val="907915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EE190-899A-46D2-989D-C4BC6A46F946}"/>
              </a:ext>
            </a:extLst>
          </p:cNvPr>
          <p:cNvSpPr>
            <a:spLocks noGrp="1"/>
          </p:cNvSpPr>
          <p:nvPr>
            <p:ph type="title"/>
          </p:nvPr>
        </p:nvSpPr>
        <p:spPr>
          <a:xfrm>
            <a:off x="590764" y="1731195"/>
            <a:ext cx="5120640" cy="3200400"/>
          </a:xfrm>
        </p:spPr>
        <p:txBody>
          <a:bodyPr/>
          <a:lstStyle/>
          <a:p>
            <a:r>
              <a:rPr lang="en-US" dirty="0"/>
              <a:t>Algorithms</a:t>
            </a:r>
          </a:p>
        </p:txBody>
      </p:sp>
    </p:spTree>
    <p:extLst>
      <p:ext uri="{BB962C8B-B14F-4D97-AF65-F5344CB8AC3E}">
        <p14:creationId xmlns:p14="http://schemas.microsoft.com/office/powerpoint/2010/main" val="254394053"/>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E98C35-9ECE-4425-BCBA-00E118C705CE}">
  <ds:schemaRefs>
    <ds:schemaRef ds:uri="71af3243-3dd4-4a8d-8c0d-dd76da1f02a5"/>
    <ds:schemaRef ds:uri="http://purl.org/dc/elements/1.1/"/>
    <ds:schemaRef ds:uri="http://www.w3.org/XML/1998/namespace"/>
    <ds:schemaRef ds:uri="http://purl.org/dc/dcmitype/"/>
    <ds:schemaRef ds:uri="http://schemas.microsoft.com/office/infopath/2007/PartnerControls"/>
    <ds:schemaRef ds:uri="http://schemas.openxmlformats.org/package/2006/metadata/core-properties"/>
    <ds:schemaRef ds:uri="http://purl.org/dc/terms/"/>
    <ds:schemaRef ds:uri="http://schemas.microsoft.com/office/2006/documentManagement/types"/>
    <ds:schemaRef ds:uri="230e9df3-be65-4c73-a93b-d1236ebd677e"/>
    <ds:schemaRef ds:uri="16c05727-aa75-4e4a-9b5f-8a80a1165891"/>
    <ds:schemaRef ds:uri="http://schemas.microsoft.com/sharepoint/v3"/>
    <ds:schemaRef ds:uri="http://schemas.microsoft.com/office/2006/metadata/properties"/>
  </ds:schemaRefs>
</ds:datastoreItem>
</file>

<file path=customXml/itemProps2.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A8381C-73EB-48EA-B45F-7B7C8C7DF409}">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377</TotalTime>
  <Words>1010</Words>
  <Application>Microsoft Office PowerPoint</Application>
  <PresentationFormat>Widescreen</PresentationFormat>
  <Paragraphs>82</Paragraphs>
  <Slides>20</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Tenorite</vt:lpstr>
      <vt:lpstr>Times New Roman</vt:lpstr>
      <vt:lpstr>Custom</vt:lpstr>
      <vt:lpstr>Liver Cirrhosis Prediction System</vt:lpstr>
      <vt:lpstr>Our Team</vt:lpstr>
      <vt:lpstr>Agenda</vt:lpstr>
      <vt:lpstr>Abstract</vt:lpstr>
      <vt:lpstr>Problem Statement</vt:lpstr>
      <vt:lpstr>Existing Solution</vt:lpstr>
      <vt:lpstr>Proposed System</vt:lpstr>
      <vt:lpstr>System Architecture</vt:lpstr>
      <vt:lpstr>Algorithms</vt:lpstr>
      <vt:lpstr>EDA and XGBoost</vt:lpstr>
      <vt:lpstr>Stratified K-Fold</vt:lpstr>
      <vt:lpstr>Modules</vt:lpstr>
      <vt:lpstr>Installing and Importing Required Libraries</vt:lpstr>
      <vt:lpstr>Installing and importing required libraries</vt:lpstr>
      <vt:lpstr>Framework Used in GUI</vt:lpstr>
      <vt:lpstr>Implementation</vt:lpstr>
      <vt:lpstr>PowerPoint Presentation</vt:lpstr>
      <vt:lpstr>PowerPoint Presentation</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Liver Cirrhosis Prediction System</dc:title>
  <dc:creator>Sai Lucky</dc:creator>
  <cp:lastModifiedBy>Sai Lucky</cp:lastModifiedBy>
  <cp:revision>11</cp:revision>
  <dcterms:created xsi:type="dcterms:W3CDTF">2024-05-12T07:39:57Z</dcterms:created>
  <dcterms:modified xsi:type="dcterms:W3CDTF">2024-05-21T04:21:12Z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