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57" r:id="rId3"/>
    <p:sldId id="360" r:id="rId4"/>
    <p:sldId id="364" r:id="rId5"/>
    <p:sldId id="366" r:id="rId6"/>
    <p:sldId id="367" r:id="rId7"/>
    <p:sldId id="368" r:id="rId8"/>
    <p:sldId id="369" r:id="rId9"/>
    <p:sldId id="370" r:id="rId10"/>
    <p:sldId id="371" r:id="rId11"/>
    <p:sldId id="373" r:id="rId12"/>
    <p:sldId id="372"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21" r:id="rId61"/>
    <p:sldId id="422" r:id="rId62"/>
    <p:sldId id="423" r:id="rId63"/>
    <p:sldId id="424" r:id="rId64"/>
    <p:sldId id="425" r:id="rId65"/>
    <p:sldId id="426" r:id="rId66"/>
    <p:sldId id="427" r:id="rId67"/>
    <p:sldId id="428" r:id="rId68"/>
    <p:sldId id="429" r:id="rId69"/>
    <p:sldId id="430" r:id="rId70"/>
    <p:sldId id="431" r:id="rId71"/>
    <p:sldId id="432" r:id="rId72"/>
    <p:sldId id="433" r:id="rId73"/>
    <p:sldId id="30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 id="{96EE0867-204A-4525-89B7-C7CD80326B99}">
          <p14:sldIdLst>
            <p14:sldId id="256"/>
            <p14:sldId id="257"/>
          </p14:sldIdLst>
        </p14:section>
        <p14:section name="Overview of Process" id="{E53047C5-8812-4757-8971-6D40D43663E9}">
          <p14:sldIdLst>
            <p14:sldId id="360"/>
            <p14:sldId id="364"/>
            <p14:sldId id="366"/>
            <p14:sldId id="367"/>
            <p14:sldId id="368"/>
            <p14:sldId id="369"/>
            <p14:sldId id="370"/>
            <p14:sldId id="371"/>
            <p14:sldId id="373"/>
            <p14:sldId id="372"/>
            <p14:sldId id="374"/>
            <p14:sldId id="375"/>
            <p14:sldId id="376"/>
            <p14:sldId id="377"/>
            <p14:sldId id="378"/>
            <p14:sldId id="379"/>
            <p14:sldId id="380"/>
            <p14:sldId id="381"/>
            <p14:sldId id="382"/>
          </p14:sldIdLst>
        </p14:section>
        <p14:section name="Overview of Thread" id="{DD4404E9-D4BC-40CE-A9D0-94BDD4D25597}">
          <p14:sldIdLst>
            <p14:sldId id="383"/>
            <p14:sldId id="384"/>
            <p14:sldId id="385"/>
            <p14:sldId id="386"/>
            <p14:sldId id="387"/>
            <p14:sldId id="388"/>
            <p14:sldId id="389"/>
            <p14:sldId id="390"/>
            <p14:sldId id="391"/>
            <p14:sldId id="392"/>
            <p14:sldId id="393"/>
            <p14:sldId id="394"/>
            <p14:sldId id="395"/>
            <p14:sldId id="396"/>
            <p14:sldId id="397"/>
            <p14:sldId id="398"/>
            <p14:sldId id="399"/>
            <p14:sldId id="400"/>
          </p14:sldIdLst>
        </p14:section>
        <p14:section name="Process Scheduling" id="{BCD7B986-7639-4176-BDF2-911F9493DA74}">
          <p14:sldIdLst>
            <p14:sldId id="401"/>
            <p14:sldId id="402"/>
            <p14:sldId id="403"/>
            <p14:sldId id="404"/>
            <p14:sldId id="405"/>
            <p14:sldId id="406"/>
          </p14:sldIdLst>
        </p14:section>
        <p14:section name="Operations on Processes" id="{A3AC89EC-DDF1-45C2-86B4-80ED30D1A5D7}">
          <p14:sldIdLst>
            <p14:sldId id="407"/>
            <p14:sldId id="408"/>
            <p14:sldId id="409"/>
            <p14:sldId id="410"/>
            <p14:sldId id="411"/>
            <p14:sldId id="412"/>
            <p14:sldId id="413"/>
            <p14:sldId id="414"/>
            <p14:sldId id="415"/>
            <p14:sldId id="416"/>
            <p14:sldId id="417"/>
            <p14:sldId id="418"/>
            <p14:sldId id="419"/>
            <p14:sldId id="420"/>
            <p14:sldId id="421"/>
          </p14:sldIdLst>
        </p14:section>
        <p14:section name="Interprocess Communication" id="{052690A8-2FAE-4DC1-81C6-CB08068AABB9}">
          <p14:sldIdLst>
            <p14:sldId id="422"/>
            <p14:sldId id="423"/>
            <p14:sldId id="424"/>
            <p14:sldId id="425"/>
            <p14:sldId id="426"/>
            <p14:sldId id="427"/>
            <p14:sldId id="428"/>
            <p14:sldId id="429"/>
            <p14:sldId id="430"/>
            <p14:sldId id="431"/>
            <p14:sldId id="432"/>
            <p14:sldId id="433"/>
          </p14:sldIdLst>
        </p14:section>
        <p14:section name="Reference" id="{B9FAD5F9-23AF-4900-B851-CFB7FC260D03}">
          <p14:sldIdLst>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191"/>
    <a:srgbClr val="CF5B1B"/>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18" autoAdjust="0"/>
  </p:normalViewPr>
  <p:slideViewPr>
    <p:cSldViewPr snapToGrid="0">
      <p:cViewPr varScale="1">
        <p:scale>
          <a:sx n="56" d="100"/>
          <a:sy n="56" d="100"/>
        </p:scale>
        <p:origin x="11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1656A-04A6-4AC5-BB78-8DAA82A1AF44}" type="datetimeFigureOut">
              <a:rPr lang="en-US" smtClean="0"/>
              <a:t>08/24/2017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52B12-34CF-4169-8459-2D958DE9375F}" type="slidenum">
              <a:rPr lang="en-US" smtClean="0"/>
              <a:t>‹#›</a:t>
            </a:fld>
            <a:endParaRPr lang="en-US"/>
          </a:p>
        </p:txBody>
      </p:sp>
    </p:spTree>
    <p:extLst>
      <p:ext uri="{BB962C8B-B14F-4D97-AF65-F5344CB8AC3E}">
        <p14:creationId xmlns:p14="http://schemas.microsoft.com/office/powerpoint/2010/main" val="137379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Memory_management" TargetMode="External"/><Relationship Id="rId7" Type="http://schemas.openxmlformats.org/officeDocument/2006/relationships/hyperlink" Target="http://en.wikipedia.org/wiki/Memory_lea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n.wikipedia.org/wiki/Chunking_(computing)" TargetMode="External"/><Relationship Id="rId5" Type="http://schemas.openxmlformats.org/officeDocument/2006/relationships/hyperlink" Target="http://en.wikipedia.org/wiki/Metadata_(computing)" TargetMode="External"/><Relationship Id="rId4" Type="http://schemas.openxmlformats.org/officeDocument/2006/relationships/hyperlink" Target="http://en.wikipedia.org/wiki/Fragmentation_(computer)"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Firmer = </a:t>
            </a:r>
            <a:r>
              <a:rPr lang="th-TH" dirty="0" smtClean="0"/>
              <a:t>เด็ดขาดขึ้น,มั่นคงขึ้น</a:t>
            </a:r>
            <a:r>
              <a:rPr lang="th-TH" baseline="0" dirty="0" smtClean="0"/>
              <a:t> </a:t>
            </a:r>
            <a:r>
              <a:rPr lang="en-US" baseline="0" dirty="0" smtClean="0"/>
              <a:t>; compartmentalization = </a:t>
            </a:r>
            <a:r>
              <a:rPr lang="th-TH" baseline="0" dirty="0" smtClean="0"/>
              <a:t>การจัดแบ่ง </a:t>
            </a:r>
            <a:r>
              <a:rPr lang="en-US" baseline="0" dirty="0" smtClean="0"/>
              <a:t>; resulted = </a:t>
            </a:r>
            <a:r>
              <a:rPr lang="th-TH" baseline="0" dirty="0" smtClean="0"/>
              <a:t>เป็นผล,บังเกิดผล,ลงเอย</a:t>
            </a:r>
            <a:r>
              <a:rPr lang="en-US" baseline="0" dirty="0" smtClean="0"/>
              <a:t> ; notion =</a:t>
            </a:r>
            <a:r>
              <a:rPr lang="th-TH" baseline="0" dirty="0" smtClean="0"/>
              <a:t> แนวคิด</a:t>
            </a:r>
            <a:endParaRPr lang="en-US" baseline="0" dirty="0" smtClean="0"/>
          </a:p>
          <a:p>
            <a:r>
              <a:rPr lang="en-US" baseline="0" dirty="0" smtClean="0"/>
              <a:t>--------------------------------------------------------------------------------------------------------------------------</a:t>
            </a:r>
          </a:p>
          <a:p>
            <a:r>
              <a:rPr lang="en-US" baseline="0" dirty="0" smtClean="0"/>
              <a:t>- </a:t>
            </a:r>
            <a:r>
              <a:rPr lang="th-TH" baseline="0" dirty="0" smtClean="0"/>
              <a:t>เมื่อมีหลายๆ โปรแกรม ที่ถูกอนุญาตให้ประมวลผลในเวลาเดียวกัน จึงจำเป็นต้องมี การควบคุมและจัดแบ่ง โปรแกรมต่างๆ เหล่านั้น เช่น กำหนดพื้นที่ </a:t>
            </a:r>
            <a:r>
              <a:rPr lang="en-US" baseline="0" dirty="0" smtClean="0"/>
              <a:t>memory </a:t>
            </a:r>
            <a:r>
              <a:rPr lang="th-TH" baseline="0" dirty="0" smtClean="0"/>
              <a:t>ที่ใช้เก็บ, เก็บข้อมูลต่างๆ ของ </a:t>
            </a:r>
            <a:r>
              <a:rPr lang="en-US" baseline="0" dirty="0" smtClean="0"/>
              <a:t>process </a:t>
            </a:r>
            <a:r>
              <a:rPr lang="th-TH" baseline="0" dirty="0" smtClean="0"/>
              <a:t>เช่น </a:t>
            </a:r>
            <a:r>
              <a:rPr lang="en-US" baseline="0" dirty="0" smtClean="0"/>
              <a:t>state </a:t>
            </a:r>
            <a:r>
              <a:rPr lang="th-TH" baseline="0" dirty="0" smtClean="0"/>
              <a:t>เป็นต้น ให้สามารถประมวลผลบนทรัพยากรที่ใช้ร่วมกันได้ ซึ่งตรงนี้ เป็นผลให้เกิดแนวคิดของ </a:t>
            </a:r>
            <a:r>
              <a:rPr lang="en-US" baseline="0" dirty="0" smtClean="0"/>
              <a:t>Process</a:t>
            </a:r>
          </a:p>
          <a:p>
            <a:r>
              <a:rPr lang="en-US" baseline="0" dirty="0" smtClean="0"/>
              <a:t>- </a:t>
            </a:r>
            <a:r>
              <a:rPr lang="th-TH" baseline="0" dirty="0" smtClean="0"/>
              <a:t>เมื่อหลายๆ โปรแกรม ถูกอนุญาตให้ประมวลผลพร้อมกัน โดยเราเรียก โปรแกรมที่อยู่ในการประมวลผล ว่า </a:t>
            </a:r>
            <a:r>
              <a:rPr lang="en-US" baseline="0" dirty="0" smtClean="0"/>
              <a:t>process </a:t>
            </a:r>
            <a:r>
              <a:rPr lang="th-TH" baseline="0" dirty="0" smtClean="0"/>
              <a:t>เมื่อมีหลายๆ โปรเซส บนระบบที่ต้องใช้ทรัพยากรร่วมกัน ทำให้เราต้องมีกลไกควบคุมและจัดแบ่ง </a:t>
            </a:r>
            <a:r>
              <a:rPr lang="en-US" baseline="0" dirty="0" smtClean="0"/>
              <a:t>process </a:t>
            </a:r>
            <a:r>
              <a:rPr lang="th-TH" baseline="0" dirty="0" smtClean="0"/>
              <a:t>ต่างๆ เหล่านี้ เพื่อใช้งานทัรพยากรร่วมกัน โดยเรามองได้ว่า </a:t>
            </a:r>
            <a:r>
              <a:rPr lang="en-US" baseline="0" dirty="0" smtClean="0"/>
              <a:t>process </a:t>
            </a:r>
            <a:r>
              <a:rPr lang="th-TH" baseline="0" dirty="0" smtClean="0"/>
              <a:t>เป็น </a:t>
            </a:r>
            <a:r>
              <a:rPr lang="en-US" baseline="0" dirty="0" smtClean="0"/>
              <a:t>unit of work </a:t>
            </a:r>
            <a:r>
              <a:rPr lang="th-TH" baseline="0" dirty="0" smtClean="0"/>
              <a:t>ของระบบนั่นเอง</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a:t>
            </a:fld>
            <a:endParaRPr lang="en-US"/>
          </a:p>
        </p:txBody>
      </p:sp>
    </p:spTree>
    <p:extLst>
      <p:ext uri="{BB962C8B-B14F-4D97-AF65-F5344CB8AC3E}">
        <p14:creationId xmlns:p14="http://schemas.microsoft.com/office/powerpoint/2010/main" val="90617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13</a:t>
            </a:fld>
            <a:endParaRPr lang="en-US"/>
          </a:p>
        </p:txBody>
      </p:sp>
    </p:spTree>
    <p:extLst>
      <p:ext uri="{BB962C8B-B14F-4D97-AF65-F5344CB8AC3E}">
        <p14:creationId xmlns:p14="http://schemas.microsoft.com/office/powerpoint/2010/main" val="358858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14</a:t>
            </a:fld>
            <a:endParaRPr lang="en-US"/>
          </a:p>
        </p:txBody>
      </p:sp>
    </p:spTree>
    <p:extLst>
      <p:ext uri="{BB962C8B-B14F-4D97-AF65-F5344CB8AC3E}">
        <p14:creationId xmlns:p14="http://schemas.microsoft.com/office/powerpoint/2010/main" val="134262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15</a:t>
            </a:fld>
            <a:endParaRPr lang="en-US"/>
          </a:p>
        </p:txBody>
      </p:sp>
    </p:spTree>
    <p:extLst>
      <p:ext uri="{BB962C8B-B14F-4D97-AF65-F5344CB8AC3E}">
        <p14:creationId xmlns:p14="http://schemas.microsoft.com/office/powerpoint/2010/main" val="931384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Serve = </a:t>
            </a:r>
            <a:r>
              <a:rPr lang="th-TH" baseline="0" dirty="0" smtClean="0"/>
              <a:t>ทำหน้าที่เป็น </a:t>
            </a:r>
            <a:r>
              <a:rPr lang="en-US" baseline="0" dirty="0" smtClean="0"/>
              <a:t>; repository = </a:t>
            </a:r>
            <a:r>
              <a:rPr lang="th-TH" baseline="0" dirty="0" smtClean="0"/>
              <a:t>โกดัง</a:t>
            </a:r>
          </a:p>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16</a:t>
            </a:fld>
            <a:endParaRPr lang="en-US"/>
          </a:p>
        </p:txBody>
      </p:sp>
    </p:spTree>
    <p:extLst>
      <p:ext uri="{BB962C8B-B14F-4D97-AF65-F5344CB8AC3E}">
        <p14:creationId xmlns:p14="http://schemas.microsoft.com/office/powerpoint/2010/main" val="529680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17</a:t>
            </a:fld>
            <a:endParaRPr lang="en-US"/>
          </a:p>
        </p:txBody>
      </p:sp>
    </p:spTree>
    <p:extLst>
      <p:ext uri="{BB962C8B-B14F-4D97-AF65-F5344CB8AC3E}">
        <p14:creationId xmlns:p14="http://schemas.microsoft.com/office/powerpoint/2010/main" val="335853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18</a:t>
            </a:fld>
            <a:endParaRPr lang="en-US"/>
          </a:p>
        </p:txBody>
      </p:sp>
    </p:spTree>
    <p:extLst>
      <p:ext uri="{BB962C8B-B14F-4D97-AF65-F5344CB8AC3E}">
        <p14:creationId xmlns:p14="http://schemas.microsoft.com/office/powerpoint/2010/main" val="2716673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19</a:t>
            </a:fld>
            <a:endParaRPr lang="en-US"/>
          </a:p>
        </p:txBody>
      </p:sp>
    </p:spTree>
    <p:extLst>
      <p:ext uri="{BB962C8B-B14F-4D97-AF65-F5344CB8AC3E}">
        <p14:creationId xmlns:p14="http://schemas.microsoft.com/office/powerpoint/2010/main" val="3144228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Context = </a:t>
            </a:r>
            <a:r>
              <a:rPr lang="th-TH" baseline="0" dirty="0" smtClean="0"/>
              <a:t>สภาพแวดล้อม, บริบท</a:t>
            </a:r>
          </a:p>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20</a:t>
            </a:fld>
            <a:endParaRPr lang="en-US"/>
          </a:p>
        </p:txBody>
      </p:sp>
    </p:spTree>
    <p:extLst>
      <p:ext uri="{BB962C8B-B14F-4D97-AF65-F5344CB8AC3E}">
        <p14:creationId xmlns:p14="http://schemas.microsoft.com/office/powerpoint/2010/main" val="1628775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Context = </a:t>
            </a:r>
            <a:r>
              <a:rPr lang="th-TH" baseline="0" dirty="0" smtClean="0"/>
              <a:t>สภาพแวดล้อม, บริบท</a:t>
            </a:r>
            <a:r>
              <a:rPr lang="en-US" baseline="0" dirty="0" smtClean="0"/>
              <a:t> ; overhead = </a:t>
            </a:r>
            <a:r>
              <a:rPr lang="th-TH" baseline="0" dirty="0" smtClean="0"/>
              <a:t>ค่าใช้จ่ายในการดำเนินการทางธุรกิจ</a:t>
            </a:r>
          </a:p>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21</a:t>
            </a:fld>
            <a:endParaRPr lang="en-US"/>
          </a:p>
        </p:txBody>
      </p:sp>
    </p:spTree>
    <p:extLst>
      <p:ext uri="{BB962C8B-B14F-4D97-AF65-F5344CB8AC3E}">
        <p14:creationId xmlns:p14="http://schemas.microsoft.com/office/powerpoint/2010/main" val="3530937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23</a:t>
            </a:fld>
            <a:endParaRPr lang="en-US"/>
          </a:p>
        </p:txBody>
      </p:sp>
    </p:spTree>
    <p:extLst>
      <p:ext uri="{BB962C8B-B14F-4D97-AF65-F5344CB8AC3E}">
        <p14:creationId xmlns:p14="http://schemas.microsoft.com/office/powerpoint/2010/main" val="274479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a:t>
            </a:fld>
            <a:endParaRPr lang="en-US"/>
          </a:p>
        </p:txBody>
      </p:sp>
    </p:spTree>
    <p:extLst>
      <p:ext uri="{BB962C8B-B14F-4D97-AF65-F5344CB8AC3E}">
        <p14:creationId xmlns:p14="http://schemas.microsoft.com/office/powerpoint/2010/main" val="3723279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24</a:t>
            </a:fld>
            <a:endParaRPr lang="en-US"/>
          </a:p>
        </p:txBody>
      </p:sp>
    </p:spTree>
    <p:extLst>
      <p:ext uri="{BB962C8B-B14F-4D97-AF65-F5344CB8AC3E}">
        <p14:creationId xmlns:p14="http://schemas.microsoft.com/office/powerpoint/2010/main" val="1024504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 </a:t>
            </a:r>
            <a:r>
              <a:rPr lang="th-TH" baseline="0" dirty="0" smtClean="0"/>
              <a:t>แบบดั้งเดิม, โบราณ, เก่าแก่</a:t>
            </a:r>
          </a:p>
        </p:txBody>
      </p:sp>
      <p:sp>
        <p:nvSpPr>
          <p:cNvPr id="4" name="Slide Number Placeholder 3"/>
          <p:cNvSpPr>
            <a:spLocks noGrp="1"/>
          </p:cNvSpPr>
          <p:nvPr>
            <p:ph type="sldNum" sz="quarter" idx="10"/>
          </p:nvPr>
        </p:nvSpPr>
        <p:spPr/>
        <p:txBody>
          <a:bodyPr/>
          <a:lstStyle/>
          <a:p>
            <a:fld id="{21E52B12-34CF-4169-8459-2D958DE9375F}" type="slidenum">
              <a:rPr lang="en-US" smtClean="0"/>
              <a:t>25</a:t>
            </a:fld>
            <a:endParaRPr lang="en-US"/>
          </a:p>
        </p:txBody>
      </p:sp>
    </p:spTree>
    <p:extLst>
      <p:ext uri="{BB962C8B-B14F-4D97-AF65-F5344CB8AC3E}">
        <p14:creationId xmlns:p14="http://schemas.microsoft.com/office/powerpoint/2010/main" val="1355742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Belong to = </a:t>
            </a:r>
            <a:r>
              <a:rPr lang="th-TH" baseline="0" dirty="0" smtClean="0"/>
              <a:t>เป็นสมาชิกของ, เป็นของ</a:t>
            </a:r>
          </a:p>
        </p:txBody>
      </p:sp>
      <p:sp>
        <p:nvSpPr>
          <p:cNvPr id="4" name="Slide Number Placeholder 3"/>
          <p:cNvSpPr>
            <a:spLocks noGrp="1"/>
          </p:cNvSpPr>
          <p:nvPr>
            <p:ph type="sldNum" sz="quarter" idx="10"/>
          </p:nvPr>
        </p:nvSpPr>
        <p:spPr/>
        <p:txBody>
          <a:bodyPr/>
          <a:lstStyle/>
          <a:p>
            <a:fld id="{21E52B12-34CF-4169-8459-2D958DE9375F}" type="slidenum">
              <a:rPr lang="en-US" smtClean="0"/>
              <a:t>26</a:t>
            </a:fld>
            <a:endParaRPr lang="en-US"/>
          </a:p>
        </p:txBody>
      </p:sp>
    </p:spTree>
    <p:extLst>
      <p:ext uri="{BB962C8B-B14F-4D97-AF65-F5344CB8AC3E}">
        <p14:creationId xmlns:p14="http://schemas.microsoft.com/office/powerpoint/2010/main" val="823529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27</a:t>
            </a:fld>
            <a:endParaRPr lang="en-US"/>
          </a:p>
        </p:txBody>
      </p:sp>
    </p:spTree>
    <p:extLst>
      <p:ext uri="{BB962C8B-B14F-4D97-AF65-F5344CB8AC3E}">
        <p14:creationId xmlns:p14="http://schemas.microsoft.com/office/powerpoint/2010/main" val="12569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28</a:t>
            </a:fld>
            <a:endParaRPr lang="en-US"/>
          </a:p>
        </p:txBody>
      </p:sp>
    </p:spTree>
    <p:extLst>
      <p:ext uri="{BB962C8B-B14F-4D97-AF65-F5344CB8AC3E}">
        <p14:creationId xmlns:p14="http://schemas.microsoft.com/office/powerpoint/2010/main" val="3282961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29</a:t>
            </a:fld>
            <a:endParaRPr lang="en-US"/>
          </a:p>
        </p:txBody>
      </p:sp>
    </p:spTree>
    <p:extLst>
      <p:ext uri="{BB962C8B-B14F-4D97-AF65-F5344CB8AC3E}">
        <p14:creationId xmlns:p14="http://schemas.microsoft.com/office/powerpoint/2010/main" val="1313947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30</a:t>
            </a:fld>
            <a:endParaRPr lang="en-US"/>
          </a:p>
        </p:txBody>
      </p:sp>
    </p:spTree>
    <p:extLst>
      <p:ext uri="{BB962C8B-B14F-4D97-AF65-F5344CB8AC3E}">
        <p14:creationId xmlns:p14="http://schemas.microsoft.com/office/powerpoint/2010/main" val="3604933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Enormous = </a:t>
            </a:r>
            <a:r>
              <a:rPr lang="th-TH" baseline="0" dirty="0" smtClean="0"/>
              <a:t>ใหญ่โต, มหึมา</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31</a:t>
            </a:fld>
            <a:endParaRPr lang="en-US"/>
          </a:p>
        </p:txBody>
      </p:sp>
    </p:spTree>
    <p:extLst>
      <p:ext uri="{BB962C8B-B14F-4D97-AF65-F5344CB8AC3E}">
        <p14:creationId xmlns:p14="http://schemas.microsoft.com/office/powerpoint/2010/main" val="1342347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Incur = </a:t>
            </a:r>
            <a:r>
              <a:rPr lang="th-TH" baseline="0" dirty="0" smtClean="0"/>
              <a:t>ก่อให้เกิด, ประสบ, ได้รับ</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32</a:t>
            </a:fld>
            <a:endParaRPr lang="en-US"/>
          </a:p>
        </p:txBody>
      </p:sp>
    </p:spTree>
    <p:extLst>
      <p:ext uri="{BB962C8B-B14F-4D97-AF65-F5344CB8AC3E}">
        <p14:creationId xmlns:p14="http://schemas.microsoft.com/office/powerpoint/2010/main" val="2405334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33</a:t>
            </a:fld>
            <a:endParaRPr lang="en-US"/>
          </a:p>
        </p:txBody>
      </p:sp>
    </p:spTree>
    <p:extLst>
      <p:ext uri="{BB962C8B-B14F-4D97-AF65-F5344CB8AC3E}">
        <p14:creationId xmlns:p14="http://schemas.microsoft.com/office/powerpoint/2010/main" val="34666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Productive</a:t>
            </a:r>
            <a:r>
              <a:rPr lang="en-US" baseline="0" dirty="0" smtClean="0"/>
              <a:t> = </a:t>
            </a:r>
            <a:r>
              <a:rPr lang="th-TH" baseline="0" dirty="0" smtClean="0"/>
              <a:t>ให้ผลดีหรือมาก, เป็นประโยชน์</a:t>
            </a:r>
            <a:endParaRPr lang="en-US" dirty="0"/>
          </a:p>
        </p:txBody>
      </p:sp>
      <p:sp>
        <p:nvSpPr>
          <p:cNvPr id="4" name="Slide Number Placeholder 3"/>
          <p:cNvSpPr>
            <a:spLocks noGrp="1"/>
          </p:cNvSpPr>
          <p:nvPr>
            <p:ph type="sldNum" sz="quarter" idx="10"/>
          </p:nvPr>
        </p:nvSpPr>
        <p:spPr/>
        <p:txBody>
          <a:bodyPr/>
          <a:lstStyle/>
          <a:p>
            <a:fld id="{21E52B12-34CF-4169-8459-2D958DE9375F}" type="slidenum">
              <a:rPr lang="en-US" smtClean="0"/>
              <a:t>6</a:t>
            </a:fld>
            <a:endParaRPr lang="en-US"/>
          </a:p>
        </p:txBody>
      </p:sp>
    </p:spTree>
    <p:extLst>
      <p:ext uri="{BB962C8B-B14F-4D97-AF65-F5344CB8AC3E}">
        <p14:creationId xmlns:p14="http://schemas.microsoft.com/office/powerpoint/2010/main" val="3103425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34</a:t>
            </a:fld>
            <a:endParaRPr lang="en-US"/>
          </a:p>
        </p:txBody>
      </p:sp>
    </p:spTree>
    <p:extLst>
      <p:ext uri="{BB962C8B-B14F-4D97-AF65-F5344CB8AC3E}">
        <p14:creationId xmlns:p14="http://schemas.microsoft.com/office/powerpoint/2010/main" val="1593129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Lengthy = </a:t>
            </a:r>
            <a:r>
              <a:rPr lang="th-TH" baseline="0" dirty="0" smtClean="0"/>
              <a:t>ยืดยาว</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35</a:t>
            </a:fld>
            <a:endParaRPr lang="en-US"/>
          </a:p>
        </p:txBody>
      </p:sp>
    </p:spTree>
    <p:extLst>
      <p:ext uri="{BB962C8B-B14F-4D97-AF65-F5344CB8AC3E}">
        <p14:creationId xmlns:p14="http://schemas.microsoft.com/office/powerpoint/2010/main" val="3834880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36</a:t>
            </a:fld>
            <a:endParaRPr lang="en-US"/>
          </a:p>
        </p:txBody>
      </p:sp>
    </p:spTree>
    <p:extLst>
      <p:ext uri="{BB962C8B-B14F-4D97-AF65-F5344CB8AC3E}">
        <p14:creationId xmlns:p14="http://schemas.microsoft.com/office/powerpoint/2010/main" val="2855858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Costly = </a:t>
            </a:r>
            <a:r>
              <a:rPr lang="th-TH" baseline="0" dirty="0" smtClean="0"/>
              <a:t>แพง, มีราคาสูง </a:t>
            </a:r>
            <a:r>
              <a:rPr lang="en-US" baseline="0" dirty="0" smtClean="0"/>
              <a:t>; Economy = </a:t>
            </a:r>
            <a:r>
              <a:rPr lang="th-TH" baseline="0" dirty="0" smtClean="0"/>
              <a:t>การประหยัด, ความมัธยัสถ์, ที่ราคาถูกกว่า, เศรษฐกิจ</a:t>
            </a:r>
            <a:r>
              <a:rPr lang="en-US" baseline="0" dirty="0" smtClean="0"/>
              <a:t> ; gauging = </a:t>
            </a:r>
            <a:r>
              <a:rPr lang="th-TH" baseline="0" dirty="0" smtClean="0"/>
              <a:t>วัด, ประเมิน</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37</a:t>
            </a:fld>
            <a:endParaRPr lang="en-US"/>
          </a:p>
        </p:txBody>
      </p:sp>
    </p:spTree>
    <p:extLst>
      <p:ext uri="{BB962C8B-B14F-4D97-AF65-F5344CB8AC3E}">
        <p14:creationId xmlns:p14="http://schemas.microsoft.com/office/powerpoint/2010/main" val="2033100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Utilization = </a:t>
            </a:r>
            <a:r>
              <a:rPr lang="th-TH" baseline="0" dirty="0" smtClean="0"/>
              <a:t>การใช้ให้เป็นประโยชน์, การทำให้เป็นประโยชน์</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38</a:t>
            </a:fld>
            <a:endParaRPr lang="en-US"/>
          </a:p>
        </p:txBody>
      </p:sp>
    </p:spTree>
    <p:extLst>
      <p:ext uri="{BB962C8B-B14F-4D97-AF65-F5344CB8AC3E}">
        <p14:creationId xmlns:p14="http://schemas.microsoft.com/office/powerpoint/2010/main" val="439733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Interleave = </a:t>
            </a:r>
            <a:r>
              <a:rPr lang="th-TH" dirty="0" smtClean="0"/>
              <a:t>ใส่แผ่นแทรก, เพิ่มใบแทรก</a:t>
            </a:r>
            <a:endParaRPr lang="en-US" dirty="0" smtClean="0"/>
          </a:p>
          <a:p>
            <a:r>
              <a:rPr lang="en-US" dirty="0" smtClean="0"/>
              <a:t>-------------------------------------------------------------------------</a:t>
            </a:r>
          </a:p>
          <a:p>
            <a:r>
              <a:rPr lang="th-TH" sz="1200" b="1" kern="1200" baseline="0" dirty="0" smtClean="0">
                <a:solidFill>
                  <a:schemeClr val="tx1"/>
                </a:solidFill>
                <a:latin typeface="+mn-lt"/>
                <a:ea typeface="+mn-ea"/>
                <a:cs typeface="+mn-cs"/>
              </a:rPr>
              <a:t>การทำงานของเธรด</a:t>
            </a:r>
          </a:p>
          <a:p>
            <a:r>
              <a:rPr lang="th-TH" sz="1200" kern="1200" baseline="0" dirty="0" smtClean="0">
                <a:solidFill>
                  <a:schemeClr val="tx1"/>
                </a:solidFill>
                <a:latin typeface="+mn-lt"/>
                <a:ea typeface="+mn-ea"/>
                <a:cs typeface="+mn-cs"/>
              </a:rPr>
              <a:t>เธรดที่สร้างขึ้นมาสามารถทำงานแบบตามลำดับ (</a:t>
            </a:r>
            <a:r>
              <a:rPr lang="en-US" sz="1200" kern="1200" baseline="0" dirty="0" smtClean="0">
                <a:solidFill>
                  <a:schemeClr val="tx1"/>
                </a:solidFill>
                <a:latin typeface="+mn-lt"/>
                <a:ea typeface="+mn-ea"/>
                <a:cs typeface="+mn-cs"/>
              </a:rPr>
              <a:t>sequential) </a:t>
            </a:r>
            <a:r>
              <a:rPr lang="th-TH" sz="1200" kern="1200" baseline="0" dirty="0" smtClean="0">
                <a:solidFill>
                  <a:schemeClr val="tx1"/>
                </a:solidFill>
                <a:latin typeface="+mn-lt"/>
                <a:ea typeface="+mn-ea"/>
                <a:cs typeface="+mn-cs"/>
              </a:rPr>
              <a:t>หรือ ทำงานพร้อมๆกัน (</a:t>
            </a:r>
            <a:r>
              <a:rPr lang="en-US" sz="1200" kern="1200" baseline="0" dirty="0" smtClean="0">
                <a:solidFill>
                  <a:schemeClr val="tx1"/>
                </a:solidFill>
                <a:latin typeface="+mn-lt"/>
                <a:ea typeface="+mn-ea"/>
                <a:cs typeface="+mn-cs"/>
              </a:rPr>
              <a:t>concurrent) </a:t>
            </a:r>
            <a:r>
              <a:rPr lang="th-TH" sz="1200" kern="1200" baseline="0" dirty="0" smtClean="0">
                <a:solidFill>
                  <a:schemeClr val="tx1"/>
                </a:solidFill>
                <a:latin typeface="+mn-lt"/>
                <a:ea typeface="+mn-ea"/>
                <a:cs typeface="+mn-cs"/>
              </a:rPr>
              <a:t>ได้ โดยการทำงานแบบตามลำดับนั้น เธรดหนึ่งจะทำงานไปตั้งแต่คำสั่งแรกถึงคำสั่งสุดท้าย จากนั้นอีกเธรดหนึ่งจึงเริ่มทำงานของตนเองจากคำสั่งแรกไปจนถึงคำสั่งสุดท้าย ดังแสดงในรูปแรก</a:t>
            </a:r>
            <a:r>
              <a:rPr lang="en-US" sz="1200" kern="1200" baseline="0" dirty="0" smtClean="0">
                <a:solidFill>
                  <a:schemeClr val="tx1"/>
                </a:solidFill>
                <a:latin typeface="+mn-lt"/>
                <a:ea typeface="+mn-ea"/>
                <a:cs typeface="+mn-cs"/>
              </a:rPr>
              <a:t> </a:t>
            </a:r>
            <a:r>
              <a:rPr lang="th-TH" sz="1200" kern="1200" baseline="0" dirty="0" smtClean="0">
                <a:solidFill>
                  <a:schemeClr val="tx1"/>
                </a:solidFill>
                <a:latin typeface="+mn-lt"/>
                <a:ea typeface="+mn-ea"/>
                <a:cs typeface="+mn-cs"/>
              </a:rPr>
              <a:t>ส่วนการทำงานไปพร้อมๆ กันนั้น มีได้สองแบบ กล่าวคือ หากระบบมีหน่วยประมวลผลพอที่จะรันแต่ละเธรดได้ ทั้งสองเธรดก็จะสามารถทำงานไปพร้อมๆ กันได้ (รูปที่สอง</a:t>
            </a:r>
            <a:r>
              <a:rPr lang="en-US" sz="1200" kern="1200" baseline="0" dirty="0" smtClean="0">
                <a:solidFill>
                  <a:schemeClr val="tx1"/>
                </a:solidFill>
                <a:latin typeface="+mn-lt"/>
                <a:ea typeface="+mn-ea"/>
                <a:cs typeface="+mn-cs"/>
              </a:rPr>
              <a:t>) </a:t>
            </a:r>
            <a:r>
              <a:rPr lang="th-TH" sz="1200" kern="1200" baseline="0" dirty="0" smtClean="0">
                <a:solidFill>
                  <a:schemeClr val="tx1"/>
                </a:solidFill>
                <a:latin typeface="+mn-lt"/>
                <a:ea typeface="+mn-ea"/>
                <a:cs typeface="+mn-cs"/>
              </a:rPr>
              <a:t>แต่หากระบบมีแค่หน่วยประมวลผลเดียว เพื่อให้ทั้งสองเธรดเดินหน้าไปได้ ระบบสามารถแบ่งงานของแต่ละเธรดเป็นส่วนๆ และทำงานเป็นส่วนๆ ไป (รูปที่สาม</a:t>
            </a:r>
            <a:r>
              <a:rPr lang="en-US" sz="1200" kern="1200" baseline="0" dirty="0" smtClean="0">
                <a:solidFill>
                  <a:schemeClr val="tx1"/>
                </a:solidFill>
                <a:latin typeface="+mn-lt"/>
                <a:ea typeface="+mn-ea"/>
                <a:cs typeface="+mn-cs"/>
              </a:rPr>
              <a:t>) </a:t>
            </a:r>
            <a:r>
              <a:rPr lang="th-TH" sz="1200" kern="1200" baseline="0" dirty="0" smtClean="0">
                <a:solidFill>
                  <a:schemeClr val="tx1"/>
                </a:solidFill>
                <a:latin typeface="+mn-lt"/>
                <a:ea typeface="+mn-ea"/>
                <a:cs typeface="+mn-cs"/>
              </a:rPr>
              <a:t>โดยแต่ละเธรดก็จะมีความก้าวหน้าในการทำงาน เสมือนมีสองหน่วยประมวลผล แต่จริงๆ แล้วเป็นการทำงานบนหน่วยประมวลผลเดียว แต่สลับกันทำงานของสองเธรด ซึ่งสิ่งที่ต้องแลกมาคือการทำคอนเทคสวิชชิงระหว่างเธรด แต่อย่างไรก็ตามก็ยังมีความคุ้มค่าเนื่องจากการทำคอนเทคสวิชชิงเธรดจะถูกกว่าการทำกับโพรเซส</a:t>
            </a:r>
            <a:endParaRPr lang="en-US" dirty="0" smtClean="0"/>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39</a:t>
            </a:fld>
            <a:endParaRPr lang="en-US"/>
          </a:p>
        </p:txBody>
      </p:sp>
    </p:spTree>
    <p:extLst>
      <p:ext uri="{BB962C8B-B14F-4D97-AF65-F5344CB8AC3E}">
        <p14:creationId xmlns:p14="http://schemas.microsoft.com/office/powerpoint/2010/main" val="31842252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41</a:t>
            </a:fld>
            <a:endParaRPr lang="en-US"/>
          </a:p>
        </p:txBody>
      </p:sp>
    </p:spTree>
    <p:extLst>
      <p:ext uri="{BB962C8B-B14F-4D97-AF65-F5344CB8AC3E}">
        <p14:creationId xmlns:p14="http://schemas.microsoft.com/office/powerpoint/2010/main" val="4150264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Residing = </a:t>
            </a:r>
            <a:r>
              <a:rPr lang="th-TH" baseline="0" dirty="0" smtClean="0"/>
              <a:t>มีอยู่ใน, อยู่อาศัย </a:t>
            </a:r>
            <a:r>
              <a:rPr lang="en-US" baseline="0" dirty="0" smtClean="0"/>
              <a:t>; while = </a:t>
            </a:r>
            <a:r>
              <a:rPr lang="th-TH" baseline="0" dirty="0" smtClean="0"/>
              <a:t>ชั่วขณะหนึ่ง</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42</a:t>
            </a:fld>
            <a:endParaRPr lang="en-US"/>
          </a:p>
        </p:txBody>
      </p:sp>
    </p:spTree>
    <p:extLst>
      <p:ext uri="{BB962C8B-B14F-4D97-AF65-F5344CB8AC3E}">
        <p14:creationId xmlns:p14="http://schemas.microsoft.com/office/powerpoint/2010/main" val="1907649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u="sng" baseline="0" dirty="0" smtClean="0"/>
              <a:t>คำอธิบายเพิ่มเติม</a:t>
            </a:r>
            <a:endParaRPr lang="en-US" u="sng" baseline="0" dirty="0" smtClean="0"/>
          </a:p>
          <a:p>
            <a:r>
              <a:rPr lang="th-TH" baseline="0" dirty="0" smtClean="0"/>
              <a:t>	</a:t>
            </a:r>
            <a:r>
              <a:rPr lang="en-US" baseline="0" dirty="0" smtClean="0"/>
              <a:t>A new process is initially put in the ready queue. It waits there until it is selected for execution, or is </a:t>
            </a:r>
            <a:r>
              <a:rPr lang="en-US" b="1" i="1" baseline="0" dirty="0" smtClean="0"/>
              <a:t>dispatched</a:t>
            </a:r>
            <a:r>
              <a:rPr lang="en-US" baseline="0" dirty="0" smtClean="0"/>
              <a:t>. Once the process is allocated the CPU and is executing, one of several events could occur:</a:t>
            </a:r>
          </a:p>
          <a:p>
            <a:pPr lvl="2">
              <a:buFont typeface="Arial" pitchFamily="34" charset="0"/>
              <a:buChar char="•"/>
            </a:pPr>
            <a:r>
              <a:rPr lang="en-US" baseline="0" dirty="0" smtClean="0"/>
              <a:t> The process could issue an I/O request and then be placed in an I/O queue.</a:t>
            </a:r>
          </a:p>
          <a:p>
            <a:pPr lvl="2">
              <a:buFont typeface="Arial" pitchFamily="34" charset="0"/>
              <a:buChar char="•"/>
            </a:pPr>
            <a:r>
              <a:rPr lang="en-US" baseline="0" dirty="0" smtClean="0"/>
              <a:t> The process could create a new </a:t>
            </a:r>
            <a:r>
              <a:rPr lang="en-US" baseline="0" dirty="0" err="1" smtClean="0"/>
              <a:t>subprocess</a:t>
            </a:r>
            <a:r>
              <a:rPr lang="en-US" baseline="0" dirty="0" smtClean="0"/>
              <a:t> and wait for the </a:t>
            </a:r>
            <a:r>
              <a:rPr lang="en-US" baseline="0" dirty="0" err="1" smtClean="0"/>
              <a:t>subprocess’s</a:t>
            </a:r>
            <a:r>
              <a:rPr lang="en-US" baseline="0" dirty="0" smtClean="0"/>
              <a:t> termination</a:t>
            </a:r>
          </a:p>
          <a:p>
            <a:pPr lvl="2">
              <a:buFont typeface="Arial" pitchFamily="34" charset="0"/>
              <a:buChar char="•"/>
            </a:pPr>
            <a:r>
              <a:rPr lang="en-US" baseline="0" dirty="0" smtClean="0"/>
              <a:t> The process could be removed forcibly from the CPU, as a result of an interrupt, and be put back in the ready queue.</a:t>
            </a:r>
          </a:p>
          <a:p>
            <a:pPr>
              <a:buFont typeface="Arial" pitchFamily="34" charset="0"/>
              <a:buNone/>
            </a:pPr>
            <a:endParaRPr lang="th-TH" baseline="0" dirty="0" smtClean="0"/>
          </a:p>
          <a:p>
            <a:pPr>
              <a:buFont typeface="Arial" pitchFamily="34" charset="0"/>
              <a:buNone/>
            </a:pPr>
            <a:r>
              <a:rPr lang="th-TH" baseline="0" dirty="0" smtClean="0"/>
              <a:t>	</a:t>
            </a:r>
            <a:r>
              <a:rPr lang="en-US" baseline="0" dirty="0" smtClean="0"/>
              <a:t>In the first two cases, the process eventually switches from the waiting state to the ready state and is then put back in the ready queue. A process continues this cycle until it terminates, at which time it is removed from all queues and has its PCB and resource deallocated.</a:t>
            </a:r>
            <a:endParaRPr lang="th-TH" baseline="0" dirty="0" smtClean="0"/>
          </a:p>
          <a:p>
            <a:pPr>
              <a:buFont typeface="Arial" pitchFamily="34" charset="0"/>
              <a:buNone/>
            </a:pPr>
            <a:endParaRPr lang="en-US" baseline="0" dirty="0" smtClean="0"/>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43</a:t>
            </a:fld>
            <a:endParaRPr lang="en-US"/>
          </a:p>
        </p:txBody>
      </p:sp>
    </p:spTree>
    <p:extLst>
      <p:ext uri="{BB962C8B-B14F-4D97-AF65-F5344CB8AC3E}">
        <p14:creationId xmlns:p14="http://schemas.microsoft.com/office/powerpoint/2010/main" val="1154626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Residing = </a:t>
            </a:r>
            <a:r>
              <a:rPr lang="th-TH" baseline="0" dirty="0" smtClean="0"/>
              <a:t>มีอยู่ใน, อยู่อาศัย </a:t>
            </a:r>
            <a:r>
              <a:rPr lang="en-US" baseline="0" dirty="0" smtClean="0"/>
              <a:t>; while = </a:t>
            </a:r>
            <a:r>
              <a:rPr lang="th-TH" baseline="0" dirty="0" smtClean="0"/>
              <a:t>ชั่วขณะหนึ่ง</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44</a:t>
            </a:fld>
            <a:endParaRPr lang="en-US"/>
          </a:p>
        </p:txBody>
      </p:sp>
    </p:spTree>
    <p:extLst>
      <p:ext uri="{BB962C8B-B14F-4D97-AF65-F5344CB8AC3E}">
        <p14:creationId xmlns:p14="http://schemas.microsoft.com/office/powerpoint/2010/main" val="354173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u="sng" baseline="0" dirty="0" smtClean="0"/>
              <a:t>คำอธิบายเพิ่มเติม</a:t>
            </a:r>
            <a:r>
              <a:rPr lang="en-US" u="none" baseline="0" dirty="0" smtClean="0"/>
              <a:t> [</a:t>
            </a:r>
            <a:r>
              <a:rPr lang="th-TH" u="none" baseline="0" dirty="0" smtClean="0"/>
              <a:t>อ้างอิงจาก </a:t>
            </a:r>
            <a:r>
              <a:rPr lang="en-US" dirty="0" smtClean="0">
                <a:hlinkClick r:id="rId3"/>
              </a:rPr>
              <a:t>http://en.wikipedia.org/wiki/Memory_management</a:t>
            </a:r>
            <a:r>
              <a:rPr lang="en-US" u="none" baseline="0" dirty="0" smtClean="0"/>
              <a:t>]</a:t>
            </a:r>
            <a:endParaRPr lang="th-TH" u="sng" baseline="0" dirty="0" smtClean="0"/>
          </a:p>
          <a:p>
            <a:r>
              <a:rPr lang="th-TH" baseline="0" dirty="0" smtClean="0"/>
              <a:t>	</a:t>
            </a:r>
            <a:r>
              <a:rPr lang="en-US" sz="1200" b="0" i="0" kern="1200" dirty="0" smtClean="0">
                <a:solidFill>
                  <a:schemeClr val="tx1"/>
                </a:solidFill>
                <a:effectLst/>
                <a:latin typeface="+mn-lt"/>
                <a:ea typeface="+mn-ea"/>
                <a:cs typeface="+mn-cs"/>
              </a:rPr>
              <a:t>The task of fulfilling an allocation request consists of locating a block of unused memory of sufficient size. Memory requests are satisfied by allocating portions from a large pool of memory called </a:t>
            </a:r>
            <a:r>
              <a:rPr lang="en-US" sz="1200" b="0" i="1" kern="1200" dirty="0" smtClean="0">
                <a:solidFill>
                  <a:schemeClr val="tx1"/>
                </a:solidFill>
                <a:effectLst/>
                <a:latin typeface="+mn-lt"/>
                <a:ea typeface="+mn-ea"/>
                <a:cs typeface="+mn-cs"/>
              </a:rPr>
              <a:t>the </a:t>
            </a:r>
            <a:r>
              <a:rPr lang="en-US" sz="1200" b="1" i="1" u="sng" kern="1200" dirty="0" smtClean="0">
                <a:solidFill>
                  <a:srgbClr val="FF0000"/>
                </a:solidFill>
                <a:effectLst/>
                <a:latin typeface="+mn-lt"/>
                <a:ea typeface="+mn-ea"/>
                <a:cs typeface="+mn-cs"/>
              </a:rPr>
              <a:t>heap</a:t>
            </a:r>
            <a:r>
              <a:rPr lang="en-US" sz="1200" b="0" i="0" kern="1200" dirty="0" smtClean="0">
                <a:solidFill>
                  <a:schemeClr val="tx1"/>
                </a:solidFill>
                <a:effectLst/>
                <a:latin typeface="+mn-lt"/>
                <a:ea typeface="+mn-ea"/>
                <a:cs typeface="+mn-cs"/>
              </a:rPr>
              <a:t>. At any given time, some parts of the heap are in use, while some are "free" (unused) and thus available for future allocations. Several issues complicate implementation, such as internal and external </a:t>
            </a:r>
            <a:r>
              <a:rPr lang="en-US" sz="1200" b="0" i="0" u="none" strike="noStrike" kern="1200" dirty="0" smtClean="0">
                <a:solidFill>
                  <a:schemeClr val="tx1"/>
                </a:solidFill>
                <a:effectLst/>
                <a:latin typeface="+mn-lt"/>
                <a:ea typeface="+mn-ea"/>
                <a:cs typeface="+mn-cs"/>
                <a:hlinkClick r:id="rId4" tooltip="Fragmentation (computer)"/>
              </a:rPr>
              <a:t>fragmentation</a:t>
            </a:r>
            <a:r>
              <a:rPr lang="en-US" sz="1200" b="0" i="0" kern="1200" dirty="0" smtClean="0">
                <a:solidFill>
                  <a:schemeClr val="tx1"/>
                </a:solidFill>
                <a:effectLst/>
                <a:latin typeface="+mn-lt"/>
                <a:ea typeface="+mn-ea"/>
                <a:cs typeface="+mn-cs"/>
              </a:rPr>
              <a:t>, which arises when there are many small gaps between allocated memory blocks, which invalidates their use for an allocation request. The allocator's </a:t>
            </a:r>
            <a:r>
              <a:rPr lang="en-US" sz="1200" b="0" i="0" u="none" strike="noStrike" kern="1200" dirty="0" smtClean="0">
                <a:solidFill>
                  <a:schemeClr val="tx1"/>
                </a:solidFill>
                <a:effectLst/>
                <a:latin typeface="+mn-lt"/>
                <a:ea typeface="+mn-ea"/>
                <a:cs typeface="+mn-cs"/>
                <a:hlinkClick r:id="rId5" tooltip="Metadata (computing)"/>
              </a:rPr>
              <a:t>metadata</a:t>
            </a:r>
            <a:r>
              <a:rPr lang="en-US" sz="1200" b="0" i="0" kern="1200" dirty="0" smtClean="0">
                <a:solidFill>
                  <a:schemeClr val="tx1"/>
                </a:solidFill>
                <a:effectLst/>
                <a:latin typeface="+mn-lt"/>
                <a:ea typeface="+mn-ea"/>
                <a:cs typeface="+mn-cs"/>
              </a:rPr>
              <a:t> can also inflate the size of (individually) small allocations. This is managed often by </a:t>
            </a:r>
            <a:r>
              <a:rPr lang="en-US" sz="1200" b="0" i="0" u="none" strike="noStrike" kern="1200" dirty="0" smtClean="0">
                <a:solidFill>
                  <a:schemeClr val="tx1"/>
                </a:solidFill>
                <a:effectLst/>
                <a:latin typeface="+mn-lt"/>
                <a:ea typeface="+mn-ea"/>
                <a:cs typeface="+mn-cs"/>
                <a:hlinkClick r:id="rId6" tooltip="Chunking (computing)"/>
              </a:rPr>
              <a:t>chunking</a:t>
            </a:r>
            <a:r>
              <a:rPr lang="en-US" sz="1200" b="0" i="0" kern="1200" dirty="0" smtClean="0">
                <a:solidFill>
                  <a:schemeClr val="tx1"/>
                </a:solidFill>
                <a:effectLst/>
                <a:latin typeface="+mn-lt"/>
                <a:ea typeface="+mn-ea"/>
                <a:cs typeface="+mn-cs"/>
              </a:rPr>
              <a:t>. The memory management system must track outstanding allocations to ensure that they do not overlap and that no memory is ever "lost" as a </a:t>
            </a:r>
            <a:r>
              <a:rPr lang="en-US" sz="1200" b="0" i="0" u="none" strike="noStrike" kern="1200" dirty="0" smtClean="0">
                <a:solidFill>
                  <a:schemeClr val="tx1"/>
                </a:solidFill>
                <a:effectLst/>
                <a:latin typeface="+mn-lt"/>
                <a:ea typeface="+mn-ea"/>
                <a:cs typeface="+mn-cs"/>
                <a:hlinkClick r:id="rId7" tooltip="Memory leak"/>
              </a:rPr>
              <a:t>memory leak</a:t>
            </a:r>
            <a:r>
              <a:rPr lang="en-US" sz="1200" b="0" i="0" kern="1200" dirty="0" smtClean="0">
                <a:solidFill>
                  <a:schemeClr val="tx1"/>
                </a:solidFill>
                <a:effectLst/>
                <a:latin typeface="+mn-lt"/>
                <a:ea typeface="+mn-ea"/>
                <a:cs typeface="+mn-cs"/>
              </a:rPr>
              <a:t>.</a:t>
            </a:r>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7</a:t>
            </a:fld>
            <a:endParaRPr lang="en-US"/>
          </a:p>
        </p:txBody>
      </p:sp>
    </p:spTree>
    <p:extLst>
      <p:ext uri="{BB962C8B-B14F-4D97-AF65-F5344CB8AC3E}">
        <p14:creationId xmlns:p14="http://schemas.microsoft.com/office/powerpoint/2010/main" val="2858293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45</a:t>
            </a:fld>
            <a:endParaRPr lang="en-US"/>
          </a:p>
        </p:txBody>
      </p:sp>
    </p:spTree>
    <p:extLst>
      <p:ext uri="{BB962C8B-B14F-4D97-AF65-F5344CB8AC3E}">
        <p14:creationId xmlns:p14="http://schemas.microsoft.com/office/powerpoint/2010/main" val="1386738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47</a:t>
            </a:fld>
            <a:endParaRPr lang="en-US"/>
          </a:p>
        </p:txBody>
      </p:sp>
    </p:spTree>
    <p:extLst>
      <p:ext uri="{BB962C8B-B14F-4D97-AF65-F5344CB8AC3E}">
        <p14:creationId xmlns:p14="http://schemas.microsoft.com/office/powerpoint/2010/main" val="938872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Course = </a:t>
            </a:r>
            <a:r>
              <a:rPr lang="th-TH" baseline="0" dirty="0" smtClean="0"/>
              <a:t>ช่วงวิถี, การก้าวไปข้างหน้า</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48</a:t>
            </a:fld>
            <a:endParaRPr lang="en-US"/>
          </a:p>
        </p:txBody>
      </p:sp>
    </p:spTree>
    <p:extLst>
      <p:ext uri="{BB962C8B-B14F-4D97-AF65-F5344CB8AC3E}">
        <p14:creationId xmlns:p14="http://schemas.microsoft.com/office/powerpoint/2010/main" val="4269859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49</a:t>
            </a:fld>
            <a:endParaRPr lang="en-US"/>
          </a:p>
        </p:txBody>
      </p:sp>
    </p:spTree>
    <p:extLst>
      <p:ext uri="{BB962C8B-B14F-4D97-AF65-F5344CB8AC3E}">
        <p14:creationId xmlns:p14="http://schemas.microsoft.com/office/powerpoint/2010/main" val="4030500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50</a:t>
            </a:fld>
            <a:endParaRPr lang="en-US"/>
          </a:p>
        </p:txBody>
      </p:sp>
    </p:spTree>
    <p:extLst>
      <p:ext uri="{BB962C8B-B14F-4D97-AF65-F5344CB8AC3E}">
        <p14:creationId xmlns:p14="http://schemas.microsoft.com/office/powerpoint/2010/main" val="4447619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51</a:t>
            </a:fld>
            <a:endParaRPr lang="en-US"/>
          </a:p>
        </p:txBody>
      </p:sp>
    </p:spTree>
    <p:extLst>
      <p:ext uri="{BB962C8B-B14F-4D97-AF65-F5344CB8AC3E}">
        <p14:creationId xmlns:p14="http://schemas.microsoft.com/office/powerpoint/2010/main" val="35153266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52</a:t>
            </a:fld>
            <a:endParaRPr lang="en-US"/>
          </a:p>
        </p:txBody>
      </p:sp>
    </p:spTree>
    <p:extLst>
      <p:ext uri="{BB962C8B-B14F-4D97-AF65-F5344CB8AC3E}">
        <p14:creationId xmlns:p14="http://schemas.microsoft.com/office/powerpoint/2010/main" val="3135988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53</a:t>
            </a:fld>
            <a:endParaRPr lang="en-US"/>
          </a:p>
        </p:txBody>
      </p:sp>
    </p:spTree>
    <p:extLst>
      <p:ext uri="{BB962C8B-B14F-4D97-AF65-F5344CB8AC3E}">
        <p14:creationId xmlns:p14="http://schemas.microsoft.com/office/powerpoint/2010/main" val="2024965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54</a:t>
            </a:fld>
            <a:endParaRPr lang="en-US"/>
          </a:p>
        </p:txBody>
      </p:sp>
    </p:spTree>
    <p:extLst>
      <p:ext uri="{BB962C8B-B14F-4D97-AF65-F5344CB8AC3E}">
        <p14:creationId xmlns:p14="http://schemas.microsoft.com/office/powerpoint/2010/main" val="15873664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55</a:t>
            </a:fld>
            <a:endParaRPr lang="en-US"/>
          </a:p>
        </p:txBody>
      </p:sp>
    </p:spTree>
    <p:extLst>
      <p:ext uri="{BB962C8B-B14F-4D97-AF65-F5344CB8AC3E}">
        <p14:creationId xmlns:p14="http://schemas.microsoft.com/office/powerpoint/2010/main" val="420189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8</a:t>
            </a:fld>
            <a:endParaRPr lang="en-US"/>
          </a:p>
        </p:txBody>
      </p:sp>
    </p:spTree>
    <p:extLst>
      <p:ext uri="{BB962C8B-B14F-4D97-AF65-F5344CB8AC3E}">
        <p14:creationId xmlns:p14="http://schemas.microsoft.com/office/powerpoint/2010/main" val="23224075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56</a:t>
            </a:fld>
            <a:endParaRPr lang="en-US"/>
          </a:p>
        </p:txBody>
      </p:sp>
    </p:spTree>
    <p:extLst>
      <p:ext uri="{BB962C8B-B14F-4D97-AF65-F5344CB8AC3E}">
        <p14:creationId xmlns:p14="http://schemas.microsoft.com/office/powerpoint/2010/main" val="16765862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57</a:t>
            </a:fld>
            <a:endParaRPr lang="en-US"/>
          </a:p>
        </p:txBody>
      </p:sp>
    </p:spTree>
    <p:extLst>
      <p:ext uri="{BB962C8B-B14F-4D97-AF65-F5344CB8AC3E}">
        <p14:creationId xmlns:p14="http://schemas.microsoft.com/office/powerpoint/2010/main" val="2797965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58</a:t>
            </a:fld>
            <a:endParaRPr lang="en-US"/>
          </a:p>
        </p:txBody>
      </p:sp>
    </p:spTree>
    <p:extLst>
      <p:ext uri="{BB962C8B-B14F-4D97-AF65-F5344CB8AC3E}">
        <p14:creationId xmlns:p14="http://schemas.microsoft.com/office/powerpoint/2010/main" val="36066669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59</a:t>
            </a:fld>
            <a:endParaRPr lang="en-US"/>
          </a:p>
        </p:txBody>
      </p:sp>
    </p:spTree>
    <p:extLst>
      <p:ext uri="{BB962C8B-B14F-4D97-AF65-F5344CB8AC3E}">
        <p14:creationId xmlns:p14="http://schemas.microsoft.com/office/powerpoint/2010/main" val="3177042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Abort = </a:t>
            </a:r>
            <a:r>
              <a:rPr lang="th-TH" baseline="0" dirty="0" smtClean="0"/>
              <a:t>ทำให้ล้มเหลว, แท้ง, คลอดก่อนกำหนด</a:t>
            </a:r>
            <a:r>
              <a:rPr lang="en-US" baseline="0" dirty="0" smtClean="0"/>
              <a:t> ; cascading = </a:t>
            </a:r>
            <a:r>
              <a:rPr lang="th-TH" baseline="0" dirty="0" smtClean="0"/>
              <a:t>ไหลลงมาเป็นชั้นๆ</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60</a:t>
            </a:fld>
            <a:endParaRPr lang="en-US"/>
          </a:p>
        </p:txBody>
      </p:sp>
    </p:spTree>
    <p:extLst>
      <p:ext uri="{BB962C8B-B14F-4D97-AF65-F5344CB8AC3E}">
        <p14:creationId xmlns:p14="http://schemas.microsoft.com/office/powerpoint/2010/main" val="37912322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62</a:t>
            </a:fld>
            <a:endParaRPr lang="en-US"/>
          </a:p>
        </p:txBody>
      </p:sp>
    </p:spTree>
    <p:extLst>
      <p:ext uri="{BB962C8B-B14F-4D97-AF65-F5344CB8AC3E}">
        <p14:creationId xmlns:p14="http://schemas.microsoft.com/office/powerpoint/2010/main" val="21126036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63</a:t>
            </a:fld>
            <a:endParaRPr lang="en-US"/>
          </a:p>
        </p:txBody>
      </p:sp>
    </p:spTree>
    <p:extLst>
      <p:ext uri="{BB962C8B-B14F-4D97-AF65-F5344CB8AC3E}">
        <p14:creationId xmlns:p14="http://schemas.microsoft.com/office/powerpoint/2010/main" val="7501243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64</a:t>
            </a:fld>
            <a:endParaRPr lang="en-US"/>
          </a:p>
        </p:txBody>
      </p:sp>
    </p:spTree>
    <p:extLst>
      <p:ext uri="{BB962C8B-B14F-4D97-AF65-F5344CB8AC3E}">
        <p14:creationId xmlns:p14="http://schemas.microsoft.com/office/powerpoint/2010/main" val="27731765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65</a:t>
            </a:fld>
            <a:endParaRPr lang="en-US"/>
          </a:p>
        </p:txBody>
      </p:sp>
    </p:spTree>
    <p:extLst>
      <p:ext uri="{BB962C8B-B14F-4D97-AF65-F5344CB8AC3E}">
        <p14:creationId xmlns:p14="http://schemas.microsoft.com/office/powerpoint/2010/main" val="2030340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66</a:t>
            </a:fld>
            <a:endParaRPr lang="en-US"/>
          </a:p>
        </p:txBody>
      </p:sp>
    </p:spTree>
    <p:extLst>
      <p:ext uri="{BB962C8B-B14F-4D97-AF65-F5344CB8AC3E}">
        <p14:creationId xmlns:p14="http://schemas.microsoft.com/office/powerpoint/2010/main" val="1711224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9</a:t>
            </a:fld>
            <a:endParaRPr lang="en-US"/>
          </a:p>
        </p:txBody>
      </p:sp>
    </p:spTree>
    <p:extLst>
      <p:ext uri="{BB962C8B-B14F-4D97-AF65-F5344CB8AC3E}">
        <p14:creationId xmlns:p14="http://schemas.microsoft.com/office/powerpoint/2010/main" val="15670560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67</a:t>
            </a:fld>
            <a:endParaRPr lang="en-US"/>
          </a:p>
        </p:txBody>
      </p:sp>
    </p:spTree>
    <p:extLst>
      <p:ext uri="{BB962C8B-B14F-4D97-AF65-F5344CB8AC3E}">
        <p14:creationId xmlns:p14="http://schemas.microsoft.com/office/powerpoint/2010/main" val="6525757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68</a:t>
            </a:fld>
            <a:endParaRPr lang="en-US"/>
          </a:p>
        </p:txBody>
      </p:sp>
    </p:spTree>
    <p:extLst>
      <p:ext uri="{BB962C8B-B14F-4D97-AF65-F5344CB8AC3E}">
        <p14:creationId xmlns:p14="http://schemas.microsoft.com/office/powerpoint/2010/main" val="3384554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69</a:t>
            </a:fld>
            <a:endParaRPr lang="en-US"/>
          </a:p>
        </p:txBody>
      </p:sp>
    </p:spTree>
    <p:extLst>
      <p:ext uri="{BB962C8B-B14F-4D97-AF65-F5344CB8AC3E}">
        <p14:creationId xmlns:p14="http://schemas.microsoft.com/office/powerpoint/2010/main" val="1915608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70</a:t>
            </a:fld>
            <a:endParaRPr lang="en-US"/>
          </a:p>
        </p:txBody>
      </p:sp>
    </p:spTree>
    <p:extLst>
      <p:ext uri="{BB962C8B-B14F-4D97-AF65-F5344CB8AC3E}">
        <p14:creationId xmlns:p14="http://schemas.microsoft.com/office/powerpoint/2010/main" val="21105533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Intervention = </a:t>
            </a:r>
            <a:r>
              <a:rPr lang="th-TH" baseline="0" dirty="0" smtClean="0"/>
              <a:t>การอยู่ระหว่างกลาง, การแทรกแซง</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71</a:t>
            </a:fld>
            <a:endParaRPr lang="en-US"/>
          </a:p>
        </p:txBody>
      </p:sp>
    </p:spTree>
    <p:extLst>
      <p:ext uri="{BB962C8B-B14F-4D97-AF65-F5344CB8AC3E}">
        <p14:creationId xmlns:p14="http://schemas.microsoft.com/office/powerpoint/2010/main" val="32756278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Intervention = </a:t>
            </a:r>
            <a:r>
              <a:rPr lang="th-TH" baseline="0" dirty="0" smtClean="0"/>
              <a:t>การอยู่ระหว่างกลาง, การแทรกแซง</a:t>
            </a:r>
          </a:p>
          <a:p>
            <a:endParaRPr lang="en-US" b="0" dirty="0"/>
          </a:p>
        </p:txBody>
      </p:sp>
      <p:sp>
        <p:nvSpPr>
          <p:cNvPr id="4" name="Slide Number Placeholder 3"/>
          <p:cNvSpPr>
            <a:spLocks noGrp="1"/>
          </p:cNvSpPr>
          <p:nvPr>
            <p:ph type="sldNum" sz="quarter" idx="10"/>
          </p:nvPr>
        </p:nvSpPr>
        <p:spPr/>
        <p:txBody>
          <a:bodyPr/>
          <a:lstStyle/>
          <a:p>
            <a:fld id="{21E52B12-34CF-4169-8459-2D958DE9375F}" type="slidenum">
              <a:rPr lang="en-US" smtClean="0"/>
              <a:t>72</a:t>
            </a:fld>
            <a:endParaRPr lang="en-US"/>
          </a:p>
        </p:txBody>
      </p:sp>
    </p:spTree>
    <p:extLst>
      <p:ext uri="{BB962C8B-B14F-4D97-AF65-F5344CB8AC3E}">
        <p14:creationId xmlns:p14="http://schemas.microsoft.com/office/powerpoint/2010/main" val="11216658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dirty="0" smtClean="0"/>
              <a:t>	</a:t>
            </a:r>
            <a:endParaRPr lang="en-US" sz="800" b="0" dirty="0"/>
          </a:p>
        </p:txBody>
      </p:sp>
      <p:sp>
        <p:nvSpPr>
          <p:cNvPr id="4" name="Slide Number Placeholder 3"/>
          <p:cNvSpPr>
            <a:spLocks noGrp="1"/>
          </p:cNvSpPr>
          <p:nvPr>
            <p:ph type="sldNum" sz="quarter" idx="10"/>
          </p:nvPr>
        </p:nvSpPr>
        <p:spPr/>
        <p:txBody>
          <a:bodyPr/>
          <a:lstStyle/>
          <a:p>
            <a:fld id="{21E52B12-34CF-4169-8459-2D958DE9375F}" type="slidenum">
              <a:rPr lang="en-US" smtClean="0"/>
              <a:t>73</a:t>
            </a:fld>
            <a:endParaRPr lang="en-US"/>
          </a:p>
        </p:txBody>
      </p:sp>
    </p:spTree>
    <p:extLst>
      <p:ext uri="{BB962C8B-B14F-4D97-AF65-F5344CB8AC3E}">
        <p14:creationId xmlns:p14="http://schemas.microsoft.com/office/powerpoint/2010/main" val="44948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baseline="0" dirty="0" smtClean="0"/>
          </a:p>
        </p:txBody>
      </p:sp>
      <p:sp>
        <p:nvSpPr>
          <p:cNvPr id="4" name="Slide Number Placeholder 3"/>
          <p:cNvSpPr>
            <a:spLocks noGrp="1"/>
          </p:cNvSpPr>
          <p:nvPr>
            <p:ph type="sldNum" sz="quarter" idx="10"/>
          </p:nvPr>
        </p:nvSpPr>
        <p:spPr/>
        <p:txBody>
          <a:bodyPr/>
          <a:lstStyle/>
          <a:p>
            <a:fld id="{21E52B12-34CF-4169-8459-2D958DE9375F}" type="slidenum">
              <a:rPr lang="en-US" smtClean="0"/>
              <a:t>10</a:t>
            </a:fld>
            <a:endParaRPr lang="en-US"/>
          </a:p>
        </p:txBody>
      </p:sp>
    </p:spTree>
    <p:extLst>
      <p:ext uri="{BB962C8B-B14F-4D97-AF65-F5344CB8AC3E}">
        <p14:creationId xmlns:p14="http://schemas.microsoft.com/office/powerpoint/2010/main" val="20233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Nevertheless = </a:t>
            </a:r>
            <a:r>
              <a:rPr lang="th-TH" baseline="0" dirty="0" smtClean="0"/>
              <a:t>แม้กระนั้น</a:t>
            </a:r>
            <a:endParaRPr lang="en-US" baseline="0" dirty="0" smtClean="0"/>
          </a:p>
          <a:p>
            <a:r>
              <a:rPr lang="th-TH" baseline="0" dirty="0" smtClean="0"/>
              <a:t>ทดลองเปิด </a:t>
            </a:r>
            <a:r>
              <a:rPr lang="en-US" baseline="0" dirty="0" smtClean="0"/>
              <a:t>Notepad 2 </a:t>
            </a:r>
            <a:r>
              <a:rPr lang="th-TH" baseline="0" dirty="0" smtClean="0"/>
              <a:t>อัน ดูจะเห็น </a:t>
            </a:r>
            <a:r>
              <a:rPr lang="en-US" baseline="0" dirty="0" smtClean="0"/>
              <a:t>process </a:t>
            </a:r>
            <a:r>
              <a:rPr lang="th-TH" baseline="0" dirty="0" smtClean="0"/>
              <a:t>แยกกัน</a:t>
            </a:r>
          </a:p>
        </p:txBody>
      </p:sp>
      <p:sp>
        <p:nvSpPr>
          <p:cNvPr id="4" name="Slide Number Placeholder 3"/>
          <p:cNvSpPr>
            <a:spLocks noGrp="1"/>
          </p:cNvSpPr>
          <p:nvPr>
            <p:ph type="sldNum" sz="quarter" idx="10"/>
          </p:nvPr>
        </p:nvSpPr>
        <p:spPr/>
        <p:txBody>
          <a:bodyPr/>
          <a:lstStyle/>
          <a:p>
            <a:fld id="{21E52B12-34CF-4169-8459-2D958DE9375F}" type="slidenum">
              <a:rPr lang="en-US" smtClean="0"/>
              <a:t>11</a:t>
            </a:fld>
            <a:endParaRPr lang="en-US"/>
          </a:p>
        </p:txBody>
      </p:sp>
    </p:spTree>
    <p:extLst>
      <p:ext uri="{BB962C8B-B14F-4D97-AF65-F5344CB8AC3E}">
        <p14:creationId xmlns:p14="http://schemas.microsoft.com/office/powerpoint/2010/main" val="288186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Passive = </a:t>
            </a:r>
            <a:r>
              <a:rPr lang="th-TH" baseline="0" dirty="0" smtClean="0"/>
              <a:t>อยู่เฉยๆ </a:t>
            </a:r>
            <a:r>
              <a:rPr lang="en-US" baseline="0" dirty="0" smtClean="0"/>
              <a:t>; entity = </a:t>
            </a:r>
            <a:r>
              <a:rPr lang="th-TH" baseline="0" dirty="0" smtClean="0"/>
              <a:t>รูปธรรม</a:t>
            </a:r>
          </a:p>
        </p:txBody>
      </p:sp>
      <p:sp>
        <p:nvSpPr>
          <p:cNvPr id="4" name="Slide Number Placeholder 3"/>
          <p:cNvSpPr>
            <a:spLocks noGrp="1"/>
          </p:cNvSpPr>
          <p:nvPr>
            <p:ph type="sldNum" sz="quarter" idx="10"/>
          </p:nvPr>
        </p:nvSpPr>
        <p:spPr/>
        <p:txBody>
          <a:bodyPr/>
          <a:lstStyle/>
          <a:p>
            <a:fld id="{21E52B12-34CF-4169-8459-2D958DE9375F}" type="slidenum">
              <a:rPr lang="en-US" smtClean="0"/>
              <a:t>12</a:t>
            </a:fld>
            <a:endParaRPr lang="en-US"/>
          </a:p>
        </p:txBody>
      </p:sp>
    </p:spTree>
    <p:extLst>
      <p:ext uri="{BB962C8B-B14F-4D97-AF65-F5344CB8AC3E}">
        <p14:creationId xmlns:p14="http://schemas.microsoft.com/office/powerpoint/2010/main" val="106836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94C802-4E68-46D8-84AD-6725AC42F139}" type="datetime1">
              <a:rPr lang="en-US" smtClean="0"/>
              <a:t>08/24/2017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47621" y="6459787"/>
            <a:ext cx="1312025" cy="365125"/>
          </a:xfrm>
        </p:spPr>
        <p:txBody>
          <a:bodyPr/>
          <a:lstStyle>
            <a:lvl1pPr>
              <a:defRPr sz="2000"/>
            </a:lvl1pPr>
          </a:lstStyle>
          <a:p>
            <a:fld id="{67173F58-4963-4C12-A4F2-3DAB0F212F35}"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4367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3A148F-74D9-4E0E-924F-EF6CE0B22C83}" type="datetime1">
              <a:rPr lang="en-US" smtClean="0"/>
              <a:t>08/24/2017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25703105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8D8EEC-841A-48BF-BF60-AD0DFB05E480}" type="datetime1">
              <a:rPr lang="en-US" smtClean="0"/>
              <a:t>08/24/2017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1622223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84FD2A-9C88-48C3-9A38-7123694CFE50}" type="datetime1">
              <a:rPr lang="en-US" smtClean="0"/>
              <a:t>08/24/2017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47624" y="6459786"/>
            <a:ext cx="1312025" cy="365125"/>
          </a:xfrm>
        </p:spPr>
        <p:txBody>
          <a:bodyPr/>
          <a:lstStyle>
            <a:lvl1pPr>
              <a:defRPr sz="2000"/>
            </a:lvl1pPr>
          </a:lstStyle>
          <a:p>
            <a:fld id="{67173F58-4963-4C12-A4F2-3DAB0F212F35}" type="slidenum">
              <a:rPr lang="en-US" smtClean="0"/>
              <a:pPr/>
              <a:t>‹#›</a:t>
            </a:fld>
            <a:endParaRPr lang="en-US" dirty="0"/>
          </a:p>
        </p:txBody>
      </p:sp>
    </p:spTree>
    <p:extLst>
      <p:ext uri="{BB962C8B-B14F-4D97-AF65-F5344CB8AC3E}">
        <p14:creationId xmlns:p14="http://schemas.microsoft.com/office/powerpoint/2010/main" val="30064716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BDD1A4-F756-42C5-A2E6-556754398D17}" type="datetime1">
              <a:rPr lang="en-US" smtClean="0"/>
              <a:t>08/24/2017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42347" y="6459787"/>
            <a:ext cx="1312025" cy="365125"/>
          </a:xfrm>
        </p:spPr>
        <p:txBody>
          <a:bodyPr/>
          <a:lstStyle>
            <a:lvl1pPr>
              <a:defRPr sz="2000"/>
            </a:lvl1pPr>
          </a:lstStyle>
          <a:p>
            <a:fld id="{67173F58-4963-4C12-A4F2-3DAB0F212F35}"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8970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C6D6FC-D801-416F-B525-D807A5E33181}" type="datetime1">
              <a:rPr lang="en-US" smtClean="0"/>
              <a:t>08/24/2017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2163679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43DBC5-6A3F-47A4-8420-9CE6C21EC3F2}" type="datetime1">
              <a:rPr lang="en-US" smtClean="0"/>
              <a:t>08/24/2017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11488273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8815CA-1E46-479F-A4F3-395FD8819052}" type="datetime1">
              <a:rPr lang="en-US" smtClean="0"/>
              <a:t>08/24/2017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22144168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40EA40-4858-451E-8EC6-AA03D3A0372E}" type="datetime1">
              <a:rPr lang="en-US" smtClean="0"/>
              <a:t>08/24/2017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42192129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C9AA7584-9AE7-4098-9A9D-D5F949DB6770}" type="datetime1">
              <a:rPr lang="en-US" smtClean="0"/>
              <a:t>08/24/2017</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173F58-4963-4C12-A4F2-3DAB0F212F35}" type="slidenum">
              <a:rPr lang="en-US" smtClean="0"/>
              <a:t>‹#›</a:t>
            </a:fld>
            <a:endParaRPr lang="en-US"/>
          </a:p>
        </p:txBody>
      </p:sp>
    </p:spTree>
    <p:extLst>
      <p:ext uri="{BB962C8B-B14F-4D97-AF65-F5344CB8AC3E}">
        <p14:creationId xmlns:p14="http://schemas.microsoft.com/office/powerpoint/2010/main" val="33033389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B7A2A3-864F-474F-9E3B-CA2B76F876CE}" type="datetime1">
              <a:rPr lang="en-US" smtClean="0"/>
              <a:t>08/24/2017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73F58-4963-4C12-A4F2-3DAB0F212F35}" type="slidenum">
              <a:rPr lang="en-US" smtClean="0"/>
              <a:t>‹#›</a:t>
            </a:fld>
            <a:endParaRPr lang="en-US"/>
          </a:p>
        </p:txBody>
      </p:sp>
    </p:spTree>
    <p:extLst>
      <p:ext uri="{BB962C8B-B14F-4D97-AF65-F5344CB8AC3E}">
        <p14:creationId xmlns:p14="http://schemas.microsoft.com/office/powerpoint/2010/main" val="5098180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635DF776-E16B-42A4-8628-796918A8F250}" type="datetime1">
              <a:rPr lang="en-US" smtClean="0"/>
              <a:t>08/24/2017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67173F58-4963-4C12-A4F2-3DAB0F212F3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95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2.gi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15636"/>
            <a:ext cx="10058400" cy="3909476"/>
          </a:xfrm>
        </p:spPr>
        <p:txBody>
          <a:bodyPr>
            <a:noAutofit/>
          </a:bodyPr>
          <a:lstStyle/>
          <a:p>
            <a:pPr algn="r"/>
            <a:r>
              <a:rPr lang="en-US" sz="4800" b="1" u="sng" dirty="0">
                <a:solidFill>
                  <a:schemeClr val="bg2">
                    <a:lumMod val="50000"/>
                  </a:schemeClr>
                </a:solidFill>
                <a:effectLst>
                  <a:outerShdw blurRad="38100" dist="38100" dir="2700000" algn="tl">
                    <a:srgbClr val="000000">
                      <a:alpha val="43137"/>
                    </a:srgbClr>
                  </a:outerShdw>
                </a:effectLst>
              </a:rPr>
              <a:t>Part </a:t>
            </a:r>
            <a:r>
              <a:rPr lang="en-US" sz="4800" b="1" u="sng" dirty="0" smtClean="0">
                <a:solidFill>
                  <a:schemeClr val="bg2">
                    <a:lumMod val="50000"/>
                  </a:schemeClr>
                </a:solidFill>
                <a:effectLst>
                  <a:outerShdw blurRad="38100" dist="38100" dir="2700000" algn="tl">
                    <a:srgbClr val="000000">
                      <a:alpha val="43137"/>
                    </a:srgbClr>
                  </a:outerShdw>
                </a:effectLst>
              </a:rPr>
              <a:t>2 Process Management</a:t>
            </a:r>
            <a:r>
              <a:rPr lang="en-US" sz="4800" dirty="0"/>
              <a:t/>
            </a:r>
            <a:br>
              <a:rPr lang="en-US" sz="4800" dirty="0"/>
            </a:br>
            <a:r>
              <a:rPr lang="en-US" sz="4800" dirty="0"/>
              <a:t/>
            </a:r>
            <a:br>
              <a:rPr lang="en-US" sz="4800" dirty="0"/>
            </a:br>
            <a:r>
              <a:rPr lang="en-US" sz="4800" b="1" i="1" dirty="0">
                <a:solidFill>
                  <a:schemeClr val="tx1"/>
                </a:solidFill>
              </a:rPr>
              <a:t>Chapter </a:t>
            </a:r>
            <a:r>
              <a:rPr lang="en-US" sz="4800" b="1" i="1" dirty="0" smtClean="0">
                <a:solidFill>
                  <a:schemeClr val="tx1"/>
                </a:solidFill>
              </a:rPr>
              <a:t>2</a:t>
            </a:r>
            <a:r>
              <a:rPr lang="en-US" sz="4800" b="1" dirty="0">
                <a:solidFill>
                  <a:schemeClr val="tx1"/>
                </a:solidFill>
              </a:rPr>
              <a:t/>
            </a:r>
            <a:br>
              <a:rPr lang="en-US" sz="4800" b="1" dirty="0">
                <a:solidFill>
                  <a:schemeClr val="tx1"/>
                </a:solidFill>
              </a:rPr>
            </a:br>
            <a:r>
              <a:rPr lang="en-US" sz="6000" b="1" dirty="0" smtClean="0">
                <a:solidFill>
                  <a:srgbClr val="C00000"/>
                </a:solidFill>
              </a:rPr>
              <a:t>Process Concept</a:t>
            </a:r>
            <a:endParaRPr lang="en-US" sz="6000" b="1" dirty="0">
              <a:solidFill>
                <a:srgbClr val="C00000"/>
              </a:solidFill>
            </a:endParaRPr>
          </a:p>
        </p:txBody>
      </p:sp>
      <p:sp>
        <p:nvSpPr>
          <p:cNvPr id="3" name="Subtitle 2"/>
          <p:cNvSpPr>
            <a:spLocks noGrp="1"/>
          </p:cNvSpPr>
          <p:nvPr>
            <p:ph type="subTitle" idx="1"/>
          </p:nvPr>
        </p:nvSpPr>
        <p:spPr/>
        <p:txBody>
          <a:bodyPr>
            <a:normAutofit/>
          </a:bodyPr>
          <a:lstStyle/>
          <a:p>
            <a:pPr algn="r"/>
            <a:r>
              <a:rPr lang="en-US" sz="1400" dirty="0"/>
              <a:t>*Most details of this presentation </a:t>
            </a:r>
            <a:r>
              <a:rPr lang="en-US" sz="1400" dirty="0" err="1"/>
              <a:t>obtainED</a:t>
            </a:r>
            <a:r>
              <a:rPr lang="en-US" sz="1400" dirty="0"/>
              <a:t> from </a:t>
            </a:r>
          </a:p>
          <a:p>
            <a:pPr algn="r"/>
            <a:r>
              <a:rPr lang="en-US" sz="1400" dirty="0"/>
              <a:t>“</a:t>
            </a:r>
            <a:r>
              <a:rPr lang="en-US" sz="1400" dirty="0" err="1"/>
              <a:t>Silberschatz</a:t>
            </a:r>
            <a:r>
              <a:rPr lang="en-US" sz="1400" dirty="0"/>
              <a:t> A., P.B. Galvin and G. Gagne. Operating System Concepts, 8th edition” textbook</a:t>
            </a:r>
          </a:p>
          <a:p>
            <a:endParaRPr lang="en-US" dirty="0"/>
          </a:p>
        </p:txBody>
      </p:sp>
      <p:sp>
        <p:nvSpPr>
          <p:cNvPr id="6" name="Slide Number Placeholder 5"/>
          <p:cNvSpPr>
            <a:spLocks noGrp="1"/>
          </p:cNvSpPr>
          <p:nvPr>
            <p:ph type="sldNum" sz="quarter" idx="12"/>
          </p:nvPr>
        </p:nvSpPr>
        <p:spPr/>
        <p:txBody>
          <a:bodyPr/>
          <a:lstStyle/>
          <a:p>
            <a:fld id="{67173F58-4963-4C12-A4F2-3DAB0F212F35}" type="slidenum">
              <a:rPr lang="en-US" smtClean="0"/>
              <a:pPr/>
              <a:t>1</a:t>
            </a:fld>
            <a:endParaRPr lang="en-US" dirty="0"/>
          </a:p>
        </p:txBody>
      </p:sp>
    </p:spTree>
    <p:extLst>
      <p:ext uri="{BB962C8B-B14F-4D97-AF65-F5344CB8AC3E}">
        <p14:creationId xmlns:p14="http://schemas.microsoft.com/office/powerpoint/2010/main" val="3334139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 in Memory</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
        <p:nvSpPr>
          <p:cNvPr id="14" name="Slide Number Placeholder 13"/>
          <p:cNvSpPr>
            <a:spLocks noGrp="1"/>
          </p:cNvSpPr>
          <p:nvPr>
            <p:ph type="sldNum" sz="quarter" idx="12"/>
          </p:nvPr>
        </p:nvSpPr>
        <p:spPr/>
        <p:txBody>
          <a:bodyPr/>
          <a:lstStyle/>
          <a:p>
            <a:fld id="{67173F58-4963-4C12-A4F2-3DAB0F212F35}" type="slidenum">
              <a:rPr lang="en-US" smtClean="0"/>
              <a:t>10</a:t>
            </a:fld>
            <a:endParaRPr lang="en-US"/>
          </a:p>
        </p:txBody>
      </p:sp>
      <p:pic>
        <p:nvPicPr>
          <p:cNvPr id="1026" name="Picture 2" descr="Image result for memory layout + 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189" y="1806374"/>
            <a:ext cx="9212266" cy="445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85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11</a:t>
            </a:fld>
            <a:endParaRPr lang="en-US"/>
          </a:p>
        </p:txBody>
      </p:sp>
      <p:sp>
        <p:nvSpPr>
          <p:cNvPr id="8" name="Content Placeholder 2"/>
          <p:cNvSpPr txBox="1">
            <a:spLocks/>
          </p:cNvSpPr>
          <p:nvPr/>
        </p:nvSpPr>
        <p:spPr>
          <a:xfrm>
            <a:off x="1224953" y="2018583"/>
            <a:ext cx="10172269" cy="41234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Emphasize that a </a:t>
            </a:r>
            <a:r>
              <a:rPr lang="en-US" sz="2800" b="1" dirty="0"/>
              <a:t>program by itself </a:t>
            </a:r>
            <a:r>
              <a:rPr lang="en-US" sz="2800" dirty="0"/>
              <a:t>is </a:t>
            </a:r>
            <a:r>
              <a:rPr lang="en-US" sz="2800" b="1" dirty="0"/>
              <a:t>not a process</a:t>
            </a:r>
            <a:r>
              <a:rPr lang="en-US" sz="2800" dirty="0"/>
              <a:t>.</a:t>
            </a:r>
          </a:p>
          <a:p>
            <a:pPr marL="749808" lvl="1" indent="-457200">
              <a:spcBef>
                <a:spcPts val="1800"/>
              </a:spcBef>
              <a:spcAft>
                <a:spcPts val="0"/>
              </a:spcAft>
              <a:buClr>
                <a:srgbClr val="FFC000"/>
              </a:buClr>
              <a:buFont typeface="Arial" panose="020B0604020202020204" pitchFamily="34" charset="0"/>
              <a:buChar char="•"/>
            </a:pPr>
            <a:r>
              <a:rPr lang="en-US" sz="2600" dirty="0"/>
              <a:t>A </a:t>
            </a:r>
            <a:r>
              <a:rPr lang="en-US" sz="2600" b="1" u="sng" dirty="0"/>
              <a:t>program</a:t>
            </a:r>
            <a:r>
              <a:rPr lang="en-US" sz="2600" dirty="0"/>
              <a:t> is a </a:t>
            </a:r>
            <a:r>
              <a:rPr lang="en-US" sz="2600" b="1" u="sng" dirty="0"/>
              <a:t>passive</a:t>
            </a:r>
            <a:r>
              <a:rPr lang="en-US" sz="2600" b="1" dirty="0"/>
              <a:t> entity</a:t>
            </a:r>
            <a:r>
              <a:rPr lang="en-US" sz="2600" dirty="0"/>
              <a:t>, such as a </a:t>
            </a:r>
            <a:r>
              <a:rPr lang="en-US" sz="2600" b="1" dirty="0"/>
              <a:t>file</a:t>
            </a:r>
            <a:r>
              <a:rPr lang="en-US" sz="2600" dirty="0"/>
              <a:t> containing a </a:t>
            </a:r>
            <a:r>
              <a:rPr lang="en-US" sz="2600" b="1" dirty="0"/>
              <a:t>list of instructions</a:t>
            </a:r>
            <a:r>
              <a:rPr lang="en-US" sz="2600" dirty="0"/>
              <a:t> stored on </a:t>
            </a:r>
            <a:r>
              <a:rPr lang="en-US" sz="2600" b="1" dirty="0"/>
              <a:t>disk</a:t>
            </a:r>
            <a:r>
              <a:rPr lang="en-US" sz="2600" dirty="0"/>
              <a:t> </a:t>
            </a:r>
            <a:r>
              <a:rPr lang="en-US" sz="2600" i="1" dirty="0"/>
              <a:t>(often called an </a:t>
            </a:r>
            <a:r>
              <a:rPr lang="en-US" sz="2600" b="1" i="1" dirty="0"/>
              <a:t>executable file</a:t>
            </a:r>
            <a:r>
              <a:rPr lang="en-US" sz="2600" i="1" dirty="0"/>
              <a:t>)</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600" dirty="0"/>
              <a:t>A </a:t>
            </a:r>
            <a:r>
              <a:rPr lang="en-US" sz="2600" b="1" u="sng" dirty="0"/>
              <a:t>process</a:t>
            </a:r>
            <a:r>
              <a:rPr lang="en-US" sz="2600" dirty="0"/>
              <a:t> is an </a:t>
            </a:r>
            <a:r>
              <a:rPr lang="en-US" sz="2600" b="1" u="sng" dirty="0"/>
              <a:t>active</a:t>
            </a:r>
            <a:r>
              <a:rPr lang="en-US" sz="2600" b="1" dirty="0"/>
              <a:t> entity</a:t>
            </a:r>
            <a:r>
              <a:rPr lang="en-US" sz="2600" dirty="0"/>
              <a:t>, with a </a:t>
            </a:r>
            <a:r>
              <a:rPr lang="en-US" sz="2600" b="1" dirty="0"/>
              <a:t>program counter </a:t>
            </a:r>
            <a:r>
              <a:rPr lang="en-US" sz="2600" dirty="0"/>
              <a:t>specifying the </a:t>
            </a:r>
            <a:r>
              <a:rPr lang="en-US" sz="2600" b="1" dirty="0"/>
              <a:t>next instruction to execute </a:t>
            </a:r>
            <a:r>
              <a:rPr lang="en-US" sz="2600" dirty="0"/>
              <a:t>and a </a:t>
            </a:r>
            <a:r>
              <a:rPr lang="en-US" sz="2600" b="1" dirty="0"/>
              <a:t>set of associate resources</a:t>
            </a:r>
            <a:r>
              <a:rPr lang="en-US" sz="2600" dirty="0"/>
              <a:t>.</a:t>
            </a:r>
          </a:p>
          <a:p>
            <a:pPr marL="293688" indent="-293688">
              <a:spcBef>
                <a:spcPts val="3000"/>
              </a:spcBef>
              <a:spcAft>
                <a:spcPts val="0"/>
              </a:spcAft>
              <a:buFont typeface="Wingdings" panose="05000000000000000000" pitchFamily="2" charset="2"/>
              <a:buChar char="§"/>
            </a:pPr>
            <a:r>
              <a:rPr lang="en-US" sz="2800" dirty="0"/>
              <a:t>A </a:t>
            </a:r>
            <a:r>
              <a:rPr lang="en-US" sz="2800" b="1" dirty="0"/>
              <a:t>program becomes </a:t>
            </a:r>
            <a:r>
              <a:rPr lang="en-US" sz="2800" dirty="0"/>
              <a:t>a </a:t>
            </a:r>
            <a:r>
              <a:rPr lang="en-US" sz="2800" b="1" dirty="0"/>
              <a:t>process</a:t>
            </a:r>
            <a:r>
              <a:rPr lang="en-US" sz="2800" dirty="0"/>
              <a:t> when an </a:t>
            </a:r>
            <a:r>
              <a:rPr lang="en-US" sz="2800" b="1" u="sng" dirty="0"/>
              <a:t>executable file is loaded into memory</a:t>
            </a:r>
            <a:r>
              <a:rPr lang="en-US" sz="2800" dirty="0" smtClean="0"/>
              <a:t>.</a:t>
            </a:r>
            <a:endParaRPr lang="en-US" sz="28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46186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12</a:t>
            </a:fld>
            <a:endParaRPr lang="en-US"/>
          </a:p>
        </p:txBody>
      </p:sp>
      <p:sp>
        <p:nvSpPr>
          <p:cNvPr id="8" name="Content Placeholder 2"/>
          <p:cNvSpPr txBox="1">
            <a:spLocks/>
          </p:cNvSpPr>
          <p:nvPr/>
        </p:nvSpPr>
        <p:spPr>
          <a:xfrm>
            <a:off x="1224953" y="2018583"/>
            <a:ext cx="10172269" cy="41234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Although </a:t>
            </a:r>
            <a:r>
              <a:rPr lang="en-US" sz="2800" b="1" dirty="0"/>
              <a:t>two processes </a:t>
            </a:r>
            <a:r>
              <a:rPr lang="en-US" sz="2800" dirty="0"/>
              <a:t>may be associated with the </a:t>
            </a:r>
            <a:r>
              <a:rPr lang="en-US" sz="2800" b="1" dirty="0"/>
              <a:t>same program</a:t>
            </a:r>
            <a:r>
              <a:rPr lang="en-US" sz="2800" dirty="0"/>
              <a:t>, they are nevertheless considered </a:t>
            </a:r>
            <a:r>
              <a:rPr lang="en-US" sz="2800" b="1" u="sng" dirty="0"/>
              <a:t>two separate execution sequences</a:t>
            </a:r>
            <a:r>
              <a:rPr lang="en-US" sz="2800" dirty="0"/>
              <a:t>.</a:t>
            </a:r>
          </a:p>
          <a:p>
            <a:pPr marL="749808" lvl="1" indent="-457200">
              <a:spcBef>
                <a:spcPts val="1800"/>
              </a:spcBef>
              <a:spcAft>
                <a:spcPts val="0"/>
              </a:spcAft>
              <a:buClr>
                <a:srgbClr val="FFC000"/>
              </a:buClr>
              <a:buFont typeface="Arial" panose="020B0604020202020204" pitchFamily="34" charset="0"/>
              <a:buChar char="•"/>
            </a:pPr>
            <a:r>
              <a:rPr lang="en-US" sz="2600" dirty="0"/>
              <a:t>For instance, </a:t>
            </a:r>
            <a:r>
              <a:rPr lang="en-US" sz="2600" b="1" dirty="0"/>
              <a:t>several users </a:t>
            </a:r>
            <a:r>
              <a:rPr lang="en-US" sz="2600" dirty="0"/>
              <a:t>may be </a:t>
            </a:r>
            <a:r>
              <a:rPr lang="en-US" sz="2600" b="1" dirty="0"/>
              <a:t>running different copies </a:t>
            </a:r>
            <a:r>
              <a:rPr lang="en-US" sz="2600" dirty="0"/>
              <a:t>of the </a:t>
            </a:r>
            <a:r>
              <a:rPr lang="en-US" sz="2600" b="1" dirty="0"/>
              <a:t>mail program</a:t>
            </a:r>
            <a:r>
              <a:rPr lang="en-US" sz="2600" dirty="0"/>
              <a:t>, or the </a:t>
            </a:r>
            <a:r>
              <a:rPr lang="en-US" sz="2600" b="1" dirty="0"/>
              <a:t>same user </a:t>
            </a:r>
            <a:r>
              <a:rPr lang="en-US" sz="2600" dirty="0"/>
              <a:t>may invoke </a:t>
            </a:r>
            <a:r>
              <a:rPr lang="en-US" sz="2600" b="1" dirty="0"/>
              <a:t>many copies </a:t>
            </a:r>
            <a:r>
              <a:rPr lang="en-US" sz="2600" dirty="0"/>
              <a:t>of the </a:t>
            </a:r>
            <a:r>
              <a:rPr lang="en-US" sz="2600" b="1" dirty="0"/>
              <a:t>web browser program</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600" dirty="0"/>
              <a:t>Each of these is a </a:t>
            </a:r>
            <a:r>
              <a:rPr lang="en-US" sz="2600" b="1" dirty="0"/>
              <a:t>separate process</a:t>
            </a:r>
            <a:r>
              <a:rPr lang="en-US" sz="2600" dirty="0"/>
              <a:t>; and although the </a:t>
            </a:r>
            <a:r>
              <a:rPr lang="en-US" sz="2600" b="1" u="sng" dirty="0"/>
              <a:t>text sections are equivalent</a:t>
            </a:r>
            <a:r>
              <a:rPr lang="en-US" sz="2600" dirty="0"/>
              <a:t>, </a:t>
            </a:r>
            <a:r>
              <a:rPr lang="en-US" sz="2600" u="sng" dirty="0"/>
              <a:t>but the </a:t>
            </a:r>
            <a:r>
              <a:rPr lang="en-US" sz="2600" b="1" u="sng" dirty="0"/>
              <a:t>data</a:t>
            </a:r>
            <a:r>
              <a:rPr lang="en-US" sz="2600" u="sng" dirty="0"/>
              <a:t>, </a:t>
            </a:r>
            <a:r>
              <a:rPr lang="en-US" sz="2600" b="1" u="sng" dirty="0"/>
              <a:t>heap</a:t>
            </a:r>
            <a:r>
              <a:rPr lang="en-US" sz="2600" u="sng" dirty="0"/>
              <a:t>, and </a:t>
            </a:r>
            <a:r>
              <a:rPr lang="en-US" sz="2600" b="1" u="sng" dirty="0"/>
              <a:t>stack</a:t>
            </a:r>
            <a:r>
              <a:rPr lang="en-US" sz="2600" u="sng" dirty="0"/>
              <a:t> sections </a:t>
            </a:r>
            <a:r>
              <a:rPr lang="en-US" sz="2600" b="1" u="sng" dirty="0"/>
              <a:t>vary</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26264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13</a:t>
            </a:fld>
            <a:endParaRPr lang="en-US"/>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pic>
        <p:nvPicPr>
          <p:cNvPr id="7" name="Content Placeholder 7" descr="3.JPG"/>
          <p:cNvPicPr>
            <a:picLocks noGrp="1" noChangeAspect="1"/>
          </p:cNvPicPr>
          <p:nvPr>
            <p:ph idx="1"/>
          </p:nvPr>
        </p:nvPicPr>
        <p:blipFill>
          <a:blip r:embed="rId3" cstate="print"/>
          <a:stretch>
            <a:fillRect/>
          </a:stretch>
        </p:blipFill>
        <p:spPr>
          <a:xfrm>
            <a:off x="7693325" y="1796706"/>
            <a:ext cx="3848100" cy="4524375"/>
          </a:xfrm>
        </p:spPr>
      </p:pic>
      <p:pic>
        <p:nvPicPr>
          <p:cNvPr id="9" name="Picture 8" descr="1.JPG"/>
          <p:cNvPicPr>
            <a:picLocks noChangeAspect="1"/>
          </p:cNvPicPr>
          <p:nvPr/>
        </p:nvPicPr>
        <p:blipFill>
          <a:blip r:embed="rId4" cstate="print"/>
          <a:stretch>
            <a:fillRect/>
          </a:stretch>
        </p:blipFill>
        <p:spPr>
          <a:xfrm>
            <a:off x="203670" y="1796707"/>
            <a:ext cx="4495709" cy="2654524"/>
          </a:xfrm>
          <a:prstGeom prst="rect">
            <a:avLst/>
          </a:prstGeom>
        </p:spPr>
      </p:pic>
      <p:pic>
        <p:nvPicPr>
          <p:cNvPr id="10" name="Picture 9" descr="2.JPG"/>
          <p:cNvPicPr>
            <a:picLocks noChangeAspect="1"/>
          </p:cNvPicPr>
          <p:nvPr/>
        </p:nvPicPr>
        <p:blipFill>
          <a:blip r:embed="rId5" cstate="print"/>
          <a:stretch>
            <a:fillRect/>
          </a:stretch>
        </p:blipFill>
        <p:spPr>
          <a:xfrm>
            <a:off x="3122762" y="3438206"/>
            <a:ext cx="4330462" cy="2745733"/>
          </a:xfrm>
          <a:prstGeom prst="rect">
            <a:avLst/>
          </a:prstGeom>
        </p:spPr>
      </p:pic>
      <p:sp>
        <p:nvSpPr>
          <p:cNvPr id="12" name="Rounded Rectangle 11"/>
          <p:cNvSpPr/>
          <p:nvPr/>
        </p:nvSpPr>
        <p:spPr>
          <a:xfrm>
            <a:off x="7718960" y="3640347"/>
            <a:ext cx="3822465" cy="338766"/>
          </a:xfrm>
          <a:prstGeom prst="round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00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 State</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14</a:t>
            </a:fld>
            <a:endParaRPr lang="en-US"/>
          </a:p>
        </p:txBody>
      </p:sp>
      <p:sp>
        <p:nvSpPr>
          <p:cNvPr id="8" name="Content Placeholder 2"/>
          <p:cNvSpPr txBox="1">
            <a:spLocks/>
          </p:cNvSpPr>
          <p:nvPr/>
        </p:nvSpPr>
        <p:spPr>
          <a:xfrm>
            <a:off x="1224953" y="1846053"/>
            <a:ext cx="10172269" cy="41234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As a </a:t>
            </a:r>
            <a:r>
              <a:rPr lang="en-US" sz="2600" b="1" dirty="0"/>
              <a:t>process executes</a:t>
            </a:r>
            <a:r>
              <a:rPr lang="en-US" sz="2600" dirty="0"/>
              <a:t>, it </a:t>
            </a:r>
            <a:r>
              <a:rPr lang="en-US" sz="2600" b="1" u="sng" dirty="0"/>
              <a:t>changes state</a:t>
            </a:r>
            <a:r>
              <a:rPr lang="en-US" sz="2600" dirty="0"/>
              <a:t>. The </a:t>
            </a:r>
            <a:r>
              <a:rPr lang="en-US" sz="2600" b="1" dirty="0"/>
              <a:t>state</a:t>
            </a:r>
            <a:r>
              <a:rPr lang="en-US" sz="2600" dirty="0"/>
              <a:t> of a </a:t>
            </a:r>
            <a:r>
              <a:rPr lang="en-US" sz="2600" b="1" dirty="0"/>
              <a:t>process</a:t>
            </a:r>
            <a:r>
              <a:rPr lang="en-US" sz="2600" dirty="0"/>
              <a:t> is defined in part by the </a:t>
            </a:r>
            <a:r>
              <a:rPr lang="en-US" sz="2600" b="1" dirty="0"/>
              <a:t>current activity </a:t>
            </a:r>
            <a:r>
              <a:rPr lang="en-US" sz="2600" dirty="0"/>
              <a:t>of </a:t>
            </a:r>
            <a:r>
              <a:rPr lang="en-US" sz="2600" b="1" dirty="0"/>
              <a:t>that </a:t>
            </a:r>
            <a:r>
              <a:rPr lang="en-US" sz="2600" b="1" dirty="0" smtClean="0"/>
              <a:t>process</a:t>
            </a:r>
            <a:r>
              <a:rPr lang="en-US" sz="2600" dirty="0" smtClean="0"/>
              <a:t>.</a:t>
            </a:r>
          </a:p>
          <a:p>
            <a:pPr marL="293688" indent="-293688">
              <a:spcBef>
                <a:spcPts val="600"/>
              </a:spcBef>
              <a:spcAft>
                <a:spcPts val="0"/>
              </a:spcAft>
              <a:buFont typeface="Wingdings" panose="05000000000000000000" pitchFamily="2" charset="2"/>
              <a:buChar char="§"/>
            </a:pPr>
            <a:r>
              <a:rPr lang="en-US" sz="2600" b="1" dirty="0"/>
              <a:t>Each process </a:t>
            </a:r>
            <a:r>
              <a:rPr lang="en-US" sz="2600" dirty="0"/>
              <a:t>may </a:t>
            </a:r>
            <a:r>
              <a:rPr lang="en-US" sz="2600" b="1" dirty="0"/>
              <a:t>be</a:t>
            </a:r>
            <a:r>
              <a:rPr lang="en-US" sz="2600" dirty="0"/>
              <a:t> </a:t>
            </a:r>
            <a:r>
              <a:rPr lang="en-US" sz="2600" b="1" dirty="0"/>
              <a:t>in one</a:t>
            </a:r>
            <a:r>
              <a:rPr lang="en-US" sz="2600" dirty="0"/>
              <a:t> of the </a:t>
            </a:r>
            <a:r>
              <a:rPr lang="en-US" sz="2600" b="1" dirty="0"/>
              <a:t>following states</a:t>
            </a:r>
            <a:r>
              <a:rPr lang="en-US" sz="2600" dirty="0" smtClean="0"/>
              <a:t>:</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pic>
        <p:nvPicPr>
          <p:cNvPr id="7" name="Picture 8"/>
          <p:cNvPicPr>
            <a:picLocks noChangeAspect="1" noChangeArrowheads="1"/>
          </p:cNvPicPr>
          <p:nvPr/>
        </p:nvPicPr>
        <p:blipFill>
          <a:blip r:embed="rId3" cstate="print"/>
          <a:srcRect l="459" t="24142" r="690" b="24419"/>
          <a:stretch>
            <a:fillRect/>
          </a:stretch>
        </p:blipFill>
        <p:spPr bwMode="auto">
          <a:xfrm>
            <a:off x="2229730" y="3172958"/>
            <a:ext cx="7793499" cy="3041674"/>
          </a:xfrm>
          <a:prstGeom prst="rect">
            <a:avLst/>
          </a:prstGeom>
          <a:noFill/>
          <a:ln w="38100" cmpd="dbl">
            <a:solidFill>
              <a:srgbClr val="CC6600"/>
            </a:solidFill>
            <a:miter lim="800000"/>
            <a:headEnd/>
            <a:tailEnd/>
          </a:ln>
          <a:effectLst/>
        </p:spPr>
      </p:pic>
      <p:sp>
        <p:nvSpPr>
          <p:cNvPr id="9" name="Title 1"/>
          <p:cNvSpPr txBox="1">
            <a:spLocks/>
          </p:cNvSpPr>
          <p:nvPr/>
        </p:nvSpPr>
        <p:spPr>
          <a:xfrm>
            <a:off x="747049" y="3201220"/>
            <a:ext cx="1960585" cy="609600"/>
          </a:xfrm>
          <a:prstGeom prst="rect">
            <a:avLst/>
          </a:prstGeom>
        </p:spPr>
        <p:txBody>
          <a:bodyPr vert="horz" l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dirty="0" smtClean="0">
                <a:solidFill>
                  <a:srgbClr val="FF0000"/>
                </a:solidFill>
                <a:latin typeface="+mj-lt"/>
                <a:cs typeface="Times New Roman" pitchFamily="18" charset="0"/>
              </a:rPr>
              <a:t>The process is being created</a:t>
            </a:r>
            <a:endParaRPr lang="en-US" sz="2400" b="1" i="1" dirty="0">
              <a:solidFill>
                <a:srgbClr val="FF0000"/>
              </a:solidFill>
              <a:latin typeface="+mj-lt"/>
              <a:cs typeface="Times New Roman" pitchFamily="18" charset="0"/>
            </a:endParaRPr>
          </a:p>
        </p:txBody>
      </p:sp>
      <p:sp>
        <p:nvSpPr>
          <p:cNvPr id="10" name="Title 1"/>
          <p:cNvSpPr txBox="1">
            <a:spLocks/>
          </p:cNvSpPr>
          <p:nvPr/>
        </p:nvSpPr>
        <p:spPr>
          <a:xfrm>
            <a:off x="759124" y="4169471"/>
            <a:ext cx="4140679" cy="678573"/>
          </a:xfrm>
          <a:prstGeom prst="rect">
            <a:avLst/>
          </a:prstGeom>
        </p:spPr>
        <p:txBody>
          <a:bodyPr vert="horz" l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dirty="0" smtClean="0">
                <a:solidFill>
                  <a:srgbClr val="FF0000"/>
                </a:solidFill>
                <a:latin typeface="+mj-lt"/>
                <a:cs typeface="Times New Roman" pitchFamily="18" charset="0"/>
              </a:rPr>
              <a:t>The process is waiting to be assigned to a processor</a:t>
            </a:r>
            <a:endParaRPr lang="en-US" sz="2400" b="1" i="1" dirty="0">
              <a:solidFill>
                <a:srgbClr val="FF0000"/>
              </a:solidFill>
              <a:latin typeface="+mj-lt"/>
              <a:cs typeface="Times New Roman" pitchFamily="18" charset="0"/>
            </a:endParaRPr>
          </a:p>
        </p:txBody>
      </p:sp>
      <p:sp>
        <p:nvSpPr>
          <p:cNvPr id="11" name="Title 1"/>
          <p:cNvSpPr txBox="1">
            <a:spLocks/>
          </p:cNvSpPr>
          <p:nvPr/>
        </p:nvSpPr>
        <p:spPr>
          <a:xfrm>
            <a:off x="7052869" y="4169471"/>
            <a:ext cx="3436189" cy="609600"/>
          </a:xfrm>
          <a:prstGeom prst="rect">
            <a:avLst/>
          </a:prstGeom>
        </p:spPr>
        <p:txBody>
          <a:bodyPr vert="horz" l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dirty="0" smtClean="0">
                <a:solidFill>
                  <a:srgbClr val="FF0000"/>
                </a:solidFill>
                <a:latin typeface="+mj-lt"/>
                <a:cs typeface="Times New Roman" pitchFamily="18" charset="0"/>
              </a:rPr>
              <a:t>Instructions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dirty="0" smtClean="0">
                <a:solidFill>
                  <a:srgbClr val="FF0000"/>
                </a:solidFill>
                <a:latin typeface="+mj-lt"/>
                <a:cs typeface="Times New Roman" pitchFamily="18" charset="0"/>
              </a:rPr>
              <a:t>are being executed</a:t>
            </a:r>
            <a:endParaRPr lang="en-US" sz="2400" b="1" i="1" dirty="0">
              <a:solidFill>
                <a:srgbClr val="FF0000"/>
              </a:solidFill>
              <a:latin typeface="+mj-lt"/>
              <a:cs typeface="Times New Roman" pitchFamily="18" charset="0"/>
            </a:endParaRPr>
          </a:p>
        </p:txBody>
      </p:sp>
      <p:sp>
        <p:nvSpPr>
          <p:cNvPr id="12" name="Title 1"/>
          <p:cNvSpPr txBox="1">
            <a:spLocks/>
          </p:cNvSpPr>
          <p:nvPr/>
        </p:nvSpPr>
        <p:spPr>
          <a:xfrm>
            <a:off x="9520687" y="3134711"/>
            <a:ext cx="2671313" cy="712788"/>
          </a:xfrm>
          <a:prstGeom prst="rect">
            <a:avLst/>
          </a:prstGeom>
        </p:spPr>
        <p:txBody>
          <a:bodyPr vert="horz" l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dirty="0" smtClean="0">
                <a:solidFill>
                  <a:srgbClr val="FF0000"/>
                </a:solidFill>
                <a:latin typeface="+mj-lt"/>
                <a:cs typeface="Times New Roman" pitchFamily="18" charset="0"/>
              </a:rPr>
              <a:t>The process has finished execution</a:t>
            </a:r>
            <a:endParaRPr lang="en-US" sz="2400" b="1" i="1" dirty="0">
              <a:solidFill>
                <a:srgbClr val="FF0000"/>
              </a:solidFill>
              <a:latin typeface="+mj-lt"/>
              <a:cs typeface="Times New Roman" pitchFamily="18" charset="0"/>
            </a:endParaRPr>
          </a:p>
        </p:txBody>
      </p:sp>
      <p:sp>
        <p:nvSpPr>
          <p:cNvPr id="13" name="Title 1"/>
          <p:cNvSpPr txBox="1">
            <a:spLocks/>
          </p:cNvSpPr>
          <p:nvPr/>
        </p:nvSpPr>
        <p:spPr>
          <a:xfrm>
            <a:off x="2457513" y="5823794"/>
            <a:ext cx="7337932" cy="838200"/>
          </a:xfrm>
          <a:prstGeom prst="rect">
            <a:avLst/>
          </a:prstGeom>
        </p:spPr>
        <p:txBody>
          <a:bodyPr vert="horz" lIns="0" rIns="0" bIns="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1" dirty="0" smtClean="0">
                <a:solidFill>
                  <a:srgbClr val="FF0000"/>
                </a:solidFill>
                <a:latin typeface="+mj-lt"/>
                <a:cs typeface="Times New Roman" pitchFamily="18" charset="0"/>
              </a:rPr>
              <a:t>The process is waiting for some event to occur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i="1" dirty="0" smtClean="0">
                <a:solidFill>
                  <a:srgbClr val="FF0000"/>
                </a:solidFill>
                <a:latin typeface="+mj-lt"/>
                <a:cs typeface="Times New Roman" pitchFamily="18" charset="0"/>
              </a:rPr>
              <a:t>(such as an I/O completion or reception of a signal)</a:t>
            </a:r>
            <a:endParaRPr lang="en-US" sz="2400" i="1" dirty="0">
              <a:solidFill>
                <a:srgbClr val="FF0000"/>
              </a:solidFill>
              <a:latin typeface="+mj-lt"/>
              <a:cs typeface="Times New Roman" pitchFamily="18" charset="0"/>
            </a:endParaRPr>
          </a:p>
        </p:txBody>
      </p:sp>
    </p:spTree>
    <p:extLst>
      <p:ext uri="{BB962C8B-B14F-4D97-AF65-F5344CB8AC3E}">
        <p14:creationId xmlns:p14="http://schemas.microsoft.com/office/powerpoint/2010/main" val="337196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15</a:t>
            </a:fld>
            <a:endParaRPr lang="en-US"/>
          </a:p>
        </p:txBody>
      </p:sp>
      <p:sp>
        <p:nvSpPr>
          <p:cNvPr id="8" name="Content Placeholder 2"/>
          <p:cNvSpPr txBox="1">
            <a:spLocks/>
          </p:cNvSpPr>
          <p:nvPr/>
        </p:nvSpPr>
        <p:spPr>
          <a:xfrm>
            <a:off x="1293965" y="2087595"/>
            <a:ext cx="9930727" cy="40544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The </a:t>
            </a:r>
            <a:r>
              <a:rPr lang="en-US" sz="2800" b="1" dirty="0"/>
              <a:t>process state names </a:t>
            </a:r>
            <a:r>
              <a:rPr lang="en-US" sz="2800" dirty="0"/>
              <a:t>are </a:t>
            </a:r>
            <a:r>
              <a:rPr lang="en-US" sz="2800" b="1" dirty="0"/>
              <a:t>arbitrary</a:t>
            </a:r>
            <a:r>
              <a:rPr lang="en-US" sz="2800" dirty="0"/>
              <a:t>, and they </a:t>
            </a:r>
            <a:r>
              <a:rPr lang="en-US" sz="2800" b="1" dirty="0"/>
              <a:t>vary cross operating systems</a:t>
            </a:r>
            <a:r>
              <a:rPr lang="en-US" sz="2800" dirty="0"/>
              <a:t>.</a:t>
            </a:r>
          </a:p>
          <a:p>
            <a:pPr marL="749808" lvl="1" indent="-457200">
              <a:spcBef>
                <a:spcPts val="1800"/>
              </a:spcBef>
              <a:spcAft>
                <a:spcPts val="0"/>
              </a:spcAft>
              <a:buClr>
                <a:srgbClr val="FFC000"/>
              </a:buClr>
              <a:buFont typeface="Arial" panose="020B0604020202020204" pitchFamily="34" charset="0"/>
              <a:buChar char="•"/>
            </a:pPr>
            <a:r>
              <a:rPr lang="en-US" sz="2600" dirty="0"/>
              <a:t>The </a:t>
            </a:r>
            <a:r>
              <a:rPr lang="en-US" sz="2600" b="1" dirty="0"/>
              <a:t>states</a:t>
            </a:r>
            <a:r>
              <a:rPr lang="en-US" sz="2600" dirty="0"/>
              <a:t> that they </a:t>
            </a:r>
            <a:r>
              <a:rPr lang="en-US" sz="2600" b="1" dirty="0"/>
              <a:t>represent</a:t>
            </a:r>
            <a:r>
              <a:rPr lang="en-US" sz="2600" dirty="0"/>
              <a:t> are found on </a:t>
            </a:r>
            <a:r>
              <a:rPr lang="en-US" sz="2600" b="1" dirty="0"/>
              <a:t>all systems</a:t>
            </a:r>
            <a:r>
              <a:rPr lang="en-US" sz="2600" dirty="0" smtClean="0"/>
              <a:t>.</a:t>
            </a:r>
            <a:endParaRPr lang="en-US" sz="2600" dirty="0"/>
          </a:p>
          <a:p>
            <a:pPr marL="293688" indent="-293688">
              <a:spcBef>
                <a:spcPts val="3000"/>
              </a:spcBef>
              <a:spcAft>
                <a:spcPts val="0"/>
              </a:spcAft>
              <a:buFont typeface="Wingdings" panose="05000000000000000000" pitchFamily="2" charset="2"/>
              <a:buChar char="§"/>
            </a:pPr>
            <a:r>
              <a:rPr lang="en-US" sz="2800" dirty="0"/>
              <a:t>It is important to realize that </a:t>
            </a:r>
            <a:r>
              <a:rPr lang="en-US" sz="2800" b="1" u="sng" dirty="0"/>
              <a:t>only one process </a:t>
            </a:r>
            <a:r>
              <a:rPr lang="en-US" sz="2800" u="sng" dirty="0"/>
              <a:t>can be </a:t>
            </a:r>
            <a:r>
              <a:rPr lang="en-US" sz="2800" b="1" u="sng" dirty="0"/>
              <a:t>running</a:t>
            </a:r>
            <a:r>
              <a:rPr lang="en-US" sz="2800" u="sng" dirty="0"/>
              <a:t> on </a:t>
            </a:r>
            <a:r>
              <a:rPr lang="en-US" sz="2800" b="1" u="sng" dirty="0"/>
              <a:t>any processor </a:t>
            </a:r>
            <a:r>
              <a:rPr lang="en-US" sz="2800" u="sng" dirty="0"/>
              <a:t>at </a:t>
            </a:r>
            <a:r>
              <a:rPr lang="en-US" sz="2800" b="1" u="sng" dirty="0"/>
              <a:t>any instant</a:t>
            </a:r>
            <a:r>
              <a:rPr lang="en-US" sz="2800" dirty="0"/>
              <a:t>, </a:t>
            </a:r>
            <a:r>
              <a:rPr lang="en-US" sz="2800" b="1" dirty="0"/>
              <a:t>Many processes </a:t>
            </a:r>
            <a:r>
              <a:rPr lang="en-US" sz="2800" dirty="0"/>
              <a:t>may be </a:t>
            </a:r>
            <a:r>
              <a:rPr lang="en-US" sz="2800" b="1" dirty="0"/>
              <a:t>ready</a:t>
            </a:r>
            <a:r>
              <a:rPr lang="en-US" sz="2800" dirty="0"/>
              <a:t> and </a:t>
            </a:r>
            <a:r>
              <a:rPr lang="en-US" sz="2800" b="1" dirty="0"/>
              <a:t>waiting</a:t>
            </a:r>
            <a:r>
              <a:rPr lang="en-US" sz="2800" dirty="0"/>
              <a:t>.</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26450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 Control Block</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16</a:t>
            </a:fld>
            <a:endParaRPr lang="en-US"/>
          </a:p>
        </p:txBody>
      </p:sp>
      <p:sp>
        <p:nvSpPr>
          <p:cNvPr id="8" name="Content Placeholder 2"/>
          <p:cNvSpPr txBox="1">
            <a:spLocks/>
          </p:cNvSpPr>
          <p:nvPr/>
        </p:nvSpPr>
        <p:spPr>
          <a:xfrm>
            <a:off x="1243932" y="2243524"/>
            <a:ext cx="5156868" cy="40544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Each process </a:t>
            </a:r>
            <a:r>
              <a:rPr lang="en-US" sz="2800" dirty="0"/>
              <a:t>is represented in the operating system by a </a:t>
            </a:r>
            <a:r>
              <a:rPr lang="en-US" sz="2800" b="1" u="sng" dirty="0"/>
              <a:t>process control block</a:t>
            </a:r>
            <a:r>
              <a:rPr lang="en-US" sz="2800" b="1" dirty="0"/>
              <a:t> </a:t>
            </a:r>
            <a:r>
              <a:rPr lang="en-US" sz="2800" i="1" dirty="0"/>
              <a:t>(</a:t>
            </a:r>
            <a:r>
              <a:rPr lang="en-US" sz="2800" b="1" i="1" u="sng" dirty="0"/>
              <a:t>PCB</a:t>
            </a:r>
            <a:r>
              <a:rPr lang="en-US" sz="2800" i="1" dirty="0"/>
              <a:t>)</a:t>
            </a:r>
            <a:r>
              <a:rPr lang="en-US" sz="2800" dirty="0"/>
              <a:t>.</a:t>
            </a:r>
          </a:p>
          <a:p>
            <a:pPr marL="749808" lvl="1" indent="-457200">
              <a:spcBef>
                <a:spcPts val="3000"/>
              </a:spcBef>
              <a:spcAft>
                <a:spcPts val="0"/>
              </a:spcAft>
              <a:buClr>
                <a:srgbClr val="FFC000"/>
              </a:buClr>
              <a:buFont typeface="Arial" panose="020B0604020202020204" pitchFamily="34" charset="0"/>
              <a:buChar char="•"/>
            </a:pPr>
            <a:r>
              <a:rPr lang="en-US" sz="2600" dirty="0"/>
              <a:t>Serves as the </a:t>
            </a:r>
            <a:r>
              <a:rPr lang="en-US" sz="2600" b="1" u="sng" dirty="0"/>
              <a:t>repository</a:t>
            </a:r>
            <a:r>
              <a:rPr lang="en-US" sz="2600" u="sng" dirty="0"/>
              <a:t> for </a:t>
            </a:r>
            <a:r>
              <a:rPr lang="en-US" sz="2600" b="1" u="sng" dirty="0"/>
              <a:t>any information</a:t>
            </a:r>
            <a:r>
              <a:rPr lang="en-US" sz="2600" dirty="0"/>
              <a:t> that may </a:t>
            </a:r>
            <a:r>
              <a:rPr lang="en-US" sz="2600" b="1" dirty="0"/>
              <a:t>vary from process to process</a:t>
            </a:r>
            <a:r>
              <a:rPr lang="en-US" sz="2600" dirty="0"/>
              <a:t>. </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pic>
        <p:nvPicPr>
          <p:cNvPr id="7" name="Picture 7"/>
          <p:cNvPicPr>
            <a:picLocks noChangeAspect="1" noChangeArrowheads="1"/>
          </p:cNvPicPr>
          <p:nvPr/>
        </p:nvPicPr>
        <p:blipFill>
          <a:blip r:embed="rId3" cstate="print"/>
          <a:srcRect l="27087" t="362" r="27414" b="1085"/>
          <a:stretch>
            <a:fillRect/>
          </a:stretch>
        </p:blipFill>
        <p:spPr bwMode="auto">
          <a:xfrm>
            <a:off x="7039155" y="1969504"/>
            <a:ext cx="3385407" cy="4156276"/>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219041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Control Block</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17</a:t>
            </a:fld>
            <a:endParaRPr lang="en-US"/>
          </a:p>
        </p:txBody>
      </p:sp>
      <p:sp>
        <p:nvSpPr>
          <p:cNvPr id="8" name="Content Placeholder 2"/>
          <p:cNvSpPr txBox="1">
            <a:spLocks/>
          </p:cNvSpPr>
          <p:nvPr/>
        </p:nvSpPr>
        <p:spPr>
          <a:xfrm>
            <a:off x="1138688" y="1932317"/>
            <a:ext cx="10489718" cy="4209691"/>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PCB</a:t>
            </a:r>
            <a:r>
              <a:rPr lang="en-US" sz="2800" dirty="0"/>
              <a:t> contains </a:t>
            </a:r>
            <a:r>
              <a:rPr lang="en-US" sz="2800" b="1" dirty="0"/>
              <a:t>many pieces of information </a:t>
            </a:r>
            <a:r>
              <a:rPr lang="en-US" sz="2800" dirty="0"/>
              <a:t>associated with a </a:t>
            </a:r>
            <a:r>
              <a:rPr lang="en-US" sz="2800" b="1" dirty="0"/>
              <a:t>specific process</a:t>
            </a:r>
            <a:r>
              <a:rPr lang="en-US" sz="2800" dirty="0"/>
              <a:t>, including these:</a:t>
            </a:r>
          </a:p>
          <a:p>
            <a:pPr marL="749808" lvl="1" indent="-457200">
              <a:spcBef>
                <a:spcPts val="1800"/>
              </a:spcBef>
              <a:spcAft>
                <a:spcPts val="0"/>
              </a:spcAft>
              <a:buClr>
                <a:srgbClr val="FFC000"/>
              </a:buClr>
              <a:buFont typeface="Arial" panose="020B0604020202020204" pitchFamily="34" charset="0"/>
              <a:buChar char="•"/>
            </a:pPr>
            <a:r>
              <a:rPr lang="en-US" sz="2600" b="1" u="sng" dirty="0"/>
              <a:t>Process state</a:t>
            </a:r>
            <a:r>
              <a:rPr lang="en-US" sz="2600" dirty="0"/>
              <a:t> – may be new, ready, running, waiting, halted, and so on</a:t>
            </a:r>
            <a:r>
              <a:rPr lang="en-US" sz="2600" dirty="0" smtClean="0"/>
              <a:t>.</a:t>
            </a:r>
          </a:p>
          <a:p>
            <a:pPr marL="749808" lvl="1" indent="-457200">
              <a:spcBef>
                <a:spcPts val="1800"/>
              </a:spcBef>
              <a:spcAft>
                <a:spcPts val="0"/>
              </a:spcAft>
              <a:buClr>
                <a:srgbClr val="FFC000"/>
              </a:buClr>
              <a:buFont typeface="Arial" panose="020B0604020202020204" pitchFamily="34" charset="0"/>
              <a:buChar char="•"/>
            </a:pPr>
            <a:r>
              <a:rPr lang="en-US" sz="2600" b="1" u="sng" dirty="0"/>
              <a:t>Program counter</a:t>
            </a:r>
            <a:r>
              <a:rPr lang="en-US" sz="2600" dirty="0"/>
              <a:t> – indicates the </a:t>
            </a:r>
            <a:r>
              <a:rPr lang="en-US" sz="2600" b="1" dirty="0"/>
              <a:t>address</a:t>
            </a:r>
            <a:r>
              <a:rPr lang="en-US" sz="2600" dirty="0"/>
              <a:t> of the </a:t>
            </a:r>
            <a:r>
              <a:rPr lang="en-US" sz="2600" b="1" dirty="0"/>
              <a:t>next instruction </a:t>
            </a:r>
            <a:r>
              <a:rPr lang="en-US" sz="2600" dirty="0"/>
              <a:t>to be </a:t>
            </a:r>
            <a:r>
              <a:rPr lang="en-US" sz="2600" b="1" dirty="0"/>
              <a:t>executed</a:t>
            </a:r>
            <a:r>
              <a:rPr lang="en-US" sz="2600" dirty="0"/>
              <a:t> for this process.</a:t>
            </a:r>
          </a:p>
          <a:p>
            <a:pPr marL="749808" lvl="1" indent="-457200">
              <a:spcBef>
                <a:spcPts val="1800"/>
              </a:spcBef>
              <a:spcAft>
                <a:spcPts val="0"/>
              </a:spcAft>
              <a:buClr>
                <a:srgbClr val="FFC000"/>
              </a:buClr>
              <a:buFont typeface="Arial" panose="020B0604020202020204" pitchFamily="34" charset="0"/>
              <a:buChar char="•"/>
            </a:pPr>
            <a:r>
              <a:rPr lang="en-US" sz="2600" b="1" u="sng" dirty="0"/>
              <a:t>CPU-scheduling information</a:t>
            </a:r>
            <a:r>
              <a:rPr lang="en-US" sz="2600" dirty="0"/>
              <a:t> – includes a </a:t>
            </a:r>
            <a:r>
              <a:rPr lang="en-US" sz="2600" b="1" dirty="0"/>
              <a:t>process priority</a:t>
            </a:r>
            <a:r>
              <a:rPr lang="en-US" sz="2600" dirty="0"/>
              <a:t>, </a:t>
            </a:r>
            <a:r>
              <a:rPr lang="en-US" sz="2600" b="1" dirty="0"/>
              <a:t>pointers to scheduling queues</a:t>
            </a:r>
            <a:r>
              <a:rPr lang="en-US" sz="2600" dirty="0"/>
              <a:t>, and </a:t>
            </a:r>
            <a:r>
              <a:rPr lang="en-US" sz="2600" b="1" dirty="0"/>
              <a:t>any other scheduling parameters</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600" b="1" u="sng" dirty="0"/>
              <a:t>Memory-management information</a:t>
            </a:r>
            <a:r>
              <a:rPr lang="en-US" sz="2600" dirty="0"/>
              <a:t> – may include such information as the value of the </a:t>
            </a:r>
            <a:r>
              <a:rPr lang="en-US" sz="2600" b="1" dirty="0"/>
              <a:t>base</a:t>
            </a:r>
            <a:r>
              <a:rPr lang="en-US" sz="2600" dirty="0"/>
              <a:t> and </a:t>
            </a:r>
            <a:r>
              <a:rPr lang="en-US" sz="2600" b="1" dirty="0"/>
              <a:t>limit registers</a:t>
            </a:r>
            <a:r>
              <a:rPr lang="en-US" sz="2600" dirty="0"/>
              <a:t>, the </a:t>
            </a:r>
            <a:r>
              <a:rPr lang="en-US" sz="2600" b="1" dirty="0"/>
              <a:t>page tables</a:t>
            </a:r>
            <a:r>
              <a:rPr lang="en-US" sz="2600" dirty="0"/>
              <a:t>, or the </a:t>
            </a:r>
            <a:r>
              <a:rPr lang="en-US" sz="2600" b="1" dirty="0"/>
              <a:t>segment tables</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56710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Control Block</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18</a:t>
            </a:fld>
            <a:endParaRPr lang="en-US"/>
          </a:p>
        </p:txBody>
      </p:sp>
      <p:sp>
        <p:nvSpPr>
          <p:cNvPr id="8" name="Content Placeholder 2"/>
          <p:cNvSpPr txBox="1">
            <a:spLocks/>
          </p:cNvSpPr>
          <p:nvPr/>
        </p:nvSpPr>
        <p:spPr>
          <a:xfrm>
            <a:off x="1138688" y="1932317"/>
            <a:ext cx="10489718" cy="434771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Account information</a:t>
            </a:r>
            <a:r>
              <a:rPr lang="en-US" sz="2800" dirty="0"/>
              <a:t> – includes the </a:t>
            </a:r>
            <a:r>
              <a:rPr lang="en-US" sz="2800" b="1" dirty="0"/>
              <a:t>amount of CPU</a:t>
            </a:r>
            <a:r>
              <a:rPr lang="en-US" sz="2800" dirty="0"/>
              <a:t> </a:t>
            </a:r>
            <a:r>
              <a:rPr lang="en-US" sz="2800" b="1" dirty="0"/>
              <a:t>and</a:t>
            </a:r>
            <a:r>
              <a:rPr lang="en-US" sz="2800" dirty="0"/>
              <a:t> </a:t>
            </a:r>
            <a:r>
              <a:rPr lang="en-US" sz="2800" b="1" dirty="0"/>
              <a:t>real time used</a:t>
            </a:r>
            <a:r>
              <a:rPr lang="en-US" sz="2800" dirty="0"/>
              <a:t>, </a:t>
            </a:r>
            <a:r>
              <a:rPr lang="en-US" sz="2800" b="1" dirty="0"/>
              <a:t>time limits</a:t>
            </a:r>
            <a:r>
              <a:rPr lang="en-US" sz="2800" dirty="0"/>
              <a:t>, </a:t>
            </a:r>
            <a:r>
              <a:rPr lang="en-US" sz="2800" b="1" dirty="0"/>
              <a:t>account numbers</a:t>
            </a:r>
            <a:r>
              <a:rPr lang="en-US" sz="2800" dirty="0"/>
              <a:t>, </a:t>
            </a:r>
            <a:r>
              <a:rPr lang="en-US" sz="2800" b="1" dirty="0"/>
              <a:t>process numbers</a:t>
            </a:r>
            <a:r>
              <a:rPr lang="en-US" sz="2800" dirty="0"/>
              <a:t>, and so on.</a:t>
            </a:r>
          </a:p>
          <a:p>
            <a:pPr marL="293688" indent="-293688">
              <a:spcBef>
                <a:spcPts val="1800"/>
              </a:spcBef>
              <a:buFont typeface="Wingdings" panose="05000000000000000000" pitchFamily="2" charset="2"/>
              <a:buChar char="§"/>
            </a:pPr>
            <a:r>
              <a:rPr lang="en-US" sz="2800" b="1" u="sng" dirty="0"/>
              <a:t>I/O status information</a:t>
            </a:r>
            <a:r>
              <a:rPr lang="en-US" sz="2800" dirty="0"/>
              <a:t> – includes the </a:t>
            </a:r>
            <a:r>
              <a:rPr lang="en-US" sz="2800" b="1" dirty="0"/>
              <a:t>list </a:t>
            </a:r>
            <a:r>
              <a:rPr lang="en-US" sz="2800" dirty="0"/>
              <a:t>of </a:t>
            </a:r>
            <a:r>
              <a:rPr lang="en-US" sz="2800" b="1" dirty="0"/>
              <a:t>I/O devices allocated </a:t>
            </a:r>
            <a:r>
              <a:rPr lang="en-US" sz="2800" dirty="0"/>
              <a:t>to the process, a </a:t>
            </a:r>
            <a:r>
              <a:rPr lang="en-US" sz="2800" b="1" dirty="0"/>
              <a:t>list</a:t>
            </a:r>
            <a:r>
              <a:rPr lang="en-US" sz="2800" dirty="0"/>
              <a:t> of </a:t>
            </a:r>
            <a:r>
              <a:rPr lang="en-US" sz="2800" b="1" dirty="0"/>
              <a:t>open files</a:t>
            </a:r>
            <a:r>
              <a:rPr lang="en-US" sz="2800" dirty="0"/>
              <a:t>, and so on.</a:t>
            </a:r>
          </a:p>
          <a:p>
            <a:pPr marL="293688" indent="-293688">
              <a:spcBef>
                <a:spcPts val="1800"/>
              </a:spcBef>
              <a:buFont typeface="Wingdings" panose="05000000000000000000" pitchFamily="2" charset="2"/>
              <a:buChar char="§"/>
            </a:pPr>
            <a:r>
              <a:rPr lang="en-US" sz="2800" b="1" u="sng" dirty="0"/>
              <a:t>CPU registers</a:t>
            </a:r>
            <a:r>
              <a:rPr lang="en-US" sz="2800" dirty="0"/>
              <a:t> – The </a:t>
            </a:r>
            <a:r>
              <a:rPr lang="en-US" sz="2800" b="1" dirty="0"/>
              <a:t>registers vary in number and type</a:t>
            </a:r>
            <a:r>
              <a:rPr lang="en-US" sz="2800" dirty="0"/>
              <a:t>, depending on the </a:t>
            </a:r>
            <a:r>
              <a:rPr lang="en-US" sz="2800" b="1" dirty="0"/>
              <a:t>computer architecture</a:t>
            </a:r>
            <a:r>
              <a:rPr lang="en-US" sz="2800" dirty="0"/>
              <a:t>. </a:t>
            </a:r>
            <a:endParaRPr lang="en-US" sz="2800" dirty="0" smtClean="0"/>
          </a:p>
          <a:p>
            <a:pPr marL="749808" lvl="1" indent="-457200">
              <a:spcBef>
                <a:spcPts val="1800"/>
              </a:spcBef>
              <a:spcAft>
                <a:spcPts val="0"/>
              </a:spcAft>
              <a:buClr>
                <a:srgbClr val="FFC000"/>
              </a:buClr>
              <a:buFont typeface="Arial" panose="020B0604020202020204" pitchFamily="34" charset="0"/>
              <a:buChar char="•"/>
            </a:pPr>
            <a:r>
              <a:rPr lang="en-US" sz="2600" dirty="0"/>
              <a:t>They include </a:t>
            </a:r>
            <a:r>
              <a:rPr lang="en-US" sz="2600" b="1" dirty="0"/>
              <a:t>accumulators</a:t>
            </a:r>
            <a:r>
              <a:rPr lang="en-US" sz="2600" dirty="0"/>
              <a:t>, </a:t>
            </a:r>
            <a:r>
              <a:rPr lang="en-US" sz="2600" b="1" dirty="0"/>
              <a:t>index registers</a:t>
            </a:r>
            <a:r>
              <a:rPr lang="en-US" sz="2600" dirty="0"/>
              <a:t>, </a:t>
            </a:r>
            <a:r>
              <a:rPr lang="en-US" sz="2600" b="1" dirty="0"/>
              <a:t>stack pointers</a:t>
            </a:r>
            <a:r>
              <a:rPr lang="en-US" sz="2600" dirty="0"/>
              <a:t>, and </a:t>
            </a:r>
            <a:r>
              <a:rPr lang="en-US" sz="2600" b="1" dirty="0"/>
              <a:t>general-purpose registers</a:t>
            </a:r>
            <a:r>
              <a:rPr lang="en-US" sz="2600" dirty="0"/>
              <a:t>, plus any </a:t>
            </a:r>
            <a:r>
              <a:rPr lang="en-US" sz="2600" b="1" dirty="0"/>
              <a:t>condition-code information</a:t>
            </a:r>
            <a:r>
              <a:rPr lang="en-US" sz="2600" dirty="0"/>
              <a:t>. </a:t>
            </a:r>
          </a:p>
          <a:p>
            <a:pPr marL="749808" lvl="1" indent="-457200">
              <a:spcBef>
                <a:spcPts val="1800"/>
              </a:spcBef>
              <a:spcAft>
                <a:spcPts val="0"/>
              </a:spcAft>
              <a:buClr>
                <a:srgbClr val="FFC000"/>
              </a:buClr>
              <a:buFont typeface="Arial" panose="020B0604020202020204" pitchFamily="34" charset="0"/>
              <a:buChar char="•"/>
            </a:pPr>
            <a:r>
              <a:rPr lang="en-US" sz="2600" dirty="0"/>
              <a:t>Along with the </a:t>
            </a:r>
            <a:r>
              <a:rPr lang="en-US" sz="2600" b="1" dirty="0"/>
              <a:t>program counter</a:t>
            </a:r>
            <a:r>
              <a:rPr lang="en-US" sz="2600" dirty="0"/>
              <a:t>, </a:t>
            </a:r>
            <a:r>
              <a:rPr lang="en-US" sz="2600" b="1" u="sng" dirty="0"/>
              <a:t>this state information </a:t>
            </a:r>
            <a:r>
              <a:rPr lang="en-US" sz="2600" u="sng" dirty="0"/>
              <a:t>must be </a:t>
            </a:r>
            <a:r>
              <a:rPr lang="en-US" sz="2600" b="1" u="sng" dirty="0"/>
              <a:t>saved </a:t>
            </a:r>
            <a:r>
              <a:rPr lang="en-US" sz="2600" u="sng" dirty="0"/>
              <a:t>when</a:t>
            </a:r>
            <a:r>
              <a:rPr lang="en-US" sz="2600" b="1" u="sng" dirty="0"/>
              <a:t> </a:t>
            </a:r>
            <a:r>
              <a:rPr lang="en-US" sz="2600" u="sng" dirty="0"/>
              <a:t>an </a:t>
            </a:r>
            <a:r>
              <a:rPr lang="en-US" sz="2600" b="1" u="sng" dirty="0"/>
              <a:t>interrupt occurs</a:t>
            </a:r>
            <a:r>
              <a:rPr lang="en-US" sz="2600" dirty="0"/>
              <a:t>, </a:t>
            </a:r>
            <a:r>
              <a:rPr lang="en-US" sz="2600" u="sng" dirty="0"/>
              <a:t>to </a:t>
            </a:r>
            <a:r>
              <a:rPr lang="en-US" sz="2600" b="1" u="sng" dirty="0"/>
              <a:t>allow </a:t>
            </a:r>
            <a:r>
              <a:rPr lang="en-US" sz="2600" u="sng" dirty="0"/>
              <a:t>the</a:t>
            </a:r>
            <a:r>
              <a:rPr lang="en-US" sz="2600" b="1" u="sng" dirty="0"/>
              <a:t> process </a:t>
            </a:r>
            <a:r>
              <a:rPr lang="en-US" sz="2600" u="sng" dirty="0"/>
              <a:t>to</a:t>
            </a:r>
            <a:r>
              <a:rPr lang="en-US" sz="2600" b="1" u="sng" dirty="0"/>
              <a:t> </a:t>
            </a:r>
            <a:r>
              <a:rPr lang="en-US" sz="2600" u="sng" dirty="0"/>
              <a:t>be</a:t>
            </a:r>
            <a:r>
              <a:rPr lang="en-US" sz="2600" b="1" u="sng" dirty="0"/>
              <a:t> continued correctly afterward</a:t>
            </a:r>
            <a:r>
              <a:rPr lang="en-US" sz="2600" dirty="0"/>
              <a:t>.</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266518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CPU Switch from Process to Process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19</a:t>
            </a:fld>
            <a:endParaRPr lang="en-US"/>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pic>
        <p:nvPicPr>
          <p:cNvPr id="7" name="Picture 6"/>
          <p:cNvPicPr>
            <a:picLocks noChangeAspect="1" noChangeArrowheads="1"/>
          </p:cNvPicPr>
          <p:nvPr/>
        </p:nvPicPr>
        <p:blipFill>
          <a:blip r:embed="rId3" cstate="print"/>
          <a:srcRect l="4802" t="873" r="4802" b="291"/>
          <a:stretch>
            <a:fillRect/>
          </a:stretch>
        </p:blipFill>
        <p:spPr bwMode="auto">
          <a:xfrm>
            <a:off x="1466639" y="1903266"/>
            <a:ext cx="9280985" cy="4380307"/>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177196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Outline</a:t>
            </a:r>
            <a:endParaRPr lang="en-US" dirty="0"/>
          </a:p>
        </p:txBody>
      </p:sp>
      <p:sp>
        <p:nvSpPr>
          <p:cNvPr id="3" name="Content Placeholder 2"/>
          <p:cNvSpPr>
            <a:spLocks noGrp="1"/>
          </p:cNvSpPr>
          <p:nvPr>
            <p:ph idx="1"/>
          </p:nvPr>
        </p:nvSpPr>
        <p:spPr>
          <a:xfrm>
            <a:off x="1293962" y="2035516"/>
            <a:ext cx="9861718" cy="4020228"/>
          </a:xfrm>
        </p:spPr>
        <p:txBody>
          <a:bodyPr>
            <a:normAutofit/>
          </a:bodyPr>
          <a:lstStyle/>
          <a:p>
            <a:pPr>
              <a:buFont typeface="Wingdings" panose="05000000000000000000" pitchFamily="2" charset="2"/>
              <a:buChar char="§"/>
            </a:pPr>
            <a:r>
              <a:rPr lang="en-US" sz="2800" dirty="0" smtClean="0"/>
              <a:t> </a:t>
            </a:r>
            <a:r>
              <a:rPr lang="en-US" sz="2800" b="1" dirty="0" smtClean="0"/>
              <a:t>Overview of Process</a:t>
            </a:r>
            <a:endParaRPr lang="en-US" sz="2600" dirty="0" smtClean="0"/>
          </a:p>
          <a:p>
            <a:pPr>
              <a:spcBef>
                <a:spcPts val="3000"/>
              </a:spcBef>
              <a:buFont typeface="Wingdings" panose="05000000000000000000" pitchFamily="2" charset="2"/>
              <a:buChar char="§"/>
            </a:pPr>
            <a:r>
              <a:rPr lang="en-US" sz="2800" dirty="0" smtClean="0"/>
              <a:t> </a:t>
            </a:r>
            <a:r>
              <a:rPr lang="en-US" sz="2800" b="1" dirty="0" smtClean="0"/>
              <a:t>Overview of Thread</a:t>
            </a:r>
          </a:p>
          <a:p>
            <a:pPr>
              <a:spcBef>
                <a:spcPts val="3000"/>
              </a:spcBef>
              <a:buFont typeface="Wingdings" panose="05000000000000000000" pitchFamily="2" charset="2"/>
              <a:buChar char="§"/>
            </a:pPr>
            <a:r>
              <a:rPr lang="en-US" sz="2800" b="1" dirty="0"/>
              <a:t> </a:t>
            </a:r>
            <a:r>
              <a:rPr lang="en-US" sz="2800" b="1" dirty="0" smtClean="0"/>
              <a:t>Process </a:t>
            </a:r>
            <a:r>
              <a:rPr lang="en-US" sz="2800" b="1" dirty="0"/>
              <a:t>Scheduling</a:t>
            </a:r>
            <a:endParaRPr lang="en-US" sz="2800" b="1" dirty="0" smtClean="0"/>
          </a:p>
          <a:p>
            <a:pPr>
              <a:spcBef>
                <a:spcPts val="3000"/>
              </a:spcBef>
              <a:buFont typeface="Wingdings" panose="05000000000000000000" pitchFamily="2" charset="2"/>
              <a:buChar char="§"/>
            </a:pPr>
            <a:r>
              <a:rPr lang="en-US" sz="2800" b="1" dirty="0" smtClean="0"/>
              <a:t> Operations </a:t>
            </a:r>
            <a:r>
              <a:rPr lang="en-US" sz="2800" b="1" dirty="0"/>
              <a:t>on Processes</a:t>
            </a:r>
            <a:endParaRPr lang="en-US" sz="2800" b="1" dirty="0" smtClean="0"/>
          </a:p>
          <a:p>
            <a:pPr>
              <a:spcBef>
                <a:spcPts val="3000"/>
              </a:spcBef>
              <a:buFont typeface="Wingdings" panose="05000000000000000000" pitchFamily="2" charset="2"/>
              <a:buChar char="§"/>
            </a:pPr>
            <a:r>
              <a:rPr lang="en-US" sz="2800" b="1" dirty="0" smtClean="0"/>
              <a:t> </a:t>
            </a:r>
            <a:r>
              <a:rPr lang="en-US" sz="2800" b="1" dirty="0" err="1"/>
              <a:t>I</a:t>
            </a:r>
            <a:r>
              <a:rPr lang="en-US" sz="2800" b="1" dirty="0" err="1" smtClean="0"/>
              <a:t>nterprocess</a:t>
            </a:r>
            <a:r>
              <a:rPr lang="en-US" sz="2800" b="1" dirty="0" smtClean="0"/>
              <a:t> </a:t>
            </a:r>
            <a:r>
              <a:rPr lang="en-US" sz="2800" b="1" dirty="0"/>
              <a:t>Communication</a:t>
            </a:r>
            <a:endParaRPr lang="en-US" sz="2800" b="1" dirty="0" smtClean="0"/>
          </a:p>
        </p:txBody>
      </p:sp>
      <p:sp>
        <p:nvSpPr>
          <p:cNvPr id="7" name="Slide Number Placeholder 6"/>
          <p:cNvSpPr>
            <a:spLocks noGrp="1"/>
          </p:cNvSpPr>
          <p:nvPr>
            <p:ph type="sldNum" sz="quarter" idx="12"/>
          </p:nvPr>
        </p:nvSpPr>
        <p:spPr/>
        <p:txBody>
          <a:bodyPr/>
          <a:lstStyle/>
          <a:p>
            <a:fld id="{67173F58-4963-4C12-A4F2-3DAB0F212F35}" type="slidenum">
              <a:rPr lang="en-US" smtClean="0"/>
              <a:t>2</a:t>
            </a:fld>
            <a:endParaRPr lang="en-US"/>
          </a:p>
        </p:txBody>
      </p:sp>
    </p:spTree>
    <p:extLst>
      <p:ext uri="{BB962C8B-B14F-4D97-AF65-F5344CB8AC3E}">
        <p14:creationId xmlns:p14="http://schemas.microsoft.com/office/powerpoint/2010/main" val="13129442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Context Switch</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20</a:t>
            </a:fld>
            <a:endParaRPr lang="en-US"/>
          </a:p>
        </p:txBody>
      </p:sp>
      <p:sp>
        <p:nvSpPr>
          <p:cNvPr id="8" name="Content Placeholder 2"/>
          <p:cNvSpPr txBox="1">
            <a:spLocks/>
          </p:cNvSpPr>
          <p:nvPr/>
        </p:nvSpPr>
        <p:spPr>
          <a:xfrm>
            <a:off x="1138688" y="1932317"/>
            <a:ext cx="10489718" cy="434771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Interrupts</a:t>
            </a:r>
            <a:r>
              <a:rPr lang="en-US" sz="2800" dirty="0"/>
              <a:t> cause </a:t>
            </a:r>
            <a:r>
              <a:rPr lang="en-US" sz="2800" b="1" dirty="0"/>
              <a:t>OS</a:t>
            </a:r>
            <a:r>
              <a:rPr lang="en-US" sz="2800" dirty="0"/>
              <a:t> to </a:t>
            </a:r>
            <a:r>
              <a:rPr lang="en-US" sz="2800" b="1" dirty="0"/>
              <a:t>change</a:t>
            </a:r>
            <a:r>
              <a:rPr lang="en-US" sz="2800" dirty="0"/>
              <a:t> a </a:t>
            </a:r>
            <a:r>
              <a:rPr lang="en-US" sz="2800" b="1" dirty="0"/>
              <a:t>CPU</a:t>
            </a:r>
            <a:r>
              <a:rPr lang="en-US" sz="2800" dirty="0"/>
              <a:t> </a:t>
            </a:r>
            <a:r>
              <a:rPr lang="en-US" sz="2800" b="1" dirty="0"/>
              <a:t>from its current task </a:t>
            </a:r>
            <a:r>
              <a:rPr lang="en-US" sz="2800" dirty="0"/>
              <a:t>and </a:t>
            </a:r>
            <a:r>
              <a:rPr lang="en-US" sz="2800" b="1" dirty="0"/>
              <a:t>to run a kernel routine</a:t>
            </a:r>
            <a:r>
              <a:rPr lang="en-US" sz="2800" dirty="0"/>
              <a:t>.</a:t>
            </a:r>
          </a:p>
          <a:p>
            <a:pPr marL="293688" indent="-293688">
              <a:spcBef>
                <a:spcPts val="1800"/>
              </a:spcBef>
              <a:buFont typeface="Wingdings" panose="05000000000000000000" pitchFamily="2" charset="2"/>
              <a:buChar char="§"/>
            </a:pPr>
            <a:r>
              <a:rPr lang="en-US" sz="2800" dirty="0"/>
              <a:t>When </a:t>
            </a:r>
            <a:r>
              <a:rPr lang="en-US" sz="2800" b="1" dirty="0"/>
              <a:t>interrupt occurs</a:t>
            </a:r>
            <a:r>
              <a:rPr lang="en-US" sz="2800" dirty="0"/>
              <a:t>, the </a:t>
            </a:r>
            <a:r>
              <a:rPr lang="en-US" sz="2800" b="1" dirty="0"/>
              <a:t>system</a:t>
            </a:r>
            <a:r>
              <a:rPr lang="en-US" sz="2800" dirty="0"/>
              <a:t> needs to </a:t>
            </a:r>
            <a:r>
              <a:rPr lang="en-US" sz="2800" b="1" u="sng" dirty="0"/>
              <a:t>save</a:t>
            </a:r>
            <a:r>
              <a:rPr lang="en-US" sz="2800" u="sng" dirty="0"/>
              <a:t> the </a:t>
            </a:r>
            <a:r>
              <a:rPr lang="en-US" sz="2800" b="1" u="sng" dirty="0"/>
              <a:t>current context </a:t>
            </a:r>
            <a:r>
              <a:rPr lang="en-US" sz="2800" u="sng" dirty="0"/>
              <a:t>of the </a:t>
            </a:r>
            <a:r>
              <a:rPr lang="en-US" sz="2800" b="1" u="sng" dirty="0"/>
              <a:t>process currently running </a:t>
            </a:r>
            <a:r>
              <a:rPr lang="en-US" sz="2800" u="sng" dirty="0"/>
              <a:t>on the </a:t>
            </a:r>
            <a:r>
              <a:rPr lang="en-US" sz="2800" b="1" u="sng" dirty="0"/>
              <a:t>CPU</a:t>
            </a:r>
            <a:r>
              <a:rPr lang="en-US" sz="2800" dirty="0"/>
              <a:t>.</a:t>
            </a:r>
          </a:p>
          <a:p>
            <a:pPr marL="749808" lvl="1" indent="-457200">
              <a:spcBef>
                <a:spcPts val="1800"/>
              </a:spcBef>
              <a:spcAft>
                <a:spcPts val="0"/>
              </a:spcAft>
              <a:buClr>
                <a:srgbClr val="FFC000"/>
              </a:buClr>
              <a:buFont typeface="Arial" panose="020B0604020202020204" pitchFamily="34" charset="0"/>
              <a:buChar char="•"/>
            </a:pPr>
            <a:r>
              <a:rPr lang="en-US" sz="2600" dirty="0"/>
              <a:t>So that it can </a:t>
            </a:r>
            <a:r>
              <a:rPr lang="en-US" sz="2600" b="1" u="sng" dirty="0"/>
              <a:t>restore</a:t>
            </a:r>
            <a:r>
              <a:rPr lang="en-US" sz="2600" u="sng" dirty="0"/>
              <a:t> that </a:t>
            </a:r>
            <a:r>
              <a:rPr lang="en-US" sz="2600" b="1" u="sng" dirty="0"/>
              <a:t>context</a:t>
            </a:r>
            <a:r>
              <a:rPr lang="en-US" sz="2600" u="sng" dirty="0"/>
              <a:t> when </a:t>
            </a:r>
            <a:r>
              <a:rPr lang="en-US" sz="2600" b="1" u="sng" dirty="0"/>
              <a:t>its processing </a:t>
            </a:r>
            <a:r>
              <a:rPr lang="en-US" sz="2600" u="sng" dirty="0"/>
              <a:t>is </a:t>
            </a:r>
            <a:r>
              <a:rPr lang="en-US" sz="2600" b="1" u="sng" dirty="0"/>
              <a:t>done</a:t>
            </a:r>
            <a:r>
              <a:rPr lang="en-US" sz="2600" dirty="0"/>
              <a:t>, essentially </a:t>
            </a:r>
            <a:r>
              <a:rPr lang="en-US" sz="2600" b="1" u="sng" dirty="0"/>
              <a:t>suspending </a:t>
            </a:r>
            <a:r>
              <a:rPr lang="en-US" sz="2600" u="sng" dirty="0"/>
              <a:t>the </a:t>
            </a:r>
            <a:r>
              <a:rPr lang="en-US" sz="2600" b="1" u="sng" dirty="0"/>
              <a:t>process</a:t>
            </a:r>
            <a:r>
              <a:rPr lang="en-US" sz="2600" u="sng" dirty="0"/>
              <a:t> and then </a:t>
            </a:r>
            <a:r>
              <a:rPr lang="en-US" sz="2600" b="1" u="sng" dirty="0"/>
              <a:t>resuming it</a:t>
            </a:r>
            <a:r>
              <a:rPr lang="en-US" sz="2600" dirty="0"/>
              <a:t>.</a:t>
            </a:r>
          </a:p>
          <a:p>
            <a:pPr marL="396875" indent="-396875">
              <a:spcBef>
                <a:spcPts val="1800"/>
              </a:spcBef>
              <a:spcAft>
                <a:spcPts val="0"/>
              </a:spcAft>
              <a:buFont typeface="Wingdings" panose="05000000000000000000" pitchFamily="2" charset="2"/>
              <a:buChar char="§"/>
            </a:pPr>
            <a:r>
              <a:rPr lang="en-US" sz="2800" dirty="0"/>
              <a:t>The </a:t>
            </a:r>
            <a:r>
              <a:rPr lang="en-US" sz="2800" b="1" dirty="0"/>
              <a:t>context</a:t>
            </a:r>
            <a:r>
              <a:rPr lang="en-US" sz="2800" dirty="0"/>
              <a:t> is represented in the </a:t>
            </a:r>
            <a:r>
              <a:rPr lang="en-US" sz="2800" b="1" dirty="0"/>
              <a:t>PCB </a:t>
            </a:r>
            <a:r>
              <a:rPr lang="en-US" sz="2800" dirty="0"/>
              <a:t>of </a:t>
            </a:r>
            <a:r>
              <a:rPr lang="en-US" sz="2800" b="1" dirty="0"/>
              <a:t>process</a:t>
            </a:r>
            <a:r>
              <a:rPr lang="en-US" sz="2800" dirty="0"/>
              <a:t>; it includes the value of the </a:t>
            </a:r>
            <a:r>
              <a:rPr lang="en-US" sz="2800" b="1" dirty="0"/>
              <a:t>CPU registers</a:t>
            </a:r>
            <a:r>
              <a:rPr lang="en-US" sz="2800" dirty="0"/>
              <a:t>, the </a:t>
            </a:r>
            <a:r>
              <a:rPr lang="en-US" sz="2800" b="1" dirty="0"/>
              <a:t>process state</a:t>
            </a:r>
            <a:r>
              <a:rPr lang="en-US" sz="2800" dirty="0"/>
              <a:t>, and </a:t>
            </a:r>
            <a:r>
              <a:rPr lang="en-US" sz="2800" b="1" dirty="0"/>
              <a:t>memory-management information</a:t>
            </a:r>
            <a:r>
              <a:rPr lang="en-US" sz="2800" dirty="0" smtClean="0"/>
              <a:t>.</a:t>
            </a:r>
          </a:p>
          <a:p>
            <a:pPr marL="396875" indent="-396875">
              <a:spcBef>
                <a:spcPts val="1800"/>
              </a:spcBef>
              <a:spcAft>
                <a:spcPts val="0"/>
              </a:spcAft>
              <a:buFont typeface="Wingdings" panose="05000000000000000000" pitchFamily="2" charset="2"/>
              <a:buChar char="§"/>
            </a:pPr>
            <a:r>
              <a:rPr lang="en-US" sz="2800" dirty="0"/>
              <a:t>Generically, we perform a </a:t>
            </a:r>
            <a:r>
              <a:rPr lang="en-US" sz="2800" b="1" u="sng" dirty="0"/>
              <a:t>state save</a:t>
            </a:r>
            <a:r>
              <a:rPr lang="en-US" sz="2800" b="1" dirty="0"/>
              <a:t> </a:t>
            </a:r>
            <a:r>
              <a:rPr lang="en-US" sz="2800" dirty="0"/>
              <a:t>of the </a:t>
            </a:r>
            <a:r>
              <a:rPr lang="en-US" sz="2800" b="1" dirty="0"/>
              <a:t>current state </a:t>
            </a:r>
            <a:r>
              <a:rPr lang="en-US" sz="2800" dirty="0"/>
              <a:t>of the </a:t>
            </a:r>
            <a:r>
              <a:rPr lang="en-US" sz="2800" b="1" dirty="0"/>
              <a:t>CPU</a:t>
            </a:r>
            <a:r>
              <a:rPr lang="en-US" sz="2800" dirty="0"/>
              <a:t> and then a </a:t>
            </a:r>
            <a:r>
              <a:rPr lang="en-US" sz="2800" b="1" u="sng" dirty="0"/>
              <a:t>state restore</a:t>
            </a:r>
            <a:r>
              <a:rPr lang="en-US" sz="2800" b="1" dirty="0"/>
              <a:t> </a:t>
            </a:r>
            <a:r>
              <a:rPr lang="en-US" sz="2800" dirty="0"/>
              <a:t>to </a:t>
            </a:r>
            <a:r>
              <a:rPr lang="en-US" sz="2800" b="1" dirty="0"/>
              <a:t>resume operations</a:t>
            </a:r>
            <a:r>
              <a:rPr lang="en-US" sz="2800" dirty="0" smtClean="0"/>
              <a:t>.</a:t>
            </a:r>
            <a:endParaRPr lang="en-US" sz="28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313645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Context Switch</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21</a:t>
            </a:fld>
            <a:endParaRPr lang="en-US"/>
          </a:p>
        </p:txBody>
      </p:sp>
      <p:sp>
        <p:nvSpPr>
          <p:cNvPr id="8" name="Content Placeholder 2"/>
          <p:cNvSpPr txBox="1">
            <a:spLocks/>
          </p:cNvSpPr>
          <p:nvPr/>
        </p:nvSpPr>
        <p:spPr>
          <a:xfrm>
            <a:off x="1138688" y="1984075"/>
            <a:ext cx="10489718" cy="4295955"/>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Switching</a:t>
            </a:r>
            <a:r>
              <a:rPr lang="en-US" sz="2800" dirty="0"/>
              <a:t> the </a:t>
            </a:r>
            <a:r>
              <a:rPr lang="en-US" sz="2800" b="1" dirty="0"/>
              <a:t>CPU to another process </a:t>
            </a:r>
            <a:r>
              <a:rPr lang="en-US" sz="2800" dirty="0"/>
              <a:t>requires performing a </a:t>
            </a:r>
            <a:r>
              <a:rPr lang="en-US" sz="2800" b="1" u="sng" dirty="0"/>
              <a:t>state save </a:t>
            </a:r>
            <a:r>
              <a:rPr lang="en-US" sz="2800" u="sng" dirty="0"/>
              <a:t>of the </a:t>
            </a:r>
            <a:r>
              <a:rPr lang="en-US" sz="2800" b="1" u="sng" dirty="0"/>
              <a:t>current process </a:t>
            </a:r>
            <a:r>
              <a:rPr lang="en-US" sz="2800" u="sng" dirty="0"/>
              <a:t>and a </a:t>
            </a:r>
            <a:r>
              <a:rPr lang="en-US" sz="2800" b="1" u="sng" dirty="0"/>
              <a:t>state restore </a:t>
            </a:r>
            <a:r>
              <a:rPr lang="en-US" sz="2800" u="sng" dirty="0"/>
              <a:t>of a </a:t>
            </a:r>
            <a:r>
              <a:rPr lang="en-US" sz="2800" b="1" u="sng" dirty="0"/>
              <a:t>different process</a:t>
            </a:r>
            <a:r>
              <a:rPr lang="en-US" sz="2800" dirty="0"/>
              <a:t>. This task known as a </a:t>
            </a:r>
            <a:r>
              <a:rPr lang="en-US" sz="2800" b="1" u="sng" dirty="0"/>
              <a:t>context switch</a:t>
            </a:r>
            <a:r>
              <a:rPr lang="en-US" sz="2800" dirty="0"/>
              <a:t>.</a:t>
            </a:r>
          </a:p>
          <a:p>
            <a:pPr marL="749808" lvl="1" indent="-457200">
              <a:spcBef>
                <a:spcPts val="1200"/>
              </a:spcBef>
              <a:spcAft>
                <a:spcPts val="0"/>
              </a:spcAft>
              <a:buClr>
                <a:srgbClr val="FFC000"/>
              </a:buClr>
              <a:buFont typeface="Arial" panose="020B0604020202020204" pitchFamily="34" charset="0"/>
              <a:buChar char="•"/>
            </a:pPr>
            <a:r>
              <a:rPr lang="en-US" sz="2600" dirty="0"/>
              <a:t>When a </a:t>
            </a:r>
            <a:r>
              <a:rPr lang="en-US" sz="2600" b="1" dirty="0"/>
              <a:t>context switch occurs</a:t>
            </a:r>
            <a:r>
              <a:rPr lang="en-US" sz="2600" dirty="0"/>
              <a:t>, the </a:t>
            </a:r>
            <a:r>
              <a:rPr lang="en-US" sz="2600" b="1" dirty="0"/>
              <a:t>kernel saves </a:t>
            </a:r>
            <a:r>
              <a:rPr lang="en-US" sz="2600" dirty="0"/>
              <a:t>the </a:t>
            </a:r>
            <a:r>
              <a:rPr lang="en-US" sz="2600" b="1" dirty="0"/>
              <a:t>context</a:t>
            </a:r>
            <a:r>
              <a:rPr lang="en-US" sz="2600" dirty="0"/>
              <a:t> of the </a:t>
            </a:r>
            <a:r>
              <a:rPr lang="en-US" sz="2600" b="1" dirty="0"/>
              <a:t>old process </a:t>
            </a:r>
            <a:r>
              <a:rPr lang="en-US" sz="2600" dirty="0"/>
              <a:t>in </a:t>
            </a:r>
            <a:r>
              <a:rPr lang="en-US" sz="2600" b="1" dirty="0"/>
              <a:t>its PCB </a:t>
            </a:r>
            <a:r>
              <a:rPr lang="en-US" sz="2600" dirty="0"/>
              <a:t>and </a:t>
            </a:r>
            <a:r>
              <a:rPr lang="en-US" sz="2600" b="1" dirty="0"/>
              <a:t>loads</a:t>
            </a:r>
            <a:r>
              <a:rPr lang="en-US" sz="2600" dirty="0"/>
              <a:t> the </a:t>
            </a:r>
            <a:r>
              <a:rPr lang="en-US" sz="2600" b="1" dirty="0"/>
              <a:t>saved context </a:t>
            </a:r>
            <a:r>
              <a:rPr lang="en-US" sz="2600" dirty="0"/>
              <a:t>of the </a:t>
            </a:r>
            <a:r>
              <a:rPr lang="en-US" sz="2600" b="1" dirty="0"/>
              <a:t>new process scheduled</a:t>
            </a:r>
            <a:r>
              <a:rPr lang="en-US" sz="2600" dirty="0"/>
              <a:t> to </a:t>
            </a:r>
            <a:r>
              <a:rPr lang="en-US" sz="2600" b="1" dirty="0"/>
              <a:t>run</a:t>
            </a:r>
            <a:r>
              <a:rPr lang="en-US" sz="2600" dirty="0"/>
              <a:t>.</a:t>
            </a:r>
          </a:p>
          <a:p>
            <a:pPr marL="396875" indent="-396875">
              <a:spcBef>
                <a:spcPts val="2400"/>
              </a:spcBef>
              <a:spcAft>
                <a:spcPts val="0"/>
              </a:spcAft>
              <a:buFont typeface="Wingdings" panose="05000000000000000000" pitchFamily="2" charset="2"/>
              <a:buChar char="§"/>
            </a:pPr>
            <a:r>
              <a:rPr lang="en-US" sz="2800" b="1" u="sng" dirty="0"/>
              <a:t>Context switch time</a:t>
            </a:r>
            <a:r>
              <a:rPr lang="en-US" sz="2800" u="sng" dirty="0"/>
              <a:t> is </a:t>
            </a:r>
            <a:r>
              <a:rPr lang="en-US" sz="2800" b="1" u="sng" dirty="0"/>
              <a:t>pure overhead</a:t>
            </a:r>
            <a:r>
              <a:rPr lang="en-US" sz="2800" dirty="0"/>
              <a:t>, because the </a:t>
            </a:r>
            <a:r>
              <a:rPr lang="en-US" sz="2800" b="1" dirty="0"/>
              <a:t>system</a:t>
            </a:r>
            <a:r>
              <a:rPr lang="en-US" sz="2800" dirty="0"/>
              <a:t> does </a:t>
            </a:r>
            <a:r>
              <a:rPr lang="en-US" sz="2800" b="1" dirty="0"/>
              <a:t>no useful work while switching</a:t>
            </a:r>
            <a:r>
              <a:rPr lang="en-US" sz="2800" dirty="0"/>
              <a:t>.</a:t>
            </a:r>
          </a:p>
          <a:p>
            <a:pPr marL="749808" lvl="1" indent="-457200">
              <a:spcBef>
                <a:spcPts val="1200"/>
              </a:spcBef>
              <a:spcAft>
                <a:spcPts val="0"/>
              </a:spcAft>
              <a:buClr>
                <a:srgbClr val="FFC000"/>
              </a:buClr>
              <a:buFont typeface="Arial" panose="020B0604020202020204" pitchFamily="34" charset="0"/>
              <a:buChar char="•"/>
            </a:pPr>
            <a:r>
              <a:rPr lang="en-US" sz="2600" b="1" dirty="0"/>
              <a:t>Its speed varies from machine to machine</a:t>
            </a:r>
            <a:r>
              <a:rPr lang="en-US" sz="2600" dirty="0"/>
              <a:t>, depending on the </a:t>
            </a:r>
            <a:r>
              <a:rPr lang="en-US" sz="2600" b="1" dirty="0"/>
              <a:t>memory speed</a:t>
            </a:r>
            <a:r>
              <a:rPr lang="en-US" sz="2600" dirty="0"/>
              <a:t>, the </a:t>
            </a:r>
            <a:r>
              <a:rPr lang="en-US" sz="2600" b="1" dirty="0"/>
              <a:t>number</a:t>
            </a:r>
            <a:r>
              <a:rPr lang="en-US" sz="2600" dirty="0"/>
              <a:t> of </a:t>
            </a:r>
            <a:r>
              <a:rPr lang="en-US" sz="2600" b="1" dirty="0"/>
              <a:t>registers</a:t>
            </a:r>
            <a:r>
              <a:rPr lang="en-US" sz="2600" dirty="0"/>
              <a:t> that must be </a:t>
            </a:r>
            <a:r>
              <a:rPr lang="en-US" sz="2600" b="1" dirty="0"/>
              <a:t>copied</a:t>
            </a:r>
            <a:r>
              <a:rPr lang="en-US" sz="2600" dirty="0"/>
              <a:t>, and the </a:t>
            </a:r>
            <a:r>
              <a:rPr lang="en-US" sz="2600" b="1" dirty="0"/>
              <a:t>existence</a:t>
            </a:r>
            <a:r>
              <a:rPr lang="en-US" sz="2600" dirty="0"/>
              <a:t> of </a:t>
            </a:r>
            <a:r>
              <a:rPr lang="en-US" sz="2600" b="1" dirty="0"/>
              <a:t>special instructions</a:t>
            </a:r>
            <a:r>
              <a:rPr lang="en-US" sz="2600" dirty="0"/>
              <a:t> </a:t>
            </a:r>
            <a:r>
              <a:rPr lang="en-US" sz="2600" i="1" dirty="0"/>
              <a:t>(such as a single instruction to load or store all registers)</a:t>
            </a:r>
            <a:r>
              <a:rPr lang="en-US" sz="2600" dirty="0"/>
              <a:t>.</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220149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15636"/>
            <a:ext cx="10058400" cy="3909476"/>
          </a:xfrm>
        </p:spPr>
        <p:txBody>
          <a:bodyPr>
            <a:noAutofit/>
          </a:bodyPr>
          <a:lstStyle/>
          <a:p>
            <a:pPr algn="ctr"/>
            <a:r>
              <a:rPr lang="en-US" sz="7000" b="1" dirty="0" smtClean="0">
                <a:solidFill>
                  <a:schemeClr val="tx1"/>
                </a:solidFill>
                <a:effectLst>
                  <a:outerShdw blurRad="38100" dist="38100" dir="2700000" algn="tl">
                    <a:srgbClr val="000000">
                      <a:alpha val="43137"/>
                    </a:srgbClr>
                  </a:outerShdw>
                </a:effectLst>
              </a:rPr>
              <a:t>Overview of Thread</a:t>
            </a:r>
            <a:endParaRPr lang="en-US" sz="7000" b="1" dirty="0">
              <a:solidFill>
                <a:schemeClr val="tx1"/>
              </a:solidFill>
            </a:endParaRPr>
          </a:p>
        </p:txBody>
      </p:sp>
      <p:sp>
        <p:nvSpPr>
          <p:cNvPr id="6" name="Slide Number Placeholder 5"/>
          <p:cNvSpPr>
            <a:spLocks noGrp="1"/>
          </p:cNvSpPr>
          <p:nvPr>
            <p:ph type="sldNum" sz="quarter" idx="12"/>
          </p:nvPr>
        </p:nvSpPr>
        <p:spPr/>
        <p:txBody>
          <a:bodyPr/>
          <a:lstStyle/>
          <a:p>
            <a:fld id="{67173F58-4963-4C12-A4F2-3DAB0F212F35}" type="slidenum">
              <a:rPr lang="en-US" smtClean="0"/>
              <a:pPr/>
              <a:t>22</a:t>
            </a:fld>
            <a:endParaRPr lang="en-US" dirty="0"/>
          </a:p>
        </p:txBody>
      </p:sp>
    </p:spTree>
    <p:extLst>
      <p:ext uri="{BB962C8B-B14F-4D97-AF65-F5344CB8AC3E}">
        <p14:creationId xmlns:p14="http://schemas.microsoft.com/office/powerpoint/2010/main" val="258848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Thread of Execution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23</a:t>
            </a:fld>
            <a:endParaRPr lang="en-US"/>
          </a:p>
        </p:txBody>
      </p:sp>
      <p:grpSp>
        <p:nvGrpSpPr>
          <p:cNvPr id="5" name="Group 4"/>
          <p:cNvGrpSpPr/>
          <p:nvPr/>
        </p:nvGrpSpPr>
        <p:grpSpPr>
          <a:xfrm>
            <a:off x="269675" y="1795319"/>
            <a:ext cx="4405843" cy="4502246"/>
            <a:chOff x="269675" y="1795319"/>
            <a:chExt cx="4405843" cy="4502246"/>
          </a:xfrm>
        </p:grpSpPr>
        <p:sp>
          <p:nvSpPr>
            <p:cNvPr id="8" name="Content Placeholder 2"/>
            <p:cNvSpPr txBox="1">
              <a:spLocks/>
            </p:cNvSpPr>
            <p:nvPr/>
          </p:nvSpPr>
          <p:spPr>
            <a:xfrm>
              <a:off x="269675" y="1795319"/>
              <a:ext cx="2508032" cy="4502246"/>
            </a:xfrm>
            <a:prstGeom prst="rect">
              <a:avLst/>
            </a:prstGeom>
            <a:ln w="19050">
              <a:solidFill>
                <a:schemeClr val="tx1"/>
              </a:solidFill>
              <a:prstDash val="dash"/>
            </a:ln>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  </a:t>
              </a:r>
              <a:r>
                <a:rPr lang="en-US" sz="2600" dirty="0" smtClean="0"/>
                <a:t>…..</a:t>
              </a:r>
            </a:p>
            <a:p>
              <a:pPr marL="0" indent="0">
                <a:buNone/>
              </a:pPr>
              <a:r>
                <a:rPr lang="en-US" sz="2600" dirty="0" smtClean="0"/>
                <a:t>  </a:t>
              </a:r>
              <a:r>
                <a:rPr lang="en-US" sz="2600" dirty="0" err="1" smtClean="0"/>
                <a:t>int</a:t>
              </a:r>
              <a:r>
                <a:rPr lang="en-US" sz="2600" dirty="0" smtClean="0"/>
                <a:t> a[100], b[100];</a:t>
              </a:r>
            </a:p>
            <a:p>
              <a:pPr marL="0" indent="0">
                <a:buNone/>
              </a:pPr>
              <a:r>
                <a:rPr lang="en-US" sz="2600" dirty="0" smtClean="0"/>
                <a:t>  void  </a:t>
              </a:r>
              <a:r>
                <a:rPr lang="en-US" sz="2600" b="1" dirty="0" err="1" smtClean="0"/>
                <a:t>functionA</a:t>
              </a:r>
              <a:r>
                <a:rPr lang="en-US" sz="2600" dirty="0" smtClean="0"/>
                <a:t> ( )</a:t>
              </a:r>
            </a:p>
            <a:p>
              <a:pPr marL="0" indent="0">
                <a:buNone/>
              </a:pPr>
              <a:r>
                <a:rPr lang="en-US" sz="2600" dirty="0" smtClean="0"/>
                <a:t> {</a:t>
              </a:r>
            </a:p>
            <a:p>
              <a:pPr marL="0" indent="0">
                <a:buNone/>
              </a:pPr>
              <a:r>
                <a:rPr lang="en-US" sz="2600" dirty="0"/>
                <a:t> </a:t>
              </a:r>
              <a:r>
                <a:rPr lang="en-US" sz="2600" dirty="0" smtClean="0"/>
                <a:t>     for (</a:t>
              </a:r>
              <a:r>
                <a:rPr lang="en-US" sz="2600" dirty="0" err="1" smtClean="0"/>
                <a:t>i</a:t>
              </a:r>
              <a:r>
                <a:rPr lang="en-US" sz="2600" dirty="0" smtClean="0"/>
                <a:t>=1; </a:t>
              </a:r>
              <a:r>
                <a:rPr lang="en-US" sz="2600" dirty="0" err="1" smtClean="0"/>
                <a:t>i</a:t>
              </a:r>
              <a:r>
                <a:rPr lang="en-US" sz="2600" dirty="0" smtClean="0"/>
                <a:t>&lt;100; </a:t>
              </a:r>
              <a:r>
                <a:rPr lang="en-US" sz="2600" dirty="0" err="1" smtClean="0"/>
                <a:t>i</a:t>
              </a:r>
              <a:r>
                <a:rPr lang="en-US" sz="2600" dirty="0" smtClean="0"/>
                <a:t>++)</a:t>
              </a:r>
            </a:p>
            <a:p>
              <a:pPr marL="0" indent="0">
                <a:buNone/>
              </a:pPr>
              <a:r>
                <a:rPr lang="en-US" sz="2600" dirty="0"/>
                <a:t>  </a:t>
              </a:r>
              <a:r>
                <a:rPr lang="en-US" sz="2600" dirty="0" smtClean="0"/>
                <a:t>        </a:t>
              </a:r>
              <a:r>
                <a:rPr lang="en-US" sz="2600" b="1" dirty="0" smtClean="0"/>
                <a:t>a[</a:t>
              </a:r>
              <a:r>
                <a:rPr lang="en-US" sz="2600" b="1" dirty="0" err="1" smtClean="0"/>
                <a:t>i</a:t>
              </a:r>
              <a:r>
                <a:rPr lang="en-US" sz="2600" b="1" dirty="0" smtClean="0"/>
                <a:t>] = a[i-1] + 1;</a:t>
              </a:r>
              <a:endParaRPr lang="en-US" sz="2600" b="1" dirty="0"/>
            </a:p>
            <a:p>
              <a:pPr marL="0" indent="0">
                <a:buNone/>
              </a:pPr>
              <a:r>
                <a:rPr lang="en-US" sz="2600" dirty="0" smtClean="0"/>
                <a:t> }</a:t>
              </a:r>
            </a:p>
            <a:p>
              <a:pPr marL="0" indent="0">
                <a:buNone/>
              </a:pPr>
              <a:r>
                <a:rPr lang="en-US" sz="2600" dirty="0" smtClean="0"/>
                <a:t>  void  </a:t>
              </a:r>
              <a:r>
                <a:rPr lang="en-US" sz="2600" b="1" dirty="0" err="1" smtClean="0"/>
                <a:t>functionB</a:t>
              </a:r>
              <a:r>
                <a:rPr lang="en-US" sz="2600" dirty="0" smtClean="0"/>
                <a:t> ( )</a:t>
              </a:r>
            </a:p>
            <a:p>
              <a:pPr marL="0" indent="0">
                <a:buNone/>
              </a:pPr>
              <a:r>
                <a:rPr lang="en-US" sz="2600" dirty="0"/>
                <a:t> </a:t>
              </a:r>
              <a:r>
                <a:rPr lang="en-US" sz="2600" dirty="0" smtClean="0"/>
                <a:t>{</a:t>
              </a:r>
            </a:p>
            <a:p>
              <a:pPr marL="0" indent="0">
                <a:buNone/>
              </a:pPr>
              <a:r>
                <a:rPr lang="en-US" sz="2600" dirty="0"/>
                <a:t> </a:t>
              </a:r>
              <a:r>
                <a:rPr lang="en-US" sz="2600" dirty="0" smtClean="0"/>
                <a:t>      for </a:t>
              </a:r>
              <a:r>
                <a:rPr lang="en-US" sz="2600" dirty="0"/>
                <a:t>(</a:t>
              </a:r>
              <a:r>
                <a:rPr lang="en-US" sz="2600" dirty="0" err="1" smtClean="0"/>
                <a:t>i</a:t>
              </a:r>
              <a:r>
                <a:rPr lang="en-US" sz="2600" dirty="0" smtClean="0"/>
                <a:t>=1; </a:t>
              </a:r>
              <a:r>
                <a:rPr lang="en-US" sz="2600" dirty="0" err="1"/>
                <a:t>i</a:t>
              </a:r>
              <a:r>
                <a:rPr lang="en-US" sz="2600" dirty="0"/>
                <a:t>&lt;100; </a:t>
              </a:r>
              <a:r>
                <a:rPr lang="en-US" sz="2600" dirty="0" err="1"/>
                <a:t>i</a:t>
              </a:r>
              <a:r>
                <a:rPr lang="en-US" sz="2600" dirty="0"/>
                <a:t>++)</a:t>
              </a:r>
            </a:p>
            <a:p>
              <a:pPr marL="0" indent="0">
                <a:buNone/>
              </a:pPr>
              <a:r>
                <a:rPr lang="en-US" sz="2600" dirty="0"/>
                <a:t>          </a:t>
              </a:r>
              <a:r>
                <a:rPr lang="en-US" sz="2600" b="1" dirty="0" smtClean="0"/>
                <a:t>b[</a:t>
              </a:r>
              <a:r>
                <a:rPr lang="en-US" sz="2600" b="1" dirty="0" err="1" smtClean="0"/>
                <a:t>i</a:t>
              </a:r>
              <a:r>
                <a:rPr lang="en-US" sz="2600" b="1" dirty="0"/>
                <a:t>] = </a:t>
              </a:r>
              <a:r>
                <a:rPr lang="en-US" sz="2600" b="1" dirty="0" smtClean="0"/>
                <a:t>b[i-1</a:t>
              </a:r>
              <a:r>
                <a:rPr lang="en-US" sz="2600" b="1" dirty="0"/>
                <a:t>] + 1;</a:t>
              </a:r>
            </a:p>
            <a:p>
              <a:pPr marL="0" indent="0">
                <a:buNone/>
              </a:pPr>
              <a:r>
                <a:rPr lang="en-US" sz="2600" dirty="0" smtClean="0"/>
                <a:t> }</a:t>
              </a:r>
            </a:p>
          </p:txBody>
        </p:sp>
        <p:sp>
          <p:nvSpPr>
            <p:cNvPr id="6" name="Content Placeholder 2"/>
            <p:cNvSpPr txBox="1">
              <a:spLocks/>
            </p:cNvSpPr>
            <p:nvPr/>
          </p:nvSpPr>
          <p:spPr>
            <a:xfrm>
              <a:off x="2856322" y="1795319"/>
              <a:ext cx="1819196" cy="4502246"/>
            </a:xfrm>
            <a:prstGeom prst="rect">
              <a:avLst/>
            </a:prstGeom>
            <a:ln w="19050">
              <a:solidFill>
                <a:schemeClr val="tx1"/>
              </a:solidFill>
              <a:prstDash val="dash"/>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 void </a:t>
              </a:r>
              <a:r>
                <a:rPr lang="en-US" b="1" dirty="0" smtClean="0"/>
                <a:t>main</a:t>
              </a:r>
              <a:r>
                <a:rPr lang="en-US" dirty="0" smtClean="0"/>
                <a:t> ( )</a:t>
              </a:r>
            </a:p>
            <a:p>
              <a:pPr marL="0" indent="0">
                <a:buNone/>
              </a:pPr>
              <a:r>
                <a:rPr lang="en-US" dirty="0"/>
                <a:t> </a:t>
              </a:r>
              <a:r>
                <a:rPr lang="en-US" dirty="0" smtClean="0"/>
                <a:t>{</a:t>
              </a:r>
            </a:p>
            <a:p>
              <a:pPr marL="0" indent="0">
                <a:buNone/>
              </a:pPr>
              <a:r>
                <a:rPr lang="en-US" dirty="0" smtClean="0"/>
                <a:t>    </a:t>
              </a:r>
              <a:r>
                <a:rPr lang="en-US" b="1" dirty="0" err="1" smtClean="0"/>
                <a:t>functionA</a:t>
              </a:r>
              <a:r>
                <a:rPr lang="en-US" dirty="0" smtClean="0"/>
                <a:t>( );</a:t>
              </a:r>
            </a:p>
            <a:p>
              <a:pPr marL="0" indent="0">
                <a:buNone/>
              </a:pPr>
              <a:r>
                <a:rPr lang="en-US" dirty="0"/>
                <a:t> </a:t>
              </a:r>
              <a:r>
                <a:rPr lang="en-US" dirty="0" smtClean="0"/>
                <a:t>   </a:t>
              </a:r>
              <a:r>
                <a:rPr lang="en-US" b="1" dirty="0" err="1" smtClean="0"/>
                <a:t>functionB</a:t>
              </a:r>
              <a:r>
                <a:rPr lang="en-US" dirty="0" smtClean="0"/>
                <a:t>( );</a:t>
              </a:r>
            </a:p>
            <a:p>
              <a:pPr marL="0" indent="0">
                <a:buNone/>
              </a:pPr>
              <a:r>
                <a:rPr lang="en-US" dirty="0"/>
                <a:t> </a:t>
              </a:r>
              <a:r>
                <a:rPr lang="en-US" dirty="0" smtClean="0"/>
                <a:t>   ……</a:t>
              </a:r>
              <a:endParaRPr lang="en-US" dirty="0"/>
            </a:p>
            <a:p>
              <a:pPr marL="0" indent="0">
                <a:buNone/>
              </a:pPr>
              <a:r>
                <a:rPr lang="en-US" dirty="0" smtClean="0"/>
                <a:t> } </a:t>
              </a:r>
              <a:endParaRPr lang="en-US" dirty="0"/>
            </a:p>
          </p:txBody>
        </p:sp>
      </p:grpSp>
      <p:pic>
        <p:nvPicPr>
          <p:cNvPr id="1026" name="Picture 2" descr="Image result for cp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8099" y="4268792"/>
            <a:ext cx="2165529" cy="1769518"/>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6217839" y="3172366"/>
            <a:ext cx="1095841" cy="620908"/>
          </a:xfrm>
          <a:prstGeom prst="roundRect">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rPr>
              <a:t>FuncB</a:t>
            </a:r>
            <a:endParaRPr lang="en-US" sz="2400" b="1" dirty="0">
              <a:solidFill>
                <a:schemeClr val="bg1"/>
              </a:solidFill>
            </a:endParaRPr>
          </a:p>
        </p:txBody>
      </p:sp>
      <p:grpSp>
        <p:nvGrpSpPr>
          <p:cNvPr id="4" name="Group 3"/>
          <p:cNvGrpSpPr/>
          <p:nvPr/>
        </p:nvGrpSpPr>
        <p:grpSpPr>
          <a:xfrm>
            <a:off x="6644754" y="-99489"/>
            <a:ext cx="5829042" cy="1699413"/>
            <a:chOff x="6644754" y="-99489"/>
            <a:chExt cx="5829042" cy="1699413"/>
          </a:xfrm>
        </p:grpSpPr>
        <p:sp>
          <p:nvSpPr>
            <p:cNvPr id="3" name="Explosion 1 2"/>
            <p:cNvSpPr/>
            <p:nvPr/>
          </p:nvSpPr>
          <p:spPr>
            <a:xfrm>
              <a:off x="6644754" y="-99489"/>
              <a:ext cx="5829042" cy="1620898"/>
            </a:xfrm>
            <a:prstGeom prst="irregularSeal1">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a sequence of execution of </a:t>
              </a:r>
              <a:r>
                <a:rPr lang="en-US" sz="2400" b="1" dirty="0" smtClean="0"/>
                <a:t>program?</a:t>
              </a:r>
              <a:endParaRPr lang="en-US" sz="2400" b="1" dirty="0"/>
            </a:p>
          </p:txBody>
        </p:sp>
        <p:pic>
          <p:nvPicPr>
            <p:cNvPr id="13" name="Picture 12" descr="Image result for ques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25552" y="909811"/>
              <a:ext cx="1003292" cy="6901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4972050" y="3789305"/>
            <a:ext cx="3887169" cy="431322"/>
            <a:chOff x="4972050" y="3789305"/>
            <a:chExt cx="3887169" cy="431322"/>
          </a:xfrm>
        </p:grpSpPr>
        <p:cxnSp>
          <p:nvCxnSpPr>
            <p:cNvPr id="16" name="Straight Arrow Connector 15"/>
            <p:cNvCxnSpPr/>
            <p:nvPr/>
          </p:nvCxnSpPr>
          <p:spPr>
            <a:xfrm>
              <a:off x="4972050" y="4046442"/>
              <a:ext cx="2539673" cy="0"/>
            </a:xfrm>
            <a:prstGeom prst="straightConnector1">
              <a:avLst/>
            </a:prstGeom>
            <a:ln w="85725">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040023" y="3789305"/>
              <a:ext cx="1819196" cy="431322"/>
            </a:xfrm>
            <a:prstGeom prst="rect">
              <a:avLst/>
            </a:prstGeom>
            <a:ln w="19050">
              <a:noFill/>
              <a:prstDash val="dash"/>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200" dirty="0" smtClean="0">
                  <a:solidFill>
                    <a:srgbClr val="0070C0"/>
                  </a:solidFill>
                </a:rPr>
                <a:t>time</a:t>
              </a:r>
              <a:endParaRPr lang="en-US" sz="3200" dirty="0">
                <a:solidFill>
                  <a:srgbClr val="0070C0"/>
                </a:solidFill>
              </a:endParaRPr>
            </a:p>
          </p:txBody>
        </p:sp>
      </p:grpSp>
      <p:sp>
        <p:nvSpPr>
          <p:cNvPr id="20" name="Rounded Rectangle 19"/>
          <p:cNvSpPr/>
          <p:nvPr/>
        </p:nvSpPr>
        <p:spPr>
          <a:xfrm>
            <a:off x="5042318" y="3172366"/>
            <a:ext cx="1095841" cy="620908"/>
          </a:xfrm>
          <a:prstGeom prst="roundRect">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rPr>
              <a:t>FuncA</a:t>
            </a:r>
            <a:endParaRPr lang="en-US" sz="2400" b="1" dirty="0">
              <a:solidFill>
                <a:schemeClr val="bg1"/>
              </a:solidFill>
            </a:endParaRPr>
          </a:p>
        </p:txBody>
      </p:sp>
      <p:grpSp>
        <p:nvGrpSpPr>
          <p:cNvPr id="22" name="Group 21"/>
          <p:cNvGrpSpPr/>
          <p:nvPr/>
        </p:nvGrpSpPr>
        <p:grpSpPr>
          <a:xfrm>
            <a:off x="3695700" y="1166948"/>
            <a:ext cx="9091484" cy="2622357"/>
            <a:chOff x="3695700" y="-356626"/>
            <a:chExt cx="9091484" cy="2622357"/>
          </a:xfrm>
        </p:grpSpPr>
        <p:sp>
          <p:nvSpPr>
            <p:cNvPr id="23" name="Explosion 1 22"/>
            <p:cNvSpPr/>
            <p:nvPr/>
          </p:nvSpPr>
          <p:spPr>
            <a:xfrm>
              <a:off x="3695700" y="-356626"/>
              <a:ext cx="9091484" cy="2622357"/>
            </a:xfrm>
            <a:prstGeom prst="irregularSeal1">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Is it possible to execute both functions (no dependency) on different CPUs at the same time?</a:t>
              </a:r>
              <a:endParaRPr lang="en-US" sz="2400" b="1" dirty="0"/>
            </a:p>
          </p:txBody>
        </p:sp>
        <p:pic>
          <p:nvPicPr>
            <p:cNvPr id="24" name="Picture 23" descr="Image result for ques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04992" y="1232546"/>
              <a:ext cx="1003292" cy="690113"/>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descr="Image result for cp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9759" y="4283615"/>
            <a:ext cx="2165529" cy="176951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cp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7134" y="4268792"/>
            <a:ext cx="2165529" cy="1769518"/>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p:cNvGrpSpPr/>
          <p:nvPr/>
        </p:nvGrpSpPr>
        <p:grpSpPr>
          <a:xfrm>
            <a:off x="4972050" y="3172366"/>
            <a:ext cx="3887169" cy="1048261"/>
            <a:chOff x="4972050" y="3172366"/>
            <a:chExt cx="3887169" cy="1048261"/>
          </a:xfrm>
        </p:grpSpPr>
        <p:grpSp>
          <p:nvGrpSpPr>
            <p:cNvPr id="30" name="Group 29"/>
            <p:cNvGrpSpPr/>
            <p:nvPr/>
          </p:nvGrpSpPr>
          <p:grpSpPr>
            <a:xfrm>
              <a:off x="4972050" y="3789305"/>
              <a:ext cx="3887169" cy="431322"/>
              <a:chOff x="4972050" y="3789305"/>
              <a:chExt cx="3887169" cy="431322"/>
            </a:xfrm>
          </p:grpSpPr>
          <p:cxnSp>
            <p:nvCxnSpPr>
              <p:cNvPr id="31" name="Straight Arrow Connector 30"/>
              <p:cNvCxnSpPr/>
              <p:nvPr/>
            </p:nvCxnSpPr>
            <p:spPr>
              <a:xfrm>
                <a:off x="4972050" y="4046442"/>
                <a:ext cx="2539673" cy="0"/>
              </a:xfrm>
              <a:prstGeom prst="straightConnector1">
                <a:avLst/>
              </a:prstGeom>
              <a:ln w="85725">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a:xfrm>
                <a:off x="7040023" y="3789305"/>
                <a:ext cx="1819196" cy="431322"/>
              </a:xfrm>
              <a:prstGeom prst="rect">
                <a:avLst/>
              </a:prstGeom>
              <a:ln w="19050">
                <a:noFill/>
                <a:prstDash val="dash"/>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200" dirty="0" smtClean="0">
                    <a:solidFill>
                      <a:srgbClr val="0070C0"/>
                    </a:solidFill>
                  </a:rPr>
                  <a:t>time</a:t>
                </a:r>
                <a:endParaRPr lang="en-US" sz="3200" dirty="0">
                  <a:solidFill>
                    <a:srgbClr val="0070C0"/>
                  </a:solidFill>
                </a:endParaRPr>
              </a:p>
            </p:txBody>
          </p:sp>
        </p:grpSp>
        <p:sp>
          <p:nvSpPr>
            <p:cNvPr id="33" name="Rounded Rectangle 32"/>
            <p:cNvSpPr/>
            <p:nvPr/>
          </p:nvSpPr>
          <p:spPr>
            <a:xfrm>
              <a:off x="5042318" y="3172366"/>
              <a:ext cx="1095841" cy="620908"/>
            </a:xfrm>
            <a:prstGeom prst="roundRect">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rPr>
                <a:t>FuncA</a:t>
              </a:r>
              <a:endParaRPr lang="en-US" sz="2400" b="1" dirty="0">
                <a:solidFill>
                  <a:schemeClr val="bg1"/>
                </a:solidFill>
              </a:endParaRPr>
            </a:p>
          </p:txBody>
        </p:sp>
      </p:grpSp>
      <p:grpSp>
        <p:nvGrpSpPr>
          <p:cNvPr id="21" name="Group 20"/>
          <p:cNvGrpSpPr/>
          <p:nvPr/>
        </p:nvGrpSpPr>
        <p:grpSpPr>
          <a:xfrm>
            <a:off x="8596777" y="3172366"/>
            <a:ext cx="3887169" cy="1048261"/>
            <a:chOff x="8596777" y="3172366"/>
            <a:chExt cx="3887169" cy="1048261"/>
          </a:xfrm>
        </p:grpSpPr>
        <p:grpSp>
          <p:nvGrpSpPr>
            <p:cNvPr id="34" name="Group 33"/>
            <p:cNvGrpSpPr/>
            <p:nvPr/>
          </p:nvGrpSpPr>
          <p:grpSpPr>
            <a:xfrm>
              <a:off x="8596777" y="3789305"/>
              <a:ext cx="3887169" cy="431322"/>
              <a:chOff x="4972050" y="3789305"/>
              <a:chExt cx="3887169" cy="431322"/>
            </a:xfrm>
          </p:grpSpPr>
          <p:cxnSp>
            <p:nvCxnSpPr>
              <p:cNvPr id="35" name="Straight Arrow Connector 34"/>
              <p:cNvCxnSpPr/>
              <p:nvPr/>
            </p:nvCxnSpPr>
            <p:spPr>
              <a:xfrm>
                <a:off x="4972050" y="4046442"/>
                <a:ext cx="2539673" cy="0"/>
              </a:xfrm>
              <a:prstGeom prst="straightConnector1">
                <a:avLst/>
              </a:prstGeom>
              <a:ln w="85725">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p:cNvSpPr txBox="1">
                <a:spLocks/>
              </p:cNvSpPr>
              <p:nvPr/>
            </p:nvSpPr>
            <p:spPr>
              <a:xfrm>
                <a:off x="7040023" y="3789305"/>
                <a:ext cx="1819196" cy="431322"/>
              </a:xfrm>
              <a:prstGeom prst="rect">
                <a:avLst/>
              </a:prstGeom>
              <a:ln w="19050">
                <a:noFill/>
                <a:prstDash val="dash"/>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200" dirty="0" smtClean="0">
                    <a:solidFill>
                      <a:srgbClr val="0070C0"/>
                    </a:solidFill>
                  </a:rPr>
                  <a:t>time</a:t>
                </a:r>
                <a:endParaRPr lang="en-US" sz="3200" dirty="0">
                  <a:solidFill>
                    <a:srgbClr val="0070C0"/>
                  </a:solidFill>
                </a:endParaRPr>
              </a:p>
            </p:txBody>
          </p:sp>
        </p:grpSp>
        <p:sp>
          <p:nvSpPr>
            <p:cNvPr id="37" name="Rounded Rectangle 36"/>
            <p:cNvSpPr/>
            <p:nvPr/>
          </p:nvSpPr>
          <p:spPr>
            <a:xfrm>
              <a:off x="8667045" y="3172366"/>
              <a:ext cx="1095841" cy="620908"/>
            </a:xfrm>
            <a:prstGeom prst="roundRect">
              <a:avLst/>
            </a:prstGeom>
            <a:solidFill>
              <a:srgbClr val="C0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rPr>
                <a:t>FuncB</a:t>
              </a:r>
              <a:endParaRPr lang="en-US" sz="2400" b="1" dirty="0">
                <a:solidFill>
                  <a:schemeClr val="bg1"/>
                </a:solidFill>
              </a:endParaRPr>
            </a:p>
          </p:txBody>
        </p:sp>
      </p:grpSp>
      <p:sp>
        <p:nvSpPr>
          <p:cNvPr id="40" name="Explosion 1 39"/>
          <p:cNvSpPr/>
          <p:nvPr/>
        </p:nvSpPr>
        <p:spPr>
          <a:xfrm>
            <a:off x="3765920" y="1583601"/>
            <a:ext cx="5829042" cy="1620898"/>
          </a:xfrm>
          <a:prstGeom prst="irregularSeal1">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Single Thread</a:t>
            </a:r>
            <a:endParaRPr lang="en-US" sz="2800" b="1" dirty="0"/>
          </a:p>
        </p:txBody>
      </p:sp>
      <p:sp>
        <p:nvSpPr>
          <p:cNvPr id="41" name="Explosion 1 40"/>
          <p:cNvSpPr/>
          <p:nvPr/>
        </p:nvSpPr>
        <p:spPr>
          <a:xfrm>
            <a:off x="5682256" y="4230433"/>
            <a:ext cx="5829042" cy="1620898"/>
          </a:xfrm>
          <a:prstGeom prst="irregularSeal1">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Multiple Threads</a:t>
            </a:r>
            <a:endParaRPr lang="en-US" sz="2800" b="1" dirty="0"/>
          </a:p>
        </p:txBody>
      </p:sp>
    </p:spTree>
    <p:extLst>
      <p:ext uri="{BB962C8B-B14F-4D97-AF65-F5344CB8AC3E}">
        <p14:creationId xmlns:p14="http://schemas.microsoft.com/office/powerpoint/2010/main" val="353831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0"/>
                                        </p:tgtEl>
                                      </p:cBhvr>
                                    </p:animEffect>
                                    <p:set>
                                      <p:cBhvr>
                                        <p:cTn id="39" dur="1" fill="hold">
                                          <p:stCondLst>
                                            <p:cond delay="499"/>
                                          </p:stCondLst>
                                        </p:cTn>
                                        <p:tgtEl>
                                          <p:spTgt spid="4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0" grpId="0" animBg="1"/>
      <p:bldP spid="20" grpId="1" animBg="1"/>
      <p:bldP spid="40" grpId="0" animBg="1"/>
      <p:bldP spid="40" grpId="1"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Threads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24</a:t>
            </a:fld>
            <a:endParaRPr lang="en-US"/>
          </a:p>
        </p:txBody>
      </p:sp>
      <p:sp>
        <p:nvSpPr>
          <p:cNvPr id="8" name="Content Placeholder 2"/>
          <p:cNvSpPr txBox="1">
            <a:spLocks/>
          </p:cNvSpPr>
          <p:nvPr/>
        </p:nvSpPr>
        <p:spPr>
          <a:xfrm>
            <a:off x="983411" y="1949571"/>
            <a:ext cx="10886535" cy="426144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The </a:t>
            </a:r>
            <a:r>
              <a:rPr lang="en-US" sz="2600" b="1" dirty="0"/>
              <a:t>process </a:t>
            </a:r>
            <a:r>
              <a:rPr lang="en-US" sz="2600" dirty="0"/>
              <a:t>model discussed so far has implied that a process is a </a:t>
            </a:r>
            <a:r>
              <a:rPr lang="en-US" sz="2600" b="1" dirty="0"/>
              <a:t>program </a:t>
            </a:r>
            <a:r>
              <a:rPr lang="en-US" sz="2600" dirty="0"/>
              <a:t>that performs a </a:t>
            </a:r>
            <a:r>
              <a:rPr lang="en-US" sz="2600" b="1" dirty="0"/>
              <a:t>single thread of execution</a:t>
            </a:r>
            <a:r>
              <a:rPr lang="en-US" sz="2600" dirty="0"/>
              <a:t>.</a:t>
            </a:r>
          </a:p>
          <a:p>
            <a:pPr marL="749808" lvl="1" indent="-457200">
              <a:spcBef>
                <a:spcPts val="1200"/>
              </a:spcBef>
              <a:spcAft>
                <a:spcPts val="0"/>
              </a:spcAft>
              <a:buClr>
                <a:srgbClr val="FFC000"/>
              </a:buClr>
              <a:buFont typeface="Arial" panose="020B0604020202020204" pitchFamily="34" charset="0"/>
              <a:buChar char="•"/>
            </a:pPr>
            <a:r>
              <a:rPr lang="en-US" sz="2400" dirty="0"/>
              <a:t>For example, when a </a:t>
            </a:r>
            <a:r>
              <a:rPr lang="en-US" sz="2400" b="1" dirty="0"/>
              <a:t>process</a:t>
            </a:r>
            <a:r>
              <a:rPr lang="en-US" sz="2400" dirty="0"/>
              <a:t> is </a:t>
            </a:r>
            <a:r>
              <a:rPr lang="en-US" sz="2400" b="1" dirty="0"/>
              <a:t>running</a:t>
            </a:r>
            <a:r>
              <a:rPr lang="en-US" sz="2400" dirty="0"/>
              <a:t> a </a:t>
            </a:r>
            <a:r>
              <a:rPr lang="en-US" sz="2400" b="1" dirty="0"/>
              <a:t>word-processor program</a:t>
            </a:r>
            <a:r>
              <a:rPr lang="en-US" sz="2400" dirty="0"/>
              <a:t>, a </a:t>
            </a:r>
            <a:r>
              <a:rPr lang="en-US" sz="2400" b="1" dirty="0"/>
              <a:t>single thread</a:t>
            </a:r>
            <a:r>
              <a:rPr lang="en-US" sz="2400" dirty="0"/>
              <a:t> of </a:t>
            </a:r>
            <a:r>
              <a:rPr lang="en-US" sz="2400" b="1" dirty="0"/>
              <a:t>instructions </a:t>
            </a:r>
            <a:r>
              <a:rPr lang="en-US" sz="2400" dirty="0"/>
              <a:t>is being </a:t>
            </a:r>
            <a:r>
              <a:rPr lang="en-US" sz="2400" b="1" dirty="0" smtClean="0"/>
              <a:t>executed</a:t>
            </a:r>
            <a:r>
              <a:rPr lang="en-US" sz="2400" dirty="0" smtClean="0"/>
              <a:t>.</a:t>
            </a:r>
          </a:p>
          <a:p>
            <a:pPr marL="749808" lvl="1" indent="-457200">
              <a:spcBef>
                <a:spcPts val="1200"/>
              </a:spcBef>
              <a:spcAft>
                <a:spcPts val="0"/>
              </a:spcAft>
              <a:buClr>
                <a:srgbClr val="FFC000"/>
              </a:buClr>
              <a:buFont typeface="Arial" panose="020B0604020202020204" pitchFamily="34" charset="0"/>
              <a:buChar char="•"/>
            </a:pPr>
            <a:r>
              <a:rPr lang="en-US" sz="2400" dirty="0" smtClean="0"/>
              <a:t>This </a:t>
            </a:r>
            <a:r>
              <a:rPr lang="en-US" sz="2400" b="1" u="sng" dirty="0"/>
              <a:t>single thread </a:t>
            </a:r>
            <a:r>
              <a:rPr lang="en-US" sz="2400" u="sng" dirty="0"/>
              <a:t>of </a:t>
            </a:r>
            <a:r>
              <a:rPr lang="en-US" sz="2400" b="1" u="sng" dirty="0"/>
              <a:t>control</a:t>
            </a:r>
            <a:r>
              <a:rPr lang="en-US" sz="2400" dirty="0"/>
              <a:t> allows the </a:t>
            </a:r>
            <a:r>
              <a:rPr lang="en-US" sz="2400" b="1" u="sng" dirty="0"/>
              <a:t>process</a:t>
            </a:r>
            <a:r>
              <a:rPr lang="en-US" sz="2400" u="sng" dirty="0"/>
              <a:t> to </a:t>
            </a:r>
            <a:r>
              <a:rPr lang="en-US" sz="2400" b="1" u="sng" dirty="0"/>
              <a:t>perform only one task at one time</a:t>
            </a:r>
            <a:r>
              <a:rPr lang="en-US" sz="2400" dirty="0"/>
              <a:t>. The </a:t>
            </a:r>
            <a:r>
              <a:rPr lang="en-US" sz="2400" b="1" dirty="0"/>
              <a:t>user cannot </a:t>
            </a:r>
            <a:r>
              <a:rPr lang="en-US" sz="2400" dirty="0"/>
              <a:t>simultaneously </a:t>
            </a:r>
            <a:r>
              <a:rPr lang="en-US" sz="2400" b="1" dirty="0"/>
              <a:t>type in characters </a:t>
            </a:r>
            <a:r>
              <a:rPr lang="en-US" sz="2400" dirty="0"/>
              <a:t>and </a:t>
            </a:r>
            <a:r>
              <a:rPr lang="en-US" sz="2400" b="1" dirty="0"/>
              <a:t>run</a:t>
            </a:r>
            <a:r>
              <a:rPr lang="en-US" sz="2400" dirty="0"/>
              <a:t> the </a:t>
            </a:r>
            <a:r>
              <a:rPr lang="en-US" sz="2400" b="1" dirty="0"/>
              <a:t>spell checker</a:t>
            </a:r>
            <a:r>
              <a:rPr lang="en-US" sz="2400" dirty="0"/>
              <a:t> within the </a:t>
            </a:r>
            <a:r>
              <a:rPr lang="en-US" sz="2400" b="1" dirty="0"/>
              <a:t>same process</a:t>
            </a:r>
            <a:r>
              <a:rPr lang="en-US" sz="2400" dirty="0"/>
              <a:t>, for example.</a:t>
            </a:r>
          </a:p>
          <a:p>
            <a:pPr marL="344488" indent="-344488">
              <a:spcBef>
                <a:spcPts val="2400"/>
              </a:spcBef>
              <a:spcAft>
                <a:spcPts val="0"/>
              </a:spcAft>
              <a:buFont typeface="Wingdings" panose="05000000000000000000" pitchFamily="2" charset="2"/>
              <a:buChar char="§"/>
            </a:pPr>
            <a:r>
              <a:rPr lang="en-US" sz="2600" dirty="0"/>
              <a:t>Many </a:t>
            </a:r>
            <a:r>
              <a:rPr lang="en-US" sz="2600" b="1" dirty="0"/>
              <a:t>modern operating systems </a:t>
            </a:r>
            <a:r>
              <a:rPr lang="en-US" sz="2600" dirty="0"/>
              <a:t>have </a:t>
            </a:r>
            <a:r>
              <a:rPr lang="en-US" sz="2600" b="1" dirty="0"/>
              <a:t>extended</a:t>
            </a:r>
            <a:r>
              <a:rPr lang="en-US" sz="2600" dirty="0"/>
              <a:t> the </a:t>
            </a:r>
            <a:r>
              <a:rPr lang="en-US" sz="2600" b="1" dirty="0"/>
              <a:t>process concept </a:t>
            </a:r>
            <a:r>
              <a:rPr lang="en-US" sz="2600" dirty="0"/>
              <a:t>to allow a </a:t>
            </a:r>
            <a:r>
              <a:rPr lang="en-US" sz="2600" b="1" dirty="0"/>
              <a:t>process</a:t>
            </a:r>
            <a:r>
              <a:rPr lang="en-US" sz="2600" dirty="0"/>
              <a:t> to have </a:t>
            </a:r>
            <a:r>
              <a:rPr lang="en-US" sz="2600" b="1" u="sng" dirty="0"/>
              <a:t>multiple threads of execution</a:t>
            </a:r>
            <a:r>
              <a:rPr lang="en-US" sz="2600" b="1" dirty="0"/>
              <a:t> </a:t>
            </a:r>
            <a:r>
              <a:rPr lang="en-US" sz="2600" dirty="0"/>
              <a:t>and thus to </a:t>
            </a:r>
            <a:r>
              <a:rPr lang="en-US" sz="2600" b="1" u="sng" dirty="0"/>
              <a:t>perform more than one task at a time</a:t>
            </a:r>
            <a:r>
              <a:rPr lang="en-US" sz="2600" dirty="0" smtClean="0"/>
              <a:t>.</a:t>
            </a:r>
            <a:endParaRPr lang="en-US" sz="2600" dirty="0"/>
          </a:p>
        </p:txBody>
      </p:sp>
    </p:spTree>
    <p:extLst>
      <p:ext uri="{BB962C8B-B14F-4D97-AF65-F5344CB8AC3E}">
        <p14:creationId xmlns:p14="http://schemas.microsoft.com/office/powerpoint/2010/main" val="64004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Threads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25</a:t>
            </a:fld>
            <a:endParaRPr lang="en-US"/>
          </a:p>
        </p:txBody>
      </p:sp>
      <p:sp>
        <p:nvSpPr>
          <p:cNvPr id="8" name="Content Placeholder 2"/>
          <p:cNvSpPr txBox="1">
            <a:spLocks/>
          </p:cNvSpPr>
          <p:nvPr/>
        </p:nvSpPr>
        <p:spPr>
          <a:xfrm>
            <a:off x="1035170" y="2087595"/>
            <a:ext cx="10783019" cy="39163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A </a:t>
            </a:r>
            <a:r>
              <a:rPr lang="en-US" sz="2600" b="1" dirty="0"/>
              <a:t>process</a:t>
            </a:r>
            <a:r>
              <a:rPr lang="en-US" sz="2600" dirty="0"/>
              <a:t> is an </a:t>
            </a:r>
            <a:r>
              <a:rPr lang="en-US" sz="2600" b="1" dirty="0"/>
              <a:t>executing program </a:t>
            </a:r>
            <a:r>
              <a:rPr lang="en-US" sz="2600" dirty="0"/>
              <a:t>that has </a:t>
            </a:r>
            <a:r>
              <a:rPr lang="en-US" sz="2600" b="1" u="sng" dirty="0"/>
              <a:t>at least a single thread of control</a:t>
            </a:r>
            <a:r>
              <a:rPr lang="en-US" sz="2600" dirty="0"/>
              <a:t>.</a:t>
            </a:r>
          </a:p>
          <a:p>
            <a:pPr marL="749808" lvl="1" indent="-457200">
              <a:spcBef>
                <a:spcPts val="2400"/>
              </a:spcBef>
              <a:spcAft>
                <a:spcPts val="0"/>
              </a:spcAft>
              <a:buClr>
                <a:srgbClr val="FFC000"/>
              </a:buClr>
              <a:buFont typeface="Arial" panose="020B0604020202020204" pitchFamily="34" charset="0"/>
              <a:buChar char="•"/>
            </a:pPr>
            <a:r>
              <a:rPr lang="en-US" sz="2400" dirty="0"/>
              <a:t>A </a:t>
            </a:r>
            <a:r>
              <a:rPr lang="en-US" sz="2400" b="1" dirty="0"/>
              <a:t>traditional</a:t>
            </a:r>
            <a:r>
              <a:rPr lang="en-US" sz="2400" dirty="0"/>
              <a:t> </a:t>
            </a:r>
            <a:r>
              <a:rPr lang="en-US" sz="2400" i="1" dirty="0"/>
              <a:t>(or </a:t>
            </a:r>
            <a:r>
              <a:rPr lang="en-US" sz="2400" b="1" i="1" dirty="0"/>
              <a:t>heavyweight</a:t>
            </a:r>
            <a:r>
              <a:rPr lang="en-US" sz="2400" i="1" dirty="0"/>
              <a:t>)</a:t>
            </a:r>
            <a:r>
              <a:rPr lang="en-US" sz="2400" dirty="0"/>
              <a:t> </a:t>
            </a:r>
            <a:r>
              <a:rPr lang="en-US" sz="2400" b="1" dirty="0"/>
              <a:t>process</a:t>
            </a:r>
            <a:r>
              <a:rPr lang="en-US" sz="2400" dirty="0"/>
              <a:t> has a </a:t>
            </a:r>
            <a:r>
              <a:rPr lang="en-US" sz="2400" b="1" dirty="0"/>
              <a:t>single thread of control</a:t>
            </a:r>
            <a:r>
              <a:rPr lang="en-US" sz="2400" dirty="0"/>
              <a:t>.</a:t>
            </a:r>
          </a:p>
          <a:p>
            <a:pPr marL="344488" indent="-344488">
              <a:spcBef>
                <a:spcPts val="3600"/>
              </a:spcBef>
              <a:spcAft>
                <a:spcPts val="0"/>
              </a:spcAft>
              <a:buFont typeface="Wingdings" panose="05000000000000000000" pitchFamily="2" charset="2"/>
              <a:buChar char="§"/>
            </a:pPr>
            <a:r>
              <a:rPr lang="en-US" sz="2600" b="1" dirty="0"/>
              <a:t>Most modern operating systems </a:t>
            </a:r>
            <a:r>
              <a:rPr lang="en-US" sz="2600" dirty="0"/>
              <a:t>now provide features enabling a process to contain </a:t>
            </a:r>
            <a:r>
              <a:rPr lang="en-US" sz="2600" b="1" u="sng" dirty="0"/>
              <a:t>multiple threads of control</a:t>
            </a:r>
            <a:r>
              <a:rPr lang="en-US" sz="2600" dirty="0" smtClean="0"/>
              <a:t>.</a:t>
            </a:r>
          </a:p>
          <a:p>
            <a:pPr marL="741363" lvl="1" indent="-449263">
              <a:spcBef>
                <a:spcPts val="2400"/>
              </a:spcBef>
              <a:spcAft>
                <a:spcPts val="0"/>
              </a:spcAft>
              <a:buClr>
                <a:srgbClr val="FFC000"/>
              </a:buClr>
              <a:buFont typeface="Arial" panose="020B0604020202020204" pitchFamily="34" charset="0"/>
              <a:buChar char="•"/>
            </a:pPr>
            <a:r>
              <a:rPr lang="en-US" sz="2400" dirty="0"/>
              <a:t>If a </a:t>
            </a:r>
            <a:r>
              <a:rPr lang="en-US" sz="2400" b="1" dirty="0"/>
              <a:t>process</a:t>
            </a:r>
            <a:r>
              <a:rPr lang="en-US" sz="2400" dirty="0"/>
              <a:t> has </a:t>
            </a:r>
            <a:r>
              <a:rPr lang="en-US" sz="2400" b="1" dirty="0"/>
              <a:t>multiple threads of control</a:t>
            </a:r>
            <a:r>
              <a:rPr lang="en-US" sz="2400" dirty="0"/>
              <a:t>, it can </a:t>
            </a:r>
            <a:r>
              <a:rPr lang="en-US" sz="2400" b="1" u="sng" dirty="0"/>
              <a:t>perform more than one task at a time</a:t>
            </a:r>
            <a:r>
              <a:rPr lang="en-US" sz="2400" dirty="0" smtClean="0"/>
              <a:t>.</a:t>
            </a:r>
            <a:endParaRPr lang="en-US" sz="2400" dirty="0"/>
          </a:p>
        </p:txBody>
      </p:sp>
    </p:spTree>
    <p:extLst>
      <p:ext uri="{BB962C8B-B14F-4D97-AF65-F5344CB8AC3E}">
        <p14:creationId xmlns:p14="http://schemas.microsoft.com/office/powerpoint/2010/main" val="230886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Threads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26</a:t>
            </a:fld>
            <a:endParaRPr lang="en-US"/>
          </a:p>
        </p:txBody>
      </p:sp>
      <p:sp>
        <p:nvSpPr>
          <p:cNvPr id="8" name="Content Placeholder 2"/>
          <p:cNvSpPr txBox="1">
            <a:spLocks/>
          </p:cNvSpPr>
          <p:nvPr/>
        </p:nvSpPr>
        <p:spPr>
          <a:xfrm>
            <a:off x="1035170" y="2087595"/>
            <a:ext cx="11024479" cy="391639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A </a:t>
            </a:r>
            <a:r>
              <a:rPr lang="en-US" sz="2600" b="1" u="sng" dirty="0"/>
              <a:t>process</a:t>
            </a:r>
            <a:r>
              <a:rPr lang="en-US" sz="2600" dirty="0"/>
              <a:t> is a </a:t>
            </a:r>
            <a:r>
              <a:rPr lang="en-US" sz="2600" b="1" u="sng" dirty="0"/>
              <a:t>unit</a:t>
            </a:r>
            <a:r>
              <a:rPr lang="en-US" sz="2600" u="sng" dirty="0"/>
              <a:t> of </a:t>
            </a:r>
            <a:r>
              <a:rPr lang="en-US" sz="2600" b="1" u="sng" dirty="0"/>
              <a:t>work</a:t>
            </a:r>
            <a:r>
              <a:rPr lang="en-US" sz="2600" dirty="0"/>
              <a:t> in the system</a:t>
            </a:r>
            <a:r>
              <a:rPr lang="en-US" sz="2600" dirty="0" smtClean="0"/>
              <a:t>.</a:t>
            </a:r>
          </a:p>
          <a:p>
            <a:pPr marL="293688" indent="-293688">
              <a:spcBef>
                <a:spcPts val="2400"/>
              </a:spcBef>
              <a:buFont typeface="Wingdings" panose="05000000000000000000" pitchFamily="2" charset="2"/>
              <a:buChar char="§"/>
            </a:pPr>
            <a:r>
              <a:rPr lang="en-US" sz="2600" dirty="0"/>
              <a:t>A </a:t>
            </a:r>
            <a:r>
              <a:rPr lang="en-US" sz="2600" b="1" u="sng" dirty="0"/>
              <a:t>thread</a:t>
            </a:r>
            <a:r>
              <a:rPr lang="en-US" sz="2600" dirty="0"/>
              <a:t> is a </a:t>
            </a:r>
            <a:r>
              <a:rPr lang="en-US" sz="2600" b="1" u="sng" dirty="0"/>
              <a:t>basic unit </a:t>
            </a:r>
            <a:r>
              <a:rPr lang="en-US" sz="2600" u="sng" dirty="0"/>
              <a:t>of </a:t>
            </a:r>
            <a:r>
              <a:rPr lang="en-US" sz="2600" b="1" u="sng" dirty="0"/>
              <a:t>CPU utilization</a:t>
            </a:r>
            <a:r>
              <a:rPr lang="en-US" sz="2600" dirty="0" smtClean="0"/>
              <a:t>.</a:t>
            </a:r>
          </a:p>
          <a:p>
            <a:pPr marL="749808" lvl="1" indent="-457200">
              <a:spcBef>
                <a:spcPts val="2400"/>
              </a:spcBef>
              <a:spcAft>
                <a:spcPts val="0"/>
              </a:spcAft>
              <a:buClr>
                <a:srgbClr val="FFC000"/>
              </a:buClr>
              <a:buFont typeface="Arial" panose="020B0604020202020204" pitchFamily="34" charset="0"/>
              <a:buChar char="•"/>
            </a:pPr>
            <a:r>
              <a:rPr lang="en-US" sz="2400" b="1" dirty="0"/>
              <a:t>Each thread </a:t>
            </a:r>
            <a:r>
              <a:rPr lang="en-US" sz="2400" dirty="0"/>
              <a:t>comprises a </a:t>
            </a:r>
            <a:r>
              <a:rPr lang="en-US" sz="2400" b="1" dirty="0"/>
              <a:t>thread ID</a:t>
            </a:r>
            <a:r>
              <a:rPr lang="en-US" sz="2400" dirty="0"/>
              <a:t>, a </a:t>
            </a:r>
            <a:r>
              <a:rPr lang="en-US" sz="2400" b="1" dirty="0"/>
              <a:t>program counter</a:t>
            </a:r>
            <a:r>
              <a:rPr lang="en-US" sz="2400" dirty="0"/>
              <a:t>, a </a:t>
            </a:r>
            <a:r>
              <a:rPr lang="en-US" sz="2400" b="1" dirty="0"/>
              <a:t>register set</a:t>
            </a:r>
            <a:r>
              <a:rPr lang="en-US" sz="2400" dirty="0"/>
              <a:t>, and a </a:t>
            </a:r>
            <a:r>
              <a:rPr lang="en-US" sz="2400" b="1" dirty="0"/>
              <a:t>stack</a:t>
            </a:r>
            <a:r>
              <a:rPr lang="en-US" sz="2400" dirty="0"/>
              <a:t>.</a:t>
            </a:r>
          </a:p>
          <a:p>
            <a:pPr marL="741363" lvl="1" indent="-449263">
              <a:spcBef>
                <a:spcPts val="2400"/>
              </a:spcBef>
              <a:spcAft>
                <a:spcPts val="0"/>
              </a:spcAft>
              <a:buClr>
                <a:srgbClr val="FFC000"/>
              </a:buClr>
              <a:buFont typeface="Arial" panose="020B0604020202020204" pitchFamily="34" charset="0"/>
              <a:buChar char="•"/>
            </a:pPr>
            <a:r>
              <a:rPr lang="en-US" sz="2400" b="1" u="sng" dirty="0"/>
              <a:t>Each thread shares</a:t>
            </a:r>
            <a:r>
              <a:rPr lang="en-US" sz="2400" u="sng" dirty="0"/>
              <a:t> with </a:t>
            </a:r>
            <a:r>
              <a:rPr lang="en-US" sz="2400" b="1" u="sng" dirty="0"/>
              <a:t>other threads </a:t>
            </a:r>
            <a:r>
              <a:rPr lang="en-US" sz="2400" u="sng" dirty="0"/>
              <a:t>belonging to the </a:t>
            </a:r>
            <a:r>
              <a:rPr lang="en-US" sz="2400" b="1" u="sng" dirty="0"/>
              <a:t>same process </a:t>
            </a:r>
            <a:r>
              <a:rPr lang="en-US" sz="2400" u="sng" dirty="0"/>
              <a:t>its </a:t>
            </a:r>
            <a:r>
              <a:rPr lang="en-US" sz="2400" b="1" u="sng" dirty="0"/>
              <a:t>text </a:t>
            </a:r>
            <a:r>
              <a:rPr lang="en-US" sz="2400" b="1" i="1" u="sng" dirty="0"/>
              <a:t>(code) </a:t>
            </a:r>
            <a:r>
              <a:rPr lang="en-US" sz="2400" b="1" u="sng" dirty="0"/>
              <a:t>section</a:t>
            </a:r>
            <a:r>
              <a:rPr lang="en-US" sz="2400" u="sng" dirty="0"/>
              <a:t>, </a:t>
            </a:r>
            <a:r>
              <a:rPr lang="en-US" sz="2400" b="1" u="sng" dirty="0"/>
              <a:t>data</a:t>
            </a:r>
            <a:r>
              <a:rPr lang="en-US" sz="2400" u="sng" dirty="0"/>
              <a:t> </a:t>
            </a:r>
            <a:r>
              <a:rPr lang="en-US" sz="2400" b="1" u="sng" dirty="0"/>
              <a:t>section</a:t>
            </a:r>
            <a:r>
              <a:rPr lang="en-US" sz="2400" u="sng" dirty="0"/>
              <a:t>, and </a:t>
            </a:r>
            <a:r>
              <a:rPr lang="en-US" sz="2400" b="1" u="sng" dirty="0"/>
              <a:t>other OS resources</a:t>
            </a:r>
            <a:r>
              <a:rPr lang="en-US" sz="2400" dirty="0"/>
              <a:t>, </a:t>
            </a:r>
            <a:r>
              <a:rPr lang="en-US" sz="2400" i="1" dirty="0"/>
              <a:t>such as open files and signals</a:t>
            </a:r>
            <a:r>
              <a:rPr lang="en-US" sz="2400" dirty="0"/>
              <a:t>.</a:t>
            </a:r>
          </a:p>
        </p:txBody>
      </p:sp>
    </p:spTree>
    <p:extLst>
      <p:ext uri="{BB962C8B-B14F-4D97-AF65-F5344CB8AC3E}">
        <p14:creationId xmlns:p14="http://schemas.microsoft.com/office/powerpoint/2010/main" val="142102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Single &amp; Multithreaded Processes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27</a:t>
            </a:fld>
            <a:endParaRPr lang="en-US"/>
          </a:p>
        </p:txBody>
      </p:sp>
      <p:pic>
        <p:nvPicPr>
          <p:cNvPr id="6" name="Picture 9"/>
          <p:cNvPicPr>
            <a:picLocks noChangeAspect="1" noChangeArrowheads="1"/>
          </p:cNvPicPr>
          <p:nvPr/>
        </p:nvPicPr>
        <p:blipFill>
          <a:blip r:embed="rId3" cstate="print"/>
          <a:srcRect l="392" t="11746" r="392" b="11746"/>
          <a:stretch>
            <a:fillRect/>
          </a:stretch>
        </p:blipFill>
        <p:spPr bwMode="auto">
          <a:xfrm>
            <a:off x="956790" y="1871911"/>
            <a:ext cx="10198890" cy="4304602"/>
          </a:xfrm>
          <a:prstGeom prst="rect">
            <a:avLst/>
          </a:prstGeom>
          <a:noFill/>
          <a:ln w="38100" cmpd="dbl">
            <a:solidFill>
              <a:srgbClr val="CC6600"/>
            </a:solidFill>
            <a:miter lim="800000"/>
            <a:headEnd/>
            <a:tailEnd/>
          </a:ln>
          <a:effectLst/>
        </p:spPr>
      </p:pic>
      <p:grpSp>
        <p:nvGrpSpPr>
          <p:cNvPr id="3" name="Group 2"/>
          <p:cNvGrpSpPr/>
          <p:nvPr/>
        </p:nvGrpSpPr>
        <p:grpSpPr>
          <a:xfrm>
            <a:off x="5778322" y="1871911"/>
            <a:ext cx="6134648" cy="595244"/>
            <a:chOff x="5778322" y="1871911"/>
            <a:chExt cx="6134648" cy="595244"/>
          </a:xfrm>
        </p:grpSpPr>
        <p:sp>
          <p:nvSpPr>
            <p:cNvPr id="7" name="Rounded Rectangle 6"/>
            <p:cNvSpPr/>
            <p:nvPr/>
          </p:nvSpPr>
          <p:spPr>
            <a:xfrm>
              <a:off x="5778322" y="1871911"/>
              <a:ext cx="4469859" cy="595244"/>
            </a:xfrm>
            <a:prstGeom prst="round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10093774" y="1871911"/>
              <a:ext cx="1819196" cy="595244"/>
            </a:xfrm>
            <a:prstGeom prst="rect">
              <a:avLst/>
            </a:prstGeom>
            <a:ln w="19050">
              <a:noFill/>
              <a:prstDash val="dash"/>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600" b="1" dirty="0" smtClean="0">
                  <a:solidFill>
                    <a:srgbClr val="FF0000"/>
                  </a:solidFill>
                </a:rPr>
                <a:t>Shared</a:t>
              </a:r>
              <a:endParaRPr lang="en-US" sz="3600" b="1" dirty="0">
                <a:solidFill>
                  <a:srgbClr val="FF0000"/>
                </a:solidFill>
              </a:endParaRPr>
            </a:p>
          </p:txBody>
        </p:sp>
      </p:grpSp>
      <p:grpSp>
        <p:nvGrpSpPr>
          <p:cNvPr id="10" name="Group 9"/>
          <p:cNvGrpSpPr/>
          <p:nvPr/>
        </p:nvGrpSpPr>
        <p:grpSpPr>
          <a:xfrm>
            <a:off x="5778322" y="2549953"/>
            <a:ext cx="6534449" cy="1228430"/>
            <a:chOff x="5778322" y="1871911"/>
            <a:chExt cx="6534449" cy="715900"/>
          </a:xfrm>
        </p:grpSpPr>
        <p:sp>
          <p:nvSpPr>
            <p:cNvPr id="11" name="Rounded Rectangle 10"/>
            <p:cNvSpPr/>
            <p:nvPr/>
          </p:nvSpPr>
          <p:spPr>
            <a:xfrm>
              <a:off x="5778322" y="1871911"/>
              <a:ext cx="4469859" cy="595244"/>
            </a:xfrm>
            <a:prstGeom prst="roundRect">
              <a:avLst/>
            </a:prstGeom>
            <a:solidFill>
              <a:srgbClr val="00B050">
                <a:alpha val="2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10214545" y="1992567"/>
              <a:ext cx="2098226" cy="595244"/>
            </a:xfrm>
            <a:prstGeom prst="rect">
              <a:avLst/>
            </a:prstGeom>
            <a:ln w="19050">
              <a:noFill/>
              <a:prstDash val="dash"/>
            </a:ln>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600" b="1" dirty="0" smtClean="0">
                  <a:solidFill>
                    <a:srgbClr val="00B050"/>
                  </a:solidFill>
                </a:rPr>
                <a:t>Separated</a:t>
              </a:r>
              <a:endParaRPr lang="en-US" sz="3600" b="1" dirty="0">
                <a:solidFill>
                  <a:srgbClr val="00B050"/>
                </a:solidFill>
              </a:endParaRPr>
            </a:p>
          </p:txBody>
        </p:sp>
      </p:grpSp>
    </p:spTree>
    <p:extLst>
      <p:ext uri="{BB962C8B-B14F-4D97-AF65-F5344CB8AC3E}">
        <p14:creationId xmlns:p14="http://schemas.microsoft.com/office/powerpoint/2010/main" val="296327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Memory Layout </a:t>
            </a:r>
            <a:br>
              <a:rPr lang="en-US" sz="5400" dirty="0" smtClean="0"/>
            </a:br>
            <a:r>
              <a:rPr lang="en-US" sz="5400" dirty="0" smtClean="0"/>
              <a:t>of </a:t>
            </a:r>
            <a:r>
              <a:rPr lang="en-US" sz="5400" dirty="0"/>
              <a:t>Multithreaded </a:t>
            </a:r>
            <a:r>
              <a:rPr lang="en-US" sz="5400" dirty="0" smtClean="0"/>
              <a:t>Process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28</a:t>
            </a:fld>
            <a:endParaRPr lang="en-US"/>
          </a:p>
        </p:txBody>
      </p:sp>
      <p:pic>
        <p:nvPicPr>
          <p:cNvPr id="15" name="Picture 2" descr="Process-thread relationship"/>
          <p:cNvPicPr>
            <a:picLocks noGrp="1" noChangeAspect="1" noChangeArrowheads="1"/>
          </p:cNvPicPr>
          <p:nvPr>
            <p:ph idx="1"/>
          </p:nvPr>
        </p:nvPicPr>
        <p:blipFill>
          <a:blip r:embed="rId3" cstate="print"/>
          <a:srcRect/>
          <a:stretch>
            <a:fillRect/>
          </a:stretch>
        </p:blipFill>
        <p:spPr bwMode="auto">
          <a:xfrm>
            <a:off x="2043453" y="1841046"/>
            <a:ext cx="8166054" cy="4914853"/>
          </a:xfrm>
          <a:prstGeom prst="rect">
            <a:avLst/>
          </a:prstGeom>
          <a:noFill/>
        </p:spPr>
      </p:pic>
      <p:sp>
        <p:nvSpPr>
          <p:cNvPr id="16" name="Title 1"/>
          <p:cNvSpPr txBox="1">
            <a:spLocks/>
          </p:cNvSpPr>
          <p:nvPr/>
        </p:nvSpPr>
        <p:spPr>
          <a:xfrm>
            <a:off x="2435037" y="6431947"/>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Reference from “Robert </a:t>
            </a:r>
            <a:r>
              <a:rPr lang="en-US" sz="1400" i="1" dirty="0" err="1">
                <a:solidFill>
                  <a:schemeClr val="bg2">
                    <a:lumMod val="50000"/>
                  </a:schemeClr>
                </a:solidFill>
              </a:rPr>
              <a:t>Sayegh</a:t>
            </a:r>
            <a:r>
              <a:rPr lang="en-US" sz="1400" i="1" dirty="0">
                <a:solidFill>
                  <a:schemeClr val="bg2">
                    <a:lumMod val="50000"/>
                  </a:schemeClr>
                </a:solidFill>
              </a:rPr>
              <a:t>. POSIX vs. Win32 Threads. 2008.”</a:t>
            </a:r>
            <a:endParaRPr lang="en-US" sz="1200" i="1" dirty="0">
              <a:solidFill>
                <a:schemeClr val="bg2">
                  <a:lumMod val="50000"/>
                </a:schemeClr>
              </a:solidFill>
            </a:endParaRPr>
          </a:p>
        </p:txBody>
      </p:sp>
    </p:spTree>
    <p:extLst>
      <p:ext uri="{BB962C8B-B14F-4D97-AF65-F5344CB8AC3E}">
        <p14:creationId xmlns:p14="http://schemas.microsoft.com/office/powerpoint/2010/main" val="2478904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Motivation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29</a:t>
            </a:fld>
            <a:endParaRPr lang="en-US"/>
          </a:p>
        </p:txBody>
      </p:sp>
      <p:sp>
        <p:nvSpPr>
          <p:cNvPr id="8" name="Content Placeholder 2"/>
          <p:cNvSpPr txBox="1">
            <a:spLocks/>
          </p:cNvSpPr>
          <p:nvPr/>
        </p:nvSpPr>
        <p:spPr>
          <a:xfrm>
            <a:off x="1097279" y="2007511"/>
            <a:ext cx="1096236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b="1" dirty="0"/>
              <a:t>Many software packages </a:t>
            </a:r>
            <a:r>
              <a:rPr lang="en-US" sz="2600" dirty="0"/>
              <a:t>that run on </a:t>
            </a:r>
            <a:r>
              <a:rPr lang="en-US" sz="2600" b="1" dirty="0"/>
              <a:t>modern desktop PCs </a:t>
            </a:r>
            <a:r>
              <a:rPr lang="en-US" sz="2600" dirty="0"/>
              <a:t>are </a:t>
            </a:r>
            <a:r>
              <a:rPr lang="en-US" sz="2600" b="1" dirty="0"/>
              <a:t>multithreaded</a:t>
            </a:r>
            <a:r>
              <a:rPr lang="en-US" sz="2600" dirty="0" smtClean="0"/>
              <a:t>.</a:t>
            </a:r>
          </a:p>
          <a:p>
            <a:pPr marL="293688" indent="-293688">
              <a:spcBef>
                <a:spcPts val="2400"/>
              </a:spcBef>
              <a:buFont typeface="Wingdings" panose="05000000000000000000" pitchFamily="2" charset="2"/>
              <a:buChar char="§"/>
            </a:pPr>
            <a:r>
              <a:rPr lang="en-US" sz="2600" dirty="0"/>
              <a:t>An </a:t>
            </a:r>
            <a:r>
              <a:rPr lang="en-US" sz="2600" b="1" dirty="0"/>
              <a:t>application</a:t>
            </a:r>
            <a:r>
              <a:rPr lang="en-US" sz="2600" dirty="0"/>
              <a:t> typically is implemented as a </a:t>
            </a:r>
            <a:r>
              <a:rPr lang="en-US" sz="2600" b="1" u="sng" dirty="0"/>
              <a:t>separate process </a:t>
            </a:r>
            <a:r>
              <a:rPr lang="en-US" sz="2600" u="sng" dirty="0"/>
              <a:t>with </a:t>
            </a:r>
            <a:r>
              <a:rPr lang="en-US" sz="2600" b="1" u="sng" dirty="0"/>
              <a:t>several threads of control</a:t>
            </a:r>
            <a:r>
              <a:rPr lang="en-US" sz="2600" dirty="0"/>
              <a:t>, for example</a:t>
            </a:r>
            <a:r>
              <a:rPr lang="en-US" sz="2600" dirty="0" smtClean="0"/>
              <a:t>:</a:t>
            </a:r>
          </a:p>
          <a:p>
            <a:pPr marL="749808" lvl="1" indent="-457200">
              <a:spcBef>
                <a:spcPts val="1800"/>
              </a:spcBef>
              <a:spcAft>
                <a:spcPts val="0"/>
              </a:spcAft>
              <a:buClr>
                <a:srgbClr val="FFC000"/>
              </a:buClr>
              <a:buFont typeface="Arial" panose="020B0604020202020204" pitchFamily="34" charset="0"/>
              <a:buChar char="•"/>
            </a:pPr>
            <a:r>
              <a:rPr lang="en-US" sz="2400" dirty="0"/>
              <a:t>A </a:t>
            </a:r>
            <a:r>
              <a:rPr lang="en-US" sz="2400" b="1" dirty="0"/>
              <a:t>web browser </a:t>
            </a:r>
            <a:r>
              <a:rPr lang="en-US" sz="2400" dirty="0"/>
              <a:t>might have </a:t>
            </a:r>
            <a:r>
              <a:rPr lang="en-US" sz="2400" b="1" dirty="0"/>
              <a:t>one thread display images or text </a:t>
            </a:r>
            <a:r>
              <a:rPr lang="en-US" sz="2400" dirty="0"/>
              <a:t>while </a:t>
            </a:r>
            <a:r>
              <a:rPr lang="en-US" sz="2400" b="1" dirty="0"/>
              <a:t>another thread retrieves data from network</a:t>
            </a:r>
            <a:r>
              <a:rPr lang="en-US" sz="2400" dirty="0"/>
              <a:t>.</a:t>
            </a:r>
          </a:p>
          <a:p>
            <a:pPr marL="749808" lvl="1" indent="-457200">
              <a:spcBef>
                <a:spcPts val="1800"/>
              </a:spcBef>
              <a:spcAft>
                <a:spcPts val="0"/>
              </a:spcAft>
              <a:buClr>
                <a:srgbClr val="FFC000"/>
              </a:buClr>
              <a:buFont typeface="Arial" panose="020B0604020202020204" pitchFamily="34" charset="0"/>
              <a:buChar char="•"/>
            </a:pPr>
            <a:r>
              <a:rPr lang="en-US" sz="2400" dirty="0"/>
              <a:t>A </a:t>
            </a:r>
            <a:r>
              <a:rPr lang="en-US" sz="2400" b="1" dirty="0"/>
              <a:t>word processor </a:t>
            </a:r>
            <a:r>
              <a:rPr lang="en-US" sz="2400" dirty="0"/>
              <a:t>may have a </a:t>
            </a:r>
            <a:r>
              <a:rPr lang="en-US" sz="2400" b="1" dirty="0"/>
              <a:t>thread for displaying graphics</a:t>
            </a:r>
            <a:r>
              <a:rPr lang="en-US" sz="2400" dirty="0"/>
              <a:t>, </a:t>
            </a:r>
            <a:r>
              <a:rPr lang="en-US" sz="2400" b="1" dirty="0"/>
              <a:t>another thread for responding to keystrokes from the user</a:t>
            </a:r>
            <a:r>
              <a:rPr lang="en-US" sz="2400" dirty="0"/>
              <a:t>, and a </a:t>
            </a:r>
            <a:r>
              <a:rPr lang="en-US" sz="2400" b="1" dirty="0"/>
              <a:t>third thread for performing spelling and grammar checking in the background</a:t>
            </a:r>
            <a:r>
              <a:rPr lang="en-US" sz="2400" dirty="0"/>
              <a:t>.</a:t>
            </a:r>
          </a:p>
        </p:txBody>
      </p:sp>
    </p:spTree>
    <p:extLst>
      <p:ext uri="{BB962C8B-B14F-4D97-AF65-F5344CB8AC3E}">
        <p14:creationId xmlns:p14="http://schemas.microsoft.com/office/powerpoint/2010/main" val="105322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15636"/>
            <a:ext cx="10058400" cy="3909476"/>
          </a:xfrm>
        </p:spPr>
        <p:txBody>
          <a:bodyPr>
            <a:noAutofit/>
          </a:bodyPr>
          <a:lstStyle/>
          <a:p>
            <a:pPr algn="ctr"/>
            <a:r>
              <a:rPr lang="en-US" sz="7000" b="1" dirty="0" smtClean="0">
                <a:solidFill>
                  <a:schemeClr val="tx1"/>
                </a:solidFill>
                <a:effectLst>
                  <a:outerShdw blurRad="38100" dist="38100" dir="2700000" algn="tl">
                    <a:srgbClr val="000000">
                      <a:alpha val="43137"/>
                    </a:srgbClr>
                  </a:outerShdw>
                </a:effectLst>
              </a:rPr>
              <a:t>Overview of Process</a:t>
            </a:r>
            <a:endParaRPr lang="en-US" sz="7000" b="1" dirty="0">
              <a:solidFill>
                <a:schemeClr val="tx1"/>
              </a:solidFill>
            </a:endParaRPr>
          </a:p>
        </p:txBody>
      </p:sp>
      <p:sp>
        <p:nvSpPr>
          <p:cNvPr id="6" name="Slide Number Placeholder 5"/>
          <p:cNvSpPr>
            <a:spLocks noGrp="1"/>
          </p:cNvSpPr>
          <p:nvPr>
            <p:ph type="sldNum" sz="quarter" idx="12"/>
          </p:nvPr>
        </p:nvSpPr>
        <p:spPr/>
        <p:txBody>
          <a:bodyPr/>
          <a:lstStyle/>
          <a:p>
            <a:fld id="{67173F58-4963-4C12-A4F2-3DAB0F212F35}" type="slidenum">
              <a:rPr lang="en-US" smtClean="0"/>
              <a:pPr/>
              <a:t>3</a:t>
            </a:fld>
            <a:endParaRPr lang="en-US" dirty="0"/>
          </a:p>
        </p:txBody>
      </p:sp>
    </p:spTree>
    <p:extLst>
      <p:ext uri="{BB962C8B-B14F-4D97-AF65-F5344CB8AC3E}">
        <p14:creationId xmlns:p14="http://schemas.microsoft.com/office/powerpoint/2010/main" val="3078657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Multithread Processes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30</a:t>
            </a:fld>
            <a:endParaRPr lang="en-US"/>
          </a:p>
        </p:txBody>
      </p:sp>
      <p:pic>
        <p:nvPicPr>
          <p:cNvPr id="6" name="Picture 2"/>
          <p:cNvPicPr>
            <a:picLocks noChangeAspect="1" noChangeArrowheads="1"/>
          </p:cNvPicPr>
          <p:nvPr/>
        </p:nvPicPr>
        <p:blipFill>
          <a:blip r:embed="rId3" cstate="print"/>
          <a:srcRect/>
          <a:stretch>
            <a:fillRect/>
          </a:stretch>
        </p:blipFill>
        <p:spPr bwMode="auto">
          <a:xfrm>
            <a:off x="3877573" y="1757703"/>
            <a:ext cx="4343400" cy="5106720"/>
          </a:xfrm>
          <a:prstGeom prst="rect">
            <a:avLst/>
          </a:prstGeom>
          <a:noFill/>
          <a:ln w="9525">
            <a:noFill/>
            <a:miter lim="800000"/>
            <a:headEnd/>
            <a:tailEnd/>
          </a:ln>
        </p:spPr>
      </p:pic>
      <p:sp>
        <p:nvSpPr>
          <p:cNvPr id="7" name="Rectangle 6"/>
          <p:cNvSpPr/>
          <p:nvPr/>
        </p:nvSpPr>
        <p:spPr>
          <a:xfrm>
            <a:off x="3645557" y="3406807"/>
            <a:ext cx="4827896" cy="20130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48973" y="5657551"/>
            <a:ext cx="4827896" cy="201304"/>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7126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Motivation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31</a:t>
            </a:fld>
            <a:endParaRPr lang="en-US"/>
          </a:p>
        </p:txBody>
      </p:sp>
      <p:sp>
        <p:nvSpPr>
          <p:cNvPr id="8" name="Content Placeholder 2"/>
          <p:cNvSpPr txBox="1">
            <a:spLocks/>
          </p:cNvSpPr>
          <p:nvPr/>
        </p:nvSpPr>
        <p:spPr>
          <a:xfrm>
            <a:off x="993761" y="2007511"/>
            <a:ext cx="10962370" cy="404823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In certain situations, a </a:t>
            </a:r>
            <a:r>
              <a:rPr lang="en-US" sz="2600" b="1" dirty="0"/>
              <a:t>single application </a:t>
            </a:r>
            <a:r>
              <a:rPr lang="en-US" sz="2600" dirty="0"/>
              <a:t>may be required to </a:t>
            </a:r>
            <a:r>
              <a:rPr lang="en-US" sz="2600" b="1" dirty="0"/>
              <a:t>perform several similar tasks</a:t>
            </a:r>
            <a:r>
              <a:rPr lang="en-US" sz="2600" dirty="0"/>
              <a:t>, for example:</a:t>
            </a:r>
          </a:p>
          <a:p>
            <a:pPr marL="749808" lvl="1" indent="-457200">
              <a:spcBef>
                <a:spcPts val="2400"/>
              </a:spcBef>
              <a:spcAft>
                <a:spcPts val="0"/>
              </a:spcAft>
              <a:buClr>
                <a:srgbClr val="FFC000"/>
              </a:buClr>
              <a:buFont typeface="Arial" panose="020B0604020202020204" pitchFamily="34" charset="0"/>
              <a:buChar char="•"/>
            </a:pPr>
            <a:r>
              <a:rPr lang="en-US" sz="2400" dirty="0"/>
              <a:t>A </a:t>
            </a:r>
            <a:r>
              <a:rPr lang="en-US" sz="2400" b="1" dirty="0"/>
              <a:t>web server </a:t>
            </a:r>
            <a:r>
              <a:rPr lang="en-US" sz="2400" dirty="0"/>
              <a:t>accepts </a:t>
            </a:r>
            <a:r>
              <a:rPr lang="en-US" sz="2400" b="1" dirty="0"/>
              <a:t>client requests </a:t>
            </a:r>
            <a:r>
              <a:rPr lang="en-US" sz="2400" dirty="0"/>
              <a:t>for web pages, images, sound, and so forth.</a:t>
            </a:r>
          </a:p>
          <a:p>
            <a:pPr marL="749808" lvl="1" indent="-457200">
              <a:spcBef>
                <a:spcPts val="2400"/>
              </a:spcBef>
              <a:spcAft>
                <a:spcPts val="0"/>
              </a:spcAft>
              <a:buClr>
                <a:srgbClr val="FFC000"/>
              </a:buClr>
              <a:buFont typeface="Arial" panose="020B0604020202020204" pitchFamily="34" charset="0"/>
              <a:buChar char="•"/>
            </a:pPr>
            <a:r>
              <a:rPr lang="en-US" sz="2400" dirty="0"/>
              <a:t>A </a:t>
            </a:r>
            <a:r>
              <a:rPr lang="en-US" sz="2400" b="1" dirty="0"/>
              <a:t>busy web server </a:t>
            </a:r>
            <a:r>
              <a:rPr lang="en-US" sz="2400" dirty="0"/>
              <a:t>may have </a:t>
            </a:r>
            <a:r>
              <a:rPr lang="en-US" sz="2400" b="1" dirty="0"/>
              <a:t>several</a:t>
            </a:r>
            <a:r>
              <a:rPr lang="en-US" sz="2400" dirty="0"/>
              <a:t> </a:t>
            </a:r>
            <a:r>
              <a:rPr lang="en-US" sz="2400" i="1" dirty="0"/>
              <a:t>(perhaps thousands) </a:t>
            </a:r>
            <a:r>
              <a:rPr lang="en-US" sz="2400" b="1" dirty="0"/>
              <a:t>of clients concurrently</a:t>
            </a:r>
            <a:r>
              <a:rPr lang="en-US" sz="2400" dirty="0"/>
              <a:t> accessing it</a:t>
            </a:r>
            <a:r>
              <a:rPr lang="en-US" sz="2400" dirty="0" smtClean="0"/>
              <a:t>.</a:t>
            </a:r>
          </a:p>
          <a:p>
            <a:pPr marL="749808" lvl="1" indent="-457200">
              <a:spcBef>
                <a:spcPts val="2400"/>
              </a:spcBef>
              <a:spcAft>
                <a:spcPts val="0"/>
              </a:spcAft>
              <a:buClr>
                <a:srgbClr val="FFC000"/>
              </a:buClr>
              <a:buFont typeface="Arial" panose="020B0604020202020204" pitchFamily="34" charset="0"/>
              <a:buChar char="•"/>
            </a:pPr>
            <a:r>
              <a:rPr lang="en-US" sz="2400" dirty="0"/>
              <a:t>If the </a:t>
            </a:r>
            <a:r>
              <a:rPr lang="en-US" sz="2400" b="1" dirty="0"/>
              <a:t>web server </a:t>
            </a:r>
            <a:r>
              <a:rPr lang="en-US" sz="2400" dirty="0"/>
              <a:t>ran as a </a:t>
            </a:r>
            <a:r>
              <a:rPr lang="en-US" sz="2400" b="1" dirty="0"/>
              <a:t>traditional single-threaded process</a:t>
            </a:r>
            <a:r>
              <a:rPr lang="en-US" sz="2400" dirty="0"/>
              <a:t>, it would be able to </a:t>
            </a:r>
            <a:r>
              <a:rPr lang="en-US" sz="2400" b="1" dirty="0"/>
              <a:t>service only one client at a time</a:t>
            </a:r>
            <a:r>
              <a:rPr lang="en-US" sz="2400" dirty="0"/>
              <a:t>.</a:t>
            </a:r>
          </a:p>
          <a:p>
            <a:pPr marL="749808" lvl="1" indent="-457200">
              <a:spcBef>
                <a:spcPts val="2400"/>
              </a:spcBef>
              <a:spcAft>
                <a:spcPts val="0"/>
              </a:spcAft>
              <a:buClr>
                <a:srgbClr val="FFC000"/>
              </a:buClr>
              <a:buFont typeface="Arial" panose="020B0604020202020204" pitchFamily="34" charset="0"/>
              <a:buChar char="•"/>
            </a:pPr>
            <a:r>
              <a:rPr lang="en-US" sz="2400" dirty="0"/>
              <a:t>The amount of </a:t>
            </a:r>
            <a:r>
              <a:rPr lang="en-US" sz="2400" b="1" dirty="0"/>
              <a:t>time</a:t>
            </a:r>
            <a:r>
              <a:rPr lang="en-US" sz="2400" dirty="0"/>
              <a:t> that a </a:t>
            </a:r>
            <a:r>
              <a:rPr lang="en-US" sz="2400" b="1" dirty="0"/>
              <a:t>client</a:t>
            </a:r>
            <a:r>
              <a:rPr lang="en-US" sz="2400" dirty="0"/>
              <a:t> might have to </a:t>
            </a:r>
            <a:r>
              <a:rPr lang="en-US" sz="2400" b="1" dirty="0"/>
              <a:t>wait</a:t>
            </a:r>
            <a:r>
              <a:rPr lang="en-US" sz="2400" dirty="0"/>
              <a:t> for its </a:t>
            </a:r>
            <a:r>
              <a:rPr lang="en-US" sz="2400" b="1" dirty="0"/>
              <a:t>request</a:t>
            </a:r>
            <a:r>
              <a:rPr lang="en-US" sz="2400" dirty="0"/>
              <a:t> to be serviced could be </a:t>
            </a:r>
            <a:r>
              <a:rPr lang="en-US" sz="2400" b="1" dirty="0"/>
              <a:t>enormous</a:t>
            </a:r>
            <a:r>
              <a:rPr lang="en-US" sz="2400" dirty="0" smtClean="0"/>
              <a:t>.</a:t>
            </a:r>
            <a:endParaRPr lang="en-US" sz="2400" dirty="0"/>
          </a:p>
        </p:txBody>
      </p:sp>
    </p:spTree>
    <p:extLst>
      <p:ext uri="{BB962C8B-B14F-4D97-AF65-F5344CB8AC3E}">
        <p14:creationId xmlns:p14="http://schemas.microsoft.com/office/powerpoint/2010/main" val="256804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Motivation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32</a:t>
            </a:fld>
            <a:endParaRPr lang="en-US"/>
          </a:p>
        </p:txBody>
      </p:sp>
      <p:sp>
        <p:nvSpPr>
          <p:cNvPr id="8" name="Content Placeholder 2"/>
          <p:cNvSpPr txBox="1">
            <a:spLocks/>
          </p:cNvSpPr>
          <p:nvPr/>
        </p:nvSpPr>
        <p:spPr>
          <a:xfrm>
            <a:off x="993761" y="2007511"/>
            <a:ext cx="10962370" cy="404823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In certain situations, a </a:t>
            </a:r>
            <a:r>
              <a:rPr lang="en-US" sz="2600" b="1" dirty="0"/>
              <a:t>single application </a:t>
            </a:r>
            <a:r>
              <a:rPr lang="en-US" sz="2600" dirty="0"/>
              <a:t>may be required to </a:t>
            </a:r>
            <a:r>
              <a:rPr lang="en-US" sz="2600" b="1" dirty="0"/>
              <a:t>perform several similar tasks</a:t>
            </a:r>
            <a:r>
              <a:rPr lang="en-US" sz="2600" dirty="0"/>
              <a:t>, for example</a:t>
            </a:r>
            <a:r>
              <a:rPr lang="en-US" sz="2600" dirty="0" smtClean="0"/>
              <a:t>: </a:t>
            </a:r>
            <a:r>
              <a:rPr lang="en-US" sz="2600" i="1" dirty="0" smtClean="0">
                <a:solidFill>
                  <a:schemeClr val="bg2">
                    <a:lumMod val="75000"/>
                  </a:schemeClr>
                </a:solidFill>
              </a:rPr>
              <a:t>(cont’d)</a:t>
            </a:r>
            <a:endParaRPr lang="en-US" sz="2600" i="1" dirty="0">
              <a:solidFill>
                <a:schemeClr val="bg2">
                  <a:lumMod val="75000"/>
                </a:schemeClr>
              </a:solidFill>
            </a:endParaRPr>
          </a:p>
          <a:p>
            <a:pPr marL="749808" lvl="1" indent="-457200">
              <a:spcBef>
                <a:spcPts val="1800"/>
              </a:spcBef>
              <a:spcAft>
                <a:spcPts val="0"/>
              </a:spcAft>
              <a:buClr>
                <a:srgbClr val="FFC000"/>
              </a:buClr>
              <a:buFont typeface="Arial" panose="020B0604020202020204" pitchFamily="34" charset="0"/>
              <a:buChar char="•"/>
            </a:pPr>
            <a:r>
              <a:rPr lang="en-US" sz="2400" b="1" dirty="0"/>
              <a:t>One solution </a:t>
            </a:r>
            <a:r>
              <a:rPr lang="en-US" sz="2400" dirty="0"/>
              <a:t>is to have the </a:t>
            </a:r>
            <a:r>
              <a:rPr lang="en-US" sz="2400" b="1" dirty="0"/>
              <a:t>server run </a:t>
            </a:r>
            <a:r>
              <a:rPr lang="en-US" sz="2400" dirty="0"/>
              <a:t>as a</a:t>
            </a:r>
            <a:r>
              <a:rPr lang="en-US" sz="2400" b="1" dirty="0"/>
              <a:t> single process </a:t>
            </a:r>
            <a:r>
              <a:rPr lang="en-US" sz="2400" dirty="0"/>
              <a:t>that </a:t>
            </a:r>
            <a:r>
              <a:rPr lang="en-US" sz="2400" b="1" dirty="0"/>
              <a:t>accepts requests</a:t>
            </a:r>
            <a:r>
              <a:rPr lang="en-US" sz="2400" dirty="0"/>
              <a:t>. When the </a:t>
            </a:r>
            <a:r>
              <a:rPr lang="en-US" sz="2400" b="1" dirty="0"/>
              <a:t>server receives a request</a:t>
            </a:r>
            <a:r>
              <a:rPr lang="en-US" sz="2400" dirty="0"/>
              <a:t>, it </a:t>
            </a:r>
            <a:r>
              <a:rPr lang="en-US" sz="2400" b="1" dirty="0"/>
              <a:t>creates a separate process</a:t>
            </a:r>
            <a:r>
              <a:rPr lang="en-US" sz="2400" dirty="0"/>
              <a:t> to service that request.</a:t>
            </a:r>
          </a:p>
          <a:p>
            <a:pPr marL="749808" lvl="1" indent="-457200">
              <a:spcBef>
                <a:spcPts val="1800"/>
              </a:spcBef>
              <a:spcAft>
                <a:spcPts val="0"/>
              </a:spcAft>
              <a:buClr>
                <a:srgbClr val="FFC000"/>
              </a:buClr>
              <a:buFont typeface="Arial" panose="020B0604020202020204" pitchFamily="34" charset="0"/>
              <a:buChar char="•"/>
            </a:pPr>
            <a:r>
              <a:rPr lang="en-US" sz="2400" dirty="0"/>
              <a:t>In fact, this </a:t>
            </a:r>
            <a:r>
              <a:rPr lang="en-US" sz="2400" b="1" dirty="0"/>
              <a:t>process-creation</a:t>
            </a:r>
            <a:r>
              <a:rPr lang="en-US" sz="2400" dirty="0"/>
              <a:t> method was in </a:t>
            </a:r>
            <a:r>
              <a:rPr lang="en-US" sz="2400" b="1" dirty="0"/>
              <a:t>common use before threads become popular</a:t>
            </a:r>
            <a:r>
              <a:rPr lang="en-US" sz="2400" dirty="0"/>
              <a:t>.</a:t>
            </a:r>
          </a:p>
          <a:p>
            <a:pPr marL="749808" lvl="1" indent="-457200">
              <a:spcBef>
                <a:spcPts val="1800"/>
              </a:spcBef>
              <a:spcAft>
                <a:spcPts val="0"/>
              </a:spcAft>
              <a:buClr>
                <a:srgbClr val="FFC000"/>
              </a:buClr>
              <a:buFont typeface="Arial" panose="020B0604020202020204" pitchFamily="34" charset="0"/>
              <a:buChar char="•"/>
            </a:pPr>
            <a:r>
              <a:rPr lang="en-US" sz="2400" b="1" dirty="0"/>
              <a:t>Process creation </a:t>
            </a:r>
            <a:r>
              <a:rPr lang="en-US" sz="2400" dirty="0"/>
              <a:t>is </a:t>
            </a:r>
            <a:r>
              <a:rPr lang="en-US" sz="2400" b="1" u="sng" dirty="0"/>
              <a:t>time-consuming</a:t>
            </a:r>
            <a:r>
              <a:rPr lang="en-US" sz="2400" u="sng" dirty="0"/>
              <a:t> and </a:t>
            </a:r>
            <a:r>
              <a:rPr lang="en-US" sz="2400" b="1" u="sng" dirty="0"/>
              <a:t>resource intensive</a:t>
            </a:r>
            <a:r>
              <a:rPr lang="en-US" sz="2400" dirty="0"/>
              <a:t>.</a:t>
            </a:r>
          </a:p>
          <a:p>
            <a:pPr marL="749808" lvl="1" indent="-457200">
              <a:spcBef>
                <a:spcPts val="1800"/>
              </a:spcBef>
              <a:spcAft>
                <a:spcPts val="0"/>
              </a:spcAft>
              <a:buClr>
                <a:srgbClr val="FFC000"/>
              </a:buClr>
              <a:buFont typeface="Arial" panose="020B0604020202020204" pitchFamily="34" charset="0"/>
              <a:buChar char="•"/>
            </a:pPr>
            <a:r>
              <a:rPr lang="en-US" sz="2400" dirty="0"/>
              <a:t>If the </a:t>
            </a:r>
            <a:r>
              <a:rPr lang="en-US" sz="2400" b="1" dirty="0"/>
              <a:t>new process </a:t>
            </a:r>
            <a:r>
              <a:rPr lang="en-US" sz="2400" dirty="0"/>
              <a:t>will perform the </a:t>
            </a:r>
            <a:r>
              <a:rPr lang="en-US" sz="2400" b="1" dirty="0"/>
              <a:t>same tasks </a:t>
            </a:r>
            <a:r>
              <a:rPr lang="en-US" sz="2400" dirty="0"/>
              <a:t>as the </a:t>
            </a:r>
            <a:r>
              <a:rPr lang="en-US" sz="2400" b="1" dirty="0"/>
              <a:t>existing process</a:t>
            </a:r>
            <a:r>
              <a:rPr lang="en-US" sz="2400" dirty="0"/>
              <a:t>, why incur all that </a:t>
            </a:r>
            <a:r>
              <a:rPr lang="en-US" sz="2400" b="1" dirty="0"/>
              <a:t>overhead</a:t>
            </a:r>
            <a:r>
              <a:rPr lang="en-US" sz="2400" dirty="0"/>
              <a:t>?</a:t>
            </a:r>
          </a:p>
        </p:txBody>
      </p:sp>
    </p:spTree>
    <p:extLst>
      <p:ext uri="{BB962C8B-B14F-4D97-AF65-F5344CB8AC3E}">
        <p14:creationId xmlns:p14="http://schemas.microsoft.com/office/powerpoint/2010/main" val="369775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Motivation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33</a:t>
            </a:fld>
            <a:endParaRPr lang="en-US"/>
          </a:p>
        </p:txBody>
      </p:sp>
      <p:sp>
        <p:nvSpPr>
          <p:cNvPr id="8" name="Content Placeholder 2"/>
          <p:cNvSpPr txBox="1">
            <a:spLocks/>
          </p:cNvSpPr>
          <p:nvPr/>
        </p:nvSpPr>
        <p:spPr>
          <a:xfrm>
            <a:off x="993761" y="2007511"/>
            <a:ext cx="10962370"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In certain situations, a </a:t>
            </a:r>
            <a:r>
              <a:rPr lang="en-US" sz="2600" b="1" dirty="0"/>
              <a:t>single application </a:t>
            </a:r>
            <a:r>
              <a:rPr lang="en-US" sz="2600" dirty="0"/>
              <a:t>may be required to </a:t>
            </a:r>
            <a:r>
              <a:rPr lang="en-US" sz="2600" b="1" dirty="0"/>
              <a:t>perform several similar tasks</a:t>
            </a:r>
            <a:r>
              <a:rPr lang="en-US" sz="2600" dirty="0"/>
              <a:t>, for example</a:t>
            </a:r>
            <a:r>
              <a:rPr lang="en-US" sz="2600" dirty="0" smtClean="0"/>
              <a:t>: </a:t>
            </a:r>
            <a:r>
              <a:rPr lang="en-US" sz="2600" i="1" dirty="0" smtClean="0">
                <a:solidFill>
                  <a:schemeClr val="bg2">
                    <a:lumMod val="75000"/>
                  </a:schemeClr>
                </a:solidFill>
              </a:rPr>
              <a:t>(cont’d)</a:t>
            </a:r>
            <a:endParaRPr lang="en-US" sz="2600" i="1" dirty="0">
              <a:solidFill>
                <a:schemeClr val="bg2">
                  <a:lumMod val="75000"/>
                </a:schemeClr>
              </a:solidFill>
            </a:endParaRPr>
          </a:p>
          <a:p>
            <a:pPr marL="749808" lvl="1" indent="-457200">
              <a:spcBef>
                <a:spcPts val="2400"/>
              </a:spcBef>
              <a:spcAft>
                <a:spcPts val="0"/>
              </a:spcAft>
              <a:buClr>
                <a:srgbClr val="FFC000"/>
              </a:buClr>
              <a:buFont typeface="Arial" panose="020B0604020202020204" pitchFamily="34" charset="0"/>
              <a:buChar char="•"/>
            </a:pPr>
            <a:r>
              <a:rPr lang="en-US" sz="2400" dirty="0"/>
              <a:t>It is generally </a:t>
            </a:r>
            <a:r>
              <a:rPr lang="en-US" sz="2400" b="1" dirty="0"/>
              <a:t>more efficient </a:t>
            </a:r>
            <a:r>
              <a:rPr lang="en-US" sz="2400" dirty="0"/>
              <a:t>to use </a:t>
            </a:r>
            <a:r>
              <a:rPr lang="en-US" sz="2400" b="1" dirty="0"/>
              <a:t>one process </a:t>
            </a:r>
            <a:r>
              <a:rPr lang="en-US" sz="2400" dirty="0"/>
              <a:t>that contains </a:t>
            </a:r>
            <a:r>
              <a:rPr lang="en-US" sz="2400" b="1" dirty="0"/>
              <a:t>multiple threads</a:t>
            </a:r>
            <a:r>
              <a:rPr lang="en-US" sz="2400" dirty="0"/>
              <a:t>.</a:t>
            </a:r>
          </a:p>
          <a:p>
            <a:pPr marL="749808" lvl="1" indent="-457200">
              <a:spcBef>
                <a:spcPts val="2400"/>
              </a:spcBef>
              <a:spcAft>
                <a:spcPts val="0"/>
              </a:spcAft>
              <a:buClr>
                <a:srgbClr val="FFC000"/>
              </a:buClr>
              <a:buFont typeface="Arial" panose="020B0604020202020204" pitchFamily="34" charset="0"/>
              <a:buChar char="•"/>
            </a:pPr>
            <a:r>
              <a:rPr lang="en-US" sz="2400" dirty="0"/>
              <a:t>This approach would </a:t>
            </a:r>
            <a:r>
              <a:rPr lang="en-US" sz="2400" b="1" dirty="0"/>
              <a:t>multithread</a:t>
            </a:r>
            <a:r>
              <a:rPr lang="en-US" sz="2400" dirty="0"/>
              <a:t> the </a:t>
            </a:r>
            <a:r>
              <a:rPr lang="en-US" sz="2400" b="1" dirty="0"/>
              <a:t>web-server process</a:t>
            </a:r>
            <a:r>
              <a:rPr lang="en-US" sz="2400" dirty="0"/>
              <a:t>. The </a:t>
            </a:r>
            <a:r>
              <a:rPr lang="en-US" sz="2400" b="1" dirty="0"/>
              <a:t>server</a:t>
            </a:r>
            <a:r>
              <a:rPr lang="en-US" sz="2400" dirty="0"/>
              <a:t> would create a </a:t>
            </a:r>
            <a:r>
              <a:rPr lang="en-US" sz="2400" b="1" dirty="0"/>
              <a:t>separate thread </a:t>
            </a:r>
            <a:r>
              <a:rPr lang="en-US" sz="2400" dirty="0"/>
              <a:t>that would </a:t>
            </a:r>
            <a:r>
              <a:rPr lang="en-US" sz="2400" b="1" dirty="0"/>
              <a:t>listen for client requests</a:t>
            </a:r>
            <a:r>
              <a:rPr lang="en-US" sz="2400" dirty="0"/>
              <a:t>.</a:t>
            </a:r>
          </a:p>
          <a:p>
            <a:pPr marL="749808" lvl="1" indent="-457200">
              <a:spcBef>
                <a:spcPts val="2400"/>
              </a:spcBef>
              <a:spcAft>
                <a:spcPts val="0"/>
              </a:spcAft>
              <a:buClr>
                <a:srgbClr val="FFC000"/>
              </a:buClr>
              <a:buFont typeface="Arial" panose="020B0604020202020204" pitchFamily="34" charset="0"/>
              <a:buChar char="•"/>
            </a:pPr>
            <a:r>
              <a:rPr lang="en-US" sz="2400" dirty="0"/>
              <a:t>When a </a:t>
            </a:r>
            <a:r>
              <a:rPr lang="en-US" sz="2400" b="1" dirty="0"/>
              <a:t>request</a:t>
            </a:r>
            <a:r>
              <a:rPr lang="en-US" sz="2400" dirty="0"/>
              <a:t> was </a:t>
            </a:r>
            <a:r>
              <a:rPr lang="en-US" sz="2400" b="1" dirty="0"/>
              <a:t>made</a:t>
            </a:r>
            <a:r>
              <a:rPr lang="en-US" sz="2400" dirty="0"/>
              <a:t>, </a:t>
            </a:r>
            <a:r>
              <a:rPr lang="en-US" sz="2400" b="1" dirty="0"/>
              <a:t>rather than creating another process</a:t>
            </a:r>
            <a:r>
              <a:rPr lang="en-US" sz="2400" dirty="0"/>
              <a:t>, the server would </a:t>
            </a:r>
            <a:r>
              <a:rPr lang="en-US" sz="2400" b="1" dirty="0"/>
              <a:t>create another thread</a:t>
            </a:r>
            <a:r>
              <a:rPr lang="en-US" sz="2400" dirty="0"/>
              <a:t> to service the request.</a:t>
            </a:r>
          </a:p>
        </p:txBody>
      </p:sp>
    </p:spTree>
    <p:extLst>
      <p:ext uri="{BB962C8B-B14F-4D97-AF65-F5344CB8AC3E}">
        <p14:creationId xmlns:p14="http://schemas.microsoft.com/office/powerpoint/2010/main" val="143650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Motivation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34</a:t>
            </a:fld>
            <a:endParaRPr lang="en-US"/>
          </a:p>
        </p:txBody>
      </p:sp>
      <p:sp>
        <p:nvSpPr>
          <p:cNvPr id="8" name="Content Placeholder 2"/>
          <p:cNvSpPr txBox="1">
            <a:spLocks/>
          </p:cNvSpPr>
          <p:nvPr/>
        </p:nvSpPr>
        <p:spPr>
          <a:xfrm>
            <a:off x="1097279" y="2076523"/>
            <a:ext cx="1065189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Many </a:t>
            </a:r>
            <a:r>
              <a:rPr lang="en-US" sz="2800" b="1" dirty="0"/>
              <a:t>operating system kernels </a:t>
            </a:r>
            <a:r>
              <a:rPr lang="en-US" sz="2800" dirty="0"/>
              <a:t>are now </a:t>
            </a:r>
            <a:r>
              <a:rPr lang="en-US" sz="2800" b="1" dirty="0"/>
              <a:t>multithreaded</a:t>
            </a:r>
            <a:r>
              <a:rPr lang="en-US" sz="2800" dirty="0"/>
              <a:t>.</a:t>
            </a:r>
          </a:p>
          <a:p>
            <a:pPr marL="749808" lvl="1" indent="-457200">
              <a:spcBef>
                <a:spcPts val="2400"/>
              </a:spcBef>
              <a:spcAft>
                <a:spcPts val="0"/>
              </a:spcAft>
              <a:buClr>
                <a:srgbClr val="FFC000"/>
              </a:buClr>
              <a:buFont typeface="Arial" panose="020B0604020202020204" pitchFamily="34" charset="0"/>
              <a:buChar char="•"/>
            </a:pPr>
            <a:r>
              <a:rPr lang="en-US" sz="2600" b="1" dirty="0"/>
              <a:t>Several threads </a:t>
            </a:r>
            <a:r>
              <a:rPr lang="en-US" sz="2600" dirty="0"/>
              <a:t>operate in the </a:t>
            </a:r>
            <a:r>
              <a:rPr lang="en-US" sz="2600" b="1" dirty="0"/>
              <a:t>kernel</a:t>
            </a:r>
            <a:r>
              <a:rPr lang="en-US" sz="2600" dirty="0"/>
              <a:t>.</a:t>
            </a:r>
          </a:p>
          <a:p>
            <a:pPr marL="749808" lvl="1" indent="-457200">
              <a:spcBef>
                <a:spcPts val="2400"/>
              </a:spcBef>
              <a:spcAft>
                <a:spcPts val="0"/>
              </a:spcAft>
              <a:buClr>
                <a:srgbClr val="FFC000"/>
              </a:buClr>
              <a:buFont typeface="Arial" panose="020B0604020202020204" pitchFamily="34" charset="0"/>
              <a:buChar char="•"/>
            </a:pPr>
            <a:r>
              <a:rPr lang="en-US" sz="2600" b="1" dirty="0"/>
              <a:t>Each thread </a:t>
            </a:r>
            <a:r>
              <a:rPr lang="en-US" sz="2600" dirty="0"/>
              <a:t>performs a </a:t>
            </a:r>
            <a:r>
              <a:rPr lang="en-US" sz="2600" b="1" dirty="0"/>
              <a:t>specific tasks</a:t>
            </a:r>
            <a:r>
              <a:rPr lang="en-US" sz="2600" dirty="0"/>
              <a:t>, such as managing memory, devices or interrupt handling.</a:t>
            </a:r>
          </a:p>
        </p:txBody>
      </p:sp>
    </p:spTree>
    <p:extLst>
      <p:ext uri="{BB962C8B-B14F-4D97-AF65-F5344CB8AC3E}">
        <p14:creationId xmlns:p14="http://schemas.microsoft.com/office/powerpoint/2010/main" val="160842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Benefit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35</a:t>
            </a:fld>
            <a:endParaRPr lang="en-US"/>
          </a:p>
        </p:txBody>
      </p:sp>
      <p:sp>
        <p:nvSpPr>
          <p:cNvPr id="8" name="Content Placeholder 2"/>
          <p:cNvSpPr txBox="1">
            <a:spLocks/>
          </p:cNvSpPr>
          <p:nvPr/>
        </p:nvSpPr>
        <p:spPr>
          <a:xfrm>
            <a:off x="1097279" y="2076523"/>
            <a:ext cx="1065189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Responsiveness</a:t>
            </a:r>
          </a:p>
          <a:p>
            <a:pPr marL="749808" lvl="1" indent="-457200">
              <a:spcBef>
                <a:spcPts val="3000"/>
              </a:spcBef>
              <a:spcAft>
                <a:spcPts val="0"/>
              </a:spcAft>
              <a:buClr>
                <a:srgbClr val="FFC000"/>
              </a:buClr>
              <a:buFont typeface="Arial" panose="020B0604020202020204" pitchFamily="34" charset="0"/>
              <a:buChar char="•"/>
            </a:pPr>
            <a:r>
              <a:rPr lang="en-US" sz="2600" b="1" dirty="0"/>
              <a:t>Multithreading</a:t>
            </a:r>
            <a:r>
              <a:rPr lang="en-US" sz="2600" dirty="0"/>
              <a:t> an </a:t>
            </a:r>
            <a:r>
              <a:rPr lang="en-US" sz="2600" b="1" dirty="0"/>
              <a:t>interactive</a:t>
            </a:r>
            <a:r>
              <a:rPr lang="en-US" sz="2600" dirty="0"/>
              <a:t> </a:t>
            </a:r>
            <a:r>
              <a:rPr lang="en-US" sz="2600" b="1" dirty="0"/>
              <a:t>application</a:t>
            </a:r>
            <a:r>
              <a:rPr lang="en-US" sz="2600" dirty="0"/>
              <a:t> may </a:t>
            </a:r>
            <a:r>
              <a:rPr lang="en-US" sz="2600" b="1" dirty="0"/>
              <a:t>allow</a:t>
            </a:r>
            <a:r>
              <a:rPr lang="en-US" sz="2600" dirty="0"/>
              <a:t> a </a:t>
            </a:r>
            <a:r>
              <a:rPr lang="en-US" sz="2600" b="1" dirty="0"/>
              <a:t>program</a:t>
            </a:r>
            <a:r>
              <a:rPr lang="en-US" sz="2600" dirty="0"/>
              <a:t> to </a:t>
            </a:r>
            <a:r>
              <a:rPr lang="en-US" sz="2600" b="1" dirty="0"/>
              <a:t>continue running </a:t>
            </a:r>
            <a:r>
              <a:rPr lang="en-US" sz="2600" dirty="0"/>
              <a:t>even if </a:t>
            </a:r>
            <a:r>
              <a:rPr lang="en-US" sz="2600" b="1" dirty="0"/>
              <a:t>part of it is blocked </a:t>
            </a:r>
            <a:r>
              <a:rPr lang="en-US" sz="2600" dirty="0"/>
              <a:t>or is </a:t>
            </a:r>
            <a:r>
              <a:rPr lang="en-US" sz="2600" b="1" dirty="0"/>
              <a:t>performing a lengthy operation</a:t>
            </a:r>
            <a:r>
              <a:rPr lang="en-US" sz="2600" dirty="0"/>
              <a:t>, thereby </a:t>
            </a:r>
            <a:r>
              <a:rPr lang="en-US" sz="2600" b="1" u="sng" dirty="0"/>
              <a:t>increasing responsiveness to the user</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For instance, a </a:t>
            </a:r>
            <a:r>
              <a:rPr lang="en-US" sz="2600" b="1" dirty="0"/>
              <a:t>multithreaded web browser </a:t>
            </a:r>
            <a:r>
              <a:rPr lang="en-US" sz="2600" dirty="0"/>
              <a:t>could still </a:t>
            </a:r>
            <a:r>
              <a:rPr lang="en-US" sz="2600" b="1" dirty="0"/>
              <a:t>allow user interaction in one thread </a:t>
            </a:r>
            <a:r>
              <a:rPr lang="en-US" sz="2600" dirty="0"/>
              <a:t>while an </a:t>
            </a:r>
            <a:r>
              <a:rPr lang="en-US" sz="2600" b="1" dirty="0"/>
              <a:t>image was being loaded in another thread</a:t>
            </a:r>
            <a:r>
              <a:rPr lang="en-US" sz="2600" dirty="0"/>
              <a:t>.</a:t>
            </a:r>
          </a:p>
        </p:txBody>
      </p:sp>
    </p:spTree>
    <p:extLst>
      <p:ext uri="{BB962C8B-B14F-4D97-AF65-F5344CB8AC3E}">
        <p14:creationId xmlns:p14="http://schemas.microsoft.com/office/powerpoint/2010/main" val="307593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Benefit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36</a:t>
            </a:fld>
            <a:endParaRPr lang="en-US"/>
          </a:p>
        </p:txBody>
      </p:sp>
      <p:sp>
        <p:nvSpPr>
          <p:cNvPr id="8" name="Content Placeholder 2"/>
          <p:cNvSpPr txBox="1">
            <a:spLocks/>
          </p:cNvSpPr>
          <p:nvPr/>
        </p:nvSpPr>
        <p:spPr>
          <a:xfrm>
            <a:off x="1097279" y="2076523"/>
            <a:ext cx="1065189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Resource sharing</a:t>
            </a:r>
          </a:p>
          <a:p>
            <a:pPr marL="749808" lvl="1" indent="-457200">
              <a:spcBef>
                <a:spcPts val="3000"/>
              </a:spcBef>
              <a:spcAft>
                <a:spcPts val="0"/>
              </a:spcAft>
              <a:buClr>
                <a:srgbClr val="FFC000"/>
              </a:buClr>
              <a:buFont typeface="Arial" panose="020B0604020202020204" pitchFamily="34" charset="0"/>
              <a:buChar char="•"/>
            </a:pPr>
            <a:r>
              <a:rPr lang="en-US" sz="2600" dirty="0"/>
              <a:t>By default, </a:t>
            </a:r>
            <a:r>
              <a:rPr lang="en-US" sz="2600" b="1" dirty="0"/>
              <a:t>threads share </a:t>
            </a:r>
            <a:r>
              <a:rPr lang="en-US" sz="2600" dirty="0"/>
              <a:t>the </a:t>
            </a:r>
            <a:r>
              <a:rPr lang="en-US" sz="2600" b="1" dirty="0"/>
              <a:t>memory</a:t>
            </a:r>
            <a:r>
              <a:rPr lang="en-US" sz="2600" dirty="0"/>
              <a:t> and the </a:t>
            </a:r>
            <a:r>
              <a:rPr lang="en-US" sz="2600" b="1" dirty="0"/>
              <a:t>resources</a:t>
            </a:r>
            <a:r>
              <a:rPr lang="en-US" sz="2600" dirty="0"/>
              <a:t> of the </a:t>
            </a:r>
            <a:r>
              <a:rPr lang="en-US" sz="2600" b="1" dirty="0"/>
              <a:t>process to which they belong</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The </a:t>
            </a:r>
            <a:r>
              <a:rPr lang="en-US" sz="2600" b="1" dirty="0"/>
              <a:t>benefit</a:t>
            </a:r>
            <a:r>
              <a:rPr lang="en-US" sz="2600" dirty="0"/>
              <a:t> of </a:t>
            </a:r>
            <a:r>
              <a:rPr lang="en-US" sz="2600" b="1" dirty="0"/>
              <a:t>sharing code </a:t>
            </a:r>
            <a:r>
              <a:rPr lang="en-US" sz="2600" dirty="0"/>
              <a:t>and </a:t>
            </a:r>
            <a:r>
              <a:rPr lang="en-US" sz="2600" b="1" dirty="0"/>
              <a:t>data</a:t>
            </a:r>
            <a:r>
              <a:rPr lang="en-US" sz="2600" dirty="0"/>
              <a:t> is that it allows an </a:t>
            </a:r>
            <a:r>
              <a:rPr lang="en-US" sz="2600" b="1" dirty="0"/>
              <a:t>application</a:t>
            </a:r>
            <a:r>
              <a:rPr lang="en-US" sz="2600" dirty="0"/>
              <a:t> to have </a:t>
            </a:r>
            <a:r>
              <a:rPr lang="en-US" sz="2600" b="1" u="sng" dirty="0"/>
              <a:t>several different threads of activity </a:t>
            </a:r>
            <a:r>
              <a:rPr lang="en-US" sz="2600" u="sng" dirty="0"/>
              <a:t>within the </a:t>
            </a:r>
            <a:r>
              <a:rPr lang="en-US" sz="2600" b="1" u="sng" dirty="0"/>
              <a:t>same address space</a:t>
            </a:r>
            <a:r>
              <a:rPr lang="en-US" sz="2600" dirty="0"/>
              <a:t>.</a:t>
            </a:r>
          </a:p>
        </p:txBody>
      </p:sp>
    </p:spTree>
    <p:extLst>
      <p:ext uri="{BB962C8B-B14F-4D97-AF65-F5344CB8AC3E}">
        <p14:creationId xmlns:p14="http://schemas.microsoft.com/office/powerpoint/2010/main" val="344081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Benefit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37</a:t>
            </a:fld>
            <a:endParaRPr lang="en-US"/>
          </a:p>
        </p:txBody>
      </p:sp>
      <p:sp>
        <p:nvSpPr>
          <p:cNvPr id="8" name="Content Placeholder 2"/>
          <p:cNvSpPr txBox="1">
            <a:spLocks/>
          </p:cNvSpPr>
          <p:nvPr/>
        </p:nvSpPr>
        <p:spPr>
          <a:xfrm>
            <a:off x="1097279" y="2076523"/>
            <a:ext cx="1065189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Economy</a:t>
            </a:r>
          </a:p>
          <a:p>
            <a:pPr marL="749808" lvl="1" indent="-457200">
              <a:spcBef>
                <a:spcPts val="3000"/>
              </a:spcBef>
              <a:spcAft>
                <a:spcPts val="0"/>
              </a:spcAft>
              <a:buClr>
                <a:srgbClr val="FFC000"/>
              </a:buClr>
              <a:buFont typeface="Arial" panose="020B0604020202020204" pitchFamily="34" charset="0"/>
              <a:buChar char="•"/>
            </a:pPr>
            <a:r>
              <a:rPr lang="en-US" sz="2600" b="1" dirty="0"/>
              <a:t>Allocating memory</a:t>
            </a:r>
            <a:r>
              <a:rPr lang="en-US" sz="2600" dirty="0"/>
              <a:t> and </a:t>
            </a:r>
            <a:r>
              <a:rPr lang="en-US" sz="2600" b="1" dirty="0"/>
              <a:t>resources</a:t>
            </a:r>
            <a:r>
              <a:rPr lang="en-US" sz="2600" dirty="0"/>
              <a:t> for </a:t>
            </a:r>
            <a:r>
              <a:rPr lang="en-US" sz="2600" b="1" dirty="0"/>
              <a:t>process creation </a:t>
            </a:r>
            <a:r>
              <a:rPr lang="en-US" sz="2600" dirty="0"/>
              <a:t>is </a:t>
            </a:r>
            <a:r>
              <a:rPr lang="en-US" sz="2600" b="1" dirty="0"/>
              <a:t>costly</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Because </a:t>
            </a:r>
            <a:r>
              <a:rPr lang="en-US" sz="2600" b="1" dirty="0"/>
              <a:t>threads share resources </a:t>
            </a:r>
            <a:r>
              <a:rPr lang="en-US" sz="2600" dirty="0"/>
              <a:t>of the </a:t>
            </a:r>
            <a:r>
              <a:rPr lang="en-US" sz="2600" b="1" dirty="0"/>
              <a:t>process to which they belong</a:t>
            </a:r>
            <a:r>
              <a:rPr lang="en-US" sz="2600" dirty="0"/>
              <a:t>, it is </a:t>
            </a:r>
            <a:r>
              <a:rPr lang="en-US" sz="2600" b="1" u="sng" dirty="0"/>
              <a:t>more economical </a:t>
            </a:r>
            <a:r>
              <a:rPr lang="en-US" sz="2600" u="sng" dirty="0"/>
              <a:t>to </a:t>
            </a:r>
            <a:r>
              <a:rPr lang="en-US" sz="2600" b="1" u="sng" dirty="0"/>
              <a:t>create </a:t>
            </a:r>
            <a:r>
              <a:rPr lang="en-US" sz="2600" u="sng" dirty="0"/>
              <a:t>and</a:t>
            </a:r>
            <a:r>
              <a:rPr lang="en-US" sz="2600" b="1" u="sng" dirty="0"/>
              <a:t> context-switch threads</a:t>
            </a:r>
            <a:r>
              <a:rPr lang="en-US" sz="2600" dirty="0" smtClean="0"/>
              <a:t>.</a:t>
            </a:r>
          </a:p>
          <a:p>
            <a:pPr marL="749808" lvl="1" indent="-457200">
              <a:spcBef>
                <a:spcPts val="3000"/>
              </a:spcBef>
              <a:spcAft>
                <a:spcPts val="0"/>
              </a:spcAft>
              <a:buClr>
                <a:srgbClr val="FFC000"/>
              </a:buClr>
              <a:buFont typeface="Arial" panose="020B0604020202020204" pitchFamily="34" charset="0"/>
              <a:buChar char="•"/>
            </a:pPr>
            <a:r>
              <a:rPr lang="en-US" sz="2600" dirty="0"/>
              <a:t>Empirically </a:t>
            </a:r>
            <a:r>
              <a:rPr lang="en-US" sz="2600" b="1" dirty="0"/>
              <a:t>gauging</a:t>
            </a:r>
            <a:r>
              <a:rPr lang="en-US" sz="2600" dirty="0"/>
              <a:t> the </a:t>
            </a:r>
            <a:r>
              <a:rPr lang="en-US" sz="2600" b="1" dirty="0"/>
              <a:t>difference</a:t>
            </a:r>
            <a:r>
              <a:rPr lang="en-US" sz="2600" dirty="0"/>
              <a:t> in </a:t>
            </a:r>
            <a:r>
              <a:rPr lang="en-US" sz="2600" b="1" dirty="0"/>
              <a:t>overhead</a:t>
            </a:r>
            <a:r>
              <a:rPr lang="en-US" sz="2600" dirty="0"/>
              <a:t> can be </a:t>
            </a:r>
            <a:r>
              <a:rPr lang="en-US" sz="2600" b="1" dirty="0"/>
              <a:t>difficult</a:t>
            </a:r>
            <a:r>
              <a:rPr lang="en-US" sz="2600" dirty="0"/>
              <a:t>, but in general it is </a:t>
            </a:r>
            <a:r>
              <a:rPr lang="en-US" sz="2600" b="1" u="sng" dirty="0"/>
              <a:t>much more time consuming to create and manage processes than threads</a:t>
            </a:r>
            <a:r>
              <a:rPr lang="en-US" sz="2600" dirty="0"/>
              <a:t>. </a:t>
            </a:r>
          </a:p>
        </p:txBody>
      </p:sp>
    </p:spTree>
    <p:extLst>
      <p:ext uri="{BB962C8B-B14F-4D97-AF65-F5344CB8AC3E}">
        <p14:creationId xmlns:p14="http://schemas.microsoft.com/office/powerpoint/2010/main" val="175198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Benefit of Multithread</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38</a:t>
            </a:fld>
            <a:endParaRPr lang="en-US"/>
          </a:p>
        </p:txBody>
      </p:sp>
      <p:sp>
        <p:nvSpPr>
          <p:cNvPr id="8" name="Content Placeholder 2"/>
          <p:cNvSpPr txBox="1">
            <a:spLocks/>
          </p:cNvSpPr>
          <p:nvPr/>
        </p:nvSpPr>
        <p:spPr>
          <a:xfrm>
            <a:off x="1097279" y="2076523"/>
            <a:ext cx="1065189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Utilization of multiprocessor architectures</a:t>
            </a:r>
          </a:p>
          <a:p>
            <a:pPr marL="749808" lvl="1" indent="-457200">
              <a:spcBef>
                <a:spcPts val="3000"/>
              </a:spcBef>
              <a:spcAft>
                <a:spcPts val="0"/>
              </a:spcAft>
              <a:buClr>
                <a:srgbClr val="FFC000"/>
              </a:buClr>
              <a:buFont typeface="Arial" panose="020B0604020202020204" pitchFamily="34" charset="0"/>
              <a:buChar char="•"/>
            </a:pPr>
            <a:r>
              <a:rPr lang="en-US" sz="2600" dirty="0"/>
              <a:t>A </a:t>
            </a:r>
            <a:r>
              <a:rPr lang="en-US" sz="2600" b="1" dirty="0"/>
              <a:t>single-threaded process </a:t>
            </a:r>
            <a:r>
              <a:rPr lang="en-US" sz="2600" dirty="0"/>
              <a:t>can </a:t>
            </a:r>
            <a:r>
              <a:rPr lang="en-US" sz="2600" b="1" dirty="0"/>
              <a:t>only run</a:t>
            </a:r>
            <a:r>
              <a:rPr lang="en-US" sz="2600" dirty="0"/>
              <a:t> on </a:t>
            </a:r>
            <a:r>
              <a:rPr lang="en-US" sz="2600" b="1" dirty="0"/>
              <a:t>one CPU</a:t>
            </a:r>
            <a:r>
              <a:rPr lang="en-US" sz="2600" dirty="0"/>
              <a:t>, no matter how many are available.</a:t>
            </a:r>
          </a:p>
          <a:p>
            <a:pPr marL="749808" lvl="1" indent="-457200">
              <a:spcBef>
                <a:spcPts val="3000"/>
              </a:spcBef>
              <a:spcAft>
                <a:spcPts val="0"/>
              </a:spcAft>
              <a:buClr>
                <a:srgbClr val="FFC000"/>
              </a:buClr>
              <a:buFont typeface="Arial" panose="020B0604020202020204" pitchFamily="34" charset="0"/>
              <a:buChar char="•"/>
            </a:pPr>
            <a:r>
              <a:rPr lang="en-US" sz="2600" dirty="0"/>
              <a:t>The </a:t>
            </a:r>
            <a:r>
              <a:rPr lang="en-US" sz="2600" b="1" dirty="0"/>
              <a:t>benefits </a:t>
            </a:r>
            <a:r>
              <a:rPr lang="en-US" sz="2600" dirty="0"/>
              <a:t>of </a:t>
            </a:r>
            <a:r>
              <a:rPr lang="en-US" sz="2600" b="1" dirty="0"/>
              <a:t>multithreading </a:t>
            </a:r>
            <a:r>
              <a:rPr lang="en-US" sz="2600" dirty="0"/>
              <a:t>can be greatly </a:t>
            </a:r>
            <a:r>
              <a:rPr lang="en-US" sz="2600" b="1" dirty="0"/>
              <a:t>increased in a multiprocessor architecture</a:t>
            </a:r>
            <a:r>
              <a:rPr lang="en-US" sz="2600" dirty="0"/>
              <a:t>, where </a:t>
            </a:r>
            <a:r>
              <a:rPr lang="en-US" sz="2600" b="1" u="sng" dirty="0"/>
              <a:t>threads </a:t>
            </a:r>
            <a:r>
              <a:rPr lang="en-US" sz="2600" u="sng" dirty="0"/>
              <a:t>may be </a:t>
            </a:r>
            <a:r>
              <a:rPr lang="en-US" sz="2600" b="1" u="sng" dirty="0"/>
              <a:t>running</a:t>
            </a:r>
            <a:r>
              <a:rPr lang="en-US" sz="2600" u="sng" dirty="0"/>
              <a:t> in </a:t>
            </a:r>
            <a:r>
              <a:rPr lang="en-US" sz="2600" b="1" u="sng" dirty="0"/>
              <a:t>parallel</a:t>
            </a:r>
            <a:r>
              <a:rPr lang="en-US" sz="2600" u="sng" dirty="0"/>
              <a:t> </a:t>
            </a:r>
            <a:r>
              <a:rPr lang="en-US" sz="2600" i="1" u="sng" dirty="0"/>
              <a:t>(concurrency) </a:t>
            </a:r>
            <a:r>
              <a:rPr lang="en-US" sz="2600" u="sng" dirty="0"/>
              <a:t>on </a:t>
            </a:r>
            <a:r>
              <a:rPr lang="en-US" sz="2600" b="1" u="sng" dirty="0"/>
              <a:t>different processors</a:t>
            </a:r>
            <a:r>
              <a:rPr lang="en-US" sz="2600" dirty="0"/>
              <a:t>.</a:t>
            </a:r>
          </a:p>
        </p:txBody>
      </p:sp>
    </p:spTree>
    <p:extLst>
      <p:ext uri="{BB962C8B-B14F-4D97-AF65-F5344CB8AC3E}">
        <p14:creationId xmlns:p14="http://schemas.microsoft.com/office/powerpoint/2010/main" val="32368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Sequential vs. Concurrent threads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THREAD</a:t>
            </a:r>
          </a:p>
        </p:txBody>
      </p:sp>
      <p:sp>
        <p:nvSpPr>
          <p:cNvPr id="14" name="Slide Number Placeholder 13"/>
          <p:cNvSpPr>
            <a:spLocks noGrp="1"/>
          </p:cNvSpPr>
          <p:nvPr>
            <p:ph type="sldNum" sz="quarter" idx="12"/>
          </p:nvPr>
        </p:nvSpPr>
        <p:spPr/>
        <p:txBody>
          <a:bodyPr/>
          <a:lstStyle/>
          <a:p>
            <a:fld id="{67173F58-4963-4C12-A4F2-3DAB0F212F35}" type="slidenum">
              <a:rPr lang="en-US" smtClean="0"/>
              <a:t>39</a:t>
            </a:fld>
            <a:endParaRPr lang="en-US"/>
          </a:p>
        </p:txBody>
      </p:sp>
      <p:sp>
        <p:nvSpPr>
          <p:cNvPr id="8" name="Content Placeholder 2"/>
          <p:cNvSpPr txBox="1">
            <a:spLocks/>
          </p:cNvSpPr>
          <p:nvPr/>
        </p:nvSpPr>
        <p:spPr>
          <a:xfrm>
            <a:off x="1097279" y="1938499"/>
            <a:ext cx="10651899" cy="4048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Sequential </a:t>
            </a:r>
            <a:r>
              <a:rPr lang="en-US" sz="2800" b="1" u="sng" dirty="0" smtClean="0"/>
              <a:t>threads</a:t>
            </a:r>
          </a:p>
          <a:p>
            <a:pPr marL="293688" indent="-293688">
              <a:spcBef>
                <a:spcPts val="7200"/>
              </a:spcBef>
              <a:buFont typeface="Wingdings" panose="05000000000000000000" pitchFamily="2" charset="2"/>
              <a:buChar char="§"/>
            </a:pPr>
            <a:r>
              <a:rPr lang="en-US" sz="2800" b="1" u="sng" dirty="0"/>
              <a:t>Concurrent threads</a:t>
            </a:r>
            <a:r>
              <a:rPr lang="en-US" sz="2800" b="1" dirty="0"/>
              <a:t> </a:t>
            </a:r>
            <a:r>
              <a:rPr lang="en-US" sz="2800" dirty="0"/>
              <a:t>running </a:t>
            </a:r>
            <a:r>
              <a:rPr lang="en-US" sz="2800" b="1" dirty="0"/>
              <a:t>simultaneously</a:t>
            </a:r>
            <a:r>
              <a:rPr lang="en-US" sz="2800" dirty="0"/>
              <a:t> on </a:t>
            </a:r>
            <a:r>
              <a:rPr lang="en-US" sz="2800" b="1" u="sng" dirty="0"/>
              <a:t>two </a:t>
            </a:r>
            <a:r>
              <a:rPr lang="en-US" sz="2800" b="1" u="sng" dirty="0" smtClean="0"/>
              <a:t>processors</a:t>
            </a:r>
          </a:p>
          <a:p>
            <a:pPr marL="293688" indent="-293688">
              <a:spcBef>
                <a:spcPts val="7800"/>
              </a:spcBef>
              <a:buFont typeface="Wingdings" panose="05000000000000000000" pitchFamily="2" charset="2"/>
              <a:buChar char="§"/>
            </a:pPr>
            <a:r>
              <a:rPr lang="en-US" sz="2800" b="1" u="sng" dirty="0" smtClean="0"/>
              <a:t>Concurrent </a:t>
            </a:r>
            <a:r>
              <a:rPr lang="en-US" sz="2800" b="1" u="sng" dirty="0"/>
              <a:t>threads</a:t>
            </a:r>
            <a:r>
              <a:rPr lang="en-US" sz="2800" b="1" dirty="0"/>
              <a:t> </a:t>
            </a:r>
            <a:r>
              <a:rPr lang="en-US" sz="2800" i="1" dirty="0"/>
              <a:t>(with gaps in their executions)</a:t>
            </a:r>
            <a:r>
              <a:rPr lang="en-US" sz="2800" dirty="0"/>
              <a:t> </a:t>
            </a:r>
            <a:r>
              <a:rPr lang="en-US" sz="2800" b="1" u="sng" dirty="0"/>
              <a:t>interleaved</a:t>
            </a:r>
            <a:r>
              <a:rPr lang="en-US" sz="2800" u="sng" dirty="0"/>
              <a:t> on </a:t>
            </a:r>
            <a:r>
              <a:rPr lang="en-US" sz="2800" b="1" u="sng" dirty="0"/>
              <a:t>one processor</a:t>
            </a:r>
          </a:p>
          <a:p>
            <a:pPr marL="293688" indent="-293688">
              <a:buFont typeface="Wingdings" panose="05000000000000000000" pitchFamily="2" charset="2"/>
              <a:buChar char="§"/>
            </a:pPr>
            <a:endParaRPr lang="en-US" sz="2800" b="1" dirty="0"/>
          </a:p>
        </p:txBody>
      </p:sp>
      <p:pic>
        <p:nvPicPr>
          <p:cNvPr id="6" name="Picture 2"/>
          <p:cNvPicPr>
            <a:picLocks noChangeAspect="1" noChangeArrowheads="1"/>
          </p:cNvPicPr>
          <p:nvPr/>
        </p:nvPicPr>
        <p:blipFill>
          <a:blip r:embed="rId3" cstate="print"/>
          <a:srcRect/>
          <a:stretch>
            <a:fillRect/>
          </a:stretch>
        </p:blipFill>
        <p:spPr bwMode="auto">
          <a:xfrm>
            <a:off x="4078109" y="2474343"/>
            <a:ext cx="3400425" cy="600075"/>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a:stretch>
            <a:fillRect/>
          </a:stretch>
        </p:blipFill>
        <p:spPr bwMode="auto">
          <a:xfrm>
            <a:off x="4768671" y="3765539"/>
            <a:ext cx="2019300" cy="785813"/>
          </a:xfrm>
          <a:prstGeom prst="rect">
            <a:avLst/>
          </a:prstGeom>
          <a:noFill/>
          <a:ln w="9525">
            <a:noFill/>
            <a:miter lim="800000"/>
            <a:headEnd/>
            <a:tailEnd/>
          </a:ln>
        </p:spPr>
      </p:pic>
      <p:pic>
        <p:nvPicPr>
          <p:cNvPr id="9" name="Picture 4"/>
          <p:cNvPicPr>
            <a:picLocks noChangeAspect="1" noChangeArrowheads="1"/>
          </p:cNvPicPr>
          <p:nvPr/>
        </p:nvPicPr>
        <p:blipFill>
          <a:blip r:embed="rId5" cstate="print"/>
          <a:srcRect/>
          <a:stretch>
            <a:fillRect/>
          </a:stretch>
        </p:blipFill>
        <p:spPr bwMode="auto">
          <a:xfrm>
            <a:off x="3568521" y="5432836"/>
            <a:ext cx="4419600" cy="847725"/>
          </a:xfrm>
          <a:prstGeom prst="rect">
            <a:avLst/>
          </a:prstGeom>
          <a:noFill/>
          <a:ln w="9525">
            <a:noFill/>
            <a:miter lim="800000"/>
            <a:headEnd/>
            <a:tailEnd/>
          </a:ln>
        </p:spPr>
      </p:pic>
    </p:spTree>
    <p:extLst>
      <p:ext uri="{BB962C8B-B14F-4D97-AF65-F5344CB8AC3E}">
        <p14:creationId xmlns:p14="http://schemas.microsoft.com/office/powerpoint/2010/main" val="179894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Overview of Process Concept</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
        <p:nvSpPr>
          <p:cNvPr id="14" name="Slide Number Placeholder 13"/>
          <p:cNvSpPr>
            <a:spLocks noGrp="1"/>
          </p:cNvSpPr>
          <p:nvPr>
            <p:ph type="sldNum" sz="quarter" idx="12"/>
          </p:nvPr>
        </p:nvSpPr>
        <p:spPr/>
        <p:txBody>
          <a:bodyPr/>
          <a:lstStyle/>
          <a:p>
            <a:fld id="{67173F58-4963-4C12-A4F2-3DAB0F212F35}" type="slidenum">
              <a:rPr lang="en-US" smtClean="0"/>
              <a:t>4</a:t>
            </a:fld>
            <a:endParaRPr lang="en-US"/>
          </a:p>
        </p:txBody>
      </p:sp>
      <p:sp>
        <p:nvSpPr>
          <p:cNvPr id="8" name="Content Placeholder 2"/>
          <p:cNvSpPr txBox="1">
            <a:spLocks/>
          </p:cNvSpPr>
          <p:nvPr/>
        </p:nvSpPr>
        <p:spPr>
          <a:xfrm>
            <a:off x="983411" y="1949571"/>
            <a:ext cx="10886535" cy="426144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u="sng" dirty="0"/>
              <a:t>Early</a:t>
            </a:r>
            <a:r>
              <a:rPr lang="en-US" sz="2800" b="1" dirty="0"/>
              <a:t> computer systems</a:t>
            </a:r>
            <a:r>
              <a:rPr lang="en-US" sz="2800" dirty="0"/>
              <a:t> allowed </a:t>
            </a:r>
            <a:r>
              <a:rPr lang="en-US" sz="2800" b="1" dirty="0"/>
              <a:t>only one program </a:t>
            </a:r>
            <a:r>
              <a:rPr lang="en-US" sz="2800" dirty="0"/>
              <a:t>to be </a:t>
            </a:r>
            <a:r>
              <a:rPr lang="en-US" sz="2800" b="1" dirty="0"/>
              <a:t>executed at a time</a:t>
            </a:r>
            <a:r>
              <a:rPr lang="en-US" sz="2800" dirty="0"/>
              <a:t>.</a:t>
            </a:r>
          </a:p>
          <a:p>
            <a:pPr marL="749808" lvl="1" indent="-457200">
              <a:spcBef>
                <a:spcPts val="1200"/>
              </a:spcBef>
              <a:spcAft>
                <a:spcPts val="0"/>
              </a:spcAft>
              <a:buClr>
                <a:srgbClr val="FFC000"/>
              </a:buClr>
              <a:buFont typeface="Arial" panose="020B0604020202020204" pitchFamily="34" charset="0"/>
              <a:buChar char="•"/>
            </a:pPr>
            <a:r>
              <a:rPr lang="en-US" sz="2600" dirty="0"/>
              <a:t>This program had </a:t>
            </a:r>
            <a:r>
              <a:rPr lang="en-US" sz="2600" b="1" dirty="0"/>
              <a:t>complete control </a:t>
            </a:r>
            <a:r>
              <a:rPr lang="en-US" sz="2600" dirty="0"/>
              <a:t>of the </a:t>
            </a:r>
            <a:r>
              <a:rPr lang="en-US" sz="2600" b="1" dirty="0"/>
              <a:t>system</a:t>
            </a:r>
            <a:r>
              <a:rPr lang="en-US" sz="2600" dirty="0"/>
              <a:t> and had </a:t>
            </a:r>
            <a:r>
              <a:rPr lang="en-US" sz="2600" b="1" dirty="0"/>
              <a:t>access</a:t>
            </a:r>
            <a:r>
              <a:rPr lang="en-US" sz="2600" dirty="0"/>
              <a:t> to </a:t>
            </a:r>
            <a:r>
              <a:rPr lang="en-US" sz="2600" b="1" dirty="0"/>
              <a:t>all the system’s resources</a:t>
            </a:r>
            <a:r>
              <a:rPr lang="en-US" sz="2600" dirty="0"/>
              <a:t>.</a:t>
            </a:r>
          </a:p>
          <a:p>
            <a:pPr marL="293688" indent="-293688">
              <a:spcBef>
                <a:spcPts val="2400"/>
              </a:spcBef>
              <a:buFont typeface="Wingdings" panose="05000000000000000000" pitchFamily="2" charset="2"/>
              <a:buChar char="§"/>
            </a:pPr>
            <a:r>
              <a:rPr lang="en-US" sz="2800" b="1" u="sng" dirty="0"/>
              <a:t>Current-day</a:t>
            </a:r>
            <a:r>
              <a:rPr lang="en-US" sz="2800" b="1" dirty="0"/>
              <a:t> computer systems</a:t>
            </a:r>
            <a:r>
              <a:rPr lang="en-US" sz="2800" dirty="0"/>
              <a:t> allow </a:t>
            </a:r>
            <a:r>
              <a:rPr lang="en-US" sz="2800" b="1" dirty="0"/>
              <a:t>multiple programs </a:t>
            </a:r>
            <a:r>
              <a:rPr lang="en-US" sz="2800" dirty="0"/>
              <a:t>to be </a:t>
            </a:r>
            <a:r>
              <a:rPr lang="en-US" sz="2800" b="1" dirty="0"/>
              <a:t>loaded </a:t>
            </a:r>
            <a:r>
              <a:rPr lang="en-US" sz="2800" dirty="0"/>
              <a:t>into </a:t>
            </a:r>
            <a:r>
              <a:rPr lang="en-US" sz="2800" b="1" dirty="0"/>
              <a:t>memory</a:t>
            </a:r>
            <a:r>
              <a:rPr lang="en-US" sz="2800" dirty="0"/>
              <a:t> and </a:t>
            </a:r>
            <a:r>
              <a:rPr lang="en-US" sz="2800" b="1" dirty="0"/>
              <a:t>executed concurrently</a:t>
            </a:r>
            <a:r>
              <a:rPr lang="en-US" sz="2800" dirty="0"/>
              <a:t>.</a:t>
            </a:r>
          </a:p>
          <a:p>
            <a:pPr marL="749808" lvl="1" indent="-457200">
              <a:spcBef>
                <a:spcPts val="1200"/>
              </a:spcBef>
              <a:spcAft>
                <a:spcPts val="0"/>
              </a:spcAft>
              <a:buClr>
                <a:srgbClr val="FFC000"/>
              </a:buClr>
              <a:buFont typeface="Arial" panose="020B0604020202020204" pitchFamily="34" charset="0"/>
              <a:buChar char="•"/>
            </a:pPr>
            <a:r>
              <a:rPr lang="en-US" sz="2600" dirty="0"/>
              <a:t>This evolution required </a:t>
            </a:r>
            <a:r>
              <a:rPr lang="en-US" sz="2600" b="1" dirty="0"/>
              <a:t>firmer control </a:t>
            </a:r>
            <a:r>
              <a:rPr lang="en-US" sz="2600" dirty="0"/>
              <a:t>and </a:t>
            </a:r>
            <a:r>
              <a:rPr lang="en-US" sz="2600" b="1" dirty="0"/>
              <a:t>more compartmentalization </a:t>
            </a:r>
            <a:r>
              <a:rPr lang="en-US" sz="2600" dirty="0"/>
              <a:t>of the </a:t>
            </a:r>
            <a:r>
              <a:rPr lang="en-US" sz="2600" b="1" dirty="0"/>
              <a:t>various program</a:t>
            </a:r>
            <a:r>
              <a:rPr lang="en-US" sz="2600" dirty="0" smtClean="0"/>
              <a:t>.</a:t>
            </a:r>
          </a:p>
          <a:p>
            <a:pPr marL="749808" lvl="1" indent="-457200">
              <a:spcBef>
                <a:spcPts val="1200"/>
              </a:spcBef>
              <a:spcAft>
                <a:spcPts val="0"/>
              </a:spcAft>
              <a:buClr>
                <a:srgbClr val="FFC000"/>
              </a:buClr>
              <a:buFont typeface="Arial" panose="020B0604020202020204" pitchFamily="34" charset="0"/>
              <a:buChar char="•"/>
            </a:pPr>
            <a:r>
              <a:rPr lang="en-US" sz="2600" dirty="0"/>
              <a:t>These needs resulted in the </a:t>
            </a:r>
            <a:r>
              <a:rPr lang="en-US" sz="2600" b="1" dirty="0"/>
              <a:t>notion </a:t>
            </a:r>
            <a:r>
              <a:rPr lang="en-US" sz="2600" dirty="0"/>
              <a:t>of a </a:t>
            </a:r>
            <a:r>
              <a:rPr lang="en-US" sz="2600" b="1" u="sng" dirty="0"/>
              <a:t>process</a:t>
            </a:r>
            <a:r>
              <a:rPr lang="en-US" sz="2600" dirty="0"/>
              <a:t>, which is a </a:t>
            </a:r>
            <a:r>
              <a:rPr lang="en-US" sz="2600" b="1" u="sng" dirty="0"/>
              <a:t>program in execution</a:t>
            </a:r>
            <a:r>
              <a:rPr lang="en-US" sz="2600" dirty="0"/>
              <a:t>.</a:t>
            </a:r>
          </a:p>
          <a:p>
            <a:pPr marL="749808" lvl="1" indent="-457200">
              <a:spcBef>
                <a:spcPts val="1200"/>
              </a:spcBef>
              <a:spcAft>
                <a:spcPts val="0"/>
              </a:spcAft>
              <a:buClr>
                <a:srgbClr val="FFC000"/>
              </a:buClr>
              <a:buFont typeface="Arial" panose="020B0604020202020204" pitchFamily="34" charset="0"/>
              <a:buChar char="•"/>
            </a:pPr>
            <a:r>
              <a:rPr lang="en-US" sz="2600" dirty="0"/>
              <a:t>A </a:t>
            </a:r>
            <a:r>
              <a:rPr lang="en-US" sz="2600" b="1" u="sng" dirty="0"/>
              <a:t>process</a:t>
            </a:r>
            <a:r>
              <a:rPr lang="en-US" sz="2600" dirty="0"/>
              <a:t> is the </a:t>
            </a:r>
            <a:r>
              <a:rPr lang="en-US" sz="2600" b="1" u="sng" dirty="0"/>
              <a:t>unit of work</a:t>
            </a:r>
            <a:r>
              <a:rPr lang="en-US" sz="2600" dirty="0"/>
              <a:t> in a modern </a:t>
            </a:r>
            <a:r>
              <a:rPr lang="en-US" sz="2600" b="1" u="sng" dirty="0"/>
              <a:t>time-sharing system</a:t>
            </a:r>
            <a:r>
              <a:rPr lang="en-US" sz="2600" dirty="0" smtClean="0"/>
              <a:t>.</a:t>
            </a:r>
            <a:endParaRPr lang="en-US" sz="2600" dirty="0"/>
          </a:p>
        </p:txBody>
      </p:sp>
    </p:spTree>
    <p:extLst>
      <p:ext uri="{BB962C8B-B14F-4D97-AF65-F5344CB8AC3E}">
        <p14:creationId xmlns:p14="http://schemas.microsoft.com/office/powerpoint/2010/main" val="23183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15636"/>
            <a:ext cx="10058400" cy="3909476"/>
          </a:xfrm>
        </p:spPr>
        <p:txBody>
          <a:bodyPr>
            <a:noAutofit/>
          </a:bodyPr>
          <a:lstStyle/>
          <a:p>
            <a:pPr algn="ctr"/>
            <a:r>
              <a:rPr lang="en-US" sz="7000" b="1" dirty="0">
                <a:solidFill>
                  <a:schemeClr val="tx1"/>
                </a:solidFill>
                <a:effectLst>
                  <a:outerShdw blurRad="38100" dist="38100" dir="2700000" algn="tl">
                    <a:srgbClr val="000000">
                      <a:alpha val="43137"/>
                    </a:srgbClr>
                  </a:outerShdw>
                </a:effectLst>
              </a:rPr>
              <a:t>Process Scheduling</a:t>
            </a:r>
            <a:endParaRPr lang="en-US" sz="7000" b="1" dirty="0">
              <a:solidFill>
                <a:schemeClr val="tx1"/>
              </a:solidFill>
            </a:endParaRPr>
          </a:p>
        </p:txBody>
      </p:sp>
      <p:sp>
        <p:nvSpPr>
          <p:cNvPr id="6" name="Slide Number Placeholder 5"/>
          <p:cNvSpPr>
            <a:spLocks noGrp="1"/>
          </p:cNvSpPr>
          <p:nvPr>
            <p:ph type="sldNum" sz="quarter" idx="12"/>
          </p:nvPr>
        </p:nvSpPr>
        <p:spPr/>
        <p:txBody>
          <a:bodyPr/>
          <a:lstStyle/>
          <a:p>
            <a:fld id="{67173F58-4963-4C12-A4F2-3DAB0F212F35}" type="slidenum">
              <a:rPr lang="en-US" smtClean="0"/>
              <a:pPr/>
              <a:t>40</a:t>
            </a:fld>
            <a:endParaRPr lang="en-US" dirty="0"/>
          </a:p>
        </p:txBody>
      </p:sp>
    </p:spTree>
    <p:extLst>
      <p:ext uri="{BB962C8B-B14F-4D97-AF65-F5344CB8AC3E}">
        <p14:creationId xmlns:p14="http://schemas.microsoft.com/office/powerpoint/2010/main" val="1123184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Scheduling</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400" dirty="0" smtClean="0">
                <a:solidFill>
                  <a:schemeClr val="bg1"/>
                </a:solidFill>
              </a:rPr>
              <a:t>PROCESS SCHEDULING</a:t>
            </a:r>
          </a:p>
        </p:txBody>
      </p:sp>
      <p:sp>
        <p:nvSpPr>
          <p:cNvPr id="14" name="Slide Number Placeholder 13"/>
          <p:cNvSpPr>
            <a:spLocks noGrp="1"/>
          </p:cNvSpPr>
          <p:nvPr>
            <p:ph type="sldNum" sz="quarter" idx="12"/>
          </p:nvPr>
        </p:nvSpPr>
        <p:spPr/>
        <p:txBody>
          <a:bodyPr/>
          <a:lstStyle/>
          <a:p>
            <a:fld id="{67173F58-4963-4C12-A4F2-3DAB0F212F35}" type="slidenum">
              <a:rPr lang="en-US" smtClean="0"/>
              <a:t>41</a:t>
            </a:fld>
            <a:endParaRPr lang="en-US"/>
          </a:p>
        </p:txBody>
      </p:sp>
      <p:sp>
        <p:nvSpPr>
          <p:cNvPr id="8" name="Content Placeholder 2"/>
          <p:cNvSpPr txBox="1">
            <a:spLocks/>
          </p:cNvSpPr>
          <p:nvPr/>
        </p:nvSpPr>
        <p:spPr>
          <a:xfrm>
            <a:off x="1035170" y="1949571"/>
            <a:ext cx="10817525" cy="4209689"/>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The </a:t>
            </a:r>
            <a:r>
              <a:rPr lang="en-US" sz="2800" b="1" dirty="0"/>
              <a:t>objective</a:t>
            </a:r>
            <a:r>
              <a:rPr lang="en-US" sz="2800" dirty="0"/>
              <a:t> of </a:t>
            </a:r>
            <a:r>
              <a:rPr lang="en-US" sz="2800" b="1" dirty="0"/>
              <a:t>multiprogramming</a:t>
            </a:r>
            <a:r>
              <a:rPr lang="en-US" sz="2800" dirty="0"/>
              <a:t> is to have </a:t>
            </a:r>
            <a:r>
              <a:rPr lang="en-US" sz="2800" b="1" dirty="0"/>
              <a:t>some process running at all times</a:t>
            </a:r>
            <a:r>
              <a:rPr lang="en-US" sz="2800" dirty="0"/>
              <a:t>, to </a:t>
            </a:r>
            <a:r>
              <a:rPr lang="en-US" sz="2800" b="1" dirty="0"/>
              <a:t>maximize CPU utilization</a:t>
            </a:r>
            <a:r>
              <a:rPr lang="en-US" sz="2800" dirty="0"/>
              <a:t>.</a:t>
            </a:r>
          </a:p>
          <a:p>
            <a:pPr marL="293688" indent="-293688">
              <a:spcBef>
                <a:spcPts val="2400"/>
              </a:spcBef>
              <a:buFont typeface="Wingdings" panose="05000000000000000000" pitchFamily="2" charset="2"/>
              <a:buChar char="§"/>
            </a:pPr>
            <a:r>
              <a:rPr lang="en-US" sz="2800" dirty="0"/>
              <a:t>The </a:t>
            </a:r>
            <a:r>
              <a:rPr lang="en-US" sz="2800" b="1" dirty="0"/>
              <a:t>objective</a:t>
            </a:r>
            <a:r>
              <a:rPr lang="en-US" sz="2800" dirty="0"/>
              <a:t> of </a:t>
            </a:r>
            <a:r>
              <a:rPr lang="en-US" sz="2800" b="1" dirty="0"/>
              <a:t>time sharing </a:t>
            </a:r>
            <a:r>
              <a:rPr lang="en-US" sz="2800" dirty="0"/>
              <a:t>is to </a:t>
            </a:r>
            <a:r>
              <a:rPr lang="en-US" sz="2800" b="1" dirty="0"/>
              <a:t>switch</a:t>
            </a:r>
            <a:r>
              <a:rPr lang="en-US" sz="2800" dirty="0"/>
              <a:t> the </a:t>
            </a:r>
            <a:r>
              <a:rPr lang="en-US" sz="2800" b="1" dirty="0"/>
              <a:t>CPU among processes so frequently</a:t>
            </a:r>
            <a:r>
              <a:rPr lang="en-US" sz="2800" dirty="0"/>
              <a:t> that </a:t>
            </a:r>
            <a:r>
              <a:rPr lang="en-US" sz="2800" b="1" dirty="0"/>
              <a:t>users </a:t>
            </a:r>
            <a:r>
              <a:rPr lang="en-US" sz="2800" dirty="0"/>
              <a:t>can </a:t>
            </a:r>
            <a:r>
              <a:rPr lang="en-US" sz="2800" b="1" dirty="0"/>
              <a:t>interact</a:t>
            </a:r>
            <a:r>
              <a:rPr lang="en-US" sz="2800" dirty="0"/>
              <a:t> with </a:t>
            </a:r>
            <a:r>
              <a:rPr lang="en-US" sz="2800" b="1" dirty="0"/>
              <a:t>each program </a:t>
            </a:r>
            <a:r>
              <a:rPr lang="en-US" sz="2800" dirty="0"/>
              <a:t>while it is </a:t>
            </a:r>
            <a:r>
              <a:rPr lang="en-US" sz="2800" b="1" dirty="0"/>
              <a:t>running</a:t>
            </a:r>
            <a:r>
              <a:rPr lang="en-US" sz="2800" dirty="0" smtClean="0"/>
              <a:t>.</a:t>
            </a:r>
          </a:p>
          <a:p>
            <a:pPr marL="293688" indent="-293688">
              <a:spcBef>
                <a:spcPts val="2400"/>
              </a:spcBef>
              <a:buFont typeface="Wingdings" panose="05000000000000000000" pitchFamily="2" charset="2"/>
              <a:buChar char="§"/>
            </a:pPr>
            <a:r>
              <a:rPr lang="en-US" sz="2800" dirty="0"/>
              <a:t>To </a:t>
            </a:r>
            <a:r>
              <a:rPr lang="en-US" sz="2800" b="1" dirty="0"/>
              <a:t>meet</a:t>
            </a:r>
            <a:r>
              <a:rPr lang="en-US" sz="2800" dirty="0"/>
              <a:t> these </a:t>
            </a:r>
            <a:r>
              <a:rPr lang="en-US" sz="2800" b="1" dirty="0"/>
              <a:t>objectives</a:t>
            </a:r>
            <a:r>
              <a:rPr lang="en-US" sz="2800" dirty="0"/>
              <a:t>, the </a:t>
            </a:r>
            <a:r>
              <a:rPr lang="en-US" sz="2800" b="1" u="sng" dirty="0"/>
              <a:t>process scheduler selects an available process</a:t>
            </a:r>
            <a:r>
              <a:rPr lang="en-US" sz="2800" b="1" dirty="0"/>
              <a:t> </a:t>
            </a:r>
            <a:r>
              <a:rPr lang="en-US" sz="2800" i="1" dirty="0"/>
              <a:t>(possibly from a set of several available processes)</a:t>
            </a:r>
            <a:r>
              <a:rPr lang="en-US" sz="2800" dirty="0"/>
              <a:t> for </a:t>
            </a:r>
            <a:r>
              <a:rPr lang="en-US" sz="2800" b="1" dirty="0"/>
              <a:t>program execution </a:t>
            </a:r>
            <a:r>
              <a:rPr lang="en-US" sz="2800" dirty="0"/>
              <a:t>on the </a:t>
            </a:r>
            <a:r>
              <a:rPr lang="en-US" sz="2800" b="1" dirty="0"/>
              <a:t>CPU</a:t>
            </a:r>
            <a:r>
              <a:rPr lang="en-US" sz="2800" dirty="0" smtClean="0"/>
              <a:t>. </a:t>
            </a:r>
          </a:p>
          <a:p>
            <a:pPr marL="749808" lvl="1" indent="-457200">
              <a:spcBef>
                <a:spcPts val="1200"/>
              </a:spcBef>
              <a:spcAft>
                <a:spcPts val="0"/>
              </a:spcAft>
              <a:buClr>
                <a:srgbClr val="FFC000"/>
              </a:buClr>
              <a:buFont typeface="Arial" panose="020B0604020202020204" pitchFamily="34" charset="0"/>
              <a:buChar char="•"/>
            </a:pPr>
            <a:r>
              <a:rPr lang="en-US" sz="2600" dirty="0"/>
              <a:t>For a </a:t>
            </a:r>
            <a:r>
              <a:rPr lang="en-US" sz="2600" b="1" dirty="0"/>
              <a:t>single-processor system</a:t>
            </a:r>
            <a:r>
              <a:rPr lang="en-US" sz="2600" dirty="0"/>
              <a:t>, there will </a:t>
            </a:r>
            <a:r>
              <a:rPr lang="en-US" sz="2600" b="1" dirty="0"/>
              <a:t>never</a:t>
            </a:r>
            <a:r>
              <a:rPr lang="en-US" sz="2600" dirty="0"/>
              <a:t> be </a:t>
            </a:r>
            <a:r>
              <a:rPr lang="en-US" sz="2600" b="1" dirty="0"/>
              <a:t>more than one running process</a:t>
            </a:r>
            <a:r>
              <a:rPr lang="en-US" sz="2600" dirty="0"/>
              <a:t>. If there are </a:t>
            </a:r>
            <a:r>
              <a:rPr lang="en-US" sz="2600" b="1" dirty="0"/>
              <a:t>more processes</a:t>
            </a:r>
            <a:r>
              <a:rPr lang="en-US" sz="2600" dirty="0"/>
              <a:t>, the </a:t>
            </a:r>
            <a:r>
              <a:rPr lang="en-US" sz="2600" b="1" dirty="0"/>
              <a:t>rest </a:t>
            </a:r>
            <a:r>
              <a:rPr lang="en-US" sz="2600" dirty="0"/>
              <a:t>will have to </a:t>
            </a:r>
            <a:r>
              <a:rPr lang="en-US" sz="2600" b="1" dirty="0"/>
              <a:t>wait until </a:t>
            </a:r>
            <a:r>
              <a:rPr lang="en-US" sz="2600" dirty="0"/>
              <a:t>the </a:t>
            </a:r>
            <a:r>
              <a:rPr lang="en-US" sz="2600" b="1" dirty="0"/>
              <a:t>CPU</a:t>
            </a:r>
            <a:r>
              <a:rPr lang="en-US" sz="2600" dirty="0"/>
              <a:t> is </a:t>
            </a:r>
            <a:r>
              <a:rPr lang="en-US" sz="2600" b="1" dirty="0"/>
              <a:t>free</a:t>
            </a:r>
            <a:r>
              <a:rPr lang="en-US" sz="2600" dirty="0"/>
              <a:t> and can be </a:t>
            </a:r>
            <a:r>
              <a:rPr lang="en-US" sz="2600" b="1" dirty="0"/>
              <a:t>rescheduled</a:t>
            </a:r>
            <a:r>
              <a:rPr lang="en-US" sz="2600" dirty="0"/>
              <a:t>.</a:t>
            </a:r>
          </a:p>
        </p:txBody>
      </p:sp>
    </p:spTree>
    <p:extLst>
      <p:ext uri="{BB962C8B-B14F-4D97-AF65-F5344CB8AC3E}">
        <p14:creationId xmlns:p14="http://schemas.microsoft.com/office/powerpoint/2010/main" val="359142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Scheduling Queues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42</a:t>
            </a:fld>
            <a:endParaRPr lang="en-US"/>
          </a:p>
        </p:txBody>
      </p:sp>
      <p:sp>
        <p:nvSpPr>
          <p:cNvPr id="8" name="Content Placeholder 2"/>
          <p:cNvSpPr txBox="1">
            <a:spLocks/>
          </p:cNvSpPr>
          <p:nvPr/>
        </p:nvSpPr>
        <p:spPr>
          <a:xfrm>
            <a:off x="1035170" y="2122102"/>
            <a:ext cx="10817525" cy="38818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As </a:t>
            </a:r>
            <a:r>
              <a:rPr lang="en-US" sz="2800" b="1" dirty="0"/>
              <a:t>processes enter </a:t>
            </a:r>
            <a:r>
              <a:rPr lang="en-US" sz="2800" dirty="0"/>
              <a:t>the </a:t>
            </a:r>
            <a:r>
              <a:rPr lang="en-US" sz="2800" b="1" dirty="0"/>
              <a:t>system</a:t>
            </a:r>
            <a:r>
              <a:rPr lang="en-US" sz="2800" dirty="0"/>
              <a:t>, they are </a:t>
            </a:r>
            <a:r>
              <a:rPr lang="en-US" sz="2800" b="1" dirty="0"/>
              <a:t>put into </a:t>
            </a:r>
            <a:r>
              <a:rPr lang="en-US" sz="2800" dirty="0"/>
              <a:t>a </a:t>
            </a:r>
            <a:r>
              <a:rPr lang="en-US" sz="2800" b="1" u="sng" dirty="0"/>
              <a:t>job queue</a:t>
            </a:r>
            <a:r>
              <a:rPr lang="en-US" sz="2800" dirty="0"/>
              <a:t>, which </a:t>
            </a:r>
            <a:r>
              <a:rPr lang="en-US" sz="2800" b="1" dirty="0"/>
              <a:t>consists of all processes in the system</a:t>
            </a:r>
            <a:r>
              <a:rPr lang="en-US" sz="2800" dirty="0"/>
              <a:t>.</a:t>
            </a:r>
          </a:p>
          <a:p>
            <a:pPr marL="293688" indent="-293688">
              <a:spcBef>
                <a:spcPts val="2400"/>
              </a:spcBef>
              <a:buFont typeface="Wingdings" panose="05000000000000000000" pitchFamily="2" charset="2"/>
              <a:buChar char="§"/>
            </a:pPr>
            <a:r>
              <a:rPr lang="en-US" sz="2800" dirty="0"/>
              <a:t>The </a:t>
            </a:r>
            <a:r>
              <a:rPr lang="en-US" sz="2800" b="1" dirty="0"/>
              <a:t>processes</a:t>
            </a:r>
            <a:r>
              <a:rPr lang="en-US" sz="2800" dirty="0"/>
              <a:t> that are </a:t>
            </a:r>
            <a:r>
              <a:rPr lang="en-US" sz="2800" b="1" dirty="0"/>
              <a:t>residing in main memory </a:t>
            </a:r>
            <a:r>
              <a:rPr lang="en-US" sz="2800" dirty="0"/>
              <a:t>and are </a:t>
            </a:r>
            <a:r>
              <a:rPr lang="en-US" sz="2800" b="1" dirty="0"/>
              <a:t>ready</a:t>
            </a:r>
            <a:r>
              <a:rPr lang="en-US" sz="2800" dirty="0"/>
              <a:t> and </a:t>
            </a:r>
            <a:r>
              <a:rPr lang="en-US" sz="2800" b="1" dirty="0"/>
              <a:t>waiting</a:t>
            </a:r>
            <a:r>
              <a:rPr lang="en-US" sz="2800" dirty="0"/>
              <a:t> </a:t>
            </a:r>
            <a:r>
              <a:rPr lang="en-US" sz="2800" b="1" dirty="0"/>
              <a:t>to execute </a:t>
            </a:r>
            <a:r>
              <a:rPr lang="en-US" sz="2800" dirty="0"/>
              <a:t>are kept on a </a:t>
            </a:r>
            <a:r>
              <a:rPr lang="en-US" sz="2800" b="1" dirty="0"/>
              <a:t>list</a:t>
            </a:r>
            <a:r>
              <a:rPr lang="en-US" sz="2800" dirty="0"/>
              <a:t> called the </a:t>
            </a:r>
            <a:r>
              <a:rPr lang="en-US" sz="2800" b="1" u="sng" dirty="0"/>
              <a:t>ready queue</a:t>
            </a:r>
            <a:r>
              <a:rPr lang="en-US" sz="2800" dirty="0"/>
              <a:t>.</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400" dirty="0" smtClean="0">
                <a:solidFill>
                  <a:schemeClr val="bg1"/>
                </a:solidFill>
              </a:rPr>
              <a:t>PROCESS SCHEDULING</a:t>
            </a:r>
          </a:p>
        </p:txBody>
      </p:sp>
    </p:spTree>
    <p:extLst>
      <p:ext uri="{BB962C8B-B14F-4D97-AF65-F5344CB8AC3E}">
        <p14:creationId xmlns:p14="http://schemas.microsoft.com/office/powerpoint/2010/main" val="284015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Ready Queue and </a:t>
            </a:r>
            <a:br>
              <a:rPr lang="en-US" sz="5400" dirty="0"/>
            </a:br>
            <a:r>
              <a:rPr lang="en-US" sz="5400" dirty="0"/>
              <a:t>Various I/O Device Queues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43</a:t>
            </a:fld>
            <a:endParaRPr lang="en-US"/>
          </a:p>
        </p:txBody>
      </p:sp>
      <p:pic>
        <p:nvPicPr>
          <p:cNvPr id="6" name="Picture 6"/>
          <p:cNvPicPr>
            <a:picLocks noChangeAspect="1" noChangeArrowheads="1"/>
          </p:cNvPicPr>
          <p:nvPr/>
        </p:nvPicPr>
        <p:blipFill>
          <a:blip r:embed="rId3" cstate="print"/>
          <a:srcRect l="665" t="11595" r="888" b="12131"/>
          <a:stretch>
            <a:fillRect/>
          </a:stretch>
        </p:blipFill>
        <p:spPr bwMode="auto">
          <a:xfrm>
            <a:off x="2035017" y="1870953"/>
            <a:ext cx="7486609" cy="4351724"/>
          </a:xfrm>
          <a:prstGeom prst="rect">
            <a:avLst/>
          </a:prstGeom>
          <a:noFill/>
          <a:ln w="38100" cmpd="dbl">
            <a:solidFill>
              <a:srgbClr val="CC6600"/>
            </a:solidFill>
            <a:miter lim="800000"/>
            <a:headEnd/>
            <a:tailEnd/>
          </a:ln>
          <a:effectLst/>
        </p:spPr>
      </p:pic>
      <p:sp>
        <p:nvSpPr>
          <p:cNvPr id="7"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400" dirty="0" smtClean="0">
                <a:solidFill>
                  <a:schemeClr val="bg1"/>
                </a:solidFill>
              </a:rPr>
              <a:t>PROCESS SCHEDULING</a:t>
            </a:r>
          </a:p>
        </p:txBody>
      </p:sp>
    </p:spTree>
    <p:extLst>
      <p:ext uri="{BB962C8B-B14F-4D97-AF65-F5344CB8AC3E}">
        <p14:creationId xmlns:p14="http://schemas.microsoft.com/office/powerpoint/2010/main" val="1785218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Scheduling Queues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44</a:t>
            </a:fld>
            <a:endParaRPr lang="en-US"/>
          </a:p>
        </p:txBody>
      </p:sp>
      <p:sp>
        <p:nvSpPr>
          <p:cNvPr id="8" name="Content Placeholder 2"/>
          <p:cNvSpPr txBox="1">
            <a:spLocks/>
          </p:cNvSpPr>
          <p:nvPr/>
        </p:nvSpPr>
        <p:spPr>
          <a:xfrm>
            <a:off x="724620" y="1984075"/>
            <a:ext cx="11128076" cy="401991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The </a:t>
            </a:r>
            <a:r>
              <a:rPr lang="en-US" sz="2800" b="1" dirty="0"/>
              <a:t>system</a:t>
            </a:r>
            <a:r>
              <a:rPr lang="en-US" sz="2800" dirty="0"/>
              <a:t> also includes </a:t>
            </a:r>
            <a:r>
              <a:rPr lang="en-US" sz="2800" b="1" dirty="0"/>
              <a:t>other queues</a:t>
            </a:r>
            <a:r>
              <a:rPr lang="en-US" sz="2800" dirty="0"/>
              <a:t>.</a:t>
            </a:r>
          </a:p>
          <a:p>
            <a:pPr marL="749808" lvl="1" indent="-457200">
              <a:spcBef>
                <a:spcPts val="2400"/>
              </a:spcBef>
              <a:buClr>
                <a:srgbClr val="FFC000"/>
              </a:buClr>
              <a:buFont typeface="Arial" panose="020B0604020202020204" pitchFamily="34" charset="0"/>
              <a:buChar char="•"/>
            </a:pPr>
            <a:r>
              <a:rPr lang="en-US" sz="2600" dirty="0"/>
              <a:t>When a </a:t>
            </a:r>
            <a:r>
              <a:rPr lang="en-US" sz="2600" b="1" dirty="0"/>
              <a:t>process</a:t>
            </a:r>
            <a:r>
              <a:rPr lang="en-US" sz="2600" dirty="0"/>
              <a:t> is </a:t>
            </a:r>
            <a:r>
              <a:rPr lang="en-US" sz="2600" b="1" dirty="0"/>
              <a:t>allocated</a:t>
            </a:r>
            <a:r>
              <a:rPr lang="en-US" sz="2600" dirty="0"/>
              <a:t> the </a:t>
            </a:r>
            <a:r>
              <a:rPr lang="en-US" sz="2600" b="1" dirty="0"/>
              <a:t>CPU</a:t>
            </a:r>
            <a:r>
              <a:rPr lang="en-US" sz="2600" dirty="0"/>
              <a:t>, it </a:t>
            </a:r>
            <a:r>
              <a:rPr lang="en-US" sz="2600" b="1" dirty="0"/>
              <a:t>executes for a while </a:t>
            </a:r>
            <a:r>
              <a:rPr lang="en-US" sz="2600" dirty="0"/>
              <a:t>and eventually </a:t>
            </a:r>
            <a:r>
              <a:rPr lang="en-US" sz="2600" b="1" dirty="0"/>
              <a:t>quits</a:t>
            </a:r>
            <a:r>
              <a:rPr lang="en-US" sz="2600" dirty="0"/>
              <a:t>, is </a:t>
            </a:r>
            <a:r>
              <a:rPr lang="en-US" sz="2600" b="1" dirty="0"/>
              <a:t>interrupted</a:t>
            </a:r>
            <a:r>
              <a:rPr lang="en-US" sz="2600" dirty="0"/>
              <a:t>, or </a:t>
            </a:r>
            <a:r>
              <a:rPr lang="en-US" sz="2600" b="1" dirty="0"/>
              <a:t>waits for the occurrence of a particular event</a:t>
            </a:r>
            <a:r>
              <a:rPr lang="en-US" sz="2600" dirty="0"/>
              <a:t>, such as the completion of an I/O request</a:t>
            </a:r>
            <a:r>
              <a:rPr lang="en-US" sz="2600" dirty="0" smtClean="0"/>
              <a:t>.</a:t>
            </a:r>
          </a:p>
          <a:p>
            <a:pPr marL="749808" lvl="1" indent="-457200">
              <a:spcBef>
                <a:spcPts val="2400"/>
              </a:spcBef>
              <a:buClr>
                <a:srgbClr val="FFC000"/>
              </a:buClr>
              <a:buFont typeface="Arial" panose="020B0604020202020204" pitchFamily="34" charset="0"/>
              <a:buChar char="•"/>
            </a:pPr>
            <a:r>
              <a:rPr lang="en-US" sz="2600" dirty="0"/>
              <a:t>Suppose the </a:t>
            </a:r>
            <a:r>
              <a:rPr lang="en-US" sz="2600" b="1" dirty="0"/>
              <a:t>process</a:t>
            </a:r>
            <a:r>
              <a:rPr lang="en-US" sz="2600" dirty="0"/>
              <a:t> makes an </a:t>
            </a:r>
            <a:r>
              <a:rPr lang="en-US" sz="2600" b="1" dirty="0"/>
              <a:t>I/O request </a:t>
            </a:r>
            <a:r>
              <a:rPr lang="en-US" sz="2600" dirty="0"/>
              <a:t>to a </a:t>
            </a:r>
            <a:r>
              <a:rPr lang="en-US" sz="2600" b="1" dirty="0"/>
              <a:t>shared device</a:t>
            </a:r>
            <a:r>
              <a:rPr lang="en-US" sz="2600" dirty="0"/>
              <a:t>, such as a disk. Since there are </a:t>
            </a:r>
            <a:r>
              <a:rPr lang="en-US" sz="2600" b="1" dirty="0"/>
              <a:t>many processes </a:t>
            </a:r>
            <a:r>
              <a:rPr lang="en-US" sz="2600" dirty="0"/>
              <a:t>in the system, the </a:t>
            </a:r>
            <a:r>
              <a:rPr lang="en-US" sz="2600" b="1" dirty="0"/>
              <a:t>disk</a:t>
            </a:r>
            <a:r>
              <a:rPr lang="en-US" sz="2600" dirty="0"/>
              <a:t> may be </a:t>
            </a:r>
            <a:r>
              <a:rPr lang="en-US" sz="2600" b="1" dirty="0"/>
              <a:t>busy</a:t>
            </a:r>
            <a:r>
              <a:rPr lang="en-US" sz="2600" dirty="0"/>
              <a:t> with the </a:t>
            </a:r>
            <a:r>
              <a:rPr lang="en-US" sz="2600" b="1" dirty="0"/>
              <a:t>I/O request of some other process</a:t>
            </a:r>
            <a:r>
              <a:rPr lang="en-US" sz="2600" dirty="0"/>
              <a:t>. The </a:t>
            </a:r>
            <a:r>
              <a:rPr lang="en-US" sz="2600" b="1" dirty="0"/>
              <a:t>process</a:t>
            </a:r>
            <a:r>
              <a:rPr lang="en-US" sz="2600" dirty="0"/>
              <a:t> therefore may have to </a:t>
            </a:r>
            <a:r>
              <a:rPr lang="en-US" sz="2600" b="1" dirty="0"/>
              <a:t>wait</a:t>
            </a:r>
            <a:r>
              <a:rPr lang="en-US" sz="2600" dirty="0"/>
              <a:t> for the </a:t>
            </a:r>
            <a:r>
              <a:rPr lang="en-US" sz="2600" b="1" dirty="0"/>
              <a:t>disk</a:t>
            </a:r>
            <a:r>
              <a:rPr lang="en-US" sz="2600" dirty="0"/>
              <a:t>.</a:t>
            </a:r>
          </a:p>
          <a:p>
            <a:pPr marL="749808" lvl="1" indent="-457200">
              <a:spcBef>
                <a:spcPts val="2400"/>
              </a:spcBef>
              <a:buClr>
                <a:srgbClr val="FFC000"/>
              </a:buClr>
              <a:buFont typeface="Arial" panose="020B0604020202020204" pitchFamily="34" charset="0"/>
              <a:buChar char="•"/>
            </a:pPr>
            <a:r>
              <a:rPr lang="en-US" sz="2600" dirty="0"/>
              <a:t>The </a:t>
            </a:r>
            <a:r>
              <a:rPr lang="en-US" sz="2600" b="1" dirty="0"/>
              <a:t>list</a:t>
            </a:r>
            <a:r>
              <a:rPr lang="en-US" sz="2600" dirty="0"/>
              <a:t> of </a:t>
            </a:r>
            <a:r>
              <a:rPr lang="en-US" sz="2600" b="1" dirty="0"/>
              <a:t>processes waiting </a:t>
            </a:r>
            <a:r>
              <a:rPr lang="en-US" sz="2600" dirty="0"/>
              <a:t>for a </a:t>
            </a:r>
            <a:r>
              <a:rPr lang="en-US" sz="2600" b="1" dirty="0"/>
              <a:t>particular I/O device </a:t>
            </a:r>
            <a:r>
              <a:rPr lang="en-US" sz="2600" dirty="0"/>
              <a:t>is called </a:t>
            </a:r>
            <a:r>
              <a:rPr lang="en-US" sz="2600" b="1" u="sng" dirty="0"/>
              <a:t>device queue</a:t>
            </a:r>
            <a:r>
              <a:rPr lang="en-US" sz="2600" dirty="0"/>
              <a:t>. </a:t>
            </a:r>
            <a:r>
              <a:rPr lang="en-US" sz="2600" b="1" dirty="0"/>
              <a:t>Each device</a:t>
            </a:r>
            <a:r>
              <a:rPr lang="en-US" sz="2600" dirty="0"/>
              <a:t> has its </a:t>
            </a:r>
            <a:r>
              <a:rPr lang="en-US" sz="2600" b="1" dirty="0"/>
              <a:t>own device queue</a:t>
            </a:r>
            <a:r>
              <a:rPr lang="en-US" sz="2600" dirty="0"/>
              <a:t>.</a:t>
            </a:r>
          </a:p>
          <a:p>
            <a:pPr marL="749808" lvl="1" indent="-457200">
              <a:spcBef>
                <a:spcPts val="2400"/>
              </a:spcBef>
              <a:buClr>
                <a:srgbClr val="FFC000"/>
              </a:buClr>
              <a:buFont typeface="Arial" panose="020B0604020202020204" pitchFamily="34" charset="0"/>
              <a:buChar char="•"/>
            </a:pP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400" dirty="0" smtClean="0">
                <a:solidFill>
                  <a:schemeClr val="bg1"/>
                </a:solidFill>
              </a:rPr>
              <a:t>PROCESS SCHEDULING</a:t>
            </a:r>
          </a:p>
        </p:txBody>
      </p:sp>
    </p:spTree>
    <p:extLst>
      <p:ext uri="{BB962C8B-B14F-4D97-AF65-F5344CB8AC3E}">
        <p14:creationId xmlns:p14="http://schemas.microsoft.com/office/powerpoint/2010/main" val="8397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Schedulers</a:t>
            </a:r>
            <a:endParaRPr lang="en-US" sz="5400" dirty="0"/>
          </a:p>
        </p:txBody>
      </p:sp>
      <p:sp>
        <p:nvSpPr>
          <p:cNvPr id="14" name="Slide Number Placeholder 13"/>
          <p:cNvSpPr>
            <a:spLocks noGrp="1"/>
          </p:cNvSpPr>
          <p:nvPr>
            <p:ph type="sldNum" sz="quarter" idx="12"/>
          </p:nvPr>
        </p:nvSpPr>
        <p:spPr/>
        <p:txBody>
          <a:bodyPr/>
          <a:lstStyle/>
          <a:p>
            <a:fld id="{67173F58-4963-4C12-A4F2-3DAB0F212F35}" type="slidenum">
              <a:rPr lang="en-US" smtClean="0"/>
              <a:t>45</a:t>
            </a:fld>
            <a:endParaRPr lang="en-US"/>
          </a:p>
        </p:txBody>
      </p:sp>
      <p:sp>
        <p:nvSpPr>
          <p:cNvPr id="8" name="Content Placeholder 2"/>
          <p:cNvSpPr txBox="1">
            <a:spLocks/>
          </p:cNvSpPr>
          <p:nvPr/>
        </p:nvSpPr>
        <p:spPr>
          <a:xfrm>
            <a:off x="1224952" y="2093772"/>
            <a:ext cx="10431060" cy="401991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 </a:t>
            </a:r>
            <a:r>
              <a:rPr lang="en-US" sz="2800" b="1" dirty="0"/>
              <a:t>process migrates </a:t>
            </a:r>
            <a:r>
              <a:rPr lang="en-US" sz="2800" dirty="0"/>
              <a:t>among</a:t>
            </a:r>
            <a:r>
              <a:rPr lang="en-US" sz="2800" b="1" dirty="0"/>
              <a:t> </a:t>
            </a:r>
            <a:r>
              <a:rPr lang="en-US" sz="2800" dirty="0"/>
              <a:t>the </a:t>
            </a:r>
            <a:r>
              <a:rPr lang="en-US" sz="2800" b="1" dirty="0"/>
              <a:t>various scheduling queues </a:t>
            </a:r>
            <a:r>
              <a:rPr lang="en-US" sz="2800" dirty="0"/>
              <a:t>throughout its </a:t>
            </a:r>
            <a:r>
              <a:rPr lang="en-US" sz="2800" b="1" dirty="0"/>
              <a:t>lifetime</a:t>
            </a:r>
            <a:r>
              <a:rPr lang="en-US" sz="2800" dirty="0" smtClean="0"/>
              <a:t>.</a:t>
            </a:r>
          </a:p>
          <a:p>
            <a:pPr marL="293688" indent="-293688">
              <a:spcBef>
                <a:spcPts val="3000"/>
              </a:spcBef>
              <a:buFont typeface="Wingdings" panose="05000000000000000000" pitchFamily="2" charset="2"/>
              <a:buChar char="§"/>
            </a:pPr>
            <a:r>
              <a:rPr lang="en-US" sz="2800" b="1" dirty="0"/>
              <a:t>OS</a:t>
            </a:r>
            <a:r>
              <a:rPr lang="en-US" sz="2800" dirty="0"/>
              <a:t> must </a:t>
            </a:r>
            <a:r>
              <a:rPr lang="en-US" sz="2800" b="1" dirty="0"/>
              <a:t>select processes </a:t>
            </a:r>
            <a:r>
              <a:rPr lang="en-US" sz="2800" dirty="0"/>
              <a:t>from </a:t>
            </a:r>
            <a:r>
              <a:rPr lang="en-US" sz="2800" b="1" dirty="0"/>
              <a:t>these queues </a:t>
            </a:r>
            <a:r>
              <a:rPr lang="en-US" sz="2800" dirty="0"/>
              <a:t>in </a:t>
            </a:r>
            <a:r>
              <a:rPr lang="en-US" sz="2800" b="1" u="sng" dirty="0"/>
              <a:t>some fashion</a:t>
            </a:r>
            <a:r>
              <a:rPr lang="en-US" sz="2800" dirty="0" smtClean="0"/>
              <a:t>.</a:t>
            </a:r>
          </a:p>
          <a:p>
            <a:pPr marL="749808" lvl="1" indent="-457200">
              <a:spcBef>
                <a:spcPts val="2400"/>
              </a:spcBef>
              <a:buClr>
                <a:srgbClr val="FFC000"/>
              </a:buClr>
              <a:buFont typeface="Arial" panose="020B0604020202020204" pitchFamily="34" charset="0"/>
              <a:buChar char="•"/>
            </a:pPr>
            <a:r>
              <a:rPr lang="en-US" sz="2600" dirty="0"/>
              <a:t>The </a:t>
            </a:r>
            <a:r>
              <a:rPr lang="en-US" sz="2600" b="1" dirty="0"/>
              <a:t>selection process </a:t>
            </a:r>
            <a:r>
              <a:rPr lang="en-US" sz="2600" dirty="0"/>
              <a:t>is carried out by the </a:t>
            </a:r>
            <a:r>
              <a:rPr lang="en-US" sz="2600" b="1" dirty="0"/>
              <a:t>appropriate </a:t>
            </a:r>
            <a:r>
              <a:rPr lang="en-US" sz="2600" b="1" u="sng" dirty="0"/>
              <a:t>scheduler</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1400" dirty="0" smtClean="0">
                <a:solidFill>
                  <a:schemeClr val="bg1"/>
                </a:solidFill>
              </a:rPr>
              <a:t>PROCESS SCHEDULING</a:t>
            </a:r>
          </a:p>
        </p:txBody>
      </p:sp>
    </p:spTree>
    <p:extLst>
      <p:ext uri="{BB962C8B-B14F-4D97-AF65-F5344CB8AC3E}">
        <p14:creationId xmlns:p14="http://schemas.microsoft.com/office/powerpoint/2010/main" val="100528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15636"/>
            <a:ext cx="10058400" cy="3909476"/>
          </a:xfrm>
        </p:spPr>
        <p:txBody>
          <a:bodyPr>
            <a:noAutofit/>
          </a:bodyPr>
          <a:lstStyle/>
          <a:p>
            <a:pPr algn="ctr"/>
            <a:r>
              <a:rPr lang="en-US" sz="7000" b="1" dirty="0">
                <a:solidFill>
                  <a:schemeClr val="tx1"/>
                </a:solidFill>
                <a:effectLst>
                  <a:outerShdw blurRad="38100" dist="38100" dir="2700000" algn="tl">
                    <a:srgbClr val="000000">
                      <a:alpha val="43137"/>
                    </a:srgbClr>
                  </a:outerShdw>
                </a:effectLst>
              </a:rPr>
              <a:t>Operations on Processes</a:t>
            </a:r>
            <a:endParaRPr lang="en-US" sz="7000" b="1" dirty="0">
              <a:solidFill>
                <a:schemeClr val="tx1"/>
              </a:solidFill>
            </a:endParaRPr>
          </a:p>
        </p:txBody>
      </p:sp>
      <p:sp>
        <p:nvSpPr>
          <p:cNvPr id="6" name="Slide Number Placeholder 5"/>
          <p:cNvSpPr>
            <a:spLocks noGrp="1"/>
          </p:cNvSpPr>
          <p:nvPr>
            <p:ph type="sldNum" sz="quarter" idx="12"/>
          </p:nvPr>
        </p:nvSpPr>
        <p:spPr/>
        <p:txBody>
          <a:bodyPr/>
          <a:lstStyle/>
          <a:p>
            <a:fld id="{67173F58-4963-4C12-A4F2-3DAB0F212F35}" type="slidenum">
              <a:rPr lang="en-US" smtClean="0"/>
              <a:pPr/>
              <a:t>46</a:t>
            </a:fld>
            <a:endParaRPr lang="en-US" dirty="0"/>
          </a:p>
        </p:txBody>
      </p:sp>
    </p:spTree>
    <p:extLst>
      <p:ext uri="{BB962C8B-B14F-4D97-AF65-F5344CB8AC3E}">
        <p14:creationId xmlns:p14="http://schemas.microsoft.com/office/powerpoint/2010/main" val="1657571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Operations on Processes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47</a:t>
            </a:fld>
            <a:endParaRPr lang="en-US"/>
          </a:p>
        </p:txBody>
      </p:sp>
      <p:sp>
        <p:nvSpPr>
          <p:cNvPr id="8" name="Content Placeholder 2"/>
          <p:cNvSpPr txBox="1">
            <a:spLocks/>
          </p:cNvSpPr>
          <p:nvPr/>
        </p:nvSpPr>
        <p:spPr>
          <a:xfrm>
            <a:off x="1138688" y="2070343"/>
            <a:ext cx="10172269" cy="40199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The </a:t>
            </a:r>
            <a:r>
              <a:rPr lang="en-US" sz="2800" b="1" dirty="0"/>
              <a:t>processes</a:t>
            </a:r>
            <a:r>
              <a:rPr lang="en-US" sz="2800" dirty="0"/>
              <a:t> in most systems can </a:t>
            </a:r>
            <a:r>
              <a:rPr lang="en-US" sz="2800" b="1" dirty="0"/>
              <a:t>execute concurrently</a:t>
            </a:r>
            <a:r>
              <a:rPr lang="en-US" sz="2800" dirty="0"/>
              <a:t>, and they may be </a:t>
            </a:r>
            <a:r>
              <a:rPr lang="en-US" sz="2800" b="1" u="sng" dirty="0"/>
              <a:t>created</a:t>
            </a:r>
            <a:r>
              <a:rPr lang="en-US" sz="2800" u="sng" dirty="0"/>
              <a:t> and </a:t>
            </a:r>
            <a:r>
              <a:rPr lang="en-US" sz="2800" b="1" u="sng" dirty="0"/>
              <a:t>deleted dynamically</a:t>
            </a:r>
            <a:r>
              <a:rPr lang="en-US" sz="2800" dirty="0"/>
              <a:t>.</a:t>
            </a:r>
          </a:p>
          <a:p>
            <a:pPr marL="293688" indent="-293688">
              <a:spcBef>
                <a:spcPts val="3600"/>
              </a:spcBef>
              <a:buFont typeface="Wingdings" panose="05000000000000000000" pitchFamily="2" charset="2"/>
              <a:buChar char="§"/>
            </a:pPr>
            <a:r>
              <a:rPr lang="en-US" sz="2800" dirty="0"/>
              <a:t>The </a:t>
            </a:r>
            <a:r>
              <a:rPr lang="en-US" sz="2800" b="1" dirty="0"/>
              <a:t>systems</a:t>
            </a:r>
            <a:r>
              <a:rPr lang="en-US" sz="2800" dirty="0"/>
              <a:t> must provide a </a:t>
            </a:r>
            <a:r>
              <a:rPr lang="en-US" sz="2800" b="1" dirty="0"/>
              <a:t>mechanism</a:t>
            </a:r>
            <a:r>
              <a:rPr lang="en-US" sz="2800" dirty="0"/>
              <a:t> for:</a:t>
            </a:r>
          </a:p>
          <a:p>
            <a:pPr marL="749808" lvl="1" indent="-457200">
              <a:spcBef>
                <a:spcPts val="2400"/>
              </a:spcBef>
              <a:spcAft>
                <a:spcPts val="0"/>
              </a:spcAft>
              <a:buClr>
                <a:srgbClr val="FFC000"/>
              </a:buClr>
              <a:buFont typeface="Arial" panose="020B0604020202020204" pitchFamily="34" charset="0"/>
              <a:buChar char="•"/>
            </a:pPr>
            <a:r>
              <a:rPr lang="en-US" sz="2600" b="1" u="sng" dirty="0"/>
              <a:t>Process Creation </a:t>
            </a:r>
          </a:p>
          <a:p>
            <a:pPr marL="749808" lvl="1" indent="-457200">
              <a:spcBef>
                <a:spcPts val="2400"/>
              </a:spcBef>
              <a:spcAft>
                <a:spcPts val="0"/>
              </a:spcAft>
              <a:buClr>
                <a:srgbClr val="FFC000"/>
              </a:buClr>
              <a:buFont typeface="Arial" panose="020B0604020202020204" pitchFamily="34" charset="0"/>
              <a:buChar char="•"/>
            </a:pPr>
            <a:r>
              <a:rPr lang="en-US" sz="2600" b="1" u="sng" dirty="0"/>
              <a:t>Process Termination</a:t>
            </a:r>
          </a:p>
        </p:txBody>
      </p:sp>
    </p:spTree>
    <p:extLst>
      <p:ext uri="{BB962C8B-B14F-4D97-AF65-F5344CB8AC3E}">
        <p14:creationId xmlns:p14="http://schemas.microsoft.com/office/powerpoint/2010/main" val="166115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Creation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48</a:t>
            </a:fld>
            <a:endParaRPr lang="en-US"/>
          </a:p>
        </p:txBody>
      </p:sp>
      <p:sp>
        <p:nvSpPr>
          <p:cNvPr id="8" name="Content Placeholder 2"/>
          <p:cNvSpPr txBox="1">
            <a:spLocks/>
          </p:cNvSpPr>
          <p:nvPr/>
        </p:nvSpPr>
        <p:spPr>
          <a:xfrm>
            <a:off x="1138688" y="2070343"/>
            <a:ext cx="10172269" cy="401990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spcBef>
                <a:spcPts val="3600"/>
              </a:spcBef>
              <a:buFont typeface="Wingdings" panose="05000000000000000000" pitchFamily="2" charset="2"/>
              <a:buChar char="§"/>
            </a:pPr>
            <a:r>
              <a:rPr lang="en-US" sz="2600" dirty="0" smtClean="0"/>
              <a:t>A </a:t>
            </a:r>
            <a:r>
              <a:rPr lang="en-US" sz="2600" dirty="0"/>
              <a:t>process may </a:t>
            </a:r>
            <a:r>
              <a:rPr lang="en-US" sz="2600" b="1" dirty="0"/>
              <a:t>create several new process</a:t>
            </a:r>
            <a:r>
              <a:rPr lang="en-US" sz="2600" dirty="0"/>
              <a:t>, via a </a:t>
            </a:r>
            <a:r>
              <a:rPr lang="en-US" sz="2600" b="1" dirty="0"/>
              <a:t>create-process system call</a:t>
            </a:r>
            <a:r>
              <a:rPr lang="en-US" sz="2600" dirty="0"/>
              <a:t>, during the </a:t>
            </a:r>
            <a:r>
              <a:rPr lang="en-US" sz="2600" b="1" dirty="0"/>
              <a:t>course</a:t>
            </a:r>
            <a:r>
              <a:rPr lang="en-US" sz="2600" dirty="0"/>
              <a:t> </a:t>
            </a:r>
            <a:r>
              <a:rPr lang="en-US" sz="2600" b="1" dirty="0"/>
              <a:t>of</a:t>
            </a:r>
            <a:r>
              <a:rPr lang="en-US" sz="2600" dirty="0"/>
              <a:t> </a:t>
            </a:r>
            <a:r>
              <a:rPr lang="en-US" sz="2600" b="1" dirty="0"/>
              <a:t>execution</a:t>
            </a:r>
            <a:r>
              <a:rPr lang="en-US" sz="2600" dirty="0"/>
              <a:t>.</a:t>
            </a:r>
          </a:p>
          <a:p>
            <a:pPr marL="749808" lvl="1" indent="-457200">
              <a:spcBef>
                <a:spcPts val="2400"/>
              </a:spcBef>
              <a:spcAft>
                <a:spcPts val="0"/>
              </a:spcAft>
              <a:buClr>
                <a:srgbClr val="FFC000"/>
              </a:buClr>
              <a:buFont typeface="Arial" panose="020B0604020202020204" pitchFamily="34" charset="0"/>
              <a:buChar char="•"/>
            </a:pPr>
            <a:r>
              <a:rPr lang="en-US" sz="2400" dirty="0"/>
              <a:t>The </a:t>
            </a:r>
            <a:r>
              <a:rPr lang="en-US" sz="2400" b="1" dirty="0"/>
              <a:t>creating process </a:t>
            </a:r>
            <a:r>
              <a:rPr lang="en-US" sz="2400" dirty="0"/>
              <a:t>is called a </a:t>
            </a:r>
            <a:r>
              <a:rPr lang="en-US" sz="2400" b="1" u="sng" dirty="0"/>
              <a:t>parent process</a:t>
            </a:r>
            <a:r>
              <a:rPr lang="en-US" sz="2400" dirty="0"/>
              <a:t>, and the </a:t>
            </a:r>
            <a:r>
              <a:rPr lang="en-US" sz="2400" b="1" dirty="0"/>
              <a:t>new processes </a:t>
            </a:r>
            <a:r>
              <a:rPr lang="en-US" sz="2400" dirty="0"/>
              <a:t>are called the </a:t>
            </a:r>
            <a:r>
              <a:rPr lang="en-US" sz="2400" b="1" u="sng" dirty="0"/>
              <a:t>children of that process</a:t>
            </a:r>
            <a:r>
              <a:rPr lang="en-US" sz="2400" dirty="0"/>
              <a:t>.</a:t>
            </a:r>
          </a:p>
          <a:p>
            <a:pPr marL="749808" lvl="1" indent="-457200">
              <a:spcBef>
                <a:spcPts val="2400"/>
              </a:spcBef>
              <a:spcAft>
                <a:spcPts val="0"/>
              </a:spcAft>
              <a:buClr>
                <a:srgbClr val="FFC000"/>
              </a:buClr>
              <a:buFont typeface="Arial" panose="020B0604020202020204" pitchFamily="34" charset="0"/>
              <a:buChar char="•"/>
            </a:pPr>
            <a:r>
              <a:rPr lang="en-US" sz="2400" dirty="0"/>
              <a:t>Each of these </a:t>
            </a:r>
            <a:r>
              <a:rPr lang="en-US" sz="2400" b="1" dirty="0"/>
              <a:t>new processes </a:t>
            </a:r>
            <a:r>
              <a:rPr lang="en-US" sz="2400" dirty="0"/>
              <a:t>may in turn </a:t>
            </a:r>
            <a:r>
              <a:rPr lang="en-US" sz="2400" b="1" dirty="0"/>
              <a:t>create other processes</a:t>
            </a:r>
            <a:r>
              <a:rPr lang="en-US" sz="2400" dirty="0"/>
              <a:t>, forming a </a:t>
            </a:r>
            <a:r>
              <a:rPr lang="en-US" sz="2400" b="1" dirty="0"/>
              <a:t>tree of processes</a:t>
            </a:r>
            <a:r>
              <a:rPr lang="en-US" sz="2400" dirty="0" smtClean="0"/>
              <a:t>.</a:t>
            </a:r>
          </a:p>
          <a:p>
            <a:pPr marL="344488" indent="-344488">
              <a:spcBef>
                <a:spcPts val="3600"/>
              </a:spcBef>
              <a:spcAft>
                <a:spcPts val="0"/>
              </a:spcAft>
              <a:buFont typeface="Wingdings" panose="05000000000000000000" pitchFamily="2" charset="2"/>
              <a:buChar char="§"/>
            </a:pPr>
            <a:r>
              <a:rPr lang="en-US" sz="2600" b="1" dirty="0"/>
              <a:t>Most OS </a:t>
            </a:r>
            <a:r>
              <a:rPr lang="en-US" sz="2600" i="1" dirty="0"/>
              <a:t>(including UNIX and the Windows family of OS)</a:t>
            </a:r>
            <a:r>
              <a:rPr lang="en-US" sz="2600" dirty="0"/>
              <a:t> </a:t>
            </a:r>
            <a:r>
              <a:rPr lang="en-US" sz="2600" b="1" dirty="0"/>
              <a:t>identify processes </a:t>
            </a:r>
            <a:r>
              <a:rPr lang="en-US" sz="2600" dirty="0"/>
              <a:t>according to a </a:t>
            </a:r>
            <a:r>
              <a:rPr lang="en-US" sz="2600" b="1" u="sng" dirty="0"/>
              <a:t>unique process identifier</a:t>
            </a:r>
            <a:r>
              <a:rPr lang="en-US" sz="2600" b="1" dirty="0"/>
              <a:t> </a:t>
            </a:r>
            <a:r>
              <a:rPr lang="en-US" sz="2600" i="1" dirty="0"/>
              <a:t>(or </a:t>
            </a:r>
            <a:r>
              <a:rPr lang="en-US" sz="2600" b="1" i="1" dirty="0" err="1"/>
              <a:t>pid</a:t>
            </a:r>
            <a:r>
              <a:rPr lang="en-US" sz="2600" i="1" dirty="0"/>
              <a:t>)</a:t>
            </a:r>
            <a:r>
              <a:rPr lang="en-US" sz="2600" dirty="0"/>
              <a:t>, which is typically an </a:t>
            </a:r>
            <a:r>
              <a:rPr lang="en-US" sz="2600" b="1" dirty="0"/>
              <a:t>integer number</a:t>
            </a:r>
            <a:r>
              <a:rPr lang="en-US" sz="2600" dirty="0" smtClean="0"/>
              <a:t>.</a:t>
            </a:r>
            <a:endParaRPr lang="en-US" sz="2600" dirty="0"/>
          </a:p>
        </p:txBody>
      </p:sp>
    </p:spTree>
    <p:extLst>
      <p:ext uri="{BB962C8B-B14F-4D97-AF65-F5344CB8AC3E}">
        <p14:creationId xmlns:p14="http://schemas.microsoft.com/office/powerpoint/2010/main" val="317716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Tree of Processes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49</a:t>
            </a:fld>
            <a:endParaRPr lang="en-US"/>
          </a:p>
        </p:txBody>
      </p:sp>
      <p:pic>
        <p:nvPicPr>
          <p:cNvPr id="6" name="Picture 3"/>
          <p:cNvPicPr>
            <a:picLocks noChangeAspect="1" noChangeArrowheads="1"/>
          </p:cNvPicPr>
          <p:nvPr/>
        </p:nvPicPr>
        <p:blipFill>
          <a:blip r:embed="rId3" cstate="print"/>
          <a:srcRect l="7939" t="757" r="8128" b="505"/>
          <a:stretch>
            <a:fillRect/>
          </a:stretch>
        </p:blipFill>
        <p:spPr bwMode="auto">
          <a:xfrm>
            <a:off x="1382689" y="1895333"/>
            <a:ext cx="4923220" cy="4343400"/>
          </a:xfrm>
          <a:prstGeom prst="rect">
            <a:avLst/>
          </a:prstGeom>
          <a:noFill/>
          <a:ln w="38100" cmpd="dbl">
            <a:solidFill>
              <a:srgbClr val="CC6600"/>
            </a:solidFill>
            <a:miter lim="800000"/>
            <a:headEnd/>
            <a:tailEnd/>
          </a:ln>
          <a:effectLst/>
        </p:spPr>
      </p:pic>
      <p:pic>
        <p:nvPicPr>
          <p:cNvPr id="7" name="Picture 2"/>
          <p:cNvPicPr>
            <a:picLocks noChangeAspect="1" noChangeArrowheads="1"/>
          </p:cNvPicPr>
          <p:nvPr/>
        </p:nvPicPr>
        <p:blipFill>
          <a:blip r:embed="rId4" cstate="print"/>
          <a:srcRect/>
          <a:stretch>
            <a:fillRect/>
          </a:stretch>
        </p:blipFill>
        <p:spPr bwMode="auto">
          <a:xfrm>
            <a:off x="6493565" y="1819133"/>
            <a:ext cx="3848100" cy="4524375"/>
          </a:xfrm>
          <a:prstGeom prst="rect">
            <a:avLst/>
          </a:prstGeom>
          <a:noFill/>
          <a:ln w="9525">
            <a:noFill/>
            <a:miter lim="800000"/>
            <a:headEnd/>
            <a:tailEnd/>
          </a:ln>
        </p:spPr>
      </p:pic>
      <p:sp>
        <p:nvSpPr>
          <p:cNvPr id="9" name="Rectangle 8"/>
          <p:cNvSpPr/>
          <p:nvPr/>
        </p:nvSpPr>
        <p:spPr>
          <a:xfrm>
            <a:off x="7601309" y="2657333"/>
            <a:ext cx="533400" cy="29718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76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Overview of Process Concept</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5</a:t>
            </a:fld>
            <a:endParaRPr lang="en-US"/>
          </a:p>
        </p:txBody>
      </p:sp>
      <p:pic>
        <p:nvPicPr>
          <p:cNvPr id="6" name="Picture 5"/>
          <p:cNvPicPr>
            <a:picLocks noChangeAspect="1"/>
          </p:cNvPicPr>
          <p:nvPr/>
        </p:nvPicPr>
        <p:blipFill>
          <a:blip r:embed="rId3"/>
          <a:stretch>
            <a:fillRect/>
          </a:stretch>
        </p:blipFill>
        <p:spPr>
          <a:xfrm>
            <a:off x="2432648" y="1846053"/>
            <a:ext cx="7108167" cy="4443629"/>
          </a:xfrm>
          <a:prstGeom prst="rect">
            <a:avLst/>
          </a:prstGeom>
          <a:ln>
            <a:solidFill>
              <a:srgbClr val="00B050"/>
            </a:solidFill>
          </a:ln>
        </p:spPr>
      </p:pic>
      <p:sp>
        <p:nvSpPr>
          <p:cNvPr id="7" name="Rounded Rectangle 6"/>
          <p:cNvSpPr/>
          <p:nvPr/>
        </p:nvSpPr>
        <p:spPr>
          <a:xfrm>
            <a:off x="2380888" y="2173856"/>
            <a:ext cx="845391" cy="293300"/>
          </a:xfrm>
          <a:prstGeom prst="roundRect">
            <a:avLst/>
          </a:prstGeom>
          <a:solidFill>
            <a:srgbClr val="FF0000">
              <a:alpha val="1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155787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Creation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50</a:t>
            </a:fld>
            <a:endParaRPr lang="en-US"/>
          </a:p>
        </p:txBody>
      </p:sp>
      <p:sp>
        <p:nvSpPr>
          <p:cNvPr id="8" name="Content Placeholder 2"/>
          <p:cNvSpPr txBox="1">
            <a:spLocks/>
          </p:cNvSpPr>
          <p:nvPr/>
        </p:nvSpPr>
        <p:spPr>
          <a:xfrm>
            <a:off x="414068" y="1863305"/>
            <a:ext cx="11708920" cy="45447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spcBef>
                <a:spcPts val="3600"/>
              </a:spcBef>
              <a:buFont typeface="Wingdings" panose="05000000000000000000" pitchFamily="2" charset="2"/>
              <a:buChar char="§"/>
            </a:pPr>
            <a:r>
              <a:rPr lang="en-US" sz="2600" dirty="0"/>
              <a:t>When a </a:t>
            </a:r>
            <a:r>
              <a:rPr lang="en-US" sz="2600" b="1" dirty="0"/>
              <a:t>process creates </a:t>
            </a:r>
            <a:r>
              <a:rPr lang="en-US" sz="2600" dirty="0"/>
              <a:t>a </a:t>
            </a:r>
            <a:r>
              <a:rPr lang="en-US" sz="2600" b="1" dirty="0"/>
              <a:t>new process</a:t>
            </a:r>
            <a:r>
              <a:rPr lang="en-US" sz="2600" dirty="0"/>
              <a:t>, </a:t>
            </a:r>
            <a:r>
              <a:rPr lang="en-US" sz="2600" b="1" dirty="0"/>
              <a:t>three possibilities </a:t>
            </a:r>
            <a:r>
              <a:rPr lang="en-US" sz="2600" dirty="0"/>
              <a:t>exist in terms of </a:t>
            </a:r>
            <a:r>
              <a:rPr lang="en-US" sz="2600" b="1" u="sng" dirty="0"/>
              <a:t>resource sharing</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400" b="1" dirty="0"/>
              <a:t>Parent</a:t>
            </a:r>
            <a:r>
              <a:rPr lang="en-US" sz="2400" dirty="0"/>
              <a:t> and </a:t>
            </a:r>
            <a:r>
              <a:rPr lang="en-US" sz="2400" b="1" dirty="0"/>
              <a:t>children </a:t>
            </a:r>
            <a:r>
              <a:rPr lang="en-US" sz="2400" b="1" u="sng" dirty="0"/>
              <a:t>share all resources</a:t>
            </a:r>
            <a:r>
              <a:rPr lang="en-US" sz="2400" dirty="0" smtClean="0"/>
              <a:t>.</a:t>
            </a:r>
            <a:endParaRPr lang="en-US" sz="2400" dirty="0"/>
          </a:p>
          <a:p>
            <a:pPr marL="749808" lvl="1" indent="-457200">
              <a:spcBef>
                <a:spcPts val="1800"/>
              </a:spcBef>
              <a:spcAft>
                <a:spcPts val="0"/>
              </a:spcAft>
              <a:buClr>
                <a:srgbClr val="FFC000"/>
              </a:buClr>
              <a:buFont typeface="Arial" panose="020B0604020202020204" pitchFamily="34" charset="0"/>
              <a:buChar char="•"/>
            </a:pPr>
            <a:r>
              <a:rPr lang="en-US" sz="2400" b="1" dirty="0"/>
              <a:t>Children</a:t>
            </a:r>
            <a:r>
              <a:rPr lang="en-US" sz="2400" dirty="0"/>
              <a:t> </a:t>
            </a:r>
            <a:r>
              <a:rPr lang="en-US" sz="2400" b="1" u="sng" dirty="0"/>
              <a:t>share subset</a:t>
            </a:r>
            <a:r>
              <a:rPr lang="en-US" sz="2400" u="sng" dirty="0"/>
              <a:t> of </a:t>
            </a:r>
            <a:r>
              <a:rPr lang="en-US" sz="2400" b="1" u="sng" dirty="0"/>
              <a:t>parent’s resources</a:t>
            </a:r>
            <a:r>
              <a:rPr lang="en-US" sz="2400" dirty="0" smtClean="0"/>
              <a:t>.</a:t>
            </a:r>
            <a:endParaRPr lang="en-US" sz="2400" dirty="0"/>
          </a:p>
          <a:p>
            <a:pPr marL="749808" lvl="1" indent="-457200">
              <a:spcBef>
                <a:spcPts val="1800"/>
              </a:spcBef>
              <a:spcAft>
                <a:spcPts val="0"/>
              </a:spcAft>
              <a:buClr>
                <a:srgbClr val="FFC000"/>
              </a:buClr>
              <a:buFont typeface="Arial" panose="020B0604020202020204" pitchFamily="34" charset="0"/>
              <a:buChar char="•"/>
            </a:pPr>
            <a:r>
              <a:rPr lang="en-US" sz="2400" b="1" dirty="0"/>
              <a:t>Parent</a:t>
            </a:r>
            <a:r>
              <a:rPr lang="en-US" sz="2400" dirty="0"/>
              <a:t> and </a:t>
            </a:r>
            <a:r>
              <a:rPr lang="en-US" sz="2400" b="1" dirty="0"/>
              <a:t>child</a:t>
            </a:r>
            <a:r>
              <a:rPr lang="en-US" sz="2400" dirty="0"/>
              <a:t> </a:t>
            </a:r>
            <a:r>
              <a:rPr lang="en-US" sz="2400" b="1" u="sng" dirty="0"/>
              <a:t>share no resources</a:t>
            </a:r>
            <a:r>
              <a:rPr lang="en-US" sz="2400" dirty="0" smtClean="0"/>
              <a:t>.</a:t>
            </a:r>
            <a:endParaRPr lang="en-US" sz="2400" dirty="0"/>
          </a:p>
          <a:p>
            <a:pPr marL="344488" indent="-344488">
              <a:spcBef>
                <a:spcPts val="3000"/>
              </a:spcBef>
              <a:spcAft>
                <a:spcPts val="0"/>
              </a:spcAft>
              <a:buFont typeface="Wingdings" panose="05000000000000000000" pitchFamily="2" charset="2"/>
              <a:buChar char="§"/>
            </a:pPr>
            <a:r>
              <a:rPr lang="en-US" sz="2600" dirty="0"/>
              <a:t>When a </a:t>
            </a:r>
            <a:r>
              <a:rPr lang="en-US" sz="2600" b="1" dirty="0"/>
              <a:t>process creates </a:t>
            </a:r>
            <a:r>
              <a:rPr lang="en-US" sz="2600" dirty="0"/>
              <a:t>a </a:t>
            </a:r>
            <a:r>
              <a:rPr lang="en-US" sz="2600" b="1" dirty="0"/>
              <a:t>new process</a:t>
            </a:r>
            <a:r>
              <a:rPr lang="en-US" sz="2600" dirty="0"/>
              <a:t>, </a:t>
            </a:r>
            <a:r>
              <a:rPr lang="en-US" sz="2600" b="1" dirty="0"/>
              <a:t>two possibilities </a:t>
            </a:r>
            <a:r>
              <a:rPr lang="en-US" sz="2600" dirty="0"/>
              <a:t>exist in terms of </a:t>
            </a:r>
            <a:r>
              <a:rPr lang="en-US" sz="2600" b="1" u="sng" dirty="0"/>
              <a:t>execution</a:t>
            </a:r>
            <a:r>
              <a:rPr lang="en-US" sz="2600" dirty="0" smtClean="0"/>
              <a:t>:</a:t>
            </a:r>
            <a:endParaRPr lang="th-TH" sz="2600" dirty="0" smtClean="0"/>
          </a:p>
          <a:p>
            <a:pPr marL="637096" lvl="1" indent="-344488">
              <a:spcBef>
                <a:spcPts val="1800"/>
              </a:spcBef>
              <a:spcAft>
                <a:spcPts val="0"/>
              </a:spcAft>
              <a:buClr>
                <a:srgbClr val="FFC000"/>
              </a:buClr>
              <a:buFont typeface="Arial" panose="020B0604020202020204" pitchFamily="34" charset="0"/>
              <a:buChar char="•"/>
            </a:pPr>
            <a:r>
              <a:rPr lang="en-US" sz="2400" dirty="0"/>
              <a:t>The </a:t>
            </a:r>
            <a:r>
              <a:rPr lang="en-US" sz="2400" b="1" dirty="0"/>
              <a:t>parent continues </a:t>
            </a:r>
            <a:r>
              <a:rPr lang="en-US" sz="2400" dirty="0"/>
              <a:t>to </a:t>
            </a:r>
            <a:r>
              <a:rPr lang="en-US" sz="2400" b="1" u="sng" dirty="0"/>
              <a:t>execute concurrently</a:t>
            </a:r>
            <a:r>
              <a:rPr lang="en-US" sz="2400" b="1" dirty="0"/>
              <a:t> </a:t>
            </a:r>
            <a:r>
              <a:rPr lang="en-US" sz="2400" dirty="0"/>
              <a:t>with its </a:t>
            </a:r>
            <a:r>
              <a:rPr lang="en-US" sz="2400" b="1" dirty="0"/>
              <a:t>children</a:t>
            </a:r>
            <a:r>
              <a:rPr lang="en-US" sz="2400" dirty="0"/>
              <a:t>.</a:t>
            </a:r>
          </a:p>
          <a:p>
            <a:pPr marL="637096" lvl="1" indent="-344488">
              <a:spcBef>
                <a:spcPts val="1800"/>
              </a:spcBef>
              <a:spcAft>
                <a:spcPts val="0"/>
              </a:spcAft>
              <a:buClr>
                <a:srgbClr val="FFC000"/>
              </a:buClr>
              <a:buFont typeface="Arial" panose="020B0604020202020204" pitchFamily="34" charset="0"/>
              <a:buChar char="•"/>
            </a:pPr>
            <a:r>
              <a:rPr lang="en-US" sz="2400" dirty="0"/>
              <a:t>The </a:t>
            </a:r>
            <a:r>
              <a:rPr lang="en-US" sz="2400" b="1" dirty="0"/>
              <a:t>parent </a:t>
            </a:r>
            <a:r>
              <a:rPr lang="en-US" sz="2400" b="1" u="sng" dirty="0"/>
              <a:t>waits </a:t>
            </a:r>
            <a:r>
              <a:rPr lang="en-US" sz="2400" u="sng" dirty="0"/>
              <a:t>until </a:t>
            </a:r>
            <a:r>
              <a:rPr lang="en-US" sz="2400" b="1" u="sng" dirty="0"/>
              <a:t>some or all of its children </a:t>
            </a:r>
            <a:r>
              <a:rPr lang="en-US" sz="2400" u="sng" dirty="0"/>
              <a:t>have </a:t>
            </a:r>
            <a:r>
              <a:rPr lang="en-US" sz="2400" b="1" u="sng" dirty="0"/>
              <a:t>terminated</a:t>
            </a:r>
            <a:r>
              <a:rPr lang="en-US" sz="2400" dirty="0"/>
              <a:t>. </a:t>
            </a:r>
          </a:p>
        </p:txBody>
      </p:sp>
    </p:spTree>
    <p:extLst>
      <p:ext uri="{BB962C8B-B14F-4D97-AF65-F5344CB8AC3E}">
        <p14:creationId xmlns:p14="http://schemas.microsoft.com/office/powerpoint/2010/main" val="150279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Creation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51</a:t>
            </a:fld>
            <a:endParaRPr lang="en-US"/>
          </a:p>
        </p:txBody>
      </p:sp>
      <p:sp>
        <p:nvSpPr>
          <p:cNvPr id="8" name="Content Placeholder 2"/>
          <p:cNvSpPr txBox="1">
            <a:spLocks/>
          </p:cNvSpPr>
          <p:nvPr/>
        </p:nvSpPr>
        <p:spPr>
          <a:xfrm>
            <a:off x="517587" y="2070343"/>
            <a:ext cx="11455879" cy="401990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spcBef>
                <a:spcPts val="3600"/>
              </a:spcBef>
              <a:buFont typeface="Wingdings" panose="05000000000000000000" pitchFamily="2" charset="2"/>
              <a:buChar char="§"/>
            </a:pPr>
            <a:r>
              <a:rPr lang="en-US" sz="2600" dirty="0"/>
              <a:t>There are also </a:t>
            </a:r>
            <a:r>
              <a:rPr lang="en-US" sz="2600" b="1" dirty="0"/>
              <a:t>two possibilities </a:t>
            </a:r>
            <a:r>
              <a:rPr lang="en-US" sz="2600" dirty="0"/>
              <a:t>in terms of the </a:t>
            </a:r>
            <a:r>
              <a:rPr lang="en-US" sz="2600" b="1" u="sng" dirty="0"/>
              <a:t>address space </a:t>
            </a:r>
            <a:r>
              <a:rPr lang="en-US" sz="2600" u="sng" dirty="0"/>
              <a:t>of the </a:t>
            </a:r>
            <a:r>
              <a:rPr lang="en-US" sz="2600" b="1" u="sng" dirty="0"/>
              <a:t>new process</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400" dirty="0"/>
              <a:t>The </a:t>
            </a:r>
            <a:r>
              <a:rPr lang="en-US" sz="2400" b="1" u="sng" dirty="0"/>
              <a:t>child process </a:t>
            </a:r>
            <a:r>
              <a:rPr lang="en-US" sz="2400" u="sng" dirty="0"/>
              <a:t>is a </a:t>
            </a:r>
            <a:r>
              <a:rPr lang="en-US" sz="2400" b="1" u="sng" dirty="0"/>
              <a:t>duplicate</a:t>
            </a:r>
            <a:r>
              <a:rPr lang="en-US" sz="2400" u="sng" dirty="0"/>
              <a:t> of the </a:t>
            </a:r>
            <a:r>
              <a:rPr lang="en-US" sz="2400" b="1" u="sng" dirty="0"/>
              <a:t>parent process</a:t>
            </a:r>
            <a:r>
              <a:rPr lang="en-US" sz="2400" b="1" dirty="0"/>
              <a:t> </a:t>
            </a:r>
            <a:r>
              <a:rPr lang="en-US" sz="2400" i="1" dirty="0"/>
              <a:t>(it has the program and data as the parent)</a:t>
            </a:r>
            <a:r>
              <a:rPr lang="en-US" sz="2400" dirty="0"/>
              <a:t>.</a:t>
            </a:r>
          </a:p>
          <a:p>
            <a:pPr marL="749808" lvl="1" indent="-457200">
              <a:spcBef>
                <a:spcPts val="1800"/>
              </a:spcBef>
              <a:spcAft>
                <a:spcPts val="0"/>
              </a:spcAft>
              <a:buClr>
                <a:srgbClr val="FFC000"/>
              </a:buClr>
              <a:buFont typeface="Arial" panose="020B0604020202020204" pitchFamily="34" charset="0"/>
              <a:buChar char="•"/>
            </a:pPr>
            <a:r>
              <a:rPr lang="en-US" sz="2400" dirty="0"/>
              <a:t>The </a:t>
            </a:r>
            <a:r>
              <a:rPr lang="en-US" sz="2400" b="1" u="sng" dirty="0"/>
              <a:t>child process </a:t>
            </a:r>
            <a:r>
              <a:rPr lang="en-US" sz="2400" u="sng" dirty="0"/>
              <a:t>has a </a:t>
            </a:r>
            <a:r>
              <a:rPr lang="en-US" sz="2400" b="1" u="sng" dirty="0"/>
              <a:t>new program loaded</a:t>
            </a:r>
            <a:r>
              <a:rPr lang="en-US" sz="2400" dirty="0"/>
              <a:t> into it.</a:t>
            </a:r>
          </a:p>
          <a:p>
            <a:pPr marL="344488" indent="-344488">
              <a:spcBef>
                <a:spcPts val="3600"/>
              </a:spcBef>
              <a:spcAft>
                <a:spcPts val="0"/>
              </a:spcAft>
              <a:buFont typeface="Wingdings" panose="05000000000000000000" pitchFamily="2" charset="2"/>
              <a:buChar char="§"/>
            </a:pPr>
            <a:r>
              <a:rPr lang="en-US" sz="2600" b="1" dirty="0"/>
              <a:t>UNIX</a:t>
            </a:r>
            <a:r>
              <a:rPr lang="en-US" sz="2600" dirty="0"/>
              <a:t> example of </a:t>
            </a:r>
            <a:r>
              <a:rPr lang="en-US" sz="2600" b="1" dirty="0"/>
              <a:t>process creation</a:t>
            </a:r>
            <a:r>
              <a:rPr lang="en-US" sz="2600" dirty="0" smtClean="0"/>
              <a:t>:</a:t>
            </a:r>
            <a:endParaRPr lang="th-TH" sz="2600" dirty="0" smtClean="0"/>
          </a:p>
          <a:p>
            <a:pPr marL="637096" lvl="1" indent="-344488">
              <a:spcBef>
                <a:spcPts val="1800"/>
              </a:spcBef>
              <a:spcAft>
                <a:spcPts val="0"/>
              </a:spcAft>
              <a:buClr>
                <a:srgbClr val="FFC000"/>
              </a:buClr>
              <a:buFont typeface="Arial" panose="020B0604020202020204" pitchFamily="34" charset="0"/>
              <a:buChar char="•"/>
            </a:pPr>
            <a:r>
              <a:rPr lang="en-US" sz="2400" b="1" u="sng" dirty="0"/>
              <a:t>fork</a:t>
            </a:r>
            <a:r>
              <a:rPr lang="en-US" sz="2400" dirty="0"/>
              <a:t> system call </a:t>
            </a:r>
            <a:r>
              <a:rPr lang="en-US" sz="2400" b="1" dirty="0"/>
              <a:t>creates new process</a:t>
            </a:r>
            <a:r>
              <a:rPr lang="en-US" sz="2400" dirty="0"/>
              <a:t>.</a:t>
            </a:r>
          </a:p>
          <a:p>
            <a:pPr marL="637096" lvl="1" indent="-344488">
              <a:spcBef>
                <a:spcPts val="1800"/>
              </a:spcBef>
              <a:spcAft>
                <a:spcPts val="0"/>
              </a:spcAft>
              <a:buClr>
                <a:srgbClr val="FFC000"/>
              </a:buClr>
              <a:buFont typeface="Arial" panose="020B0604020202020204" pitchFamily="34" charset="0"/>
              <a:buChar char="•"/>
            </a:pPr>
            <a:r>
              <a:rPr lang="en-US" sz="2400" b="1" u="sng" dirty="0" smtClean="0"/>
              <a:t>exec</a:t>
            </a:r>
            <a:r>
              <a:rPr lang="en-US" sz="2400" dirty="0" smtClean="0"/>
              <a:t> </a:t>
            </a:r>
            <a:r>
              <a:rPr lang="en-US" sz="2400" dirty="0"/>
              <a:t>system call </a:t>
            </a:r>
            <a:r>
              <a:rPr lang="en-US" sz="2400" b="1" dirty="0"/>
              <a:t>used after a fork </a:t>
            </a:r>
            <a:r>
              <a:rPr lang="en-US" sz="2400" dirty="0"/>
              <a:t>to </a:t>
            </a:r>
            <a:r>
              <a:rPr lang="en-US" sz="2400" b="1" dirty="0"/>
              <a:t>replace</a:t>
            </a:r>
            <a:r>
              <a:rPr lang="en-US" sz="2400" dirty="0"/>
              <a:t> the </a:t>
            </a:r>
            <a:r>
              <a:rPr lang="en-US" sz="2400" b="1" dirty="0"/>
              <a:t>process’s memory space </a:t>
            </a:r>
            <a:r>
              <a:rPr lang="en-US" sz="2400" dirty="0"/>
              <a:t>with a </a:t>
            </a:r>
            <a:r>
              <a:rPr lang="en-US" sz="2400" b="1" dirty="0"/>
              <a:t>new program</a:t>
            </a:r>
            <a:r>
              <a:rPr lang="en-US" sz="2400" dirty="0" smtClean="0"/>
              <a:t>.</a:t>
            </a:r>
            <a:endParaRPr lang="en-US" sz="2400" dirty="0"/>
          </a:p>
        </p:txBody>
      </p:sp>
    </p:spTree>
    <p:extLst>
      <p:ext uri="{BB962C8B-B14F-4D97-AF65-F5344CB8AC3E}">
        <p14:creationId xmlns:p14="http://schemas.microsoft.com/office/powerpoint/2010/main" val="394754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 Process Creation in UNIX</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52</a:t>
            </a:fld>
            <a:endParaRPr lang="en-US"/>
          </a:p>
        </p:txBody>
      </p:sp>
      <p:pic>
        <p:nvPicPr>
          <p:cNvPr id="6" name="Picture 2"/>
          <p:cNvPicPr>
            <a:picLocks noChangeAspect="1" noChangeArrowheads="1"/>
          </p:cNvPicPr>
          <p:nvPr/>
        </p:nvPicPr>
        <p:blipFill>
          <a:blip r:embed="rId3" cstate="print"/>
          <a:srcRect/>
          <a:stretch>
            <a:fillRect/>
          </a:stretch>
        </p:blipFill>
        <p:spPr bwMode="auto">
          <a:xfrm>
            <a:off x="4165121" y="1827299"/>
            <a:ext cx="3505200" cy="4452731"/>
          </a:xfrm>
          <a:prstGeom prst="rect">
            <a:avLst/>
          </a:prstGeom>
          <a:noFill/>
          <a:ln w="9525">
            <a:noFill/>
            <a:miter lim="800000"/>
            <a:headEnd/>
            <a:tailEnd/>
          </a:ln>
        </p:spPr>
      </p:pic>
    </p:spTree>
    <p:extLst>
      <p:ext uri="{BB962C8B-B14F-4D97-AF65-F5344CB8AC3E}">
        <p14:creationId xmlns:p14="http://schemas.microsoft.com/office/powerpoint/2010/main" val="24323277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 Process Creation in UNIX</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53</a:t>
            </a:fld>
            <a:endParaRPr lang="en-US"/>
          </a:p>
        </p:txBody>
      </p:sp>
      <p:pic>
        <p:nvPicPr>
          <p:cNvPr id="7" name="Picture 2"/>
          <p:cNvPicPr>
            <a:picLocks noGrp="1" noChangeAspect="1" noChangeArrowheads="1"/>
          </p:cNvPicPr>
          <p:nvPr>
            <p:ph idx="1"/>
          </p:nvPr>
        </p:nvPicPr>
        <p:blipFill>
          <a:blip r:embed="rId3" cstate="print"/>
          <a:srcRect/>
          <a:stretch>
            <a:fillRect/>
          </a:stretch>
        </p:blipFill>
        <p:spPr>
          <a:xfrm>
            <a:off x="2165568" y="1860473"/>
            <a:ext cx="7536062" cy="4476201"/>
          </a:xfrm>
          <a:noFill/>
        </p:spPr>
      </p:pic>
      <p:sp>
        <p:nvSpPr>
          <p:cNvPr id="8" name="Rounded Rectangle 7"/>
          <p:cNvSpPr/>
          <p:nvPr/>
        </p:nvSpPr>
        <p:spPr>
          <a:xfrm>
            <a:off x="9588495" y="2924355"/>
            <a:ext cx="2522913" cy="2165230"/>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mj-lt"/>
                <a:cs typeface="Times New Roman" pitchFamily="18" charset="0"/>
              </a:rPr>
              <a:t>The return code for the fork() is </a:t>
            </a:r>
            <a:r>
              <a:rPr lang="en-US" sz="2400" b="1" u="sng" dirty="0" smtClean="0">
                <a:latin typeface="+mj-lt"/>
                <a:cs typeface="Times New Roman" pitchFamily="18" charset="0"/>
              </a:rPr>
              <a:t>zero </a:t>
            </a:r>
            <a:r>
              <a:rPr lang="en-US" sz="2400" u="sng" dirty="0" smtClean="0">
                <a:latin typeface="+mj-lt"/>
                <a:cs typeface="Times New Roman" pitchFamily="18" charset="0"/>
              </a:rPr>
              <a:t>for the </a:t>
            </a:r>
            <a:r>
              <a:rPr lang="en-US" sz="2400" b="1" u="sng" dirty="0" smtClean="0">
                <a:latin typeface="+mj-lt"/>
                <a:cs typeface="Times New Roman" pitchFamily="18" charset="0"/>
              </a:rPr>
              <a:t>new </a:t>
            </a:r>
            <a:r>
              <a:rPr lang="en-US" sz="2400" b="1" i="1" u="sng" dirty="0" smtClean="0">
                <a:latin typeface="+mj-lt"/>
                <a:cs typeface="Times New Roman" pitchFamily="18" charset="0"/>
              </a:rPr>
              <a:t>(child)</a:t>
            </a:r>
            <a:r>
              <a:rPr lang="en-US" sz="2400" b="1" u="sng" dirty="0" smtClean="0">
                <a:latin typeface="+mj-lt"/>
                <a:cs typeface="Times New Roman" pitchFamily="18" charset="0"/>
              </a:rPr>
              <a:t> process</a:t>
            </a:r>
            <a:endParaRPr lang="en-US" sz="2400" b="1" u="sng" dirty="0">
              <a:latin typeface="+mj-lt"/>
              <a:cs typeface="Times New Roman" pitchFamily="18" charset="0"/>
            </a:endParaRPr>
          </a:p>
        </p:txBody>
      </p:sp>
      <p:sp>
        <p:nvSpPr>
          <p:cNvPr id="9" name="Rounded Rectangle 8"/>
          <p:cNvSpPr/>
          <p:nvPr/>
        </p:nvSpPr>
        <p:spPr>
          <a:xfrm>
            <a:off x="51759" y="2683841"/>
            <a:ext cx="2285663" cy="2829464"/>
          </a:xfrm>
          <a:prstGeom prst="roundRect">
            <a:avLst/>
          </a:prstGeom>
          <a:solidFill>
            <a:srgbClr val="C0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latin typeface="+mj-lt"/>
                <a:cs typeface="Times New Roman" pitchFamily="18" charset="0"/>
              </a:rPr>
              <a:t>The return code for the fork() is </a:t>
            </a:r>
            <a:r>
              <a:rPr lang="en-US" sz="2200" b="1" u="sng" dirty="0" smtClean="0">
                <a:latin typeface="+mj-lt"/>
                <a:cs typeface="Times New Roman" pitchFamily="18" charset="0"/>
              </a:rPr>
              <a:t>process identifier  </a:t>
            </a:r>
            <a:r>
              <a:rPr lang="en-US" sz="2200" b="1" i="1" u="sng" dirty="0" smtClean="0">
                <a:latin typeface="+mj-lt"/>
                <a:cs typeface="Times New Roman" pitchFamily="18" charset="0"/>
              </a:rPr>
              <a:t>(nonzero) </a:t>
            </a:r>
            <a:r>
              <a:rPr lang="en-US" sz="2200" u="sng" dirty="0" smtClean="0">
                <a:latin typeface="+mj-lt"/>
                <a:cs typeface="Times New Roman" pitchFamily="18" charset="0"/>
              </a:rPr>
              <a:t>of</a:t>
            </a:r>
            <a:r>
              <a:rPr lang="en-US" sz="2200" b="1" u="sng" dirty="0" smtClean="0">
                <a:latin typeface="+mj-lt"/>
                <a:cs typeface="Times New Roman" pitchFamily="18" charset="0"/>
              </a:rPr>
              <a:t> </a:t>
            </a:r>
            <a:r>
              <a:rPr lang="en-US" sz="2200" u="sng" dirty="0" smtClean="0">
                <a:latin typeface="+mj-lt"/>
                <a:cs typeface="Times New Roman" pitchFamily="18" charset="0"/>
              </a:rPr>
              <a:t>the</a:t>
            </a:r>
            <a:r>
              <a:rPr lang="en-US" sz="2200" b="1" u="sng" dirty="0" smtClean="0">
                <a:latin typeface="+mj-lt"/>
                <a:cs typeface="Times New Roman" pitchFamily="18" charset="0"/>
              </a:rPr>
              <a:t> child</a:t>
            </a:r>
            <a:endParaRPr lang="en-US" sz="2200" b="1" u="sng" dirty="0">
              <a:latin typeface="+mj-lt"/>
              <a:cs typeface="Times New Roman" pitchFamily="18" charset="0"/>
            </a:endParaRPr>
          </a:p>
        </p:txBody>
      </p:sp>
    </p:spTree>
    <p:extLst>
      <p:ext uri="{BB962C8B-B14F-4D97-AF65-F5344CB8AC3E}">
        <p14:creationId xmlns:p14="http://schemas.microsoft.com/office/powerpoint/2010/main" val="41463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 Process Creation in UNIX</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54</a:t>
            </a:fld>
            <a:endParaRPr lang="en-US"/>
          </a:p>
        </p:txBody>
      </p:sp>
      <p:pic>
        <p:nvPicPr>
          <p:cNvPr id="7" name="Picture 2"/>
          <p:cNvPicPr>
            <a:picLocks noGrp="1" noChangeAspect="1" noChangeArrowheads="1"/>
          </p:cNvPicPr>
          <p:nvPr>
            <p:ph idx="1"/>
          </p:nvPr>
        </p:nvPicPr>
        <p:blipFill>
          <a:blip r:embed="rId3" cstate="print"/>
          <a:srcRect/>
          <a:stretch>
            <a:fillRect/>
          </a:stretch>
        </p:blipFill>
        <p:spPr>
          <a:xfrm>
            <a:off x="2108801" y="1964973"/>
            <a:ext cx="7339041" cy="4267201"/>
          </a:xfrm>
          <a:noFill/>
        </p:spPr>
      </p:pic>
    </p:spTree>
    <p:extLst>
      <p:ext uri="{BB962C8B-B14F-4D97-AF65-F5344CB8AC3E}">
        <p14:creationId xmlns:p14="http://schemas.microsoft.com/office/powerpoint/2010/main" val="2934566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 Process Creation in UNIX</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55</a:t>
            </a:fld>
            <a:endParaRPr lang="en-US"/>
          </a:p>
        </p:txBody>
      </p:sp>
      <p:pic>
        <p:nvPicPr>
          <p:cNvPr id="8" name="Picture 2"/>
          <p:cNvPicPr>
            <a:picLocks noChangeAspect="1" noChangeArrowheads="1"/>
          </p:cNvPicPr>
          <p:nvPr/>
        </p:nvPicPr>
        <p:blipFill>
          <a:blip r:embed="rId3" cstate="print"/>
          <a:srcRect/>
          <a:stretch>
            <a:fillRect/>
          </a:stretch>
        </p:blipFill>
        <p:spPr>
          <a:xfrm>
            <a:off x="650442" y="1929387"/>
            <a:ext cx="7315200" cy="4338373"/>
          </a:xfrm>
          <a:prstGeom prst="rect">
            <a:avLst/>
          </a:prstGeom>
          <a:noFill/>
        </p:spPr>
      </p:pic>
      <p:sp>
        <p:nvSpPr>
          <p:cNvPr id="9" name="Rounded Rectangle 8"/>
          <p:cNvSpPr/>
          <p:nvPr/>
        </p:nvSpPr>
        <p:spPr>
          <a:xfrm>
            <a:off x="7968806" y="3248359"/>
            <a:ext cx="4090843" cy="1700429"/>
          </a:xfrm>
          <a:prstGeom prst="roundRect">
            <a:avLst/>
          </a:prstGeom>
          <a:solidFill>
            <a:srgbClr val="C0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mj-lt"/>
                <a:cs typeface="Times New Roman" pitchFamily="18" charset="0"/>
              </a:rPr>
              <a:t>The </a:t>
            </a:r>
            <a:r>
              <a:rPr lang="en-US" sz="2400" b="1" dirty="0" smtClean="0">
                <a:latin typeface="+mj-lt"/>
                <a:cs typeface="Times New Roman" pitchFamily="18" charset="0"/>
              </a:rPr>
              <a:t>exec() system call loads     </a:t>
            </a:r>
            <a:r>
              <a:rPr lang="en-US" sz="2400" dirty="0" smtClean="0">
                <a:latin typeface="+mj-lt"/>
                <a:cs typeface="Times New Roman" pitchFamily="18" charset="0"/>
              </a:rPr>
              <a:t>a </a:t>
            </a:r>
            <a:r>
              <a:rPr lang="en-US" sz="2400" b="1" dirty="0" smtClean="0">
                <a:latin typeface="+mj-lt"/>
                <a:cs typeface="Times New Roman" pitchFamily="18" charset="0"/>
              </a:rPr>
              <a:t>binary file </a:t>
            </a:r>
            <a:r>
              <a:rPr lang="en-US" sz="2400" dirty="0" smtClean="0">
                <a:latin typeface="+mj-lt"/>
                <a:cs typeface="Times New Roman" pitchFamily="18" charset="0"/>
              </a:rPr>
              <a:t>into</a:t>
            </a:r>
            <a:r>
              <a:rPr lang="en-US" sz="2400" b="1" dirty="0" smtClean="0">
                <a:latin typeface="+mj-lt"/>
                <a:cs typeface="Times New Roman" pitchFamily="18" charset="0"/>
              </a:rPr>
              <a:t> memory    </a:t>
            </a:r>
            <a:r>
              <a:rPr lang="en-US" sz="2400" dirty="0" smtClean="0">
                <a:latin typeface="+mj-lt"/>
                <a:cs typeface="Times New Roman" pitchFamily="18" charset="0"/>
              </a:rPr>
              <a:t>and</a:t>
            </a:r>
            <a:r>
              <a:rPr lang="en-US" sz="2400" b="1" dirty="0" smtClean="0">
                <a:latin typeface="+mj-lt"/>
                <a:cs typeface="Times New Roman" pitchFamily="18" charset="0"/>
              </a:rPr>
              <a:t> starts its execution</a:t>
            </a:r>
            <a:endParaRPr lang="en-US" sz="2400" b="1" u="sng" dirty="0">
              <a:latin typeface="+mj-lt"/>
              <a:cs typeface="Times New Roman" pitchFamily="18" charset="0"/>
            </a:endParaRPr>
          </a:p>
        </p:txBody>
      </p:sp>
    </p:spTree>
    <p:extLst>
      <p:ext uri="{BB962C8B-B14F-4D97-AF65-F5344CB8AC3E}">
        <p14:creationId xmlns:p14="http://schemas.microsoft.com/office/powerpoint/2010/main" val="7026211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 Process Creation in UNIX</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56</a:t>
            </a:fld>
            <a:endParaRPr lang="en-US"/>
          </a:p>
        </p:txBody>
      </p:sp>
      <p:pic>
        <p:nvPicPr>
          <p:cNvPr id="8" name="Picture 2"/>
          <p:cNvPicPr>
            <a:picLocks noGrp="1" noChangeAspect="1" noChangeArrowheads="1"/>
          </p:cNvPicPr>
          <p:nvPr>
            <p:ph idx="1"/>
          </p:nvPr>
        </p:nvPicPr>
        <p:blipFill>
          <a:blip r:embed="rId3" cstate="print"/>
          <a:srcRect/>
          <a:stretch>
            <a:fillRect/>
          </a:stretch>
        </p:blipFill>
        <p:spPr>
          <a:xfrm>
            <a:off x="2120722" y="1964974"/>
            <a:ext cx="7315200" cy="4267199"/>
          </a:xfrm>
          <a:noFill/>
        </p:spPr>
      </p:pic>
    </p:spTree>
    <p:extLst>
      <p:ext uri="{BB962C8B-B14F-4D97-AF65-F5344CB8AC3E}">
        <p14:creationId xmlns:p14="http://schemas.microsoft.com/office/powerpoint/2010/main" val="6614524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 Process Creation in UNIX</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57</a:t>
            </a:fld>
            <a:endParaRPr lang="en-US"/>
          </a:p>
        </p:txBody>
      </p:sp>
      <p:pic>
        <p:nvPicPr>
          <p:cNvPr id="7" name="Picture 3"/>
          <p:cNvPicPr>
            <a:picLocks noChangeAspect="1" noChangeArrowheads="1"/>
          </p:cNvPicPr>
          <p:nvPr/>
        </p:nvPicPr>
        <p:blipFill>
          <a:blip r:embed="rId3" cstate="print"/>
          <a:srcRect l="383" t="33247" r="575" b="33249"/>
          <a:stretch>
            <a:fillRect/>
          </a:stretch>
        </p:blipFill>
        <p:spPr bwMode="auto">
          <a:xfrm>
            <a:off x="893219" y="2465716"/>
            <a:ext cx="10489154" cy="3193212"/>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1398628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Termination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58</a:t>
            </a:fld>
            <a:endParaRPr lang="en-US"/>
          </a:p>
        </p:txBody>
      </p:sp>
      <p:sp>
        <p:nvSpPr>
          <p:cNvPr id="8" name="Content Placeholder 2"/>
          <p:cNvSpPr txBox="1">
            <a:spLocks/>
          </p:cNvSpPr>
          <p:nvPr/>
        </p:nvSpPr>
        <p:spPr>
          <a:xfrm>
            <a:off x="1138688" y="2070343"/>
            <a:ext cx="10172269" cy="40199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 </a:t>
            </a:r>
            <a:r>
              <a:rPr lang="en-US" sz="2800" b="1" dirty="0"/>
              <a:t>process terminates </a:t>
            </a:r>
            <a:r>
              <a:rPr lang="en-US" sz="2800" dirty="0"/>
              <a:t>when it </a:t>
            </a:r>
            <a:r>
              <a:rPr lang="en-US" sz="2800" b="1" dirty="0"/>
              <a:t>finishes executing </a:t>
            </a:r>
            <a:r>
              <a:rPr lang="en-US" sz="2800" dirty="0"/>
              <a:t>its </a:t>
            </a:r>
            <a:r>
              <a:rPr lang="en-US" sz="2800" b="1" dirty="0"/>
              <a:t>final statement </a:t>
            </a:r>
            <a:r>
              <a:rPr lang="en-US" sz="2800" dirty="0"/>
              <a:t>and </a:t>
            </a:r>
            <a:r>
              <a:rPr lang="en-US" sz="2800" b="1" dirty="0"/>
              <a:t>asks OS </a:t>
            </a:r>
            <a:r>
              <a:rPr lang="en-US" sz="2800" dirty="0"/>
              <a:t>to </a:t>
            </a:r>
            <a:r>
              <a:rPr lang="en-US" sz="2800" b="1" dirty="0"/>
              <a:t>delete it </a:t>
            </a:r>
            <a:r>
              <a:rPr lang="en-US" sz="2800" dirty="0"/>
              <a:t>by using the </a:t>
            </a:r>
            <a:r>
              <a:rPr lang="en-US" sz="2800" b="1" u="sng" dirty="0"/>
              <a:t>exit()</a:t>
            </a:r>
            <a:r>
              <a:rPr lang="en-US" sz="2800" b="1" dirty="0"/>
              <a:t> system call</a:t>
            </a:r>
            <a:r>
              <a:rPr lang="en-US" sz="2800" dirty="0"/>
              <a:t>.</a:t>
            </a:r>
          </a:p>
          <a:p>
            <a:pPr marL="749808" lvl="1" indent="-457200">
              <a:spcBef>
                <a:spcPts val="3000"/>
              </a:spcBef>
              <a:spcAft>
                <a:spcPts val="0"/>
              </a:spcAft>
              <a:buClr>
                <a:srgbClr val="FFC000"/>
              </a:buClr>
              <a:buFont typeface="Arial" panose="020B0604020202020204" pitchFamily="34" charset="0"/>
              <a:buChar char="•"/>
            </a:pPr>
            <a:r>
              <a:rPr lang="en-US" sz="2600" b="1" dirty="0"/>
              <a:t>All </a:t>
            </a:r>
            <a:r>
              <a:rPr lang="en-US" sz="2600" dirty="0"/>
              <a:t>the </a:t>
            </a:r>
            <a:r>
              <a:rPr lang="en-US" sz="2600" b="1" dirty="0"/>
              <a:t>resources</a:t>
            </a:r>
            <a:r>
              <a:rPr lang="en-US" sz="2600" dirty="0"/>
              <a:t> of the </a:t>
            </a:r>
            <a:r>
              <a:rPr lang="en-US" sz="2600" b="1" dirty="0"/>
              <a:t>process</a:t>
            </a:r>
            <a:r>
              <a:rPr lang="en-US" sz="2600" dirty="0"/>
              <a:t> are </a:t>
            </a:r>
            <a:r>
              <a:rPr lang="en-US" sz="2600" b="1" dirty="0"/>
              <a:t>deallocated</a:t>
            </a:r>
            <a:r>
              <a:rPr lang="en-US" sz="2600" dirty="0"/>
              <a:t> by </a:t>
            </a:r>
            <a:r>
              <a:rPr lang="en-US" sz="2600" b="1" dirty="0"/>
              <a:t>OS</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The </a:t>
            </a:r>
            <a:r>
              <a:rPr lang="en-US" sz="2600" b="1" dirty="0"/>
              <a:t>process</a:t>
            </a:r>
            <a:r>
              <a:rPr lang="en-US" sz="2600" dirty="0"/>
              <a:t> may </a:t>
            </a:r>
            <a:r>
              <a:rPr lang="en-US" sz="2600" b="1" dirty="0"/>
              <a:t>return</a:t>
            </a:r>
            <a:r>
              <a:rPr lang="en-US" sz="2600" dirty="0"/>
              <a:t> a </a:t>
            </a:r>
            <a:r>
              <a:rPr lang="en-US" sz="2600" b="1" dirty="0"/>
              <a:t>status value </a:t>
            </a:r>
            <a:r>
              <a:rPr lang="en-US" sz="2600" i="1" dirty="0"/>
              <a:t>(typically an integer)</a:t>
            </a:r>
            <a:r>
              <a:rPr lang="en-US" sz="2600" dirty="0"/>
              <a:t> to </a:t>
            </a:r>
            <a:r>
              <a:rPr lang="en-US" sz="2600" b="1" dirty="0"/>
              <a:t>its parent process </a:t>
            </a:r>
            <a:r>
              <a:rPr lang="en-US" sz="2600" i="1" dirty="0"/>
              <a:t>(via the </a:t>
            </a:r>
            <a:r>
              <a:rPr lang="en-US" sz="2600" b="1" i="1" u="sng" dirty="0"/>
              <a:t>wait()</a:t>
            </a:r>
            <a:r>
              <a:rPr lang="en-US" sz="2600" b="1" i="1" dirty="0"/>
              <a:t> system call</a:t>
            </a:r>
            <a:r>
              <a:rPr lang="en-US" sz="2600" i="1" dirty="0"/>
              <a:t>)</a:t>
            </a:r>
            <a:r>
              <a:rPr lang="en-US" sz="2600" dirty="0"/>
              <a:t>.</a:t>
            </a:r>
          </a:p>
        </p:txBody>
      </p:sp>
    </p:spTree>
    <p:extLst>
      <p:ext uri="{BB962C8B-B14F-4D97-AF65-F5344CB8AC3E}">
        <p14:creationId xmlns:p14="http://schemas.microsoft.com/office/powerpoint/2010/main" val="417671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Termination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59</a:t>
            </a:fld>
            <a:endParaRPr lang="en-US"/>
          </a:p>
        </p:txBody>
      </p:sp>
      <p:sp>
        <p:nvSpPr>
          <p:cNvPr id="8" name="Content Placeholder 2"/>
          <p:cNvSpPr txBox="1">
            <a:spLocks/>
          </p:cNvSpPr>
          <p:nvPr/>
        </p:nvSpPr>
        <p:spPr>
          <a:xfrm>
            <a:off x="1190447" y="2070343"/>
            <a:ext cx="10172269" cy="401990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 </a:t>
            </a:r>
            <a:r>
              <a:rPr lang="en-US" sz="2800" b="1" dirty="0"/>
              <a:t>process</a:t>
            </a:r>
            <a:r>
              <a:rPr lang="en-US" sz="2800" dirty="0"/>
              <a:t> can cause the </a:t>
            </a:r>
            <a:r>
              <a:rPr lang="en-US" sz="2800" b="1" dirty="0"/>
              <a:t>termination</a:t>
            </a:r>
            <a:r>
              <a:rPr lang="en-US" sz="2800" dirty="0"/>
              <a:t> of </a:t>
            </a:r>
            <a:r>
              <a:rPr lang="en-US" sz="2800" b="1" dirty="0"/>
              <a:t>another process </a:t>
            </a:r>
            <a:r>
              <a:rPr lang="en-US" sz="2800" dirty="0"/>
              <a:t>via an </a:t>
            </a:r>
            <a:r>
              <a:rPr lang="en-US" sz="2800" b="1" dirty="0"/>
              <a:t>appropriate system call </a:t>
            </a:r>
            <a:r>
              <a:rPr lang="en-US" sz="2800" i="1" dirty="0"/>
              <a:t>(</a:t>
            </a:r>
            <a:r>
              <a:rPr lang="en-US" sz="2800" i="1" dirty="0" err="1"/>
              <a:t>e.g</a:t>
            </a:r>
            <a:r>
              <a:rPr lang="en-US" sz="2800" i="1" dirty="0"/>
              <a:t>, </a:t>
            </a:r>
            <a:r>
              <a:rPr lang="en-US" sz="2800" i="1" dirty="0" err="1"/>
              <a:t>TerminateProcess</a:t>
            </a:r>
            <a:r>
              <a:rPr lang="en-US" sz="2800" i="1" dirty="0"/>
              <a:t>() in Win32</a:t>
            </a:r>
            <a:r>
              <a:rPr lang="en-US" sz="2800" i="1" dirty="0" smtClean="0"/>
              <a:t>)</a:t>
            </a:r>
            <a:r>
              <a:rPr lang="en-US" sz="2800" dirty="0" smtClean="0"/>
              <a:t>.</a:t>
            </a:r>
            <a:endParaRPr lang="en-US" sz="2800" dirty="0"/>
          </a:p>
          <a:p>
            <a:pPr marL="749808" lvl="1" indent="-457200">
              <a:spcBef>
                <a:spcPts val="3000"/>
              </a:spcBef>
              <a:spcAft>
                <a:spcPts val="0"/>
              </a:spcAft>
              <a:buClr>
                <a:srgbClr val="FFC000"/>
              </a:buClr>
              <a:buFont typeface="Arial" panose="020B0604020202020204" pitchFamily="34" charset="0"/>
              <a:buChar char="•"/>
            </a:pPr>
            <a:r>
              <a:rPr lang="en-US" sz="2600" u="sng" dirty="0"/>
              <a:t>Such a </a:t>
            </a:r>
            <a:r>
              <a:rPr lang="en-US" sz="2600" b="1" u="sng" dirty="0"/>
              <a:t>system call </a:t>
            </a:r>
            <a:r>
              <a:rPr lang="en-US" sz="2600" u="sng" dirty="0"/>
              <a:t>can be </a:t>
            </a:r>
            <a:r>
              <a:rPr lang="en-US" sz="2600" b="1" u="sng" dirty="0"/>
              <a:t>invoked only </a:t>
            </a:r>
            <a:r>
              <a:rPr lang="en-US" sz="2600" u="sng" dirty="0"/>
              <a:t>by the </a:t>
            </a:r>
            <a:r>
              <a:rPr lang="en-US" sz="2600" b="1" u="sng" dirty="0"/>
              <a:t>parent of the process </a:t>
            </a:r>
            <a:r>
              <a:rPr lang="en-US" sz="2600" u="sng" dirty="0"/>
              <a:t>that is to be </a:t>
            </a:r>
            <a:r>
              <a:rPr lang="en-US" sz="2600" b="1" u="sng" dirty="0" smtClean="0"/>
              <a:t>terminated</a:t>
            </a:r>
            <a:r>
              <a:rPr lang="en-US" sz="2600" dirty="0" smtClean="0"/>
              <a:t> </a:t>
            </a:r>
            <a:r>
              <a:rPr lang="en-US" sz="2600" i="1" dirty="0" smtClean="0"/>
              <a:t>(</a:t>
            </a:r>
            <a:r>
              <a:rPr lang="en-US" sz="2600" i="1" dirty="0"/>
              <a:t>a </a:t>
            </a:r>
            <a:r>
              <a:rPr lang="en-US" sz="2600" i="1" dirty="0" smtClean="0"/>
              <a:t>parent </a:t>
            </a:r>
            <a:r>
              <a:rPr lang="en-US" sz="2600" i="1" dirty="0"/>
              <a:t>needs to know the identities of its children)</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Thus, when </a:t>
            </a:r>
            <a:r>
              <a:rPr lang="en-US" sz="2600" b="1" dirty="0"/>
              <a:t>one process creates a new process</a:t>
            </a:r>
            <a:r>
              <a:rPr lang="en-US" sz="2600" dirty="0"/>
              <a:t>, the </a:t>
            </a:r>
            <a:r>
              <a:rPr lang="en-US" sz="2600" b="1" dirty="0"/>
              <a:t>identity of the newly created process</a:t>
            </a:r>
            <a:r>
              <a:rPr lang="en-US" sz="2600" dirty="0"/>
              <a:t> is </a:t>
            </a:r>
            <a:r>
              <a:rPr lang="en-US" sz="2600" b="1" dirty="0"/>
              <a:t>passed</a:t>
            </a:r>
            <a:r>
              <a:rPr lang="en-US" sz="2600" dirty="0"/>
              <a:t> to the </a:t>
            </a:r>
            <a:r>
              <a:rPr lang="en-US" sz="2600" b="1" dirty="0"/>
              <a:t>parent</a:t>
            </a:r>
            <a:r>
              <a:rPr lang="en-US" sz="2600" dirty="0" smtClean="0"/>
              <a:t>.</a:t>
            </a:r>
          </a:p>
          <a:p>
            <a:pPr marL="749808" lvl="1" indent="-457200">
              <a:spcBef>
                <a:spcPts val="3000"/>
              </a:spcBef>
              <a:spcAft>
                <a:spcPts val="0"/>
              </a:spcAft>
              <a:buClr>
                <a:srgbClr val="FFC000"/>
              </a:buClr>
              <a:buFont typeface="Arial" panose="020B0604020202020204" pitchFamily="34" charset="0"/>
              <a:buChar char="•"/>
            </a:pPr>
            <a:r>
              <a:rPr lang="en-US" sz="2600" dirty="0"/>
              <a:t>Otherwise, </a:t>
            </a:r>
            <a:r>
              <a:rPr lang="en-US" sz="2600" b="1" dirty="0"/>
              <a:t>users</a:t>
            </a:r>
            <a:r>
              <a:rPr lang="en-US" sz="2600" dirty="0"/>
              <a:t> could </a:t>
            </a:r>
            <a:r>
              <a:rPr lang="en-US" sz="2600" b="1" dirty="0"/>
              <a:t>arbitrarily kill each other’s jobs</a:t>
            </a:r>
            <a:r>
              <a:rPr lang="en-US" sz="2600" dirty="0" smtClean="0"/>
              <a:t>.</a:t>
            </a:r>
            <a:endParaRPr lang="en-US" sz="2600" dirty="0"/>
          </a:p>
        </p:txBody>
      </p:sp>
    </p:spTree>
    <p:extLst>
      <p:ext uri="{BB962C8B-B14F-4D97-AF65-F5344CB8AC3E}">
        <p14:creationId xmlns:p14="http://schemas.microsoft.com/office/powerpoint/2010/main" val="213357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Overview of Process Concept</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a:t>
            </a:fld>
            <a:endParaRPr lang="en-US"/>
          </a:p>
        </p:txBody>
      </p:sp>
      <p:sp>
        <p:nvSpPr>
          <p:cNvPr id="8" name="Content Placeholder 2"/>
          <p:cNvSpPr txBox="1">
            <a:spLocks/>
          </p:cNvSpPr>
          <p:nvPr/>
        </p:nvSpPr>
        <p:spPr>
          <a:xfrm>
            <a:off x="1207700" y="2018583"/>
            <a:ext cx="10172269" cy="41234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 </a:t>
            </a:r>
            <a:r>
              <a:rPr lang="en-US" sz="2800" b="1" dirty="0"/>
              <a:t>system</a:t>
            </a:r>
            <a:r>
              <a:rPr lang="en-US" sz="2800" dirty="0"/>
              <a:t> consists of a </a:t>
            </a:r>
            <a:r>
              <a:rPr lang="en-US" sz="2800" b="1" dirty="0"/>
              <a:t>collection</a:t>
            </a:r>
            <a:r>
              <a:rPr lang="en-US" sz="2800" dirty="0"/>
              <a:t> of </a:t>
            </a:r>
            <a:r>
              <a:rPr lang="en-US" sz="2800" b="1" dirty="0"/>
              <a:t>processes</a:t>
            </a:r>
            <a:r>
              <a:rPr lang="en-US" sz="2800" dirty="0"/>
              <a:t>:</a:t>
            </a:r>
          </a:p>
          <a:p>
            <a:pPr marL="749808" lvl="1" indent="-457200">
              <a:spcBef>
                <a:spcPts val="1800"/>
              </a:spcBef>
              <a:spcAft>
                <a:spcPts val="0"/>
              </a:spcAft>
              <a:buClr>
                <a:srgbClr val="FFC000"/>
              </a:buClr>
              <a:buFont typeface="Arial" panose="020B0604020202020204" pitchFamily="34" charset="0"/>
              <a:buChar char="•"/>
            </a:pPr>
            <a:r>
              <a:rPr lang="en-US" sz="2600" b="1" dirty="0"/>
              <a:t>Operating system processes </a:t>
            </a:r>
            <a:r>
              <a:rPr lang="en-US" sz="2600" dirty="0"/>
              <a:t>executing </a:t>
            </a:r>
            <a:r>
              <a:rPr lang="en-US" sz="2600" b="1" dirty="0"/>
              <a:t>system code</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pt-BR" sz="2600" b="1" dirty="0"/>
              <a:t>User processes </a:t>
            </a:r>
            <a:r>
              <a:rPr lang="pt-BR" sz="2600" dirty="0"/>
              <a:t>executing </a:t>
            </a:r>
            <a:r>
              <a:rPr lang="pt-BR" sz="2600" b="1" dirty="0"/>
              <a:t>user </a:t>
            </a:r>
            <a:r>
              <a:rPr lang="pt-BR" sz="2600" b="1" dirty="0" smtClean="0"/>
              <a:t>code</a:t>
            </a:r>
            <a:r>
              <a:rPr lang="pt-BR" sz="2600" dirty="0"/>
              <a:t>.</a:t>
            </a:r>
            <a:endParaRPr lang="en-US" sz="2600" dirty="0" smtClean="0"/>
          </a:p>
          <a:p>
            <a:pPr marL="293688" indent="-293688">
              <a:spcBef>
                <a:spcPts val="3000"/>
              </a:spcBef>
              <a:spcAft>
                <a:spcPts val="0"/>
              </a:spcAft>
              <a:buFont typeface="Wingdings" panose="05000000000000000000" pitchFamily="2" charset="2"/>
              <a:buChar char="§"/>
            </a:pPr>
            <a:r>
              <a:rPr lang="en-US" sz="2800" dirty="0"/>
              <a:t>Potentially, </a:t>
            </a:r>
            <a:r>
              <a:rPr lang="en-US" sz="2800" b="1" u="sng" dirty="0"/>
              <a:t>all these processes </a:t>
            </a:r>
            <a:r>
              <a:rPr lang="en-US" sz="2800" u="sng" dirty="0"/>
              <a:t>can </a:t>
            </a:r>
            <a:r>
              <a:rPr lang="en-US" sz="2800" b="1" u="sng" dirty="0"/>
              <a:t>execute concurrently</a:t>
            </a:r>
            <a:r>
              <a:rPr lang="en-US" sz="2800" dirty="0"/>
              <a:t>, with the </a:t>
            </a:r>
            <a:r>
              <a:rPr lang="en-US" sz="2800" b="1" u="sng" dirty="0"/>
              <a:t>CPU</a:t>
            </a:r>
            <a:r>
              <a:rPr lang="en-US" sz="2800" u="sng" dirty="0"/>
              <a:t> </a:t>
            </a:r>
            <a:r>
              <a:rPr lang="en-US" sz="2800" i="1" u="sng" dirty="0"/>
              <a:t>(or </a:t>
            </a:r>
            <a:r>
              <a:rPr lang="en-US" sz="2800" b="1" i="1" u="sng" dirty="0"/>
              <a:t>CPUs</a:t>
            </a:r>
            <a:r>
              <a:rPr lang="en-US" sz="2800" i="1" u="sng" dirty="0"/>
              <a:t>) </a:t>
            </a:r>
            <a:r>
              <a:rPr lang="en-US" sz="2800" b="1" u="sng" dirty="0"/>
              <a:t>multiplexed among them</a:t>
            </a:r>
            <a:r>
              <a:rPr lang="en-US" sz="2800" dirty="0"/>
              <a:t>.</a:t>
            </a:r>
          </a:p>
          <a:p>
            <a:pPr marL="293688" indent="-293688">
              <a:spcBef>
                <a:spcPts val="3000"/>
              </a:spcBef>
              <a:spcAft>
                <a:spcPts val="0"/>
              </a:spcAft>
              <a:buFont typeface="Wingdings" panose="05000000000000000000" pitchFamily="2" charset="2"/>
              <a:buChar char="§"/>
            </a:pPr>
            <a:r>
              <a:rPr lang="en-US" sz="2800" dirty="0"/>
              <a:t>By </a:t>
            </a:r>
            <a:r>
              <a:rPr lang="en-US" sz="2800" b="1" dirty="0"/>
              <a:t>switching</a:t>
            </a:r>
            <a:r>
              <a:rPr lang="en-US" sz="2800" dirty="0"/>
              <a:t> the </a:t>
            </a:r>
            <a:r>
              <a:rPr lang="en-US" sz="2800" b="1" dirty="0"/>
              <a:t>CPU between processes</a:t>
            </a:r>
            <a:r>
              <a:rPr lang="en-US" sz="2800" dirty="0"/>
              <a:t>, the </a:t>
            </a:r>
            <a:r>
              <a:rPr lang="en-US" sz="2800" b="1" dirty="0"/>
              <a:t>operating system </a:t>
            </a:r>
            <a:r>
              <a:rPr lang="en-US" sz="2800" dirty="0"/>
              <a:t>can make the computer </a:t>
            </a:r>
            <a:r>
              <a:rPr lang="en-US" sz="2800" b="1" dirty="0"/>
              <a:t>more productive</a:t>
            </a:r>
            <a:r>
              <a:rPr lang="en-US" sz="2800" dirty="0"/>
              <a:t>. </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Tree>
    <p:extLst>
      <p:ext uri="{BB962C8B-B14F-4D97-AF65-F5344CB8AC3E}">
        <p14:creationId xmlns:p14="http://schemas.microsoft.com/office/powerpoint/2010/main" val="164657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Process Termination</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OPERATIONS ON PROCESSES</a:t>
            </a:r>
          </a:p>
        </p:txBody>
      </p:sp>
      <p:sp>
        <p:nvSpPr>
          <p:cNvPr id="14" name="Slide Number Placeholder 13"/>
          <p:cNvSpPr>
            <a:spLocks noGrp="1"/>
          </p:cNvSpPr>
          <p:nvPr>
            <p:ph type="sldNum" sz="quarter" idx="12"/>
          </p:nvPr>
        </p:nvSpPr>
        <p:spPr/>
        <p:txBody>
          <a:bodyPr/>
          <a:lstStyle/>
          <a:p>
            <a:fld id="{67173F58-4963-4C12-A4F2-3DAB0F212F35}" type="slidenum">
              <a:rPr lang="en-US" smtClean="0"/>
              <a:t>60</a:t>
            </a:fld>
            <a:endParaRPr lang="en-US"/>
          </a:p>
        </p:txBody>
      </p:sp>
      <p:sp>
        <p:nvSpPr>
          <p:cNvPr id="8" name="Content Placeholder 2"/>
          <p:cNvSpPr txBox="1">
            <a:spLocks/>
          </p:cNvSpPr>
          <p:nvPr/>
        </p:nvSpPr>
        <p:spPr>
          <a:xfrm>
            <a:off x="724620" y="1984076"/>
            <a:ext cx="11335029" cy="415793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 </a:t>
            </a:r>
            <a:r>
              <a:rPr lang="en-US" sz="2800" b="1" dirty="0" smtClean="0"/>
              <a:t>parent</a:t>
            </a:r>
            <a:r>
              <a:rPr lang="en-US" sz="2800" dirty="0" smtClean="0"/>
              <a:t> may </a:t>
            </a:r>
            <a:r>
              <a:rPr lang="en-US" sz="2800" b="1" dirty="0" smtClean="0"/>
              <a:t>terminate</a:t>
            </a:r>
            <a:r>
              <a:rPr lang="en-US" sz="2800" dirty="0" smtClean="0"/>
              <a:t> the </a:t>
            </a:r>
            <a:r>
              <a:rPr lang="en-US" sz="2800" b="1" dirty="0" smtClean="0"/>
              <a:t>execution</a:t>
            </a:r>
            <a:r>
              <a:rPr lang="en-US" sz="2800" dirty="0" smtClean="0"/>
              <a:t> of </a:t>
            </a:r>
            <a:r>
              <a:rPr lang="en-US" sz="2800" b="1" dirty="0" smtClean="0"/>
              <a:t>one of its children </a:t>
            </a:r>
            <a:r>
              <a:rPr lang="en-US" sz="2800" i="1" dirty="0" smtClean="0"/>
              <a:t>(</a:t>
            </a:r>
            <a:r>
              <a:rPr lang="en-US" sz="2800" b="1" i="1" u="sng" dirty="0" smtClean="0"/>
              <a:t>abort</a:t>
            </a:r>
            <a:r>
              <a:rPr lang="en-US" sz="2800" i="1" dirty="0" smtClean="0"/>
              <a:t>)</a:t>
            </a:r>
            <a:r>
              <a:rPr lang="en-US" sz="2800" dirty="0" smtClean="0"/>
              <a:t> for a </a:t>
            </a:r>
            <a:r>
              <a:rPr lang="en-US" sz="2800" b="1" dirty="0" smtClean="0"/>
              <a:t>variety reasons</a:t>
            </a:r>
            <a:r>
              <a:rPr lang="en-US" sz="2800" dirty="0" smtClean="0"/>
              <a:t>, </a:t>
            </a:r>
            <a:r>
              <a:rPr lang="en-US" sz="2800" dirty="0"/>
              <a:t>such as these:</a:t>
            </a:r>
          </a:p>
          <a:p>
            <a:pPr marL="749808" lvl="1" indent="-457200">
              <a:spcBef>
                <a:spcPts val="3000"/>
              </a:spcBef>
              <a:spcAft>
                <a:spcPts val="0"/>
              </a:spcAft>
              <a:buClr>
                <a:srgbClr val="FFC000"/>
              </a:buClr>
              <a:buFont typeface="Arial" panose="020B0604020202020204" pitchFamily="34" charset="0"/>
              <a:buChar char="•"/>
            </a:pPr>
            <a:r>
              <a:rPr lang="en-US" sz="2600" dirty="0"/>
              <a:t>The </a:t>
            </a:r>
            <a:r>
              <a:rPr lang="en-US" sz="2600" b="1" dirty="0"/>
              <a:t>child</a:t>
            </a:r>
            <a:r>
              <a:rPr lang="en-US" sz="2600" dirty="0"/>
              <a:t> has </a:t>
            </a:r>
            <a:r>
              <a:rPr lang="en-US" sz="2600" b="1" dirty="0"/>
              <a:t>exceeded its usage </a:t>
            </a:r>
            <a:r>
              <a:rPr lang="en-US" sz="2600" dirty="0"/>
              <a:t>of some of the </a:t>
            </a:r>
            <a:r>
              <a:rPr lang="en-US" sz="2600" b="1" dirty="0"/>
              <a:t>resources</a:t>
            </a:r>
            <a:r>
              <a:rPr lang="en-US" sz="2600" dirty="0"/>
              <a:t> that it has been </a:t>
            </a:r>
            <a:r>
              <a:rPr lang="en-US" sz="2600" b="1" dirty="0"/>
              <a:t>allocated</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The </a:t>
            </a:r>
            <a:r>
              <a:rPr lang="en-US" sz="2600" b="1" dirty="0"/>
              <a:t>task assigned</a:t>
            </a:r>
            <a:r>
              <a:rPr lang="en-US" sz="2600" dirty="0"/>
              <a:t> to </a:t>
            </a:r>
            <a:r>
              <a:rPr lang="en-US" sz="2600" b="1" dirty="0"/>
              <a:t>child</a:t>
            </a:r>
            <a:r>
              <a:rPr lang="en-US" sz="2600" dirty="0"/>
              <a:t> is </a:t>
            </a:r>
            <a:r>
              <a:rPr lang="en-US" sz="2600" b="1" dirty="0"/>
              <a:t>no longer required</a:t>
            </a:r>
            <a:r>
              <a:rPr lang="en-US" sz="2600" dirty="0"/>
              <a:t>.</a:t>
            </a:r>
          </a:p>
          <a:p>
            <a:pPr marL="749808" lvl="1" indent="-457200">
              <a:spcBef>
                <a:spcPts val="3000"/>
              </a:spcBef>
              <a:spcAft>
                <a:spcPts val="0"/>
              </a:spcAft>
              <a:buClr>
                <a:srgbClr val="FFC000"/>
              </a:buClr>
              <a:buFont typeface="Arial" panose="020B0604020202020204" pitchFamily="34" charset="0"/>
              <a:buChar char="•"/>
            </a:pPr>
            <a:r>
              <a:rPr lang="en-US" sz="2600" dirty="0"/>
              <a:t>The </a:t>
            </a:r>
            <a:r>
              <a:rPr lang="en-US" sz="2600" b="1" dirty="0"/>
              <a:t>parent</a:t>
            </a:r>
            <a:r>
              <a:rPr lang="en-US" sz="2600" dirty="0"/>
              <a:t> is </a:t>
            </a:r>
            <a:r>
              <a:rPr lang="en-US" sz="2600" b="1" dirty="0"/>
              <a:t>exiting</a:t>
            </a:r>
            <a:r>
              <a:rPr lang="en-US" sz="2600" dirty="0"/>
              <a:t>, and </a:t>
            </a:r>
            <a:r>
              <a:rPr lang="en-US" sz="2600" b="1" dirty="0"/>
              <a:t>OS </a:t>
            </a:r>
            <a:r>
              <a:rPr lang="en-US" sz="2600" dirty="0"/>
              <a:t>does </a:t>
            </a:r>
            <a:r>
              <a:rPr lang="en-US" sz="2600" b="1" dirty="0"/>
              <a:t>not allow </a:t>
            </a:r>
            <a:r>
              <a:rPr lang="en-US" sz="2600" dirty="0"/>
              <a:t>a </a:t>
            </a:r>
            <a:r>
              <a:rPr lang="en-US" sz="2600" b="1" dirty="0"/>
              <a:t>child</a:t>
            </a:r>
            <a:r>
              <a:rPr lang="en-US" sz="2600" dirty="0"/>
              <a:t> to </a:t>
            </a:r>
            <a:r>
              <a:rPr lang="en-US" sz="2600" b="1" dirty="0"/>
              <a:t>continue</a:t>
            </a:r>
            <a:r>
              <a:rPr lang="en-US" sz="2600" dirty="0"/>
              <a:t> if </a:t>
            </a:r>
            <a:r>
              <a:rPr lang="en-US" sz="2600" b="1" dirty="0"/>
              <a:t>its parent terminates</a:t>
            </a:r>
            <a:r>
              <a:rPr lang="en-US" sz="2600" dirty="0" smtClean="0"/>
              <a:t>.</a:t>
            </a:r>
          </a:p>
          <a:p>
            <a:pPr marL="749808" lvl="1" indent="-457200">
              <a:spcBef>
                <a:spcPts val="3000"/>
              </a:spcBef>
              <a:spcAft>
                <a:spcPts val="0"/>
              </a:spcAft>
              <a:buClr>
                <a:srgbClr val="FFC000"/>
              </a:buClr>
              <a:buFont typeface="Arial" panose="020B0604020202020204" pitchFamily="34" charset="0"/>
              <a:buChar char="•"/>
            </a:pPr>
            <a:r>
              <a:rPr lang="en-US" sz="2600" dirty="0"/>
              <a:t>If a </a:t>
            </a:r>
            <a:r>
              <a:rPr lang="en-US" sz="2600" b="1" dirty="0"/>
              <a:t>process terminates </a:t>
            </a:r>
            <a:r>
              <a:rPr lang="en-US" sz="2600" i="1" dirty="0"/>
              <a:t>(either normally or abnormally)</a:t>
            </a:r>
            <a:r>
              <a:rPr lang="en-US" sz="2600" dirty="0"/>
              <a:t>, then </a:t>
            </a:r>
            <a:r>
              <a:rPr lang="en-US" sz="2600" b="1" dirty="0"/>
              <a:t>all its children </a:t>
            </a:r>
            <a:r>
              <a:rPr lang="en-US" sz="2600" dirty="0"/>
              <a:t>must also be </a:t>
            </a:r>
            <a:r>
              <a:rPr lang="en-US" sz="2600" b="1" dirty="0"/>
              <a:t>terminated</a:t>
            </a:r>
            <a:r>
              <a:rPr lang="en-US" sz="2600" dirty="0"/>
              <a:t>. This phenomenon, referred to as </a:t>
            </a:r>
            <a:r>
              <a:rPr lang="en-US" sz="2600" b="1" u="sng" dirty="0"/>
              <a:t>cascading termination</a:t>
            </a:r>
            <a:r>
              <a:rPr lang="en-US" sz="2600" dirty="0" smtClean="0"/>
              <a:t>.</a:t>
            </a:r>
            <a:endParaRPr lang="en-US" sz="2600" dirty="0"/>
          </a:p>
        </p:txBody>
      </p:sp>
    </p:spTree>
    <p:extLst>
      <p:ext uri="{BB962C8B-B14F-4D97-AF65-F5344CB8AC3E}">
        <p14:creationId xmlns:p14="http://schemas.microsoft.com/office/powerpoint/2010/main" val="5991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15636"/>
            <a:ext cx="10058400" cy="3909476"/>
          </a:xfrm>
        </p:spPr>
        <p:txBody>
          <a:bodyPr>
            <a:noAutofit/>
          </a:bodyPr>
          <a:lstStyle/>
          <a:p>
            <a:pPr algn="ctr"/>
            <a:r>
              <a:rPr lang="en-US" sz="7000" b="1" dirty="0" err="1">
                <a:solidFill>
                  <a:schemeClr val="tx1"/>
                </a:solidFill>
                <a:effectLst>
                  <a:outerShdw blurRad="38100" dist="38100" dir="2700000" algn="tl">
                    <a:srgbClr val="000000">
                      <a:alpha val="43137"/>
                    </a:srgbClr>
                  </a:outerShdw>
                </a:effectLst>
              </a:rPr>
              <a:t>Interprocess</a:t>
            </a:r>
            <a:r>
              <a:rPr lang="en-US" sz="7000" b="1" dirty="0">
                <a:solidFill>
                  <a:schemeClr val="tx1"/>
                </a:solidFill>
                <a:effectLst>
                  <a:outerShdw blurRad="38100" dist="38100" dir="2700000" algn="tl">
                    <a:srgbClr val="000000">
                      <a:alpha val="43137"/>
                    </a:srgbClr>
                  </a:outerShdw>
                </a:effectLst>
              </a:rPr>
              <a:t> Communication</a:t>
            </a:r>
            <a:endParaRPr lang="en-US" sz="7000" b="1" dirty="0">
              <a:solidFill>
                <a:schemeClr val="tx1"/>
              </a:solidFill>
            </a:endParaRPr>
          </a:p>
        </p:txBody>
      </p:sp>
      <p:sp>
        <p:nvSpPr>
          <p:cNvPr id="6" name="Slide Number Placeholder 5"/>
          <p:cNvSpPr>
            <a:spLocks noGrp="1"/>
          </p:cNvSpPr>
          <p:nvPr>
            <p:ph type="sldNum" sz="quarter" idx="12"/>
          </p:nvPr>
        </p:nvSpPr>
        <p:spPr/>
        <p:txBody>
          <a:bodyPr/>
          <a:lstStyle/>
          <a:p>
            <a:fld id="{67173F58-4963-4C12-A4F2-3DAB0F212F35}" type="slidenum">
              <a:rPr lang="en-US" smtClean="0"/>
              <a:pPr/>
              <a:t>61</a:t>
            </a:fld>
            <a:endParaRPr lang="en-US" dirty="0"/>
          </a:p>
        </p:txBody>
      </p:sp>
    </p:spTree>
    <p:extLst>
      <p:ext uri="{BB962C8B-B14F-4D97-AF65-F5344CB8AC3E}">
        <p14:creationId xmlns:p14="http://schemas.microsoft.com/office/powerpoint/2010/main" val="22522254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Cooperating Processes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
        <p:nvSpPr>
          <p:cNvPr id="14" name="Slide Number Placeholder 13"/>
          <p:cNvSpPr>
            <a:spLocks noGrp="1"/>
          </p:cNvSpPr>
          <p:nvPr>
            <p:ph type="sldNum" sz="quarter" idx="12"/>
          </p:nvPr>
        </p:nvSpPr>
        <p:spPr/>
        <p:txBody>
          <a:bodyPr/>
          <a:lstStyle/>
          <a:p>
            <a:fld id="{67173F58-4963-4C12-A4F2-3DAB0F212F35}" type="slidenum">
              <a:rPr lang="en-US" smtClean="0"/>
              <a:t>62</a:t>
            </a:fld>
            <a:endParaRPr lang="en-US"/>
          </a:p>
        </p:txBody>
      </p:sp>
      <p:sp>
        <p:nvSpPr>
          <p:cNvPr id="8" name="Content Placeholder 2"/>
          <p:cNvSpPr txBox="1">
            <a:spLocks/>
          </p:cNvSpPr>
          <p:nvPr/>
        </p:nvSpPr>
        <p:spPr>
          <a:xfrm>
            <a:off x="1138688" y="1966824"/>
            <a:ext cx="10368950" cy="4157929"/>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Processes executing concurrently </a:t>
            </a:r>
            <a:r>
              <a:rPr lang="en-US" sz="2800" dirty="0"/>
              <a:t>in </a:t>
            </a:r>
            <a:r>
              <a:rPr lang="en-US" sz="2800" b="1" dirty="0"/>
              <a:t>OS</a:t>
            </a:r>
            <a:r>
              <a:rPr lang="en-US" sz="2800" dirty="0"/>
              <a:t> my be either </a:t>
            </a:r>
            <a:r>
              <a:rPr lang="en-US" sz="2800" b="1" u="sng" dirty="0"/>
              <a:t>independent processes</a:t>
            </a:r>
            <a:r>
              <a:rPr lang="en-US" sz="2800" b="1" dirty="0"/>
              <a:t> </a:t>
            </a:r>
            <a:r>
              <a:rPr lang="en-US" sz="2800" dirty="0"/>
              <a:t>or </a:t>
            </a:r>
            <a:r>
              <a:rPr lang="en-US" sz="2800" b="1" u="sng" dirty="0"/>
              <a:t>cooperating processes</a:t>
            </a:r>
            <a:r>
              <a:rPr lang="en-US" sz="2800" dirty="0"/>
              <a:t>.</a:t>
            </a:r>
          </a:p>
          <a:p>
            <a:pPr marL="293688" indent="-293688">
              <a:spcBef>
                <a:spcPts val="2400"/>
              </a:spcBef>
              <a:buFont typeface="Wingdings" panose="05000000000000000000" pitchFamily="2" charset="2"/>
              <a:buChar char="§"/>
            </a:pPr>
            <a:r>
              <a:rPr lang="en-US" sz="2800" dirty="0"/>
              <a:t>A </a:t>
            </a:r>
            <a:r>
              <a:rPr lang="en-US" sz="2800" b="1" dirty="0"/>
              <a:t>process</a:t>
            </a:r>
            <a:r>
              <a:rPr lang="en-US" sz="2800" dirty="0"/>
              <a:t> is </a:t>
            </a:r>
            <a:r>
              <a:rPr lang="en-US" sz="2800" b="1" u="sng" dirty="0"/>
              <a:t>independent</a:t>
            </a:r>
            <a:r>
              <a:rPr lang="en-US" sz="2800" dirty="0"/>
              <a:t> if it </a:t>
            </a:r>
            <a:r>
              <a:rPr lang="en-US" sz="2800" b="1" u="sng" dirty="0"/>
              <a:t>cannot affect </a:t>
            </a:r>
            <a:r>
              <a:rPr lang="en-US" sz="2800" u="sng" dirty="0"/>
              <a:t>or </a:t>
            </a:r>
            <a:r>
              <a:rPr lang="en-US" sz="2800" b="1" u="sng" dirty="0"/>
              <a:t>be affected </a:t>
            </a:r>
            <a:r>
              <a:rPr lang="en-US" sz="2800" u="sng" dirty="0"/>
              <a:t>by the </a:t>
            </a:r>
            <a:r>
              <a:rPr lang="en-US" sz="2800" b="1" u="sng" dirty="0"/>
              <a:t>other processes</a:t>
            </a:r>
            <a:r>
              <a:rPr lang="en-US" sz="2800" dirty="0"/>
              <a:t> executing in the system.</a:t>
            </a:r>
          </a:p>
          <a:p>
            <a:pPr marL="749808" lvl="1" indent="-457200">
              <a:spcBef>
                <a:spcPts val="1800"/>
              </a:spcBef>
              <a:spcAft>
                <a:spcPts val="0"/>
              </a:spcAft>
              <a:buClr>
                <a:srgbClr val="FFC000"/>
              </a:buClr>
              <a:buFont typeface="Arial" panose="020B0604020202020204" pitchFamily="34" charset="0"/>
              <a:buChar char="•"/>
            </a:pPr>
            <a:r>
              <a:rPr lang="en-US" sz="2600" b="1" dirty="0"/>
              <a:t>Any process </a:t>
            </a:r>
            <a:r>
              <a:rPr lang="en-US" sz="2600" dirty="0"/>
              <a:t>that does </a:t>
            </a:r>
            <a:r>
              <a:rPr lang="en-US" sz="2600" b="1" u="sng" dirty="0"/>
              <a:t>not share data</a:t>
            </a:r>
            <a:r>
              <a:rPr lang="en-US" sz="2600" b="1" dirty="0"/>
              <a:t> </a:t>
            </a:r>
            <a:r>
              <a:rPr lang="en-US" sz="2600" dirty="0"/>
              <a:t>with </a:t>
            </a:r>
            <a:r>
              <a:rPr lang="en-US" sz="2600" b="1" dirty="0"/>
              <a:t>any other process </a:t>
            </a:r>
            <a:r>
              <a:rPr lang="en-US" sz="2600" dirty="0"/>
              <a:t>is </a:t>
            </a:r>
            <a:r>
              <a:rPr lang="en-US" sz="2600" b="1" dirty="0"/>
              <a:t>independent</a:t>
            </a:r>
            <a:r>
              <a:rPr lang="en-US" sz="2600" dirty="0" smtClean="0"/>
              <a:t>.</a:t>
            </a:r>
          </a:p>
          <a:p>
            <a:pPr marL="293688" indent="-293688">
              <a:spcBef>
                <a:spcPts val="2400"/>
              </a:spcBef>
              <a:spcAft>
                <a:spcPts val="0"/>
              </a:spcAft>
              <a:buFont typeface="Wingdings" panose="05000000000000000000" pitchFamily="2" charset="2"/>
              <a:buChar char="§"/>
            </a:pPr>
            <a:r>
              <a:rPr lang="en-US" sz="2800" dirty="0"/>
              <a:t>A </a:t>
            </a:r>
            <a:r>
              <a:rPr lang="en-US" sz="2800" b="1" dirty="0"/>
              <a:t>process</a:t>
            </a:r>
            <a:r>
              <a:rPr lang="en-US" sz="2800" dirty="0"/>
              <a:t> is </a:t>
            </a:r>
            <a:r>
              <a:rPr lang="en-US" sz="2800" b="1" u="sng" dirty="0"/>
              <a:t>cooperating</a:t>
            </a:r>
            <a:r>
              <a:rPr lang="en-US" sz="2800" dirty="0"/>
              <a:t> if it </a:t>
            </a:r>
            <a:r>
              <a:rPr lang="en-US" sz="2800" b="1" u="sng" dirty="0"/>
              <a:t>can affect</a:t>
            </a:r>
            <a:r>
              <a:rPr lang="en-US" sz="2800" u="sng" dirty="0"/>
              <a:t> or </a:t>
            </a:r>
            <a:r>
              <a:rPr lang="en-US" sz="2800" b="1" u="sng" dirty="0"/>
              <a:t>be affected </a:t>
            </a:r>
            <a:r>
              <a:rPr lang="en-US" sz="2800" u="sng" dirty="0"/>
              <a:t>by the </a:t>
            </a:r>
            <a:r>
              <a:rPr lang="en-US" sz="2800" b="1" u="sng" dirty="0"/>
              <a:t>other processes</a:t>
            </a:r>
            <a:r>
              <a:rPr lang="en-US" sz="2800" dirty="0"/>
              <a:t> executing in the system</a:t>
            </a:r>
            <a:r>
              <a:rPr lang="en-US" sz="2800" dirty="0" smtClean="0"/>
              <a:t>.</a:t>
            </a:r>
          </a:p>
          <a:p>
            <a:pPr marL="749808" lvl="1" indent="-457200">
              <a:spcBef>
                <a:spcPts val="1800"/>
              </a:spcBef>
              <a:spcAft>
                <a:spcPts val="0"/>
              </a:spcAft>
              <a:buClr>
                <a:srgbClr val="FFC000"/>
              </a:buClr>
              <a:buFont typeface="Arial" panose="020B0604020202020204" pitchFamily="34" charset="0"/>
              <a:buChar char="•"/>
            </a:pPr>
            <a:r>
              <a:rPr lang="en-US" sz="2600" b="1" dirty="0"/>
              <a:t>Any process </a:t>
            </a:r>
            <a:r>
              <a:rPr lang="en-US" sz="2600" dirty="0"/>
              <a:t>that </a:t>
            </a:r>
            <a:r>
              <a:rPr lang="en-US" sz="2600" b="1" u="sng" dirty="0"/>
              <a:t>shares data</a:t>
            </a:r>
            <a:r>
              <a:rPr lang="en-US" sz="2600" b="1" dirty="0"/>
              <a:t> </a:t>
            </a:r>
            <a:r>
              <a:rPr lang="en-US" sz="2600" dirty="0"/>
              <a:t>with </a:t>
            </a:r>
            <a:r>
              <a:rPr lang="en-US" sz="2600" b="1" dirty="0"/>
              <a:t>other processes </a:t>
            </a:r>
            <a:r>
              <a:rPr lang="en-US" sz="2600" dirty="0"/>
              <a:t>is a </a:t>
            </a:r>
            <a:r>
              <a:rPr lang="en-US" sz="2600" b="1" dirty="0"/>
              <a:t>cooperating process</a:t>
            </a:r>
            <a:r>
              <a:rPr lang="en-US" sz="2600" dirty="0"/>
              <a:t>.</a:t>
            </a:r>
          </a:p>
        </p:txBody>
      </p:sp>
    </p:spTree>
    <p:extLst>
      <p:ext uri="{BB962C8B-B14F-4D97-AF65-F5344CB8AC3E}">
        <p14:creationId xmlns:p14="http://schemas.microsoft.com/office/powerpoint/2010/main" val="428418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Cooperating Processes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63</a:t>
            </a:fld>
            <a:endParaRPr lang="en-US"/>
          </a:p>
        </p:txBody>
      </p:sp>
      <p:sp>
        <p:nvSpPr>
          <p:cNvPr id="8" name="Content Placeholder 2"/>
          <p:cNvSpPr txBox="1">
            <a:spLocks/>
          </p:cNvSpPr>
          <p:nvPr/>
        </p:nvSpPr>
        <p:spPr>
          <a:xfrm>
            <a:off x="1190447" y="1966824"/>
            <a:ext cx="10179169" cy="41579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There are </a:t>
            </a:r>
            <a:r>
              <a:rPr lang="en-US" sz="2800" b="1" dirty="0"/>
              <a:t>several reasons </a:t>
            </a:r>
            <a:r>
              <a:rPr lang="en-US" sz="2800" dirty="0"/>
              <a:t>for providing an environment that </a:t>
            </a:r>
            <a:r>
              <a:rPr lang="en-US" sz="2800" b="1" dirty="0"/>
              <a:t>allows</a:t>
            </a:r>
            <a:r>
              <a:rPr lang="en-US" sz="2800" dirty="0"/>
              <a:t> </a:t>
            </a:r>
            <a:r>
              <a:rPr lang="en-US" sz="2800" b="1" dirty="0"/>
              <a:t>process cooperation</a:t>
            </a:r>
            <a:r>
              <a:rPr lang="en-US" sz="2800" dirty="0"/>
              <a:t>:</a:t>
            </a:r>
          </a:p>
          <a:p>
            <a:pPr marL="749808" lvl="1" indent="-457200">
              <a:spcBef>
                <a:spcPts val="2400"/>
              </a:spcBef>
              <a:spcAft>
                <a:spcPts val="0"/>
              </a:spcAft>
              <a:buClr>
                <a:srgbClr val="FFC000"/>
              </a:buClr>
              <a:buFont typeface="Arial" panose="020B0604020202020204" pitchFamily="34" charset="0"/>
              <a:buChar char="•"/>
            </a:pPr>
            <a:r>
              <a:rPr lang="en-US" sz="2600" b="1" u="sng" dirty="0"/>
              <a:t>Information sharing</a:t>
            </a:r>
            <a:r>
              <a:rPr lang="en-US" sz="2600" dirty="0"/>
              <a:t> – Since </a:t>
            </a:r>
            <a:r>
              <a:rPr lang="en-US" sz="2600" b="1" dirty="0"/>
              <a:t>several users </a:t>
            </a:r>
            <a:r>
              <a:rPr lang="en-US" sz="2600" dirty="0"/>
              <a:t>may be </a:t>
            </a:r>
            <a:r>
              <a:rPr lang="en-US" sz="2600" b="1" dirty="0"/>
              <a:t>interested</a:t>
            </a:r>
            <a:r>
              <a:rPr lang="en-US" sz="2600" dirty="0"/>
              <a:t> in the </a:t>
            </a:r>
            <a:r>
              <a:rPr lang="en-US" sz="2600" b="1" dirty="0"/>
              <a:t>same piece of information </a:t>
            </a:r>
            <a:r>
              <a:rPr lang="en-US" sz="2600" i="1" dirty="0"/>
              <a:t>(for instance, a shared file)</a:t>
            </a:r>
            <a:r>
              <a:rPr lang="en-US" sz="2600" dirty="0"/>
              <a:t>.</a:t>
            </a:r>
          </a:p>
          <a:p>
            <a:pPr marL="749808" lvl="1" indent="-457200">
              <a:spcBef>
                <a:spcPts val="2400"/>
              </a:spcBef>
              <a:spcAft>
                <a:spcPts val="0"/>
              </a:spcAft>
              <a:buClr>
                <a:srgbClr val="FFC000"/>
              </a:buClr>
              <a:buFont typeface="Arial" panose="020B0604020202020204" pitchFamily="34" charset="0"/>
              <a:buChar char="•"/>
            </a:pPr>
            <a:r>
              <a:rPr lang="en-US" sz="2600" b="1" u="sng" dirty="0"/>
              <a:t>Computation speedup</a:t>
            </a:r>
            <a:r>
              <a:rPr lang="en-US" sz="2600" dirty="0"/>
              <a:t> – A </a:t>
            </a:r>
            <a:r>
              <a:rPr lang="en-US" sz="2600" b="1" dirty="0"/>
              <a:t>particular task </a:t>
            </a:r>
            <a:r>
              <a:rPr lang="en-US" sz="2600" dirty="0"/>
              <a:t>can be </a:t>
            </a:r>
            <a:r>
              <a:rPr lang="en-US" sz="2600" b="1" dirty="0"/>
              <a:t>run faster </a:t>
            </a:r>
            <a:r>
              <a:rPr lang="en-US" sz="2600" dirty="0"/>
              <a:t>with </a:t>
            </a:r>
            <a:r>
              <a:rPr lang="en-US" sz="2600" b="1" dirty="0"/>
              <a:t>breaking</a:t>
            </a:r>
            <a:r>
              <a:rPr lang="en-US" sz="2600" dirty="0"/>
              <a:t> it into </a:t>
            </a:r>
            <a:r>
              <a:rPr lang="en-US" sz="2600" b="1" dirty="0"/>
              <a:t>subtasks</a:t>
            </a:r>
            <a:r>
              <a:rPr lang="en-US" sz="2600" dirty="0"/>
              <a:t>, each of which will be </a:t>
            </a:r>
            <a:r>
              <a:rPr lang="en-US" sz="2600" b="1" dirty="0"/>
              <a:t>executing in parallel </a:t>
            </a:r>
            <a:r>
              <a:rPr lang="en-US" sz="2600" dirty="0"/>
              <a:t>with the others. Such a </a:t>
            </a:r>
            <a:r>
              <a:rPr lang="en-US" sz="2600" b="1" dirty="0"/>
              <a:t>speedup</a:t>
            </a:r>
            <a:r>
              <a:rPr lang="en-US" sz="2600" dirty="0"/>
              <a:t> can be </a:t>
            </a:r>
            <a:r>
              <a:rPr lang="en-US" sz="2600" b="1" dirty="0"/>
              <a:t>achieved only if </a:t>
            </a:r>
            <a:r>
              <a:rPr lang="en-US" sz="2600" dirty="0"/>
              <a:t>the computer has </a:t>
            </a:r>
            <a:r>
              <a:rPr lang="en-US" sz="2600" b="1" dirty="0"/>
              <a:t>multiple processing elements </a:t>
            </a:r>
            <a:r>
              <a:rPr lang="en-US" sz="2600" i="1" dirty="0"/>
              <a:t>(such as CPUs or I/O channels</a:t>
            </a:r>
            <a:r>
              <a:rPr lang="en-US" sz="2600" i="1" dirty="0" smtClean="0"/>
              <a:t>)</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22755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Cooperating Processes</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64</a:t>
            </a:fld>
            <a:endParaRPr lang="en-US"/>
          </a:p>
        </p:txBody>
      </p:sp>
      <p:sp>
        <p:nvSpPr>
          <p:cNvPr id="8" name="Content Placeholder 2"/>
          <p:cNvSpPr txBox="1">
            <a:spLocks/>
          </p:cNvSpPr>
          <p:nvPr/>
        </p:nvSpPr>
        <p:spPr>
          <a:xfrm>
            <a:off x="1190447" y="1966824"/>
            <a:ext cx="10179169" cy="41579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There are </a:t>
            </a:r>
            <a:r>
              <a:rPr lang="en-US" sz="2800" b="1" dirty="0"/>
              <a:t>several reasons </a:t>
            </a:r>
            <a:r>
              <a:rPr lang="en-US" sz="2800" dirty="0"/>
              <a:t>for providing an environment that </a:t>
            </a:r>
            <a:r>
              <a:rPr lang="en-US" sz="2800" b="1" dirty="0"/>
              <a:t>allows</a:t>
            </a:r>
            <a:r>
              <a:rPr lang="en-US" sz="2800" dirty="0"/>
              <a:t> </a:t>
            </a:r>
            <a:r>
              <a:rPr lang="en-US" sz="2800" b="1" dirty="0"/>
              <a:t>process cooperation</a:t>
            </a:r>
            <a:r>
              <a:rPr lang="en-US" sz="2800" dirty="0" smtClean="0"/>
              <a:t>: </a:t>
            </a:r>
            <a:r>
              <a:rPr lang="en-US" sz="2800" i="1" dirty="0" smtClean="0">
                <a:solidFill>
                  <a:schemeClr val="bg2">
                    <a:lumMod val="50000"/>
                  </a:schemeClr>
                </a:solidFill>
              </a:rPr>
              <a:t>(cont’d)</a:t>
            </a:r>
            <a:endParaRPr lang="en-US" sz="2800" i="1" dirty="0">
              <a:solidFill>
                <a:schemeClr val="bg2">
                  <a:lumMod val="50000"/>
                </a:schemeClr>
              </a:solidFill>
            </a:endParaRPr>
          </a:p>
          <a:p>
            <a:pPr marL="749808" lvl="1" indent="-457200">
              <a:spcBef>
                <a:spcPts val="2400"/>
              </a:spcBef>
              <a:spcAft>
                <a:spcPts val="0"/>
              </a:spcAft>
              <a:buClr>
                <a:srgbClr val="FFC000"/>
              </a:buClr>
              <a:buFont typeface="Arial" panose="020B0604020202020204" pitchFamily="34" charset="0"/>
              <a:buChar char="•"/>
            </a:pPr>
            <a:r>
              <a:rPr lang="en-US" sz="2600" b="1" u="sng" dirty="0"/>
              <a:t>Modularity</a:t>
            </a:r>
            <a:r>
              <a:rPr lang="en-US" sz="2600" dirty="0"/>
              <a:t> – To </a:t>
            </a:r>
            <a:r>
              <a:rPr lang="en-US" sz="2600" b="1" dirty="0"/>
              <a:t>construct</a:t>
            </a:r>
            <a:r>
              <a:rPr lang="en-US" sz="2600" dirty="0"/>
              <a:t> the </a:t>
            </a:r>
            <a:r>
              <a:rPr lang="en-US" sz="2600" b="1" dirty="0"/>
              <a:t>system</a:t>
            </a:r>
            <a:r>
              <a:rPr lang="en-US" sz="2600" dirty="0"/>
              <a:t> in a </a:t>
            </a:r>
            <a:r>
              <a:rPr lang="en-US" sz="2600" b="1" dirty="0"/>
              <a:t>modular fashion</a:t>
            </a:r>
            <a:r>
              <a:rPr lang="en-US" sz="2600" dirty="0"/>
              <a:t>, </a:t>
            </a:r>
            <a:r>
              <a:rPr lang="en-US" sz="2600" b="1" dirty="0"/>
              <a:t>dividing the system functions </a:t>
            </a:r>
            <a:r>
              <a:rPr lang="en-US" sz="2600" dirty="0"/>
              <a:t>into </a:t>
            </a:r>
            <a:r>
              <a:rPr lang="en-US" sz="2600" b="1" dirty="0"/>
              <a:t>separate processes </a:t>
            </a:r>
            <a:r>
              <a:rPr lang="en-US" sz="2600" dirty="0"/>
              <a:t>or </a:t>
            </a:r>
            <a:r>
              <a:rPr lang="en-US" sz="2600" b="1" dirty="0"/>
              <a:t>threads</a:t>
            </a:r>
            <a:r>
              <a:rPr lang="en-US" sz="2600" dirty="0"/>
              <a:t>.</a:t>
            </a:r>
          </a:p>
          <a:p>
            <a:pPr marL="749808" lvl="1" indent="-457200">
              <a:spcBef>
                <a:spcPts val="2400"/>
              </a:spcBef>
              <a:spcAft>
                <a:spcPts val="0"/>
              </a:spcAft>
              <a:buClr>
                <a:srgbClr val="FFC000"/>
              </a:buClr>
              <a:buFont typeface="Arial" panose="020B0604020202020204" pitchFamily="34" charset="0"/>
              <a:buChar char="•"/>
            </a:pPr>
            <a:r>
              <a:rPr lang="en-US" sz="2600" b="1" u="sng" dirty="0"/>
              <a:t>Convenience</a:t>
            </a:r>
            <a:r>
              <a:rPr lang="en-US" sz="2600" dirty="0"/>
              <a:t> – Even an </a:t>
            </a:r>
            <a:r>
              <a:rPr lang="en-US" sz="2600" b="1" dirty="0"/>
              <a:t>individual user </a:t>
            </a:r>
            <a:r>
              <a:rPr lang="en-US" sz="2600" dirty="0"/>
              <a:t>may </a:t>
            </a:r>
            <a:r>
              <a:rPr lang="en-US" sz="2600" b="1" dirty="0"/>
              <a:t>work</a:t>
            </a:r>
            <a:r>
              <a:rPr lang="en-US" sz="2600" dirty="0"/>
              <a:t> on </a:t>
            </a:r>
            <a:r>
              <a:rPr lang="en-US" sz="2600" b="1" dirty="0"/>
              <a:t>many tasks </a:t>
            </a:r>
            <a:r>
              <a:rPr lang="en-US" sz="2600" dirty="0"/>
              <a:t>at the </a:t>
            </a:r>
            <a:r>
              <a:rPr lang="en-US" sz="2600" b="1" dirty="0"/>
              <a:t>same time</a:t>
            </a:r>
            <a:r>
              <a:rPr lang="en-US" sz="2600" dirty="0"/>
              <a:t>. For instance, a </a:t>
            </a:r>
            <a:r>
              <a:rPr lang="en-US" sz="2600" b="1" dirty="0"/>
              <a:t>user</a:t>
            </a:r>
            <a:r>
              <a:rPr lang="en-US" sz="2600" dirty="0"/>
              <a:t> may be </a:t>
            </a:r>
            <a:r>
              <a:rPr lang="en-US" sz="2600" b="1" dirty="0"/>
              <a:t>editing</a:t>
            </a:r>
            <a:r>
              <a:rPr lang="en-US" sz="2600" dirty="0"/>
              <a:t> and </a:t>
            </a:r>
            <a:r>
              <a:rPr lang="en-US" sz="2600" b="1" dirty="0"/>
              <a:t>printing</a:t>
            </a:r>
            <a:r>
              <a:rPr lang="en-US" sz="2600" dirty="0"/>
              <a:t> in </a:t>
            </a:r>
            <a:r>
              <a:rPr lang="en-US" sz="2600" b="1" dirty="0"/>
              <a:t>parallel</a:t>
            </a:r>
            <a:r>
              <a:rPr lang="en-US" sz="2600" dirty="0"/>
              <a:t>.</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315915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a:t>Interprocess</a:t>
            </a:r>
            <a:r>
              <a:rPr lang="en-US" sz="5400" dirty="0"/>
              <a:t> Communication</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65</a:t>
            </a:fld>
            <a:endParaRPr lang="en-US"/>
          </a:p>
        </p:txBody>
      </p:sp>
      <p:sp>
        <p:nvSpPr>
          <p:cNvPr id="8" name="Content Placeholder 2"/>
          <p:cNvSpPr txBox="1">
            <a:spLocks/>
          </p:cNvSpPr>
          <p:nvPr/>
        </p:nvSpPr>
        <p:spPr>
          <a:xfrm>
            <a:off x="862642" y="2030660"/>
            <a:ext cx="4226943" cy="41285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b="1" dirty="0"/>
              <a:t>Cooperating processes </a:t>
            </a:r>
            <a:r>
              <a:rPr lang="en-US" sz="2600" dirty="0"/>
              <a:t>require an </a:t>
            </a:r>
            <a:r>
              <a:rPr lang="en-US" sz="2600" b="1" u="sng" dirty="0" err="1"/>
              <a:t>interprocess</a:t>
            </a:r>
            <a:r>
              <a:rPr lang="en-US" sz="2600" b="1" u="sng" dirty="0"/>
              <a:t> communication </a:t>
            </a:r>
            <a:r>
              <a:rPr lang="en-US" sz="2600" i="1" u="sng" dirty="0"/>
              <a:t>(</a:t>
            </a:r>
            <a:r>
              <a:rPr lang="en-US" sz="2600" b="1" i="1" u="sng" dirty="0"/>
              <a:t>IPC</a:t>
            </a:r>
            <a:r>
              <a:rPr lang="en-US" sz="2600" i="1" u="sng" dirty="0"/>
              <a:t>)</a:t>
            </a:r>
            <a:r>
              <a:rPr lang="en-US" sz="2600" dirty="0"/>
              <a:t> mechanism that will allow them to </a:t>
            </a:r>
            <a:r>
              <a:rPr lang="en-US" sz="2600" b="1" u="sng" dirty="0"/>
              <a:t>exchange data</a:t>
            </a:r>
            <a:r>
              <a:rPr lang="en-US" sz="2600" dirty="0" smtClean="0"/>
              <a:t>.</a:t>
            </a:r>
          </a:p>
          <a:p>
            <a:pPr marL="293688" indent="-293688">
              <a:spcBef>
                <a:spcPts val="3000"/>
              </a:spcBef>
              <a:buFont typeface="Wingdings" panose="05000000000000000000" pitchFamily="2" charset="2"/>
              <a:buChar char="§"/>
            </a:pPr>
            <a:r>
              <a:rPr lang="en-US" sz="2600" dirty="0" smtClean="0"/>
              <a:t>There </a:t>
            </a:r>
            <a:r>
              <a:rPr lang="en-US" sz="2600" dirty="0"/>
              <a:t>are </a:t>
            </a:r>
            <a:r>
              <a:rPr lang="en-US" sz="2600" b="1" dirty="0"/>
              <a:t>two fundamental models</a:t>
            </a:r>
            <a:r>
              <a:rPr lang="en-US" sz="2600" dirty="0"/>
              <a:t> of </a:t>
            </a:r>
            <a:r>
              <a:rPr lang="en-US" sz="2600" b="1" dirty="0"/>
              <a:t>IPC</a:t>
            </a:r>
            <a:r>
              <a:rPr lang="en-US" sz="2600" dirty="0" smtClean="0"/>
              <a:t>: </a:t>
            </a:r>
            <a:r>
              <a:rPr lang="en-US" sz="2600" b="1" u="sng" dirty="0" smtClean="0"/>
              <a:t>Shared memory</a:t>
            </a:r>
            <a:r>
              <a:rPr lang="en-US" sz="2600" dirty="0" smtClean="0"/>
              <a:t> and </a:t>
            </a:r>
            <a:r>
              <a:rPr lang="en-US" sz="2600" b="1" u="sng" dirty="0" smtClean="0"/>
              <a:t>Message passing</a:t>
            </a:r>
            <a:r>
              <a:rPr lang="en-US" sz="2600" dirty="0" smtClean="0"/>
              <a:t>.</a:t>
            </a:r>
            <a:endParaRPr lang="en-US" sz="2600" b="1" u="sng" dirty="0" smtClean="0"/>
          </a:p>
        </p:txBody>
      </p:sp>
      <p:grpSp>
        <p:nvGrpSpPr>
          <p:cNvPr id="3" name="Group 2"/>
          <p:cNvGrpSpPr/>
          <p:nvPr/>
        </p:nvGrpSpPr>
        <p:grpSpPr>
          <a:xfrm>
            <a:off x="5644628" y="1893408"/>
            <a:ext cx="6290614" cy="4405000"/>
            <a:chOff x="5644628" y="1893408"/>
            <a:chExt cx="6290614" cy="4405000"/>
          </a:xfrm>
        </p:grpSpPr>
        <p:pic>
          <p:nvPicPr>
            <p:cNvPr id="6" name="Picture 3"/>
            <p:cNvPicPr>
              <a:picLocks noChangeAspect="1" noChangeArrowheads="1"/>
            </p:cNvPicPr>
            <p:nvPr/>
          </p:nvPicPr>
          <p:blipFill>
            <a:blip r:embed="rId3" cstate="print"/>
            <a:srcRect l="594" t="6601" r="594" b="7129"/>
            <a:stretch>
              <a:fillRect/>
            </a:stretch>
          </p:blipFill>
          <p:spPr bwMode="auto">
            <a:xfrm>
              <a:off x="5778322" y="1893408"/>
              <a:ext cx="5949884" cy="3896041"/>
            </a:xfrm>
            <a:prstGeom prst="rect">
              <a:avLst/>
            </a:prstGeom>
            <a:noFill/>
            <a:ln w="38100" cmpd="dbl">
              <a:solidFill>
                <a:srgbClr val="CC6600"/>
              </a:solidFill>
              <a:miter lim="800000"/>
              <a:headEnd/>
              <a:tailEnd/>
            </a:ln>
          </p:spPr>
        </p:pic>
        <p:sp>
          <p:nvSpPr>
            <p:cNvPr id="7" name="Rounded Rectangle 6"/>
            <p:cNvSpPr/>
            <p:nvPr/>
          </p:nvSpPr>
          <p:spPr>
            <a:xfrm>
              <a:off x="5644628" y="5841208"/>
              <a:ext cx="2881952" cy="457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mj-lt"/>
                  <a:cs typeface="Times New Roman" pitchFamily="18" charset="0"/>
                </a:rPr>
                <a:t>Message Passing</a:t>
              </a:r>
              <a:endParaRPr lang="en-US" sz="2400" b="1" u="sng" dirty="0">
                <a:latin typeface="+mj-lt"/>
                <a:cs typeface="Times New Roman" pitchFamily="18" charset="0"/>
              </a:endParaRPr>
            </a:p>
          </p:txBody>
        </p:sp>
        <p:sp>
          <p:nvSpPr>
            <p:cNvPr id="9" name="Rounded Rectangle 8"/>
            <p:cNvSpPr/>
            <p:nvPr/>
          </p:nvSpPr>
          <p:spPr>
            <a:xfrm>
              <a:off x="9053290" y="5841208"/>
              <a:ext cx="2881952" cy="4572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mj-lt"/>
                  <a:cs typeface="Times New Roman" pitchFamily="18" charset="0"/>
                </a:rPr>
                <a:t>Shared Memory</a:t>
              </a:r>
              <a:endParaRPr lang="en-US" sz="2400" b="1" u="sng" dirty="0">
                <a:latin typeface="+mj-lt"/>
                <a:cs typeface="Times New Roman" pitchFamily="18" charset="0"/>
              </a:endParaRPr>
            </a:p>
          </p:txBody>
        </p:sp>
      </p:grpSp>
      <p:sp>
        <p:nvSpPr>
          <p:cNvPr id="10"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212009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Shared Memory</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66</a:t>
            </a:fld>
            <a:endParaRPr lang="en-US"/>
          </a:p>
        </p:txBody>
      </p:sp>
      <p:sp>
        <p:nvSpPr>
          <p:cNvPr id="8" name="Content Placeholder 2"/>
          <p:cNvSpPr txBox="1">
            <a:spLocks/>
          </p:cNvSpPr>
          <p:nvPr/>
        </p:nvSpPr>
        <p:spPr>
          <a:xfrm>
            <a:off x="1190447" y="1875387"/>
            <a:ext cx="10334444" cy="43183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b="1" dirty="0"/>
              <a:t>IPC</a:t>
            </a:r>
            <a:r>
              <a:rPr lang="en-US" sz="2600" dirty="0"/>
              <a:t> using </a:t>
            </a:r>
            <a:r>
              <a:rPr lang="en-US" sz="2600" b="1" dirty="0"/>
              <a:t>shared memory </a:t>
            </a:r>
            <a:r>
              <a:rPr lang="en-US" sz="2600" dirty="0"/>
              <a:t>requires </a:t>
            </a:r>
            <a:r>
              <a:rPr lang="en-US" sz="2600" b="1" dirty="0"/>
              <a:t>communicating processes </a:t>
            </a:r>
            <a:r>
              <a:rPr lang="en-US" sz="2600" dirty="0"/>
              <a:t>to </a:t>
            </a:r>
            <a:r>
              <a:rPr lang="en-US" sz="2600" b="1" dirty="0"/>
              <a:t>establish</a:t>
            </a:r>
            <a:r>
              <a:rPr lang="en-US" sz="2600" dirty="0"/>
              <a:t> a </a:t>
            </a:r>
            <a:r>
              <a:rPr lang="en-US" sz="2600" b="1" u="sng" dirty="0"/>
              <a:t>region of shared memory</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400" dirty="0"/>
              <a:t>A </a:t>
            </a:r>
            <a:r>
              <a:rPr lang="en-US" sz="2400" b="1" dirty="0"/>
              <a:t>region memory </a:t>
            </a:r>
            <a:r>
              <a:rPr lang="en-US" sz="2400" dirty="0"/>
              <a:t>that is </a:t>
            </a:r>
            <a:r>
              <a:rPr lang="en-US" sz="2400" b="1" dirty="0"/>
              <a:t>shared</a:t>
            </a:r>
            <a:r>
              <a:rPr lang="en-US" sz="2400" dirty="0"/>
              <a:t> by </a:t>
            </a:r>
            <a:r>
              <a:rPr lang="en-US" sz="2400" b="1" dirty="0"/>
              <a:t>cooperating processes </a:t>
            </a:r>
            <a:r>
              <a:rPr lang="en-US" sz="2400" dirty="0"/>
              <a:t>is </a:t>
            </a:r>
            <a:r>
              <a:rPr lang="en-US" sz="2400" b="1" dirty="0"/>
              <a:t>established</a:t>
            </a:r>
            <a:r>
              <a:rPr lang="en-US" sz="2400" dirty="0"/>
              <a:t>.</a:t>
            </a:r>
          </a:p>
          <a:p>
            <a:pPr marL="749808" lvl="1" indent="-457200">
              <a:spcBef>
                <a:spcPts val="1800"/>
              </a:spcBef>
              <a:spcAft>
                <a:spcPts val="0"/>
              </a:spcAft>
              <a:buClr>
                <a:srgbClr val="FFC000"/>
              </a:buClr>
              <a:buFont typeface="Arial" panose="020B0604020202020204" pitchFamily="34" charset="0"/>
              <a:buChar char="•"/>
            </a:pPr>
            <a:r>
              <a:rPr lang="en-US" sz="2400" b="1" dirty="0"/>
              <a:t>Processes</a:t>
            </a:r>
            <a:r>
              <a:rPr lang="en-US" sz="2400" dirty="0"/>
              <a:t> can then </a:t>
            </a:r>
            <a:r>
              <a:rPr lang="en-US" sz="2400" b="1" u="sng" dirty="0"/>
              <a:t>exchange information </a:t>
            </a:r>
            <a:r>
              <a:rPr lang="en-US" sz="2400" u="sng" dirty="0"/>
              <a:t>by </a:t>
            </a:r>
            <a:r>
              <a:rPr lang="en-US" sz="2400" b="1" u="sng" dirty="0"/>
              <a:t>reading</a:t>
            </a:r>
            <a:r>
              <a:rPr lang="en-US" sz="2400" u="sng" dirty="0"/>
              <a:t> and </a:t>
            </a:r>
            <a:r>
              <a:rPr lang="en-US" sz="2400" b="1" u="sng" dirty="0"/>
              <a:t>writing data </a:t>
            </a:r>
            <a:r>
              <a:rPr lang="en-US" sz="2400" u="sng" dirty="0"/>
              <a:t>to the </a:t>
            </a:r>
            <a:r>
              <a:rPr lang="en-US" sz="2400" b="1" u="sng" dirty="0"/>
              <a:t>shared region</a:t>
            </a:r>
            <a:r>
              <a:rPr lang="en-US" sz="2400" dirty="0"/>
              <a:t>.</a:t>
            </a:r>
          </a:p>
          <a:p>
            <a:pPr marL="293688" indent="-293688">
              <a:spcBef>
                <a:spcPts val="3000"/>
              </a:spcBef>
              <a:spcAft>
                <a:spcPts val="0"/>
              </a:spcAft>
              <a:buFont typeface="Wingdings" panose="05000000000000000000" pitchFamily="2" charset="2"/>
              <a:buChar char="§"/>
            </a:pPr>
            <a:r>
              <a:rPr lang="en-US" sz="2600" dirty="0"/>
              <a:t>Recall that, normally, </a:t>
            </a:r>
            <a:r>
              <a:rPr lang="en-US" sz="2600" b="1" dirty="0"/>
              <a:t>OS</a:t>
            </a:r>
            <a:r>
              <a:rPr lang="en-US" sz="2600" dirty="0"/>
              <a:t> tries to </a:t>
            </a:r>
            <a:r>
              <a:rPr lang="en-US" sz="2600" b="1" dirty="0"/>
              <a:t>prevent one process </a:t>
            </a:r>
            <a:r>
              <a:rPr lang="en-US" sz="2600" dirty="0"/>
              <a:t>from </a:t>
            </a:r>
            <a:r>
              <a:rPr lang="en-US" sz="2600" b="1" dirty="0"/>
              <a:t>accessing another process’s memory</a:t>
            </a:r>
            <a:r>
              <a:rPr lang="en-US" sz="2600" dirty="0"/>
              <a:t>.</a:t>
            </a:r>
          </a:p>
          <a:p>
            <a:pPr marL="749808" lvl="1" indent="-457200">
              <a:spcBef>
                <a:spcPts val="1800"/>
              </a:spcBef>
              <a:spcAft>
                <a:spcPts val="0"/>
              </a:spcAft>
              <a:buClr>
                <a:srgbClr val="FFC000"/>
              </a:buClr>
              <a:buFont typeface="Arial" panose="020B0604020202020204" pitchFamily="34" charset="0"/>
              <a:buChar char="•"/>
            </a:pPr>
            <a:r>
              <a:rPr lang="en-US" sz="2400" b="1" dirty="0"/>
              <a:t>Shared memory </a:t>
            </a:r>
            <a:r>
              <a:rPr lang="en-US" sz="2400" dirty="0"/>
              <a:t>requires that </a:t>
            </a:r>
            <a:r>
              <a:rPr lang="en-US" sz="2400" b="1" dirty="0"/>
              <a:t>two or more processes agree </a:t>
            </a:r>
            <a:r>
              <a:rPr lang="en-US" sz="2400" dirty="0"/>
              <a:t>to r</a:t>
            </a:r>
            <a:r>
              <a:rPr lang="en-US" sz="2400" b="1" dirty="0"/>
              <a:t>emove this restriction</a:t>
            </a:r>
            <a:r>
              <a:rPr lang="en-US" sz="2400" dirty="0"/>
              <a:t>. </a:t>
            </a:r>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131994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Shared Memory</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67</a:t>
            </a:fld>
            <a:endParaRPr lang="en-US"/>
          </a:p>
        </p:txBody>
      </p:sp>
      <p:sp>
        <p:nvSpPr>
          <p:cNvPr id="8" name="Content Placeholder 2"/>
          <p:cNvSpPr txBox="1">
            <a:spLocks/>
          </p:cNvSpPr>
          <p:nvPr/>
        </p:nvSpPr>
        <p:spPr>
          <a:xfrm>
            <a:off x="1190447" y="1927146"/>
            <a:ext cx="10334444" cy="40940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dirty="0"/>
              <a:t>A </a:t>
            </a:r>
            <a:r>
              <a:rPr lang="en-US" sz="2600" b="1" dirty="0"/>
              <a:t>shared-memory region resides </a:t>
            </a:r>
            <a:r>
              <a:rPr lang="en-US" sz="2600" dirty="0"/>
              <a:t>in the </a:t>
            </a:r>
            <a:r>
              <a:rPr lang="en-US" sz="2600" b="1" dirty="0"/>
              <a:t>address space </a:t>
            </a:r>
            <a:r>
              <a:rPr lang="en-US" sz="2600" dirty="0"/>
              <a:t>of the </a:t>
            </a:r>
            <a:r>
              <a:rPr lang="en-US" sz="2600" b="1" dirty="0"/>
              <a:t>process</a:t>
            </a:r>
            <a:r>
              <a:rPr lang="en-US" sz="2600" dirty="0"/>
              <a:t> </a:t>
            </a:r>
            <a:r>
              <a:rPr lang="en-US" sz="2600" b="1" dirty="0"/>
              <a:t>creating </a:t>
            </a:r>
            <a:r>
              <a:rPr lang="en-US" sz="2600" dirty="0"/>
              <a:t>the </a:t>
            </a:r>
            <a:r>
              <a:rPr lang="en-US" sz="2600" b="1" dirty="0"/>
              <a:t>shared-memory segment</a:t>
            </a:r>
            <a:r>
              <a:rPr lang="en-US" sz="2600" dirty="0" smtClean="0"/>
              <a:t>.</a:t>
            </a:r>
          </a:p>
          <a:p>
            <a:pPr marL="293688" indent="-293688">
              <a:spcBef>
                <a:spcPts val="2400"/>
              </a:spcBef>
              <a:buFont typeface="Wingdings" panose="05000000000000000000" pitchFamily="2" charset="2"/>
              <a:buChar char="§"/>
            </a:pPr>
            <a:r>
              <a:rPr lang="en-US" sz="2600" b="1" dirty="0"/>
              <a:t>Other processes </a:t>
            </a:r>
            <a:r>
              <a:rPr lang="en-US" sz="2600" dirty="0"/>
              <a:t>that wish to </a:t>
            </a:r>
            <a:r>
              <a:rPr lang="en-US" sz="2600" b="1" dirty="0"/>
              <a:t>communicate</a:t>
            </a:r>
            <a:r>
              <a:rPr lang="en-US" sz="2600" dirty="0"/>
              <a:t> using </a:t>
            </a:r>
            <a:r>
              <a:rPr lang="en-US" sz="2600" b="1" dirty="0"/>
              <a:t>this shared-memory segment</a:t>
            </a:r>
            <a:r>
              <a:rPr lang="en-US" sz="2600" dirty="0"/>
              <a:t> must </a:t>
            </a:r>
            <a:r>
              <a:rPr lang="en-US" sz="2600" b="1" dirty="0"/>
              <a:t>attach it </a:t>
            </a:r>
            <a:r>
              <a:rPr lang="en-US" sz="2600" dirty="0"/>
              <a:t>to </a:t>
            </a:r>
            <a:r>
              <a:rPr lang="en-US" sz="2600" b="1" dirty="0"/>
              <a:t>their address space</a:t>
            </a:r>
            <a:r>
              <a:rPr lang="en-US" sz="2600" dirty="0" smtClean="0"/>
              <a:t>.</a:t>
            </a:r>
            <a:endParaRPr lang="en-US" sz="2600" dirty="0"/>
          </a:p>
          <a:p>
            <a:pPr marL="293688" indent="-293688">
              <a:spcBef>
                <a:spcPts val="2400"/>
              </a:spcBef>
              <a:buFont typeface="Wingdings" panose="05000000000000000000" pitchFamily="2" charset="2"/>
              <a:buChar char="§"/>
            </a:pPr>
            <a:r>
              <a:rPr lang="en-US" sz="2600" dirty="0"/>
              <a:t>The </a:t>
            </a:r>
            <a:r>
              <a:rPr lang="en-US" sz="2600" b="1" dirty="0"/>
              <a:t>form of the data and the location </a:t>
            </a:r>
            <a:r>
              <a:rPr lang="en-US" sz="2600" dirty="0"/>
              <a:t>are </a:t>
            </a:r>
            <a:r>
              <a:rPr lang="en-US" sz="2600" b="1" u="sng" dirty="0"/>
              <a:t>determined</a:t>
            </a:r>
            <a:r>
              <a:rPr lang="en-US" sz="2600" u="sng" dirty="0"/>
              <a:t> by </a:t>
            </a:r>
            <a:r>
              <a:rPr lang="en-US" sz="2600" b="1" u="sng" dirty="0"/>
              <a:t>these processes </a:t>
            </a:r>
            <a:r>
              <a:rPr lang="en-US" sz="2600" u="sng" dirty="0"/>
              <a:t>and are </a:t>
            </a:r>
            <a:r>
              <a:rPr lang="en-US" sz="2600" b="1" u="sng" dirty="0"/>
              <a:t>not under OS’s control</a:t>
            </a:r>
            <a:r>
              <a:rPr lang="en-US" sz="2600" dirty="0"/>
              <a:t>.</a:t>
            </a:r>
          </a:p>
          <a:p>
            <a:pPr marL="293688" indent="-293688">
              <a:spcBef>
                <a:spcPts val="2400"/>
              </a:spcBef>
              <a:buFont typeface="Wingdings" panose="05000000000000000000" pitchFamily="2" charset="2"/>
              <a:buChar char="§"/>
            </a:pPr>
            <a:r>
              <a:rPr lang="en-US" sz="2600" dirty="0"/>
              <a:t>The </a:t>
            </a:r>
            <a:r>
              <a:rPr lang="en-US" sz="2600" b="1" dirty="0"/>
              <a:t>processes</a:t>
            </a:r>
            <a:r>
              <a:rPr lang="en-US" sz="2600" dirty="0"/>
              <a:t> are responsible for </a:t>
            </a:r>
            <a:r>
              <a:rPr lang="en-US" sz="2600" b="1" dirty="0"/>
              <a:t>ensuring</a:t>
            </a:r>
            <a:r>
              <a:rPr lang="en-US" sz="2600" dirty="0"/>
              <a:t> that they are </a:t>
            </a:r>
            <a:r>
              <a:rPr lang="en-US" sz="2600" b="1" u="sng" dirty="0"/>
              <a:t>not writing </a:t>
            </a:r>
            <a:r>
              <a:rPr lang="en-US" sz="2600" u="sng" dirty="0"/>
              <a:t>to the </a:t>
            </a:r>
            <a:r>
              <a:rPr lang="en-US" sz="2600" b="1" u="sng" dirty="0"/>
              <a:t>same location simultaneously</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147452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Shared Memory</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68</a:t>
            </a:fld>
            <a:endParaRPr lang="en-US"/>
          </a:p>
        </p:txBody>
      </p:sp>
      <p:grpSp>
        <p:nvGrpSpPr>
          <p:cNvPr id="3" name="Group 2"/>
          <p:cNvGrpSpPr/>
          <p:nvPr/>
        </p:nvGrpSpPr>
        <p:grpSpPr>
          <a:xfrm>
            <a:off x="414367" y="2310442"/>
            <a:ext cx="7044857" cy="3376433"/>
            <a:chOff x="414367" y="2310442"/>
            <a:chExt cx="7044857" cy="3376433"/>
          </a:xfrm>
        </p:grpSpPr>
        <p:pic>
          <p:nvPicPr>
            <p:cNvPr id="1026" name="Picture 2" descr="Image result for shared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67" y="2310442"/>
              <a:ext cx="7044857" cy="298617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562033" y="5293911"/>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http://www.learnabouttravelmaps.info/pics/s/shared-memory-example.html</a:t>
              </a:r>
              <a:endParaRPr lang="en-US" sz="1200" i="1" dirty="0">
                <a:solidFill>
                  <a:schemeClr val="bg2">
                    <a:lumMod val="50000"/>
                  </a:schemeClr>
                </a:solidFill>
              </a:endParaRPr>
            </a:p>
          </p:txBody>
        </p:sp>
      </p:grpSp>
      <p:pic>
        <p:nvPicPr>
          <p:cNvPr id="1028" name="Picture 4" descr="Image result for shared mem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5393" y="2110814"/>
            <a:ext cx="3629025" cy="3362326"/>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6666620" y="5453628"/>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https://computing.llnl.gov/tutorials/parallel_comp/</a:t>
            </a:r>
            <a:endParaRPr lang="en-US" sz="1200" i="1" dirty="0">
              <a:solidFill>
                <a:schemeClr val="bg2">
                  <a:lumMod val="50000"/>
                </a:schemeClr>
              </a:solidFill>
            </a:endParaRPr>
          </a:p>
        </p:txBody>
      </p:sp>
      <p:sp>
        <p:nvSpPr>
          <p:cNvPr id="11"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19942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Message Passing</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69</a:t>
            </a:fld>
            <a:endParaRPr lang="en-US"/>
          </a:p>
        </p:txBody>
      </p:sp>
      <p:sp>
        <p:nvSpPr>
          <p:cNvPr id="8" name="Content Placeholder 2"/>
          <p:cNvSpPr txBox="1">
            <a:spLocks/>
          </p:cNvSpPr>
          <p:nvPr/>
        </p:nvSpPr>
        <p:spPr>
          <a:xfrm>
            <a:off x="1097280" y="2056682"/>
            <a:ext cx="10334444" cy="40940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600" b="1" dirty="0"/>
              <a:t>Communication</a:t>
            </a:r>
            <a:r>
              <a:rPr lang="en-US" sz="2600" dirty="0"/>
              <a:t> takes place by means of </a:t>
            </a:r>
            <a:r>
              <a:rPr lang="en-US" sz="2600" b="1" u="sng" dirty="0"/>
              <a:t>message</a:t>
            </a:r>
            <a:r>
              <a:rPr lang="en-US" sz="2600" u="sng" dirty="0"/>
              <a:t> </a:t>
            </a:r>
            <a:r>
              <a:rPr lang="en-US" sz="2600" i="1" u="sng" dirty="0"/>
              <a:t>(</a:t>
            </a:r>
            <a:r>
              <a:rPr lang="en-US" sz="2600" b="1" i="1" u="sng" dirty="0"/>
              <a:t>shared data</a:t>
            </a:r>
            <a:r>
              <a:rPr lang="en-US" sz="2600" i="1" u="sng" dirty="0"/>
              <a:t>) </a:t>
            </a:r>
            <a:r>
              <a:rPr lang="en-US" sz="2600" b="1" u="sng" dirty="0"/>
              <a:t>exchanged</a:t>
            </a:r>
            <a:r>
              <a:rPr lang="en-US" sz="2600" u="sng" dirty="0"/>
              <a:t> between the </a:t>
            </a:r>
            <a:r>
              <a:rPr lang="en-US" sz="2600" b="1" u="sng" dirty="0"/>
              <a:t>cooperating processes</a:t>
            </a:r>
            <a:r>
              <a:rPr lang="en-US" sz="2600" dirty="0"/>
              <a:t>.</a:t>
            </a:r>
          </a:p>
          <a:p>
            <a:pPr marL="293688" indent="-293688">
              <a:spcBef>
                <a:spcPts val="2400"/>
              </a:spcBef>
              <a:buFont typeface="Wingdings" panose="05000000000000000000" pitchFamily="2" charset="2"/>
              <a:buChar char="§"/>
            </a:pPr>
            <a:r>
              <a:rPr lang="en-US" sz="2600" b="1" dirty="0"/>
              <a:t>Message passing </a:t>
            </a:r>
            <a:r>
              <a:rPr lang="en-US" sz="2600" dirty="0"/>
              <a:t>provides a mechanism to allow </a:t>
            </a:r>
            <a:r>
              <a:rPr lang="en-US" sz="2600" b="1" dirty="0"/>
              <a:t>processes</a:t>
            </a:r>
            <a:r>
              <a:rPr lang="en-US" sz="2600" dirty="0"/>
              <a:t> to </a:t>
            </a:r>
            <a:r>
              <a:rPr lang="en-US" sz="2600" b="1" dirty="0"/>
              <a:t>communicate </a:t>
            </a:r>
            <a:r>
              <a:rPr lang="en-US" sz="2600" dirty="0"/>
              <a:t>and to </a:t>
            </a:r>
            <a:r>
              <a:rPr lang="en-US" sz="2600" b="1" dirty="0"/>
              <a:t>synchronize</a:t>
            </a:r>
            <a:r>
              <a:rPr lang="en-US" sz="2600" dirty="0"/>
              <a:t> </a:t>
            </a:r>
            <a:r>
              <a:rPr lang="en-US" sz="2600" b="1" dirty="0"/>
              <a:t>their actions </a:t>
            </a:r>
            <a:r>
              <a:rPr lang="en-US" sz="2600" b="1" u="sng" dirty="0"/>
              <a:t>without sharing the same address space</a:t>
            </a:r>
            <a:r>
              <a:rPr lang="en-US" sz="2600" dirty="0"/>
              <a:t>.</a:t>
            </a:r>
          </a:p>
          <a:p>
            <a:pPr marL="293688" indent="-293688">
              <a:spcBef>
                <a:spcPts val="2400"/>
              </a:spcBef>
              <a:buFont typeface="Wingdings" panose="05000000000000000000" pitchFamily="2" charset="2"/>
              <a:buChar char="§"/>
            </a:pPr>
            <a:r>
              <a:rPr lang="en-US" sz="2600" dirty="0"/>
              <a:t>It is particularly useful in a </a:t>
            </a:r>
            <a:r>
              <a:rPr lang="en-US" sz="2600" b="1" u="sng" dirty="0"/>
              <a:t>distributed environment</a:t>
            </a:r>
            <a:r>
              <a:rPr lang="en-US" sz="2600" dirty="0"/>
              <a:t>, where the </a:t>
            </a:r>
            <a:r>
              <a:rPr lang="en-US" sz="2600" b="1" dirty="0"/>
              <a:t>communicating processes </a:t>
            </a:r>
            <a:r>
              <a:rPr lang="en-US" sz="2600" dirty="0"/>
              <a:t>may </a:t>
            </a:r>
            <a:r>
              <a:rPr lang="en-US" sz="2600" b="1" dirty="0"/>
              <a:t>reside</a:t>
            </a:r>
            <a:r>
              <a:rPr lang="en-US" sz="2600" dirty="0"/>
              <a:t> on </a:t>
            </a:r>
            <a:r>
              <a:rPr lang="en-US" sz="2600" b="1" dirty="0"/>
              <a:t>different computers connected by a network</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102738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
        <p:nvSpPr>
          <p:cNvPr id="14" name="Slide Number Placeholder 13"/>
          <p:cNvSpPr>
            <a:spLocks noGrp="1"/>
          </p:cNvSpPr>
          <p:nvPr>
            <p:ph type="sldNum" sz="quarter" idx="12"/>
          </p:nvPr>
        </p:nvSpPr>
        <p:spPr/>
        <p:txBody>
          <a:bodyPr/>
          <a:lstStyle/>
          <a:p>
            <a:fld id="{67173F58-4963-4C12-A4F2-3DAB0F212F35}" type="slidenum">
              <a:rPr lang="en-US" smtClean="0"/>
              <a:t>7</a:t>
            </a:fld>
            <a:endParaRPr lang="en-US"/>
          </a:p>
        </p:txBody>
      </p:sp>
      <p:sp>
        <p:nvSpPr>
          <p:cNvPr id="8" name="Content Placeholder 2"/>
          <p:cNvSpPr txBox="1">
            <a:spLocks/>
          </p:cNvSpPr>
          <p:nvPr/>
        </p:nvSpPr>
        <p:spPr>
          <a:xfrm>
            <a:off x="3071003" y="1897811"/>
            <a:ext cx="8798946" cy="4561975"/>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dirty="0"/>
              <a:t>A </a:t>
            </a:r>
            <a:r>
              <a:rPr lang="en-US" sz="2800" b="1" dirty="0"/>
              <a:t>process</a:t>
            </a:r>
            <a:r>
              <a:rPr lang="en-US" sz="2800" dirty="0"/>
              <a:t> is a </a:t>
            </a:r>
            <a:r>
              <a:rPr lang="en-US" sz="2800" b="1" u="sng" dirty="0"/>
              <a:t>program in execution</a:t>
            </a:r>
            <a:r>
              <a:rPr lang="en-US" sz="2800" dirty="0" smtClean="0"/>
              <a:t>.</a:t>
            </a:r>
          </a:p>
          <a:p>
            <a:pPr marL="293688" indent="-293688">
              <a:buFont typeface="Wingdings" panose="05000000000000000000" pitchFamily="2" charset="2"/>
              <a:buChar char="§"/>
            </a:pPr>
            <a:r>
              <a:rPr lang="en-US" sz="2800" dirty="0"/>
              <a:t>A </a:t>
            </a:r>
            <a:r>
              <a:rPr lang="en-US" sz="2800" b="1" dirty="0"/>
              <a:t>process</a:t>
            </a:r>
            <a:r>
              <a:rPr lang="en-US" sz="2800" dirty="0"/>
              <a:t> is </a:t>
            </a:r>
            <a:r>
              <a:rPr lang="en-US" sz="2800" b="1" dirty="0"/>
              <a:t>more than </a:t>
            </a:r>
            <a:r>
              <a:rPr lang="en-US" sz="2800" dirty="0"/>
              <a:t>the </a:t>
            </a:r>
            <a:r>
              <a:rPr lang="en-US" sz="2800" b="1" dirty="0"/>
              <a:t>program code</a:t>
            </a:r>
            <a:r>
              <a:rPr lang="en-US" sz="2800" dirty="0"/>
              <a:t>, which is sometimes known as the </a:t>
            </a:r>
            <a:r>
              <a:rPr lang="en-US" sz="2800" b="1" u="sng" dirty="0"/>
              <a:t>text</a:t>
            </a:r>
            <a:r>
              <a:rPr lang="en-US" sz="2800" b="1" dirty="0"/>
              <a:t> section</a:t>
            </a:r>
          </a:p>
          <a:p>
            <a:pPr marL="749808" lvl="1" indent="-457200">
              <a:spcBef>
                <a:spcPts val="1200"/>
              </a:spcBef>
              <a:spcAft>
                <a:spcPts val="0"/>
              </a:spcAft>
              <a:buClr>
                <a:srgbClr val="FFC000"/>
              </a:buClr>
              <a:buFont typeface="Arial" panose="020B0604020202020204" pitchFamily="34" charset="0"/>
              <a:buChar char="•"/>
            </a:pPr>
            <a:r>
              <a:rPr lang="en-US" sz="2600" dirty="0"/>
              <a:t>It also includes the </a:t>
            </a:r>
            <a:r>
              <a:rPr lang="en-US" sz="2600" b="1" dirty="0"/>
              <a:t>current activity</a:t>
            </a:r>
            <a:r>
              <a:rPr lang="en-US" sz="2600" dirty="0"/>
              <a:t>, as represented by the value of the </a:t>
            </a:r>
            <a:r>
              <a:rPr lang="en-US" sz="2600" b="1" dirty="0"/>
              <a:t>program counter</a:t>
            </a:r>
            <a:r>
              <a:rPr lang="en-US" sz="2600" dirty="0"/>
              <a:t> </a:t>
            </a:r>
            <a:r>
              <a:rPr lang="en-US" sz="2600" i="1" dirty="0"/>
              <a:t>(specifying the </a:t>
            </a:r>
            <a:r>
              <a:rPr lang="en-US" sz="2600" b="1" i="1" dirty="0"/>
              <a:t>next instruction </a:t>
            </a:r>
            <a:r>
              <a:rPr lang="en-US" sz="2600" i="1" dirty="0"/>
              <a:t>to </a:t>
            </a:r>
            <a:r>
              <a:rPr lang="en-US" sz="2600" b="1" i="1" dirty="0"/>
              <a:t>execute</a:t>
            </a:r>
            <a:r>
              <a:rPr lang="en-US" sz="2600" i="1" dirty="0"/>
              <a:t>) </a:t>
            </a:r>
            <a:r>
              <a:rPr lang="en-US" sz="2600" dirty="0"/>
              <a:t>and the </a:t>
            </a:r>
            <a:r>
              <a:rPr lang="en-US" sz="2600" b="1" dirty="0"/>
              <a:t>contents</a:t>
            </a:r>
            <a:r>
              <a:rPr lang="en-US" sz="2600" dirty="0"/>
              <a:t> of the </a:t>
            </a:r>
            <a:r>
              <a:rPr lang="en-US" sz="2600" b="1" dirty="0"/>
              <a:t>processor’s registers</a:t>
            </a:r>
            <a:r>
              <a:rPr lang="en-US" sz="2600" dirty="0"/>
              <a:t>.</a:t>
            </a:r>
          </a:p>
          <a:p>
            <a:pPr marL="293688" indent="-293688">
              <a:spcBef>
                <a:spcPts val="2400"/>
              </a:spcBef>
              <a:buFont typeface="Wingdings" panose="05000000000000000000" pitchFamily="2" charset="2"/>
              <a:buChar char="§"/>
            </a:pPr>
            <a:r>
              <a:rPr lang="en-US" sz="2800" dirty="0"/>
              <a:t>A </a:t>
            </a:r>
            <a:r>
              <a:rPr lang="en-US" sz="2800" b="1" dirty="0"/>
              <a:t>process</a:t>
            </a:r>
            <a:r>
              <a:rPr lang="en-US" sz="2800" dirty="0"/>
              <a:t> generally also includes:</a:t>
            </a:r>
          </a:p>
          <a:p>
            <a:pPr marL="749808" lvl="1" indent="-457200">
              <a:spcBef>
                <a:spcPts val="1200"/>
              </a:spcBef>
              <a:spcAft>
                <a:spcPts val="0"/>
              </a:spcAft>
              <a:buClr>
                <a:srgbClr val="FFC000"/>
              </a:buClr>
              <a:buFont typeface="Arial" panose="020B0604020202020204" pitchFamily="34" charset="0"/>
              <a:buChar char="•"/>
            </a:pPr>
            <a:r>
              <a:rPr lang="en-US" sz="2600" dirty="0"/>
              <a:t>A </a:t>
            </a:r>
            <a:r>
              <a:rPr lang="en-US" sz="2600" b="1" u="sng" dirty="0"/>
              <a:t>data</a:t>
            </a:r>
            <a:r>
              <a:rPr lang="en-US" sz="2600" b="1" dirty="0"/>
              <a:t> section</a:t>
            </a:r>
            <a:r>
              <a:rPr lang="en-US" sz="2600" dirty="0"/>
              <a:t>, which contains </a:t>
            </a:r>
            <a:r>
              <a:rPr lang="en-US" sz="2600" b="1" dirty="0"/>
              <a:t>global variables</a:t>
            </a:r>
            <a:r>
              <a:rPr lang="en-US" sz="2600" dirty="0"/>
              <a:t>.</a:t>
            </a:r>
          </a:p>
          <a:p>
            <a:pPr marL="749808" lvl="1" indent="-457200">
              <a:spcBef>
                <a:spcPts val="1200"/>
              </a:spcBef>
              <a:spcAft>
                <a:spcPts val="0"/>
              </a:spcAft>
              <a:buClr>
                <a:srgbClr val="FFC000"/>
              </a:buClr>
              <a:buFont typeface="Arial" panose="020B0604020202020204" pitchFamily="34" charset="0"/>
              <a:buChar char="•"/>
            </a:pPr>
            <a:r>
              <a:rPr lang="en-US" sz="2600" dirty="0"/>
              <a:t>The </a:t>
            </a:r>
            <a:r>
              <a:rPr lang="en-US" sz="2600" b="1" dirty="0"/>
              <a:t>process </a:t>
            </a:r>
            <a:r>
              <a:rPr lang="en-US" sz="2600" b="1" u="sng" dirty="0"/>
              <a:t>stack</a:t>
            </a:r>
            <a:r>
              <a:rPr lang="en-US" sz="2600" dirty="0"/>
              <a:t>, which contains </a:t>
            </a:r>
            <a:r>
              <a:rPr lang="en-US" sz="2600" b="1" dirty="0"/>
              <a:t>temporary data </a:t>
            </a:r>
            <a:r>
              <a:rPr lang="en-US" sz="2600" i="1" dirty="0"/>
              <a:t>(such as function parameters, return addresses, and local variables)</a:t>
            </a:r>
            <a:r>
              <a:rPr lang="en-US" sz="2600" dirty="0"/>
              <a:t>.</a:t>
            </a:r>
          </a:p>
          <a:p>
            <a:pPr marL="749808" lvl="1" indent="-457200">
              <a:spcBef>
                <a:spcPts val="1200"/>
              </a:spcBef>
              <a:spcAft>
                <a:spcPts val="0"/>
              </a:spcAft>
              <a:buClr>
                <a:srgbClr val="FFC000"/>
              </a:buClr>
              <a:buFont typeface="Arial" panose="020B0604020202020204" pitchFamily="34" charset="0"/>
              <a:buChar char="•"/>
            </a:pPr>
            <a:r>
              <a:rPr lang="en-US" sz="2600" dirty="0"/>
              <a:t>A </a:t>
            </a:r>
            <a:r>
              <a:rPr lang="en-US" sz="2600" b="1" u="sng" dirty="0"/>
              <a:t>heap</a:t>
            </a:r>
            <a:r>
              <a:rPr lang="en-US" sz="2600" dirty="0"/>
              <a:t>, which is </a:t>
            </a:r>
            <a:r>
              <a:rPr lang="en-US" sz="2600" b="1" dirty="0"/>
              <a:t>memory</a:t>
            </a:r>
            <a:r>
              <a:rPr lang="en-US" sz="2600" dirty="0"/>
              <a:t> that is </a:t>
            </a:r>
            <a:r>
              <a:rPr lang="en-US" sz="2600" b="1" dirty="0"/>
              <a:t>dynamically allocated </a:t>
            </a:r>
            <a:r>
              <a:rPr lang="en-US" sz="2600" dirty="0"/>
              <a:t>during process </a:t>
            </a:r>
            <a:r>
              <a:rPr lang="en-US" sz="2600" b="1" dirty="0"/>
              <a:t>run time</a:t>
            </a:r>
            <a:r>
              <a:rPr lang="en-US" sz="2600" dirty="0"/>
              <a:t>.</a:t>
            </a:r>
          </a:p>
        </p:txBody>
      </p:sp>
      <p:pic>
        <p:nvPicPr>
          <p:cNvPr id="6" name="Picture 3"/>
          <p:cNvPicPr>
            <a:picLocks noChangeAspect="1" noChangeArrowheads="1"/>
          </p:cNvPicPr>
          <p:nvPr/>
        </p:nvPicPr>
        <p:blipFill>
          <a:blip r:embed="rId3" cstate="print"/>
          <a:srcRect l="27092" t="1192" r="27121" b="1192"/>
          <a:stretch>
            <a:fillRect/>
          </a:stretch>
        </p:blipFill>
        <p:spPr bwMode="auto">
          <a:xfrm>
            <a:off x="157989" y="1897811"/>
            <a:ext cx="2723314" cy="4354901"/>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386259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Message Passing</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70</a:t>
            </a:fld>
            <a:endParaRPr lang="en-US"/>
          </a:p>
        </p:txBody>
      </p:sp>
      <p:grpSp>
        <p:nvGrpSpPr>
          <p:cNvPr id="3" name="Group 2"/>
          <p:cNvGrpSpPr/>
          <p:nvPr/>
        </p:nvGrpSpPr>
        <p:grpSpPr>
          <a:xfrm>
            <a:off x="466125" y="2129457"/>
            <a:ext cx="5037527" cy="3893516"/>
            <a:chOff x="466125" y="2129457"/>
            <a:chExt cx="5037527" cy="3893516"/>
          </a:xfrm>
        </p:grpSpPr>
        <p:pic>
          <p:nvPicPr>
            <p:cNvPr id="2050" name="Picture 2" descr="Image result for message pa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25" y="2129457"/>
              <a:ext cx="5037527" cy="350142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469738" y="5630878"/>
              <a:ext cx="5033914" cy="392095"/>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https://behelmy.wordpress.com/parrallel-computing/shared-memory-vs-message-passing-programming-model/</a:t>
              </a:r>
              <a:endParaRPr lang="en-US" sz="1200" i="1" dirty="0">
                <a:solidFill>
                  <a:schemeClr val="bg2">
                    <a:lumMod val="50000"/>
                  </a:schemeClr>
                </a:solidFill>
              </a:endParaRPr>
            </a:p>
          </p:txBody>
        </p:sp>
      </p:grpSp>
      <p:grpSp>
        <p:nvGrpSpPr>
          <p:cNvPr id="4" name="Group 3"/>
          <p:cNvGrpSpPr/>
          <p:nvPr/>
        </p:nvGrpSpPr>
        <p:grpSpPr>
          <a:xfrm>
            <a:off x="5717246" y="2129457"/>
            <a:ext cx="6686570" cy="3886210"/>
            <a:chOff x="5717246" y="2129457"/>
            <a:chExt cx="6686570" cy="3886210"/>
          </a:xfrm>
        </p:grpSpPr>
        <p:pic>
          <p:nvPicPr>
            <p:cNvPr id="2052" name="Picture 4" descr="Image 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4931" y="2129457"/>
              <a:ext cx="57912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5717246" y="5622703"/>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https://computing.llnl.gov/tutorials/mpi/</a:t>
              </a:r>
              <a:endParaRPr lang="en-US" sz="1200" i="1" dirty="0">
                <a:solidFill>
                  <a:schemeClr val="bg2">
                    <a:lumMod val="50000"/>
                  </a:schemeClr>
                </a:solidFill>
              </a:endParaRPr>
            </a:p>
          </p:txBody>
        </p:sp>
      </p:grpSp>
      <p:sp>
        <p:nvSpPr>
          <p:cNvPr id="11"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1716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Shared Memory vs. Message Passing</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71</a:t>
            </a:fld>
            <a:endParaRPr lang="en-US"/>
          </a:p>
        </p:txBody>
      </p:sp>
      <p:sp>
        <p:nvSpPr>
          <p:cNvPr id="8" name="Content Placeholder 2"/>
          <p:cNvSpPr txBox="1">
            <a:spLocks/>
          </p:cNvSpPr>
          <p:nvPr/>
        </p:nvSpPr>
        <p:spPr>
          <a:xfrm>
            <a:off x="1097279" y="2004923"/>
            <a:ext cx="10427611" cy="40940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Shared memory </a:t>
            </a:r>
            <a:r>
              <a:rPr lang="en-US" sz="2800" dirty="0"/>
              <a:t>is </a:t>
            </a:r>
            <a:r>
              <a:rPr lang="en-US" sz="2800" b="1" u="sng" dirty="0"/>
              <a:t>faster</a:t>
            </a:r>
            <a:r>
              <a:rPr lang="en-US" sz="2800" dirty="0"/>
              <a:t> than </a:t>
            </a:r>
            <a:r>
              <a:rPr lang="en-US" sz="2800" b="1" dirty="0"/>
              <a:t>message passing</a:t>
            </a:r>
            <a:r>
              <a:rPr lang="en-US" sz="2800" dirty="0"/>
              <a:t>.</a:t>
            </a:r>
          </a:p>
          <a:p>
            <a:pPr marL="635508" lvl="1" indent="-342900">
              <a:spcBef>
                <a:spcPts val="2400"/>
              </a:spcBef>
              <a:buClr>
                <a:srgbClr val="FFC000"/>
              </a:buClr>
              <a:buFont typeface="Arial" panose="020B0604020202020204" pitchFamily="34" charset="0"/>
              <a:buChar char="•"/>
            </a:pPr>
            <a:r>
              <a:rPr lang="en-US" sz="2400" b="1" dirty="0"/>
              <a:t>Message passing</a:t>
            </a:r>
            <a:r>
              <a:rPr lang="en-US" sz="2400" dirty="0"/>
              <a:t> systems are implemented using </a:t>
            </a:r>
            <a:r>
              <a:rPr lang="en-US" sz="2400" b="1" dirty="0"/>
              <a:t>system calls </a:t>
            </a:r>
            <a:r>
              <a:rPr lang="en-US" sz="2400" dirty="0"/>
              <a:t>and thus require the </a:t>
            </a:r>
            <a:r>
              <a:rPr lang="en-US" sz="2400" b="1" dirty="0"/>
              <a:t>more time consuming task </a:t>
            </a:r>
            <a:r>
              <a:rPr lang="en-US" sz="2400" dirty="0"/>
              <a:t>of </a:t>
            </a:r>
            <a:r>
              <a:rPr lang="en-US" sz="2400" b="1" dirty="0"/>
              <a:t>kernel intervention</a:t>
            </a:r>
            <a:r>
              <a:rPr lang="en-US" sz="2400" dirty="0" smtClean="0"/>
              <a:t>.</a:t>
            </a:r>
            <a:endParaRPr lang="en-US" sz="2600" dirty="0"/>
          </a:p>
          <a:p>
            <a:pPr marL="635508" lvl="1" indent="-342900">
              <a:spcBef>
                <a:spcPts val="2400"/>
              </a:spcBef>
              <a:buClr>
                <a:srgbClr val="FFC000"/>
              </a:buClr>
              <a:buFont typeface="Arial" panose="020B0604020202020204" pitchFamily="34" charset="0"/>
              <a:buChar char="•"/>
            </a:pPr>
            <a:r>
              <a:rPr lang="en-US" sz="2400" b="1" dirty="0"/>
              <a:t>Shared memory</a:t>
            </a:r>
            <a:r>
              <a:rPr lang="en-US" sz="2400" dirty="0"/>
              <a:t> systems, </a:t>
            </a:r>
            <a:r>
              <a:rPr lang="en-US" sz="2400" b="1" dirty="0"/>
              <a:t>system calls </a:t>
            </a:r>
            <a:r>
              <a:rPr lang="en-US" sz="2400" dirty="0"/>
              <a:t>are </a:t>
            </a:r>
            <a:r>
              <a:rPr lang="en-US" sz="2400" b="1" dirty="0"/>
              <a:t>required only </a:t>
            </a:r>
            <a:r>
              <a:rPr lang="en-US" sz="2400" dirty="0"/>
              <a:t>to </a:t>
            </a:r>
            <a:r>
              <a:rPr lang="en-US" sz="2400" b="1" dirty="0"/>
              <a:t>establish shared-memory regions</a:t>
            </a:r>
            <a:r>
              <a:rPr lang="en-US" sz="2400" dirty="0"/>
              <a:t>. </a:t>
            </a:r>
            <a:r>
              <a:rPr lang="en-US" sz="2400" b="1" dirty="0"/>
              <a:t>Once shared memory </a:t>
            </a:r>
            <a:r>
              <a:rPr lang="en-US" sz="2400" dirty="0"/>
              <a:t>is </a:t>
            </a:r>
            <a:r>
              <a:rPr lang="en-US" sz="2400" b="1" dirty="0"/>
              <a:t>established</a:t>
            </a:r>
            <a:r>
              <a:rPr lang="en-US" sz="2400" dirty="0"/>
              <a:t>, </a:t>
            </a:r>
            <a:r>
              <a:rPr lang="en-US" sz="2400" b="1" dirty="0"/>
              <a:t>all accesses </a:t>
            </a:r>
            <a:r>
              <a:rPr lang="en-US" sz="2400" dirty="0"/>
              <a:t>are treated as </a:t>
            </a:r>
            <a:r>
              <a:rPr lang="en-US" sz="2400" b="1" dirty="0"/>
              <a:t>routine memory accesses</a:t>
            </a:r>
            <a:r>
              <a:rPr lang="en-US" sz="2400" dirty="0"/>
              <a:t>, and </a:t>
            </a:r>
            <a:r>
              <a:rPr lang="en-US" sz="2400" b="1" dirty="0"/>
              <a:t>no assistance </a:t>
            </a:r>
            <a:r>
              <a:rPr lang="en-US" sz="2400" dirty="0"/>
              <a:t>from the </a:t>
            </a:r>
            <a:r>
              <a:rPr lang="en-US" sz="2400" b="1" dirty="0"/>
              <a:t>kernel</a:t>
            </a:r>
            <a:r>
              <a:rPr lang="en-US" sz="2400" dirty="0"/>
              <a:t> is required.</a:t>
            </a:r>
          </a:p>
          <a:p>
            <a:pPr marL="635508" lvl="1" indent="-342900">
              <a:spcBef>
                <a:spcPts val="2400"/>
              </a:spcBef>
              <a:buClr>
                <a:srgbClr val="FFC000"/>
              </a:buClr>
              <a:buFont typeface="Arial" panose="020B0604020202020204" pitchFamily="34" charset="0"/>
              <a:buChar char="•"/>
            </a:pPr>
            <a:r>
              <a:rPr lang="en-US" sz="2400" b="1" dirty="0"/>
              <a:t>Shared memory </a:t>
            </a:r>
            <a:r>
              <a:rPr lang="en-US" sz="2400" dirty="0"/>
              <a:t>allows </a:t>
            </a:r>
            <a:r>
              <a:rPr lang="en-US" sz="2400" b="1" dirty="0"/>
              <a:t>maximum speed</a:t>
            </a:r>
            <a:r>
              <a:rPr lang="en-US" sz="2400" dirty="0"/>
              <a:t>, as it can be done at </a:t>
            </a:r>
            <a:r>
              <a:rPr lang="en-US" sz="2400" b="1" dirty="0"/>
              <a:t>memory speeds </a:t>
            </a:r>
            <a:r>
              <a:rPr lang="en-US" sz="2400" dirty="0"/>
              <a:t>when </a:t>
            </a:r>
            <a:r>
              <a:rPr lang="en-US" sz="2400" b="1" u="sng" dirty="0"/>
              <a:t>within a computer only</a:t>
            </a:r>
            <a:r>
              <a:rPr lang="en-US" sz="2400" dirty="0" smtClean="0"/>
              <a:t>.</a:t>
            </a:r>
            <a:endParaRPr lang="en-US" sz="24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40750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Shared Memory vs. Message Passing</a:t>
            </a:r>
            <a:endParaRPr lang="en-US" dirty="0"/>
          </a:p>
        </p:txBody>
      </p:sp>
      <p:sp>
        <p:nvSpPr>
          <p:cNvPr id="14" name="Slide Number Placeholder 13"/>
          <p:cNvSpPr>
            <a:spLocks noGrp="1"/>
          </p:cNvSpPr>
          <p:nvPr>
            <p:ph type="sldNum" sz="quarter" idx="12"/>
          </p:nvPr>
        </p:nvSpPr>
        <p:spPr/>
        <p:txBody>
          <a:bodyPr/>
          <a:lstStyle/>
          <a:p>
            <a:fld id="{67173F58-4963-4C12-A4F2-3DAB0F212F35}" type="slidenum">
              <a:rPr lang="en-US" smtClean="0"/>
              <a:t>72</a:t>
            </a:fld>
            <a:endParaRPr lang="en-US"/>
          </a:p>
        </p:txBody>
      </p:sp>
      <p:sp>
        <p:nvSpPr>
          <p:cNvPr id="8" name="Content Placeholder 2"/>
          <p:cNvSpPr txBox="1">
            <a:spLocks/>
          </p:cNvSpPr>
          <p:nvPr/>
        </p:nvSpPr>
        <p:spPr>
          <a:xfrm>
            <a:off x="1097279" y="2004923"/>
            <a:ext cx="10427611" cy="40940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3688" indent="-293688">
              <a:buFont typeface="Wingdings" panose="05000000000000000000" pitchFamily="2" charset="2"/>
              <a:buChar char="§"/>
            </a:pPr>
            <a:r>
              <a:rPr lang="en-US" sz="2800" b="1" dirty="0"/>
              <a:t>Message passing</a:t>
            </a:r>
            <a:r>
              <a:rPr lang="en-US" sz="2800" dirty="0"/>
              <a:t> is also </a:t>
            </a:r>
            <a:r>
              <a:rPr lang="en-US" sz="2800" b="1" u="sng" dirty="0"/>
              <a:t>easier to implement</a:t>
            </a:r>
            <a:r>
              <a:rPr lang="en-US" sz="2800" b="1" dirty="0"/>
              <a:t> </a:t>
            </a:r>
            <a:r>
              <a:rPr lang="en-US" sz="2800" dirty="0"/>
              <a:t>than is </a:t>
            </a:r>
            <a:r>
              <a:rPr lang="en-US" sz="2800" b="1" dirty="0"/>
              <a:t>shared memory </a:t>
            </a:r>
            <a:r>
              <a:rPr lang="en-US" sz="2800" dirty="0"/>
              <a:t>for </a:t>
            </a:r>
            <a:r>
              <a:rPr lang="en-US" sz="2800" b="1" dirty="0"/>
              <a:t>IPC</a:t>
            </a:r>
            <a:r>
              <a:rPr lang="en-US" sz="2800" dirty="0"/>
              <a:t>.</a:t>
            </a:r>
          </a:p>
          <a:p>
            <a:pPr marL="635508" lvl="1" indent="-342900">
              <a:spcBef>
                <a:spcPts val="2400"/>
              </a:spcBef>
              <a:buClr>
                <a:srgbClr val="FFC000"/>
              </a:buClr>
              <a:buFont typeface="Arial" panose="020B0604020202020204" pitchFamily="34" charset="0"/>
              <a:buChar char="•"/>
            </a:pPr>
            <a:r>
              <a:rPr lang="en-US" sz="2600" b="1" dirty="0"/>
              <a:t>Message passing </a:t>
            </a:r>
            <a:r>
              <a:rPr lang="en-US" sz="2600" dirty="0"/>
              <a:t>is useful for exchanging smaller amounts of data, because </a:t>
            </a:r>
            <a:r>
              <a:rPr lang="en-US" sz="2600" b="1" u="sng" dirty="0"/>
              <a:t>no conflicts need be avoided</a:t>
            </a:r>
            <a:r>
              <a:rPr lang="en-US" sz="2600" dirty="0" smtClean="0"/>
              <a:t>.</a:t>
            </a:r>
            <a:endParaRPr lang="en-US" sz="2600" dirty="0"/>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INTERPROCESS COMMUNICATION</a:t>
            </a:r>
            <a:endParaRPr lang="en-US" sz="1400" dirty="0" smtClean="0">
              <a:solidFill>
                <a:schemeClr val="bg1"/>
              </a:solidFill>
            </a:endParaRPr>
          </a:p>
        </p:txBody>
      </p:sp>
    </p:spTree>
    <p:extLst>
      <p:ext uri="{BB962C8B-B14F-4D97-AF65-F5344CB8AC3E}">
        <p14:creationId xmlns:p14="http://schemas.microsoft.com/office/powerpoint/2010/main" val="328018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Reference</a:t>
            </a:r>
            <a:endParaRPr lang="en-US" dirty="0"/>
          </a:p>
        </p:txBody>
      </p:sp>
      <p:sp>
        <p:nvSpPr>
          <p:cNvPr id="5" name="Slide Number Placeholder 4"/>
          <p:cNvSpPr>
            <a:spLocks noGrp="1"/>
          </p:cNvSpPr>
          <p:nvPr>
            <p:ph type="sldNum" sz="quarter" idx="12"/>
          </p:nvPr>
        </p:nvSpPr>
        <p:spPr/>
        <p:txBody>
          <a:bodyPr/>
          <a:lstStyle/>
          <a:p>
            <a:fld id="{67173F58-4963-4C12-A4F2-3DAB0F212F35}" type="slidenum">
              <a:rPr lang="en-US" smtClean="0"/>
              <a:t>73</a:t>
            </a:fld>
            <a:endParaRPr lang="en-US"/>
          </a:p>
        </p:txBody>
      </p:sp>
      <p:sp>
        <p:nvSpPr>
          <p:cNvPr id="6"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REFERENCE</a:t>
            </a:r>
            <a:endParaRPr lang="en-US" sz="1400" dirty="0" smtClean="0">
              <a:solidFill>
                <a:schemeClr val="bg1"/>
              </a:solidFill>
            </a:endParaRPr>
          </a:p>
        </p:txBody>
      </p:sp>
      <p:sp>
        <p:nvSpPr>
          <p:cNvPr id="8" name="Content Placeholder 2"/>
          <p:cNvSpPr txBox="1">
            <a:spLocks/>
          </p:cNvSpPr>
          <p:nvPr/>
        </p:nvSpPr>
        <p:spPr>
          <a:xfrm>
            <a:off x="1249680" y="2032640"/>
            <a:ext cx="10058400" cy="39023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Clr>
                <a:srgbClr val="FFC000"/>
              </a:buClr>
              <a:buFont typeface="+mj-lt"/>
              <a:buAutoNum type="arabicPeriod"/>
            </a:pPr>
            <a:r>
              <a:rPr lang="en-US" sz="2600" dirty="0" err="1" smtClean="0"/>
              <a:t>Silberschatz</a:t>
            </a:r>
            <a:r>
              <a:rPr lang="en-US" sz="2600" dirty="0" smtClean="0"/>
              <a:t> </a:t>
            </a:r>
            <a:r>
              <a:rPr lang="en-US" sz="2600" dirty="0"/>
              <a:t>A., P.B. Galvin, and G. Gagne. </a:t>
            </a:r>
            <a:r>
              <a:rPr lang="en-US" sz="2600" b="1" i="1" dirty="0"/>
              <a:t>Operating System Concepts, 8</a:t>
            </a:r>
            <a:r>
              <a:rPr lang="en-US" sz="2600" b="1" i="1" baseline="30000" dirty="0"/>
              <a:t>th</a:t>
            </a:r>
            <a:r>
              <a:rPr lang="en-US" sz="2600" b="1" i="1" dirty="0"/>
              <a:t> edition</a:t>
            </a:r>
            <a:r>
              <a:rPr lang="en-US" sz="2600" dirty="0"/>
              <a:t>. John Wiley, 2009</a:t>
            </a:r>
            <a:r>
              <a:rPr lang="en-US" sz="2600" dirty="0" smtClean="0"/>
              <a:t>.</a:t>
            </a:r>
          </a:p>
          <a:p>
            <a:pPr marL="514350" indent="-514350">
              <a:buClr>
                <a:srgbClr val="FFC000"/>
              </a:buClr>
              <a:buFont typeface="+mj-lt"/>
              <a:buAutoNum type="arabicPeriod"/>
            </a:pPr>
            <a:endParaRPr lang="en-US" sz="2600" dirty="0" smtClean="0"/>
          </a:p>
          <a:p>
            <a:pPr marL="514350" indent="-514350">
              <a:buClr>
                <a:srgbClr val="FFC000"/>
              </a:buClr>
              <a:buFont typeface="+mj-lt"/>
              <a:buAutoNum type="arabicPeriod"/>
            </a:pPr>
            <a:endParaRPr lang="en-US" sz="2600" dirty="0" smtClean="0"/>
          </a:p>
          <a:p>
            <a:pPr marL="514350" indent="-514350">
              <a:buClr>
                <a:srgbClr val="FFC000"/>
              </a:buClr>
              <a:buFont typeface="+mj-lt"/>
              <a:buAutoNum type="arabicPeriod"/>
            </a:pPr>
            <a:endParaRPr lang="en-US" sz="2600" dirty="0"/>
          </a:p>
        </p:txBody>
      </p:sp>
    </p:spTree>
    <p:extLst>
      <p:ext uri="{BB962C8B-B14F-4D97-AF65-F5344CB8AC3E}">
        <p14:creationId xmlns:p14="http://schemas.microsoft.com/office/powerpoint/2010/main" val="2664893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Process in Memory</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
        <p:nvSpPr>
          <p:cNvPr id="14" name="Slide Number Placeholder 13"/>
          <p:cNvSpPr>
            <a:spLocks noGrp="1"/>
          </p:cNvSpPr>
          <p:nvPr>
            <p:ph type="sldNum" sz="quarter" idx="12"/>
          </p:nvPr>
        </p:nvSpPr>
        <p:spPr/>
        <p:txBody>
          <a:bodyPr/>
          <a:lstStyle/>
          <a:p>
            <a:fld id="{67173F58-4963-4C12-A4F2-3DAB0F212F35}" type="slidenum">
              <a:rPr lang="en-US" smtClean="0"/>
              <a:t>8</a:t>
            </a:fld>
            <a:endParaRPr lang="en-US"/>
          </a:p>
        </p:txBody>
      </p:sp>
      <p:grpSp>
        <p:nvGrpSpPr>
          <p:cNvPr id="3" name="Group 2"/>
          <p:cNvGrpSpPr/>
          <p:nvPr/>
        </p:nvGrpSpPr>
        <p:grpSpPr>
          <a:xfrm>
            <a:off x="-328646" y="1910424"/>
            <a:ext cx="6686570" cy="4376300"/>
            <a:chOff x="-328646" y="1910424"/>
            <a:chExt cx="6686570" cy="4376300"/>
          </a:xfrm>
        </p:grpSpPr>
        <p:pic>
          <p:nvPicPr>
            <p:cNvPr id="1026" name="Picture 2" descr="Image result for memory layout + 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14" y="1910424"/>
              <a:ext cx="4433678" cy="43763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328646" y="5893760"/>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http://www.tenouk.com/ModuleZ.html</a:t>
              </a:r>
              <a:endParaRPr lang="en-US" sz="1200" i="1" dirty="0">
                <a:solidFill>
                  <a:schemeClr val="bg2">
                    <a:lumMod val="50000"/>
                  </a:schemeClr>
                </a:solidFill>
              </a:endParaRPr>
            </a:p>
          </p:txBody>
        </p:sp>
      </p:grpSp>
      <p:grpSp>
        <p:nvGrpSpPr>
          <p:cNvPr id="4" name="Group 3"/>
          <p:cNvGrpSpPr/>
          <p:nvPr/>
        </p:nvGrpSpPr>
        <p:grpSpPr>
          <a:xfrm>
            <a:off x="5072330" y="1771868"/>
            <a:ext cx="6912634" cy="4596233"/>
            <a:chOff x="5072330" y="1771868"/>
            <a:chExt cx="6912634" cy="4596233"/>
          </a:xfrm>
        </p:grpSpPr>
        <p:pic>
          <p:nvPicPr>
            <p:cNvPr id="1028" name="Picture 4" descr="Image result for process memory layout + c examp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330" y="1771868"/>
              <a:ext cx="6912634" cy="45259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5185362" y="5975137"/>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http://www.sanfoundry.com/c-question-run-time-stack-usage/</a:t>
              </a:r>
              <a:endParaRPr lang="en-US" sz="1200" i="1" dirty="0">
                <a:solidFill>
                  <a:schemeClr val="bg2">
                    <a:lumMod val="50000"/>
                  </a:schemeClr>
                </a:solidFill>
              </a:endParaRPr>
            </a:p>
          </p:txBody>
        </p:sp>
      </p:grpSp>
      <p:sp>
        <p:nvSpPr>
          <p:cNvPr id="13" name="Rounded Rectangle 12"/>
          <p:cNvSpPr/>
          <p:nvPr/>
        </p:nvSpPr>
        <p:spPr>
          <a:xfrm>
            <a:off x="2169248" y="4554747"/>
            <a:ext cx="2661544" cy="362310"/>
          </a:xfrm>
          <a:prstGeom prst="roundRect">
            <a:avLst/>
          </a:prstGeom>
          <a:solidFill>
            <a:srgbClr val="00B050">
              <a:alpha val="1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169248" y="3539782"/>
            <a:ext cx="2661544" cy="831594"/>
          </a:xfrm>
          <a:prstGeom prst="roundRect">
            <a:avLst/>
          </a:prstGeom>
          <a:solidFill>
            <a:srgbClr val="00B050">
              <a:alpha val="1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169248" y="2346383"/>
            <a:ext cx="2661544" cy="462941"/>
          </a:xfrm>
          <a:prstGeom prst="roundRect">
            <a:avLst/>
          </a:prstGeom>
          <a:solidFill>
            <a:srgbClr val="00B050">
              <a:alpha val="1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169248" y="2809324"/>
            <a:ext cx="2661544" cy="638773"/>
          </a:xfrm>
          <a:prstGeom prst="roundRect">
            <a:avLst/>
          </a:prstGeom>
          <a:solidFill>
            <a:srgbClr val="00B050">
              <a:alpha val="10000"/>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6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xit" presetSubtype="0" fill="hold" grpId="1" nodeType="with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6" grpId="0" animBg="1"/>
      <p:bldP spid="16" grpId="1"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emory layout + c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940" y="2039172"/>
            <a:ext cx="8871264" cy="4118803"/>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nvSpPr>
        <p:spPr>
          <a:xfrm>
            <a:off x="5037826" y="1966823"/>
            <a:ext cx="5348378" cy="810883"/>
          </a:xfrm>
          <a:prstGeom prst="roundRect">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5400" dirty="0" smtClean="0"/>
              <a:t>Process in Memory</a:t>
            </a:r>
            <a:endParaRPr lang="en-US" dirty="0"/>
          </a:p>
        </p:txBody>
      </p:sp>
      <p:sp>
        <p:nvSpPr>
          <p:cNvPr id="12" name="Subtitle 2"/>
          <p:cNvSpPr txBox="1">
            <a:spLocks/>
          </p:cNvSpPr>
          <p:nvPr/>
        </p:nvSpPr>
        <p:spPr>
          <a:xfrm>
            <a:off x="4308042" y="6470095"/>
            <a:ext cx="2940561" cy="394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1400" dirty="0" smtClean="0">
                <a:solidFill>
                  <a:schemeClr val="bg1"/>
                </a:solidFill>
              </a:rPr>
              <a:t>OVERVIEW OF PROCESS</a:t>
            </a:r>
          </a:p>
        </p:txBody>
      </p:sp>
      <p:sp>
        <p:nvSpPr>
          <p:cNvPr id="14" name="Slide Number Placeholder 13"/>
          <p:cNvSpPr>
            <a:spLocks noGrp="1"/>
          </p:cNvSpPr>
          <p:nvPr>
            <p:ph type="sldNum" sz="quarter" idx="12"/>
          </p:nvPr>
        </p:nvSpPr>
        <p:spPr/>
        <p:txBody>
          <a:bodyPr/>
          <a:lstStyle/>
          <a:p>
            <a:fld id="{67173F58-4963-4C12-A4F2-3DAB0F212F35}" type="slidenum">
              <a:rPr lang="en-US" smtClean="0"/>
              <a:t>9</a:t>
            </a:fld>
            <a:endParaRPr lang="en-US"/>
          </a:p>
        </p:txBody>
      </p:sp>
      <p:sp>
        <p:nvSpPr>
          <p:cNvPr id="21" name="Rounded Rectangle 20"/>
          <p:cNvSpPr/>
          <p:nvPr/>
        </p:nvSpPr>
        <p:spPr>
          <a:xfrm>
            <a:off x="5017696" y="2777707"/>
            <a:ext cx="5348378" cy="1052422"/>
          </a:xfrm>
          <a:prstGeom prst="roundRect">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144924" y="1844539"/>
            <a:ext cx="4159453" cy="1088443"/>
            <a:chOff x="144924" y="1844539"/>
            <a:chExt cx="4159453" cy="1088443"/>
          </a:xfrm>
        </p:grpSpPr>
        <p:sp>
          <p:nvSpPr>
            <p:cNvPr id="19" name="Rounded Rectangle 18"/>
            <p:cNvSpPr/>
            <p:nvPr/>
          </p:nvSpPr>
          <p:spPr>
            <a:xfrm>
              <a:off x="1656271" y="2574332"/>
              <a:ext cx="1535503" cy="358650"/>
            </a:xfrm>
            <a:prstGeom prst="round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44924" y="1844539"/>
              <a:ext cx="4159453" cy="690113"/>
              <a:chOff x="144924" y="1844539"/>
              <a:chExt cx="4159453" cy="690113"/>
            </a:xfrm>
          </p:grpSpPr>
          <p:pic>
            <p:nvPicPr>
              <p:cNvPr id="25" name="Picture 12" descr="Image result for ques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924" y="1844539"/>
                <a:ext cx="1003292" cy="690113"/>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p:cNvSpPr/>
              <p:nvPr/>
            </p:nvSpPr>
            <p:spPr>
              <a:xfrm>
                <a:off x="1097280" y="2049482"/>
                <a:ext cx="3207097" cy="390881"/>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smtClean="0"/>
                  <a:t>Which section should it be?</a:t>
                </a:r>
                <a:endParaRPr lang="en-US" sz="2000" dirty="0"/>
              </a:p>
            </p:txBody>
          </p:sp>
        </p:grpSp>
      </p:grpSp>
      <p:sp>
        <p:nvSpPr>
          <p:cNvPr id="29" name="Rounded Rectangle 28"/>
          <p:cNvSpPr/>
          <p:nvPr/>
        </p:nvSpPr>
        <p:spPr>
          <a:xfrm>
            <a:off x="5017695" y="1966937"/>
            <a:ext cx="5489709" cy="810883"/>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983189" y="2798182"/>
            <a:ext cx="5642808" cy="1063290"/>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574" y="2945845"/>
            <a:ext cx="3188323" cy="1969098"/>
            <a:chOff x="3451" y="1844539"/>
            <a:chExt cx="3188323" cy="1969098"/>
          </a:xfrm>
        </p:grpSpPr>
        <p:sp>
          <p:nvSpPr>
            <p:cNvPr id="34" name="Rounded Rectangle 33"/>
            <p:cNvSpPr/>
            <p:nvPr/>
          </p:nvSpPr>
          <p:spPr>
            <a:xfrm>
              <a:off x="1656271" y="2574332"/>
              <a:ext cx="1535503" cy="358650"/>
            </a:xfrm>
            <a:prstGeom prst="round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451" y="1844539"/>
              <a:ext cx="1511347" cy="1969098"/>
              <a:chOff x="3451" y="1844539"/>
              <a:chExt cx="1511347" cy="1969098"/>
            </a:xfrm>
          </p:grpSpPr>
          <p:pic>
            <p:nvPicPr>
              <p:cNvPr id="36" name="Picture 12" descr="Image result for ques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226" y="1844539"/>
                <a:ext cx="1003292" cy="690113"/>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le 36"/>
              <p:cNvSpPr/>
              <p:nvPr/>
            </p:nvSpPr>
            <p:spPr>
              <a:xfrm>
                <a:off x="3451" y="2534652"/>
                <a:ext cx="1511347" cy="1278985"/>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Which section should it be?</a:t>
                </a:r>
                <a:endParaRPr lang="en-US" dirty="0"/>
              </a:p>
            </p:txBody>
          </p:sp>
        </p:grpSp>
      </p:grpSp>
      <p:grpSp>
        <p:nvGrpSpPr>
          <p:cNvPr id="38" name="Group 37"/>
          <p:cNvGrpSpPr/>
          <p:nvPr/>
        </p:nvGrpSpPr>
        <p:grpSpPr>
          <a:xfrm>
            <a:off x="-2303" y="3150004"/>
            <a:ext cx="3481477" cy="1969098"/>
            <a:chOff x="3451" y="1844539"/>
            <a:chExt cx="3481477" cy="1969098"/>
          </a:xfrm>
        </p:grpSpPr>
        <p:sp>
          <p:nvSpPr>
            <p:cNvPr id="39" name="Rounded Rectangle 38"/>
            <p:cNvSpPr/>
            <p:nvPr/>
          </p:nvSpPr>
          <p:spPr>
            <a:xfrm>
              <a:off x="1656271" y="2675035"/>
              <a:ext cx="1828657" cy="244413"/>
            </a:xfrm>
            <a:prstGeom prst="round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3451" y="1844539"/>
              <a:ext cx="1511347" cy="1969098"/>
              <a:chOff x="3451" y="1844539"/>
              <a:chExt cx="1511347" cy="1969098"/>
            </a:xfrm>
          </p:grpSpPr>
          <p:pic>
            <p:nvPicPr>
              <p:cNvPr id="41" name="Picture 12" descr="Image result for ques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226" y="1844539"/>
                <a:ext cx="1003292" cy="690113"/>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3451" y="2534652"/>
                <a:ext cx="1511347" cy="1278985"/>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Which section should it be?</a:t>
                </a:r>
                <a:endParaRPr lang="en-US" dirty="0"/>
              </a:p>
            </p:txBody>
          </p:sp>
        </p:grpSp>
      </p:grpSp>
      <p:sp>
        <p:nvSpPr>
          <p:cNvPr id="44" name="Rounded Rectangle 43"/>
          <p:cNvSpPr/>
          <p:nvPr/>
        </p:nvSpPr>
        <p:spPr>
          <a:xfrm>
            <a:off x="5259690" y="3812199"/>
            <a:ext cx="4045675" cy="533704"/>
          </a:xfrm>
          <a:prstGeom prst="roundRect">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5153131" y="3812199"/>
            <a:ext cx="4295670" cy="533703"/>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7762" y="3408909"/>
            <a:ext cx="4474591" cy="1969098"/>
            <a:chOff x="3451" y="1844539"/>
            <a:chExt cx="4474591" cy="1969098"/>
          </a:xfrm>
        </p:grpSpPr>
        <p:sp>
          <p:nvSpPr>
            <p:cNvPr id="47" name="Rounded Rectangle 46"/>
            <p:cNvSpPr/>
            <p:nvPr/>
          </p:nvSpPr>
          <p:spPr>
            <a:xfrm>
              <a:off x="1656271" y="2639177"/>
              <a:ext cx="2821771" cy="297628"/>
            </a:xfrm>
            <a:prstGeom prst="roundRect">
              <a:avLst/>
            </a:prstGeom>
            <a:solidFill>
              <a:srgbClr val="FF0000">
                <a:alpha val="2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3451" y="1844539"/>
              <a:ext cx="1511347" cy="1969098"/>
              <a:chOff x="3451" y="1844539"/>
              <a:chExt cx="1511347" cy="1969098"/>
            </a:xfrm>
          </p:grpSpPr>
          <p:pic>
            <p:nvPicPr>
              <p:cNvPr id="49" name="Picture 12" descr="Image result for question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0226" y="1844539"/>
                <a:ext cx="1003292" cy="690113"/>
              </a:xfrm>
              <a:prstGeom prst="rect">
                <a:avLst/>
              </a:prstGeom>
              <a:noFill/>
              <a:extLst>
                <a:ext uri="{909E8E84-426E-40DD-AFC4-6F175D3DCCD1}">
                  <a14:hiddenFill xmlns:a14="http://schemas.microsoft.com/office/drawing/2010/main">
                    <a:solidFill>
                      <a:srgbClr val="FFFFFF"/>
                    </a:solidFill>
                  </a14:hiddenFill>
                </a:ext>
              </a:extLst>
            </p:spPr>
          </p:pic>
          <p:sp>
            <p:nvSpPr>
              <p:cNvPr id="50" name="Rounded Rectangle 49"/>
              <p:cNvSpPr/>
              <p:nvPr/>
            </p:nvSpPr>
            <p:spPr>
              <a:xfrm>
                <a:off x="3451" y="2534652"/>
                <a:ext cx="1511347" cy="1278985"/>
              </a:xfrm>
              <a:prstGeom prst="round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Which section should it be?</a:t>
                </a:r>
                <a:endParaRPr lang="en-US" dirty="0"/>
              </a:p>
            </p:txBody>
          </p:sp>
        </p:grpSp>
      </p:grpSp>
      <p:sp>
        <p:nvSpPr>
          <p:cNvPr id="51" name="Rounded Rectangle 50"/>
          <p:cNvSpPr/>
          <p:nvPr/>
        </p:nvSpPr>
        <p:spPr>
          <a:xfrm>
            <a:off x="5379586" y="4301812"/>
            <a:ext cx="5113177" cy="903200"/>
          </a:xfrm>
          <a:prstGeom prst="roundRect">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5265641" y="4301812"/>
            <a:ext cx="5348378" cy="977218"/>
          </a:xfrm>
          <a:prstGeom prst="round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p:nvSpPr>
        <p:spPr>
          <a:xfrm>
            <a:off x="-207875" y="5980025"/>
            <a:ext cx="6686570" cy="39296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1400" i="1" dirty="0">
                <a:solidFill>
                  <a:schemeClr val="bg2">
                    <a:lumMod val="50000"/>
                  </a:schemeClr>
                </a:solidFill>
              </a:rPr>
              <a:t>http://www.tenouk.com/ModuleZ.html</a:t>
            </a:r>
            <a:endParaRPr lang="en-US" sz="1200" i="1" dirty="0">
              <a:solidFill>
                <a:schemeClr val="bg2">
                  <a:lumMod val="50000"/>
                </a:schemeClr>
              </a:solidFill>
            </a:endParaRPr>
          </a:p>
        </p:txBody>
      </p:sp>
    </p:spTree>
    <p:extLst>
      <p:ext uri="{BB962C8B-B14F-4D97-AF65-F5344CB8AC3E}">
        <p14:creationId xmlns:p14="http://schemas.microsoft.com/office/powerpoint/2010/main" val="16217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par>
                                <p:cTn id="13" presetID="10" presetClass="entr" presetSubtype="0" fill="hold" grpId="1"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grpId="2" nodeType="with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33"/>
                                        </p:tgtEl>
                                      </p:cBhvr>
                                    </p:animEffect>
                                    <p:set>
                                      <p:cBhvr>
                                        <p:cTn id="42" dur="1" fill="hold">
                                          <p:stCondLst>
                                            <p:cond delay="499"/>
                                          </p:stCondLst>
                                        </p:cTn>
                                        <p:tgtEl>
                                          <p:spTgt spid="3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0"/>
                                        </p:tgtEl>
                                      </p:cBhvr>
                                    </p:animEffect>
                                    <p:set>
                                      <p:cBhvr>
                                        <p:cTn id="45" dur="1" fill="hold">
                                          <p:stCondLst>
                                            <p:cond delay="499"/>
                                          </p:stCondLst>
                                        </p:cTn>
                                        <p:tgtEl>
                                          <p:spTgt spid="3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1"/>
                                        </p:tgtEl>
                                      </p:cBhvr>
                                    </p:animEffect>
                                    <p:set>
                                      <p:cBhvr>
                                        <p:cTn id="48" dur="1" fill="hold">
                                          <p:stCondLst>
                                            <p:cond delay="499"/>
                                          </p:stCondLst>
                                        </p:cTn>
                                        <p:tgtEl>
                                          <p:spTgt spid="21"/>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31"/>
                                        </p:tgtEl>
                                      </p:cBhvr>
                                    </p:animEffect>
                                    <p:set>
                                      <p:cBhvr>
                                        <p:cTn id="56" dur="1" fill="hold">
                                          <p:stCondLst>
                                            <p:cond delay="499"/>
                                          </p:stCondLst>
                                        </p:cTn>
                                        <p:tgtEl>
                                          <p:spTgt spid="3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38"/>
                                        </p:tgtEl>
                                      </p:cBhvr>
                                    </p:animEffect>
                                    <p:set>
                                      <p:cBhvr>
                                        <p:cTn id="61" dur="1" fill="hold">
                                          <p:stCondLst>
                                            <p:cond delay="499"/>
                                          </p:stCondLst>
                                        </p:cTn>
                                        <p:tgtEl>
                                          <p:spTgt spid="38"/>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1" grpId="1" animBg="1"/>
      <p:bldP spid="29" grpId="0" animBg="1"/>
      <p:bldP spid="29" grpId="1" animBg="1"/>
      <p:bldP spid="29" grpId="2" animBg="1"/>
      <p:bldP spid="30" grpId="0" animBg="1"/>
      <p:bldP spid="30" grpId="1" animBg="1"/>
      <p:bldP spid="44" grpId="0" animBg="1"/>
      <p:bldP spid="31" grpId="0" animBg="1"/>
      <p:bldP spid="31" grpId="1" animBg="1"/>
      <p:bldP spid="32"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2243</TotalTime>
  <Words>4723</Words>
  <Application>Microsoft Office PowerPoint</Application>
  <PresentationFormat>Widescreen</PresentationFormat>
  <Paragraphs>557</Paragraphs>
  <Slides>73</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Calibri Light</vt:lpstr>
      <vt:lpstr>Cordia New</vt:lpstr>
      <vt:lpstr>Times New Roman</vt:lpstr>
      <vt:lpstr>Wingdings</vt:lpstr>
      <vt:lpstr>Retrospect</vt:lpstr>
      <vt:lpstr>Part 2 Process Management  Chapter 2 Process Concept</vt:lpstr>
      <vt:lpstr>Outline</vt:lpstr>
      <vt:lpstr>Overview of Process</vt:lpstr>
      <vt:lpstr>Overview of Process Concept</vt:lpstr>
      <vt:lpstr>Overview of Process Concept</vt:lpstr>
      <vt:lpstr>Overview of Process Concept</vt:lpstr>
      <vt:lpstr>Process</vt:lpstr>
      <vt:lpstr>Process in Memory</vt:lpstr>
      <vt:lpstr>Process in Memory</vt:lpstr>
      <vt:lpstr>Process in Memory</vt:lpstr>
      <vt:lpstr>Process</vt:lpstr>
      <vt:lpstr>Process</vt:lpstr>
      <vt:lpstr>Process</vt:lpstr>
      <vt:lpstr>Process State</vt:lpstr>
      <vt:lpstr>Process</vt:lpstr>
      <vt:lpstr>Process Control Block</vt:lpstr>
      <vt:lpstr>Process Control Block</vt:lpstr>
      <vt:lpstr>Process Control Block</vt:lpstr>
      <vt:lpstr>CPU Switch from Process to Process</vt:lpstr>
      <vt:lpstr>Context Switch</vt:lpstr>
      <vt:lpstr>Context Switch</vt:lpstr>
      <vt:lpstr>Overview of Thread</vt:lpstr>
      <vt:lpstr>Thread of Execution</vt:lpstr>
      <vt:lpstr>Threads</vt:lpstr>
      <vt:lpstr>Threads</vt:lpstr>
      <vt:lpstr>Threads</vt:lpstr>
      <vt:lpstr>Single &amp; Multithreaded Processes</vt:lpstr>
      <vt:lpstr>Memory Layout  of Multithreaded Process</vt:lpstr>
      <vt:lpstr>Motivation of Multithread</vt:lpstr>
      <vt:lpstr>Multithread Processes</vt:lpstr>
      <vt:lpstr>Motivation of Multithread</vt:lpstr>
      <vt:lpstr>Motivation of Multithread</vt:lpstr>
      <vt:lpstr>Motivation of Multithread</vt:lpstr>
      <vt:lpstr>Motivation of Multithread</vt:lpstr>
      <vt:lpstr>Benefit of Multithread</vt:lpstr>
      <vt:lpstr>Benefit of Multithread</vt:lpstr>
      <vt:lpstr>Benefit of Multithread</vt:lpstr>
      <vt:lpstr>Benefit of Multithread</vt:lpstr>
      <vt:lpstr>Sequential vs. Concurrent threads</vt:lpstr>
      <vt:lpstr>Process Scheduling</vt:lpstr>
      <vt:lpstr>Process Scheduling</vt:lpstr>
      <vt:lpstr>Scheduling Queues</vt:lpstr>
      <vt:lpstr>Ready Queue and  Various I/O Device Queues</vt:lpstr>
      <vt:lpstr>Scheduling Queues</vt:lpstr>
      <vt:lpstr>Schedulers</vt:lpstr>
      <vt:lpstr>Operations on Processes</vt:lpstr>
      <vt:lpstr>Operations on Processes</vt:lpstr>
      <vt:lpstr>Process Creation</vt:lpstr>
      <vt:lpstr>Tree of Processes</vt:lpstr>
      <vt:lpstr>Process Creation</vt:lpstr>
      <vt:lpstr>Process Creation</vt:lpstr>
      <vt:lpstr>Example: Process Creation in UNIX</vt:lpstr>
      <vt:lpstr>Example: Process Creation in UNIX</vt:lpstr>
      <vt:lpstr>Example: Process Creation in UNIX</vt:lpstr>
      <vt:lpstr>Example: Process Creation in UNIX</vt:lpstr>
      <vt:lpstr>Example: Process Creation in UNIX</vt:lpstr>
      <vt:lpstr>Example: Process Creation in UNIX</vt:lpstr>
      <vt:lpstr>Process Termination</vt:lpstr>
      <vt:lpstr>Process Termination</vt:lpstr>
      <vt:lpstr>Process Termination</vt:lpstr>
      <vt:lpstr>Interprocess Communication</vt:lpstr>
      <vt:lpstr>Cooperating Processes</vt:lpstr>
      <vt:lpstr>Cooperating Processes</vt:lpstr>
      <vt:lpstr>Cooperating Processes</vt:lpstr>
      <vt:lpstr>Interprocess Communication</vt:lpstr>
      <vt:lpstr>Shared Memory</vt:lpstr>
      <vt:lpstr>Shared Memory</vt:lpstr>
      <vt:lpstr>Shared Memory</vt:lpstr>
      <vt:lpstr>Message Passing</vt:lpstr>
      <vt:lpstr>Message Passing</vt:lpstr>
      <vt:lpstr>Shared Memory vs. Message Passing</vt:lpstr>
      <vt:lpstr>Shared Memory vs. Message Passing</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1 Overview  Chapter 1 Introduction to  Data Communications and Networking</dc:title>
  <dc:creator>SupasitK</dc:creator>
  <cp:lastModifiedBy>SupasitK</cp:lastModifiedBy>
  <cp:revision>1005</cp:revision>
  <dcterms:created xsi:type="dcterms:W3CDTF">2017-07-18T03:08:11Z</dcterms:created>
  <dcterms:modified xsi:type="dcterms:W3CDTF">2017-08-24T09:56:06Z</dcterms:modified>
</cp:coreProperties>
</file>