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6" r:id="rId2"/>
    <p:sldId id="293"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95" r:id="rId19"/>
    <p:sldId id="296" r:id="rId20"/>
    <p:sldId id="273" r:id="rId21"/>
    <p:sldId id="274" r:id="rId22"/>
    <p:sldId id="275" r:id="rId23"/>
    <p:sldId id="276" r:id="rId24"/>
    <p:sldId id="277" r:id="rId25"/>
    <p:sldId id="278" r:id="rId26"/>
    <p:sldId id="279" r:id="rId27"/>
    <p:sldId id="280" r:id="rId28"/>
    <p:sldId id="281" r:id="rId29"/>
    <p:sldId id="302" r:id="rId30"/>
    <p:sldId id="282" r:id="rId31"/>
    <p:sldId id="304" r:id="rId32"/>
    <p:sldId id="305" r:id="rId33"/>
    <p:sldId id="307" r:id="rId34"/>
    <p:sldId id="308" r:id="rId35"/>
    <p:sldId id="309" r:id="rId36"/>
    <p:sldId id="303" r:id="rId37"/>
    <p:sldId id="297" r:id="rId38"/>
    <p:sldId id="299" r:id="rId39"/>
    <p:sldId id="300" r:id="rId40"/>
    <p:sldId id="301" r:id="rId41"/>
    <p:sldId id="298" r:id="rId42"/>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0" autoAdjust="0"/>
    <p:restoredTop sz="94660"/>
  </p:normalViewPr>
  <p:slideViewPr>
    <p:cSldViewPr>
      <p:cViewPr>
        <p:scale>
          <a:sx n="84" d="100"/>
          <a:sy n="84" d="100"/>
        </p:scale>
        <p:origin x="-79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5B79509E-47D9-4579-B152-5F932A05BE22}" type="datetimeFigureOut">
              <a:rPr lang="en-US" smtClean="0"/>
              <a:pPr/>
              <a:t>10/8/2012</a:t>
            </a:fld>
            <a:endParaRPr lang="en-US"/>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493137B0-4672-4DF4-A9C0-5403733FAEA7}" type="slidenum">
              <a:rPr lang="en-US" smtClean="0"/>
              <a:pPr/>
              <a:t>‹#›</a:t>
            </a:fld>
            <a:endParaRPr lang="en-US"/>
          </a:p>
        </p:txBody>
      </p:sp>
    </p:spTree>
    <p:extLst>
      <p:ext uri="{BB962C8B-B14F-4D97-AF65-F5344CB8AC3E}">
        <p14:creationId xmlns:p14="http://schemas.microsoft.com/office/powerpoint/2010/main" val="154195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510E5307-70C0-43F6-A671-DB72D651D9DA}" type="datetimeFigureOut">
              <a:rPr lang="th-TH" smtClean="0"/>
              <a:pPr/>
              <a:t>08/10/55</a:t>
            </a:fld>
            <a:endParaRPr lang="th-TH"/>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73AB7E0D-1412-403A-81D7-0B2D89B58C3B}" type="slidenum">
              <a:rPr lang="th-TH" smtClean="0"/>
              <a:pPr/>
              <a:t>‹#›</a:t>
            </a:fld>
            <a:endParaRPr lang="th-TH"/>
          </a:p>
        </p:txBody>
      </p:sp>
    </p:spTree>
    <p:extLst>
      <p:ext uri="{BB962C8B-B14F-4D97-AF65-F5344CB8AC3E}">
        <p14:creationId xmlns:p14="http://schemas.microsoft.com/office/powerpoint/2010/main" val="3039064953"/>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14956A-EDBF-48E3-8A75-EF69A284C0DC}" type="slidenum">
              <a:rPr lang="en-US"/>
              <a:pPr/>
              <a:t>32</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t>To compute p, we use Horner’s rule</a:t>
            </a:r>
          </a:p>
          <a:p>
            <a:r>
              <a:rPr lang="en-US"/>
              <a:t>	p = P[m] + 10(P[m-1] + 10(P[m-2] + … + 10(P[2] + 10(P[1]) …))</a:t>
            </a:r>
          </a:p>
          <a:p>
            <a:r>
              <a:rPr lang="en-US"/>
              <a:t>in which we can compute in time 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CF00C0-C3C5-4836-8104-A0A08C40F8D0}" type="slidenum">
              <a:rPr lang="en-US"/>
              <a:pPr/>
              <a:t>33</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Here, we are using a window of size 2. It corresponds to the length of the pattern. For the first window, we see that the value is 31. If we wanted to find out the value of the next window, we would merely subtract the high-order digit 3 and add the low-order digit 4, so that we are left with 14, the value of the second window.</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61F0A-ABC3-47DD-B4B8-6C693A9998BE}" type="slidenum">
              <a:rPr lang="en-US"/>
              <a:pPr/>
              <a:t>34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t>Spurious hit is when we have a match but it isn’t an actual match to the pattern. When this happen, further testing is done.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4000" b="1">
                <a:solidFill>
                  <a:schemeClr val="tx1">
                    <a:tint val="75000"/>
                  </a:schemeClr>
                </a:solidFill>
                <a:effectLst>
                  <a:outerShdw blurRad="38100" dist="38100" dir="2700000" algn="tl">
                    <a:srgbClr val="000000">
                      <a:alpha val="43137"/>
                    </a:srgbClr>
                  </a:outerShdw>
                </a:effectLst>
                <a:latin typeface="TH SarabunPSK" pitchFamily="34" charset="-34"/>
                <a:cs typeface="TH SarabunPSK" pitchFamily="34" charset="-3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B85-6619-4296-B721-908AF74B2353}" type="slidenum">
              <a:rPr lang="en-US" smtClean="0"/>
              <a:pPr/>
              <a:t>‹#›</a:t>
            </a:fld>
            <a:endParaRPr lang="en-US"/>
          </a:p>
        </p:txBody>
      </p:sp>
      <p:sp>
        <p:nvSpPr>
          <p:cNvPr id="7" name="Rectangle 6"/>
          <p:cNvSpPr/>
          <p:nvPr/>
        </p:nvSpPr>
        <p:spPr>
          <a:xfrm>
            <a:off x="0" y="44624"/>
            <a:ext cx="9144000" cy="86409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r"/>
            <a:r>
              <a:rPr lang="th-TH" sz="2800" b="1" i="1" dirty="0" smtClean="0">
                <a:effectLst>
                  <a:outerShdw blurRad="38100" dist="38100" dir="2700000" algn="tl">
                    <a:srgbClr val="000000">
                      <a:alpha val="43137"/>
                    </a:srgbClr>
                  </a:outerShdw>
                </a:effectLst>
                <a:latin typeface="TH SarabunPSK" pitchFamily="34" charset="-34"/>
                <a:cs typeface="TH SarabunPSK" pitchFamily="34" charset="-34"/>
              </a:rPr>
              <a:t>ภาควิชาวิทยาการคอมพิวเตอร์และสารสนเทศ</a:t>
            </a:r>
            <a:r>
              <a:rPr lang="th-TH" sz="2800" b="1" i="1" baseline="0" dirty="0" smtClean="0">
                <a:effectLst>
                  <a:outerShdw blurRad="38100" dist="38100" dir="2700000" algn="tl">
                    <a:srgbClr val="000000">
                      <a:alpha val="43137"/>
                    </a:srgbClr>
                  </a:outerShdw>
                </a:effectLst>
                <a:latin typeface="TH SarabunPSK" pitchFamily="34" charset="-34"/>
                <a:cs typeface="TH SarabunPSK" pitchFamily="34" charset="-34"/>
              </a:rPr>
              <a:t> คณะวิทยาศาสตร์ประยุกต์ </a:t>
            </a:r>
          </a:p>
          <a:p>
            <a:pPr algn="r"/>
            <a:r>
              <a:rPr lang="th-TH" sz="2800" b="1" i="1" baseline="0" dirty="0" smtClean="0">
                <a:effectLst>
                  <a:outerShdw blurRad="38100" dist="38100" dir="2700000" algn="tl">
                    <a:srgbClr val="000000">
                      <a:alpha val="43137"/>
                    </a:srgbClr>
                  </a:outerShdw>
                </a:effectLst>
                <a:latin typeface="TH SarabunPSK" pitchFamily="34" charset="-34"/>
                <a:cs typeface="TH SarabunPSK" pitchFamily="34" charset="-34"/>
              </a:rPr>
              <a:t>มหาวิทยาลัยเทคโนโลยีพระจอมเกล้าพระนครเหนือ</a:t>
            </a:r>
            <a:endParaRPr lang="en-US" sz="2800" b="1" i="1" dirty="0" smtClean="0">
              <a:effectLst>
                <a:outerShdw blurRad="38100" dist="38100" dir="2700000" algn="tl">
                  <a:srgbClr val="000000">
                    <a:alpha val="43137"/>
                  </a:srgbClr>
                </a:outerShdw>
              </a:effectLst>
              <a:latin typeface="TH SarabunPSK" pitchFamily="34" charset="-34"/>
              <a:cs typeface="TH SarabunPSK" pitchFamily="34" charset="-34"/>
            </a:endParaRPr>
          </a:p>
        </p:txBody>
      </p:sp>
      <p:sp>
        <p:nvSpPr>
          <p:cNvPr id="12" name="Title 11"/>
          <p:cNvSpPr>
            <a:spLocks noGrp="1"/>
          </p:cNvSpPr>
          <p:nvPr>
            <p:ph type="title"/>
          </p:nvPr>
        </p:nvSpPr>
        <p:spPr>
          <a:xfrm>
            <a:off x="539552" y="1916832"/>
            <a:ext cx="8229600" cy="1647056"/>
          </a:xfrm>
        </p:spPr>
        <p:txBody>
          <a:bodyPr>
            <a:normAutofit/>
          </a:bodyPr>
          <a:lstStyle>
            <a:lvl1pPr>
              <a:defRPr sz="5400" b="1">
                <a:effectLst>
                  <a:outerShdw blurRad="38100" dist="38100" dir="2700000" algn="tl">
                    <a:srgbClr val="000000">
                      <a:alpha val="43137"/>
                    </a:srgbClr>
                  </a:outerShdw>
                </a:effectLst>
                <a:latin typeface="TH SarabunPSK" pitchFamily="34" charset="-34"/>
                <a:cs typeface="TH SarabunPSK" pitchFamily="34" charset="-34"/>
              </a:defRPr>
            </a:lvl1pPr>
          </a:lstStyle>
          <a:p>
            <a:r>
              <a:rPr lang="en-US" smtClean="0"/>
              <a:t>Click to edit Master title style</a:t>
            </a:r>
            <a:endParaRPr lang="th-TH"/>
          </a:p>
        </p:txBody>
      </p:sp>
      <p:sp>
        <p:nvSpPr>
          <p:cNvPr id="14" name="Rectangle 13"/>
          <p:cNvSpPr/>
          <p:nvPr/>
        </p:nvSpPr>
        <p:spPr>
          <a:xfrm>
            <a:off x="9144" y="6422000"/>
            <a:ext cx="9134920" cy="391376"/>
          </a:xfrm>
          <a:prstGeom prst="rect">
            <a:avLst/>
          </a:prstGeom>
          <a:noFill/>
          <a:ln>
            <a:noFill/>
          </a:ln>
        </p:spPr>
        <p:style>
          <a:lnRef idx="1">
            <a:schemeClr val="accent5"/>
          </a:lnRef>
          <a:fillRef idx="1001">
            <a:schemeClr val="lt1"/>
          </a:fillRef>
          <a:effectRef idx="1">
            <a:schemeClr val="accent5"/>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th-TH" sz="2400" b="1" dirty="0" smtClean="0">
                <a:solidFill>
                  <a:schemeClr val="tx1"/>
                </a:solidFill>
                <a:effectLst/>
                <a:latin typeface="TH SarabunPSK" pitchFamily="34" charset="-34"/>
                <a:cs typeface="TH SarabunPSK" pitchFamily="34" charset="-34"/>
              </a:rPr>
              <a:t>อบรมคอมพิวเตอร์โอลิมปิกวิชาการ ค่าย 1 ระหว่าง 11 – 27 ต.ค. 2555</a:t>
            </a:r>
          </a:p>
        </p:txBody>
      </p:sp>
    </p:spTree>
    <p:extLst>
      <p:ext uri="{BB962C8B-B14F-4D97-AF65-F5344CB8AC3E}">
        <p14:creationId xmlns:p14="http://schemas.microsoft.com/office/powerpoint/2010/main" val="363284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B85-6619-4296-B721-908AF74B2353}" type="slidenum">
              <a:rPr lang="en-US" smtClean="0"/>
              <a:pPr/>
              <a:t>‹#›</a:t>
            </a:fld>
            <a:endParaRPr lang="en-US"/>
          </a:p>
        </p:txBody>
      </p:sp>
    </p:spTree>
    <p:extLst>
      <p:ext uri="{BB962C8B-B14F-4D97-AF65-F5344CB8AC3E}">
        <p14:creationId xmlns:p14="http://schemas.microsoft.com/office/powerpoint/2010/main" val="50073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B85-6619-4296-B721-908AF74B2353}" type="slidenum">
              <a:rPr lang="en-US" smtClean="0"/>
              <a:pPr/>
              <a:t>‹#›</a:t>
            </a:fld>
            <a:endParaRPr lang="en-US"/>
          </a:p>
        </p:txBody>
      </p:sp>
    </p:spTree>
    <p:extLst>
      <p:ext uri="{BB962C8B-B14F-4D97-AF65-F5344CB8AC3E}">
        <p14:creationId xmlns:p14="http://schemas.microsoft.com/office/powerpoint/2010/main" val="414239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dirty="0"/>
          </a:p>
        </p:txBody>
      </p:sp>
      <p:sp>
        <p:nvSpPr>
          <p:cNvPr id="5" name="Footer Placeholder 4"/>
          <p:cNvSpPr>
            <a:spLocks noGrp="1"/>
          </p:cNvSpPr>
          <p:nvPr>
            <p:ph type="ftr" sz="quarter" idx="11"/>
          </p:nvPr>
        </p:nvSpPr>
        <p:spPr>
          <a:xfrm>
            <a:off x="3048000" y="6453336"/>
            <a:ext cx="4764360" cy="365125"/>
          </a:xfrm>
        </p:spPr>
        <p:txBody>
          <a:bodyPr/>
          <a:lstStyle>
            <a:lvl1pPr>
              <a:defRPr sz="1800">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latin typeface="Tahoma" pitchFamily="34" charset="0"/>
                <a:ea typeface="Tahoma" pitchFamily="34" charset="0"/>
                <a:cs typeface="Tahoma" pitchFamily="34" charset="0"/>
              </a:defRPr>
            </a:lvl1pPr>
          </a:lstStyle>
          <a:p>
            <a:fld id="{C9044B85-6619-4296-B721-908AF74B2353}" type="slidenum">
              <a:rPr lang="en-US" smtClean="0"/>
              <a:pPr/>
              <a:t>‹#›</a:t>
            </a:fld>
            <a:endParaRPr lang="en-US"/>
          </a:p>
        </p:txBody>
      </p:sp>
      <p:sp>
        <p:nvSpPr>
          <p:cNvPr id="7" name="TextBox 6"/>
          <p:cNvSpPr txBox="1"/>
          <p:nvPr userDrawn="1"/>
        </p:nvSpPr>
        <p:spPr>
          <a:xfrm>
            <a:off x="179512" y="6453336"/>
            <a:ext cx="2592376" cy="369332"/>
          </a:xfrm>
          <a:prstGeom prst="rect">
            <a:avLst/>
          </a:prstGeom>
          <a:noFill/>
        </p:spPr>
        <p:txBody>
          <a:bodyPr wrap="none" rtlCol="0">
            <a:spAutoFit/>
          </a:bodyPr>
          <a:lstStyle/>
          <a:p>
            <a:r>
              <a:rPr lang="th-TH" sz="1800" b="1" i="1" dirty="0" smtClean="0">
                <a:solidFill>
                  <a:schemeClr val="accent5">
                    <a:lumMod val="50000"/>
                  </a:schemeClr>
                </a:solidFill>
                <a:effectLst>
                  <a:outerShdw blurRad="38100" dist="38100" dir="2700000" algn="tl">
                    <a:srgbClr val="000000">
                      <a:alpha val="43137"/>
                    </a:srgbClr>
                  </a:outerShdw>
                </a:effectLst>
                <a:latin typeface="TH SarabunPSK" pitchFamily="34" charset="-34"/>
                <a:cs typeface="TH SarabunPSK" pitchFamily="34" charset="-34"/>
              </a:rPr>
              <a:t>สุวัจชัย กมลสันติโรจน์</a:t>
            </a:r>
            <a:r>
              <a:rPr lang="en-US" sz="1800" b="1" i="1" dirty="0" smtClean="0">
                <a:solidFill>
                  <a:schemeClr val="accent5">
                    <a:lumMod val="50000"/>
                  </a:schemeClr>
                </a:solidFill>
                <a:effectLst>
                  <a:outerShdw blurRad="38100" dist="38100" dir="2700000" algn="tl">
                    <a:srgbClr val="000000">
                      <a:alpha val="43137"/>
                    </a:srgbClr>
                  </a:outerShdw>
                </a:effectLst>
                <a:latin typeface="TH SarabunPSK" pitchFamily="34" charset="-34"/>
                <a:cs typeface="TH SarabunPSK" pitchFamily="34" charset="-34"/>
              </a:rPr>
              <a:t>  CIS KMUTNB</a:t>
            </a:r>
            <a:endParaRPr lang="th-TH" sz="1800" b="1" i="1" dirty="0">
              <a:solidFill>
                <a:schemeClr val="accent5">
                  <a:lumMod val="50000"/>
                </a:schemeClr>
              </a:solidFill>
              <a:effectLst>
                <a:outerShdw blurRad="38100" dist="38100" dir="2700000" algn="tl">
                  <a:srgbClr val="000000">
                    <a:alpha val="43137"/>
                  </a:srgbClr>
                </a:outerShdw>
              </a:effectLst>
              <a:latin typeface="TH SarabunPSK" pitchFamily="34" charset="-34"/>
              <a:cs typeface="TH SarabunPSK" pitchFamily="34" charset="-34"/>
            </a:endParaRPr>
          </a:p>
        </p:txBody>
      </p:sp>
    </p:spTree>
    <p:extLst>
      <p:ext uri="{BB962C8B-B14F-4D97-AF65-F5344CB8AC3E}">
        <p14:creationId xmlns:p14="http://schemas.microsoft.com/office/powerpoint/2010/main" val="250111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B85-6619-4296-B721-908AF74B2353}" type="slidenum">
              <a:rPr lang="en-US" smtClean="0"/>
              <a:pPr/>
              <a:t>‹#›</a:t>
            </a:fld>
            <a:endParaRPr lang="en-US"/>
          </a:p>
        </p:txBody>
      </p:sp>
    </p:spTree>
    <p:extLst>
      <p:ext uri="{BB962C8B-B14F-4D97-AF65-F5344CB8AC3E}">
        <p14:creationId xmlns:p14="http://schemas.microsoft.com/office/powerpoint/2010/main" val="211875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44B85-6619-4296-B721-908AF74B2353}" type="slidenum">
              <a:rPr lang="en-US" smtClean="0"/>
              <a:pPr/>
              <a:t>‹#›</a:t>
            </a:fld>
            <a:endParaRPr lang="en-US"/>
          </a:p>
        </p:txBody>
      </p:sp>
    </p:spTree>
    <p:extLst>
      <p:ext uri="{BB962C8B-B14F-4D97-AF65-F5344CB8AC3E}">
        <p14:creationId xmlns:p14="http://schemas.microsoft.com/office/powerpoint/2010/main" val="246614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44B85-6619-4296-B721-908AF74B2353}" type="slidenum">
              <a:rPr lang="en-US" smtClean="0"/>
              <a:pPr/>
              <a:t>‹#›</a:t>
            </a:fld>
            <a:endParaRPr lang="en-US"/>
          </a:p>
        </p:txBody>
      </p:sp>
    </p:spTree>
    <p:extLst>
      <p:ext uri="{BB962C8B-B14F-4D97-AF65-F5344CB8AC3E}">
        <p14:creationId xmlns:p14="http://schemas.microsoft.com/office/powerpoint/2010/main" val="219249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44B85-6619-4296-B721-908AF74B2353}" type="slidenum">
              <a:rPr lang="en-US" smtClean="0"/>
              <a:pPr/>
              <a:t>‹#›</a:t>
            </a:fld>
            <a:endParaRPr lang="en-US"/>
          </a:p>
        </p:txBody>
      </p:sp>
    </p:spTree>
    <p:extLst>
      <p:ext uri="{BB962C8B-B14F-4D97-AF65-F5344CB8AC3E}">
        <p14:creationId xmlns:p14="http://schemas.microsoft.com/office/powerpoint/2010/main" val="381045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44B85-6619-4296-B721-908AF74B2353}" type="slidenum">
              <a:rPr lang="en-US" smtClean="0"/>
              <a:pPr/>
              <a:t>‹#›</a:t>
            </a:fld>
            <a:endParaRPr lang="en-US"/>
          </a:p>
        </p:txBody>
      </p:sp>
    </p:spTree>
    <p:extLst>
      <p:ext uri="{BB962C8B-B14F-4D97-AF65-F5344CB8AC3E}">
        <p14:creationId xmlns:p14="http://schemas.microsoft.com/office/powerpoint/2010/main" val="21345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44B85-6619-4296-B721-908AF74B2353}" type="slidenum">
              <a:rPr lang="en-US" smtClean="0"/>
              <a:pPr/>
              <a:t>‹#›</a:t>
            </a:fld>
            <a:endParaRPr lang="en-US"/>
          </a:p>
        </p:txBody>
      </p:sp>
    </p:spTree>
    <p:extLst>
      <p:ext uri="{BB962C8B-B14F-4D97-AF65-F5344CB8AC3E}">
        <p14:creationId xmlns:p14="http://schemas.microsoft.com/office/powerpoint/2010/main" val="188792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FB61ADF-71E7-48F2-908F-008E36C3176B}" type="datetimeFigureOut">
              <a:rPr lang="en-US" smtClean="0"/>
              <a:pPr/>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44B85-6619-4296-B721-908AF74B2353}" type="slidenum">
              <a:rPr lang="en-US" smtClean="0"/>
              <a:pPr/>
              <a:t>‹#›</a:t>
            </a:fld>
            <a:endParaRPr lang="en-US"/>
          </a:p>
        </p:txBody>
      </p:sp>
    </p:spTree>
    <p:extLst>
      <p:ext uri="{BB962C8B-B14F-4D97-AF65-F5344CB8AC3E}">
        <p14:creationId xmlns:p14="http://schemas.microsoft.com/office/powerpoint/2010/main" val="350175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9512" y="188640"/>
            <a:ext cx="8784976" cy="936104"/>
          </a:xfrm>
          <a:prstGeom prst="rect">
            <a:avLst/>
          </a:prstGeom>
        </p:spPr>
        <p:txBody>
          <a:bodyPr vert="horz" lIns="91440" tIns="45720" rIns="91440" bIns="45720" rtlCol="0" anchor="ctr">
            <a:normAutofit/>
          </a:bodyPr>
          <a:lstStyle/>
          <a:p>
            <a:r>
              <a:rPr lang="en-US" smtClean="0"/>
              <a:t>Click to edit Master title style</a:t>
            </a:r>
            <a:endParaRPr lang="th-TH" dirty="0"/>
          </a:p>
        </p:txBody>
      </p:sp>
      <p:sp>
        <p:nvSpPr>
          <p:cNvPr id="3" name="Text Placeholder 2"/>
          <p:cNvSpPr>
            <a:spLocks noGrp="1"/>
          </p:cNvSpPr>
          <p:nvPr>
            <p:ph type="body" idx="1"/>
          </p:nvPr>
        </p:nvSpPr>
        <p:spPr>
          <a:xfrm>
            <a:off x="179512" y="1268760"/>
            <a:ext cx="8784976" cy="50405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dirty="0"/>
          </a:p>
        </p:txBody>
      </p:sp>
      <p:sp>
        <p:nvSpPr>
          <p:cNvPr id="5" name="Footer Placeholder 4"/>
          <p:cNvSpPr>
            <a:spLocks noGrp="1"/>
          </p:cNvSpPr>
          <p:nvPr>
            <p:ph type="ftr" sz="quarter" idx="3"/>
          </p:nvPr>
        </p:nvSpPr>
        <p:spPr>
          <a:xfrm>
            <a:off x="1619672" y="6453336"/>
            <a:ext cx="6192688" cy="365125"/>
          </a:xfrm>
          <a:prstGeom prst="rect">
            <a:avLst/>
          </a:prstGeom>
        </p:spPr>
        <p:txBody>
          <a:bodyPr vert="horz" lIns="91440" tIns="45720" rIns="91440" bIns="45720" rtlCol="0" anchor="ctr"/>
          <a:lstStyle>
            <a:lvl1pPr algn="ctr">
              <a:defRPr sz="1600">
                <a:solidFill>
                  <a:schemeClr val="tx1">
                    <a:tint val="75000"/>
                  </a:schemeClr>
                </a:solidFill>
                <a:latin typeface="TH SarabunPSK" pitchFamily="34" charset="-34"/>
                <a:cs typeface="TH SarabunPSK" pitchFamily="34" charset="-34"/>
              </a:defRPr>
            </a:lvl1pPr>
          </a:lstStyle>
          <a:p>
            <a:endParaRPr lang="en-US"/>
          </a:p>
        </p:txBody>
      </p:sp>
      <p:sp>
        <p:nvSpPr>
          <p:cNvPr id="6" name="Slide Number Placeholder 5"/>
          <p:cNvSpPr>
            <a:spLocks noGrp="1"/>
          </p:cNvSpPr>
          <p:nvPr>
            <p:ph type="sldNum" sz="quarter" idx="4"/>
          </p:nvPr>
        </p:nvSpPr>
        <p:spPr>
          <a:xfrm>
            <a:off x="8316416" y="6448251"/>
            <a:ext cx="648072" cy="365125"/>
          </a:xfrm>
          <a:prstGeom prst="rect">
            <a:avLst/>
          </a:prstGeom>
        </p:spPr>
        <p:style>
          <a:lnRef idx="0">
            <a:schemeClr val="accent5"/>
          </a:lnRef>
          <a:fillRef idx="3">
            <a:schemeClr val="accent5"/>
          </a:fillRef>
          <a:effectRef idx="3">
            <a:schemeClr val="accent5"/>
          </a:effectRef>
          <a:fontRef idx="none"/>
        </p:style>
        <p:txBody>
          <a:bodyPr vert="horz" lIns="36000" tIns="36000" rIns="36000" bIns="36000" rtlCol="0" anchor="ctr" anchorCtr="1">
            <a:normAutofit/>
          </a:bodyPr>
          <a:lstStyle>
            <a:lvl1pPr algn="r">
              <a:defRPr sz="1200" b="1">
                <a:solidFill>
                  <a:schemeClr val="bg1"/>
                </a:solidFill>
                <a:effectLst/>
                <a:latin typeface="Arial" pitchFamily="34" charset="0"/>
              </a:defRPr>
            </a:lvl1pPr>
          </a:lstStyle>
          <a:p>
            <a:fld id="{C9044B85-6619-4296-B721-908AF74B2353}" type="slidenum">
              <a:rPr lang="en-US" smtClean="0"/>
              <a:pPr/>
              <a:t>‹#›</a:t>
            </a:fld>
            <a:endParaRPr lang="en-US"/>
          </a:p>
        </p:txBody>
      </p:sp>
      <p:cxnSp>
        <p:nvCxnSpPr>
          <p:cNvPr id="10" name="Straight Connector 9"/>
          <p:cNvCxnSpPr/>
          <p:nvPr/>
        </p:nvCxnSpPr>
        <p:spPr>
          <a:xfrm>
            <a:off x="0" y="6381328"/>
            <a:ext cx="914400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62100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800" b="1" kern="1200">
          <a:solidFill>
            <a:schemeClr val="tx1"/>
          </a:solidFill>
          <a:latin typeface="TH SarabunPSK" pitchFamily="34" charset="-34"/>
          <a:ea typeface="+mj-ea"/>
          <a:cs typeface="TH SarabunPSK" pitchFamily="34" charset="-34"/>
        </a:defRPr>
      </a:lvl1pPr>
    </p:titleStyle>
    <p:bodyStyle>
      <a:lvl1pPr marL="342900" indent="-342900" algn="l" defTabSz="914400" rtl="0" eaLnBrk="1" latinLnBrk="0" hangingPunct="1">
        <a:spcBef>
          <a:spcPts val="600"/>
        </a:spcBef>
        <a:buFont typeface="Arial" pitchFamily="34" charset="0"/>
        <a:buChar char="•"/>
        <a:defRPr sz="3600" kern="1200">
          <a:solidFill>
            <a:schemeClr val="tx1"/>
          </a:solidFill>
          <a:latin typeface="TH SarabunPSK" pitchFamily="34" charset="-34"/>
          <a:ea typeface="+mn-ea"/>
          <a:cs typeface="TH SarabunPSK" pitchFamily="34" charset="-34"/>
        </a:defRPr>
      </a:lvl1pPr>
      <a:lvl2pPr marL="742950" indent="-285750" algn="l" defTabSz="914400" rtl="0" eaLnBrk="1" latinLnBrk="0" hangingPunct="1">
        <a:spcBef>
          <a:spcPts val="600"/>
        </a:spcBef>
        <a:buFont typeface="Arial" pitchFamily="34" charset="0"/>
        <a:buChar char="–"/>
        <a:defRPr sz="3200" kern="1200">
          <a:solidFill>
            <a:schemeClr val="tx1"/>
          </a:solidFill>
          <a:latin typeface="TH SarabunPSK" pitchFamily="34" charset="-34"/>
          <a:ea typeface="+mn-ea"/>
          <a:cs typeface="TH SarabunPSK" pitchFamily="34" charset="-34"/>
        </a:defRPr>
      </a:lvl2pPr>
      <a:lvl3pPr marL="1143000" indent="-228600" algn="l" defTabSz="914400" rtl="0" eaLnBrk="1" latinLnBrk="0" hangingPunct="1">
        <a:spcBef>
          <a:spcPts val="600"/>
        </a:spcBef>
        <a:buFont typeface="Arial" pitchFamily="34" charset="0"/>
        <a:buChar char="•"/>
        <a:defRPr sz="2800" kern="1200">
          <a:solidFill>
            <a:schemeClr val="tx1"/>
          </a:solidFill>
          <a:latin typeface="TH SarabunPSK" pitchFamily="34" charset="-34"/>
          <a:ea typeface="+mn-ea"/>
          <a:cs typeface="TH SarabunPSK" pitchFamily="34" charset="-34"/>
        </a:defRPr>
      </a:lvl3pPr>
      <a:lvl4pPr marL="1600200" indent="-228600" algn="l" defTabSz="914400" rtl="0" eaLnBrk="1" latinLnBrk="0" hangingPunct="1">
        <a:spcBef>
          <a:spcPts val="600"/>
        </a:spcBef>
        <a:buFont typeface="Arial" pitchFamily="34" charset="0"/>
        <a:buChar char="–"/>
        <a:defRPr sz="2400" kern="1200">
          <a:solidFill>
            <a:schemeClr val="tx1"/>
          </a:solidFill>
          <a:latin typeface="TH SarabunPSK" pitchFamily="34" charset="-34"/>
          <a:ea typeface="+mn-ea"/>
          <a:cs typeface="TH SarabunPSK" pitchFamily="34" charset="-34"/>
        </a:defRPr>
      </a:lvl4pPr>
      <a:lvl5pPr marL="2057400" indent="-228600" algn="l" defTabSz="914400" rtl="0" eaLnBrk="1" latinLnBrk="0" hangingPunct="1">
        <a:spcBef>
          <a:spcPts val="600"/>
        </a:spcBef>
        <a:buFont typeface="Arial" pitchFamily="34" charset="0"/>
        <a:buChar char="»"/>
        <a:defRPr sz="2400" kern="1200">
          <a:solidFill>
            <a:schemeClr val="tx1"/>
          </a:solidFill>
          <a:latin typeface="TH SarabunPSK" pitchFamily="34" charset="-34"/>
          <a:ea typeface="+mn-ea"/>
          <a:cs typeface="TH SarabunPSK" pitchFamily="34" charset="-34"/>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th-TH" dirty="0" smtClean="0">
                <a:solidFill>
                  <a:schemeClr val="tx1"/>
                </a:solidFill>
              </a:rPr>
              <a:t>ดร.สุวัจ</a:t>
            </a:r>
            <a:r>
              <a:rPr lang="th-TH" dirty="0">
                <a:solidFill>
                  <a:schemeClr val="tx1"/>
                </a:solidFill>
              </a:rPr>
              <a:t>ชัย กมลสันติ</a:t>
            </a:r>
            <a:r>
              <a:rPr lang="th-TH" dirty="0" smtClean="0">
                <a:solidFill>
                  <a:schemeClr val="tx1"/>
                </a:solidFill>
              </a:rPr>
              <a:t>โรจน์</a:t>
            </a:r>
          </a:p>
          <a:p>
            <a:r>
              <a:rPr lang="th-TH" dirty="0" smtClean="0">
                <a:solidFill>
                  <a:schemeClr val="tx1"/>
                </a:solidFill>
                <a:latin typeface="TH SarabunPSK" pitchFamily="34" charset="-34"/>
                <a:cs typeface="TH SarabunPSK" pitchFamily="34" charset="-34"/>
              </a:rPr>
              <a:t>ภาควิชาวิทยาการคอมพิวเตอร์และสารสนเทศ</a:t>
            </a:r>
          </a:p>
          <a:p>
            <a:r>
              <a:rPr lang="en-US" dirty="0" smtClean="0">
                <a:solidFill>
                  <a:schemeClr val="tx1"/>
                </a:solidFill>
              </a:rPr>
              <a:t>KMUTNB</a:t>
            </a:r>
            <a:endParaRPr lang="en-US" dirty="0">
              <a:solidFill>
                <a:schemeClr val="tx1"/>
              </a:solidFill>
            </a:endParaRPr>
          </a:p>
        </p:txBody>
      </p:sp>
      <p:sp>
        <p:nvSpPr>
          <p:cNvPr id="2" name="Title 1"/>
          <p:cNvSpPr>
            <a:spLocks noGrp="1"/>
          </p:cNvSpPr>
          <p:nvPr>
            <p:ph type="title"/>
          </p:nvPr>
        </p:nvSpPr>
        <p:spPr/>
        <p:txBody>
          <a:bodyPr>
            <a:normAutofit fontScale="90000"/>
          </a:bodyPr>
          <a:lstStyle/>
          <a:p>
            <a:r>
              <a:rPr lang="th-TH" dirty="0">
                <a:latin typeface="TH SarabunPSK" pitchFamily="34" charset="-34"/>
                <a:cs typeface="TH SarabunPSK" pitchFamily="34" charset="-34"/>
              </a:rPr>
              <a:t>แถว</a:t>
            </a:r>
            <a:r>
              <a:rPr lang="th-TH" dirty="0" smtClean="0">
                <a:latin typeface="TH SarabunPSK" pitchFamily="34" charset="-34"/>
                <a:cs typeface="TH SarabunPSK" pitchFamily="34" charset="-34"/>
              </a:rPr>
              <a:t>ลำดับและสายอักขระ </a:t>
            </a:r>
            <a:r>
              <a:rPr lang="en-US" dirty="0" smtClean="0">
                <a:latin typeface="TH SarabunPSK" pitchFamily="34" charset="-34"/>
                <a:cs typeface="TH SarabunPSK" pitchFamily="34" charset="-34"/>
              </a:rPr>
              <a:t/>
            </a:r>
            <a:br>
              <a:rPr lang="en-US" dirty="0" smtClean="0">
                <a:latin typeface="TH SarabunPSK" pitchFamily="34" charset="-34"/>
                <a:cs typeface="TH SarabunPSK" pitchFamily="34" charset="-34"/>
              </a:rPr>
            </a:br>
            <a:r>
              <a:rPr lang="th-TH" dirty="0" smtClean="0">
                <a:latin typeface="TH SarabunPSK" pitchFamily="34" charset="-34"/>
                <a:cs typeface="TH SarabunPSK" pitchFamily="34" charset="-34"/>
              </a:rPr>
              <a:t>(</a:t>
            </a:r>
            <a:r>
              <a:rPr lang="en-US" dirty="0" smtClean="0">
                <a:latin typeface="TH SarabunPSK" pitchFamily="34" charset="-34"/>
                <a:cs typeface="TH SarabunPSK" pitchFamily="34" charset="-34"/>
              </a:rPr>
              <a:t>Array and String</a:t>
            </a:r>
            <a:r>
              <a:rPr lang="th-TH" dirty="0" smtClean="0">
                <a:latin typeface="TH SarabunPSK" pitchFamily="34" charset="-34"/>
                <a:cs typeface="TH SarabunPSK" pitchFamily="34" charset="-34"/>
              </a:rPr>
              <a:t>)</a:t>
            </a:r>
            <a:endParaRPr lang="en-US" dirty="0">
              <a:latin typeface="TH SarabunPSK" pitchFamily="34" charset="-34"/>
              <a:cs typeface="TH SarabunPSK" pitchFamily="34" charset="-3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66800" y="3200400"/>
            <a:ext cx="7010400" cy="2362200"/>
          </a:xfrm>
          <a:prstGeom prst="roundRect">
            <a:avLst>
              <a:gd name="adj" fmla="val 8912"/>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 SarabunPSK" pitchFamily="34" charset="-34"/>
              <a:cs typeface="TH SarabunPSK" pitchFamily="34" charset="-34"/>
            </a:endParaRPr>
          </a:p>
        </p:txBody>
      </p:sp>
      <p:sp>
        <p:nvSpPr>
          <p:cNvPr id="2" name="Title 1"/>
          <p:cNvSpPr>
            <a:spLocks noGrp="1"/>
          </p:cNvSpPr>
          <p:nvPr>
            <p:ph type="title"/>
          </p:nvPr>
        </p:nvSpPr>
        <p:spPr/>
        <p:txBody>
          <a:bodyPr/>
          <a:lstStyle/>
          <a:p>
            <a:r>
              <a:rPr lang="th-TH" dirty="0">
                <a:latin typeface="TH SarabunPSK" pitchFamily="34" charset="-34"/>
                <a:cs typeface="TH SarabunPSK" pitchFamily="34" charset="-34"/>
              </a:rPr>
              <a:t>การประกาศตัวแปรแถว</a:t>
            </a:r>
            <a:r>
              <a:rPr lang="th-TH" dirty="0" smtClean="0">
                <a:latin typeface="TH SarabunPSK" pitchFamily="34" charset="-34"/>
                <a:cs typeface="TH SarabunPSK" pitchFamily="34" charset="-34"/>
              </a:rPr>
              <a:t>ลำดับ 2 มิติ</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p:txBody>
          <a:bodyPr/>
          <a:lstStyle/>
          <a:p>
            <a:r>
              <a:rPr lang="en-US" sz="2800" dirty="0">
                <a:latin typeface="Courier New" pitchFamily="49" charset="0"/>
                <a:cs typeface="Courier New" pitchFamily="49" charset="0"/>
              </a:rPr>
              <a:t>float	a[3][5];</a:t>
            </a:r>
            <a:r>
              <a:rPr lang="en-US" dirty="0">
                <a:latin typeface="TH SarabunPSK" pitchFamily="34" charset="-34"/>
                <a:cs typeface="TH SarabunPSK" pitchFamily="34" charset="-34"/>
              </a:rPr>
              <a:t>	</a:t>
            </a:r>
            <a:endParaRPr lang="en-US" dirty="0" smtClean="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หมายถึง </a:t>
            </a:r>
            <a:r>
              <a:rPr lang="th-TH" dirty="0">
                <a:latin typeface="TH SarabunPSK" pitchFamily="34" charset="-34"/>
                <a:cs typeface="TH SarabunPSK" pitchFamily="34" charset="-34"/>
              </a:rPr>
              <a:t>ประกาศตัวแปรแถวลำดับ </a:t>
            </a:r>
            <a:r>
              <a:rPr lang="en-US" dirty="0">
                <a:latin typeface="TH SarabunPSK" pitchFamily="34" charset="-34"/>
                <a:cs typeface="TH SarabunPSK" pitchFamily="34" charset="-34"/>
              </a:rPr>
              <a:t>a </a:t>
            </a:r>
            <a:r>
              <a:rPr lang="th-TH" dirty="0">
                <a:latin typeface="TH SarabunPSK" pitchFamily="34" charset="-34"/>
                <a:cs typeface="TH SarabunPSK" pitchFamily="34" charset="-34"/>
              </a:rPr>
              <a:t>แบบสองมิติ มีสมาชิก 3</a:t>
            </a:r>
            <a:r>
              <a:rPr lang="en-US" dirty="0">
                <a:latin typeface="TH SarabunPSK" pitchFamily="34" charset="-34"/>
                <a:cs typeface="TH SarabunPSK" pitchFamily="34" charset="-34"/>
              </a:rPr>
              <a:t> x 5</a:t>
            </a:r>
            <a:r>
              <a:rPr lang="th-TH" dirty="0">
                <a:latin typeface="TH SarabunPSK" pitchFamily="34" charset="-34"/>
                <a:cs typeface="TH SarabunPSK" pitchFamily="34" charset="-34"/>
              </a:rPr>
              <a:t> </a:t>
            </a:r>
            <a:r>
              <a:rPr lang="en-US" dirty="0">
                <a:latin typeface="TH SarabunPSK" pitchFamily="34" charset="-34"/>
                <a:cs typeface="TH SarabunPSK" pitchFamily="34" charset="-34"/>
              </a:rPr>
              <a:t>= 15 </a:t>
            </a:r>
            <a:r>
              <a:rPr lang="th-TH" dirty="0">
                <a:latin typeface="TH SarabunPSK" pitchFamily="34" charset="-34"/>
                <a:cs typeface="TH SarabunPSK" pitchFamily="34" charset="-34"/>
              </a:rPr>
              <a:t>หน่วย และแต่ละหน่วยเป็นจำนวนจริงดังนี้</a:t>
            </a:r>
            <a:endParaRPr lang="en-US" dirty="0">
              <a:latin typeface="TH SarabunPSK" pitchFamily="34" charset="-34"/>
              <a:cs typeface="TH SarabunPSK" pitchFamily="34" charset="-34"/>
            </a:endParaRPr>
          </a:p>
        </p:txBody>
      </p:sp>
      <p:graphicFrame>
        <p:nvGraphicFramePr>
          <p:cNvPr id="4" name="Table 3"/>
          <p:cNvGraphicFramePr>
            <a:graphicFrameLocks noGrp="1"/>
          </p:cNvGraphicFramePr>
          <p:nvPr>
            <p:extLst>
              <p:ext uri="{D42A27DB-BD31-4B8C-83A1-F6EECF244321}">
                <p14:modId xmlns:p14="http://schemas.microsoft.com/office/powerpoint/2010/main" val="215414152"/>
              </p:ext>
            </p:extLst>
          </p:nvPr>
        </p:nvGraphicFramePr>
        <p:xfrm>
          <a:off x="1295400" y="3429000"/>
          <a:ext cx="6553200" cy="1924050"/>
        </p:xfrm>
        <a:graphic>
          <a:graphicData uri="http://schemas.openxmlformats.org/drawingml/2006/table">
            <a:tbl>
              <a:tblPr/>
              <a:tblGrid>
                <a:gridCol w="473927"/>
                <a:gridCol w="1263805"/>
                <a:gridCol w="1184817"/>
                <a:gridCol w="1263805"/>
                <a:gridCol w="1211146"/>
                <a:gridCol w="1155700"/>
              </a:tblGrid>
              <a:tr h="381000">
                <a:tc>
                  <a:txBody>
                    <a:bodyPr/>
                    <a:lstStyle/>
                    <a:p>
                      <a:pPr marL="0" marR="0" algn="ctr">
                        <a:lnSpc>
                          <a:spcPct val="100000"/>
                        </a:lnSpc>
                        <a:spcBef>
                          <a:spcPts val="0"/>
                        </a:spcBef>
                        <a:spcAft>
                          <a:spcPts val="0"/>
                        </a:spcAft>
                      </a:pPr>
                      <a:endParaRPr lang="en-US" sz="2400" b="1" dirty="0">
                        <a:latin typeface="TH SarabunPSK" pitchFamily="34" charset="-34"/>
                        <a:ea typeface="Calibri"/>
                        <a:cs typeface="TH SarabunPSK"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th-TH" sz="2400" b="1" dirty="0" smtClean="0">
                          <a:latin typeface="TH SarabunPSK" pitchFamily="34" charset="-34"/>
                          <a:ea typeface="Calibri"/>
                          <a:cs typeface="TH SarabunPSK" pitchFamily="34" charset="-34"/>
                        </a:rPr>
                        <a:t>0</a:t>
                      </a:r>
                      <a:endParaRPr lang="en-US" sz="2400" b="1" dirty="0">
                        <a:latin typeface="TH SarabunPSK" pitchFamily="34" charset="-34"/>
                        <a:ea typeface="Calibri"/>
                        <a:cs typeface="TH SarabunPSK"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th-TH" sz="2400" b="1" dirty="0">
                          <a:latin typeface="TH SarabunPSK" pitchFamily="34" charset="-34"/>
                          <a:ea typeface="Calibri"/>
                          <a:cs typeface="TH SarabunPSK" pitchFamily="34" charset="-34"/>
                        </a:rPr>
                        <a:t>1</a:t>
                      </a:r>
                      <a:endParaRPr lang="en-US" sz="2400" b="1" dirty="0">
                        <a:latin typeface="TH SarabunPSK" pitchFamily="34" charset="-34"/>
                        <a:ea typeface="Calibri"/>
                        <a:cs typeface="TH SarabunPSK"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th-TH" sz="2400" b="1">
                          <a:latin typeface="TH SarabunPSK" pitchFamily="34" charset="-34"/>
                          <a:ea typeface="Calibri"/>
                          <a:cs typeface="TH SarabunPSK" pitchFamily="34" charset="-34"/>
                        </a:rPr>
                        <a:t>2</a:t>
                      </a:r>
                      <a:endParaRPr lang="en-US" sz="2400" b="1">
                        <a:latin typeface="TH SarabunPSK" pitchFamily="34" charset="-34"/>
                        <a:ea typeface="Calibri"/>
                        <a:cs typeface="TH SarabunPSK"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th-TH" sz="2400" b="1">
                          <a:latin typeface="TH SarabunPSK" pitchFamily="34" charset="-34"/>
                          <a:ea typeface="Calibri"/>
                          <a:cs typeface="TH SarabunPSK" pitchFamily="34" charset="-34"/>
                        </a:rPr>
                        <a:t>3</a:t>
                      </a:r>
                      <a:endParaRPr lang="en-US" sz="2400" b="1">
                        <a:latin typeface="TH SarabunPSK" pitchFamily="34" charset="-34"/>
                        <a:ea typeface="Calibri"/>
                        <a:cs typeface="TH SarabunPSK"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th-TH" sz="2400" b="1" dirty="0">
                          <a:latin typeface="TH SarabunPSK" pitchFamily="34" charset="-34"/>
                          <a:ea typeface="Calibri"/>
                          <a:cs typeface="TH SarabunPSK" pitchFamily="34" charset="-34"/>
                        </a:rPr>
                        <a:t>4</a:t>
                      </a:r>
                      <a:endParaRPr lang="en-US" sz="2400" b="1" dirty="0">
                        <a:latin typeface="TH SarabunPSK" pitchFamily="34" charset="-34"/>
                        <a:ea typeface="Calibri"/>
                        <a:cs typeface="TH SarabunPSK"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marL="0" marR="0" algn="ctr">
                        <a:lnSpc>
                          <a:spcPct val="100000"/>
                        </a:lnSpc>
                        <a:spcBef>
                          <a:spcPts val="0"/>
                        </a:spcBef>
                        <a:spcAft>
                          <a:spcPts val="0"/>
                        </a:spcAft>
                      </a:pPr>
                      <a:r>
                        <a:rPr lang="th-TH" sz="2400" b="1" dirty="0">
                          <a:latin typeface="Courier New" pitchFamily="49" charset="0"/>
                          <a:ea typeface="Calibri"/>
                          <a:cs typeface="TH SarabunPSK"/>
                        </a:rPr>
                        <a:t>0</a:t>
                      </a:r>
                      <a:endParaRPr lang="en-US" sz="2400" b="1" dirty="0">
                        <a:latin typeface="Courier New" pitchFamily="49" charset="0"/>
                        <a:ea typeface="Calibri"/>
                        <a:cs typeface="Courier New"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a:latin typeface="Courier New" pitchFamily="49" charset="0"/>
                          <a:ea typeface="Calibri"/>
                          <a:cs typeface="Courier New" pitchFamily="49" charset="0"/>
                        </a:rPr>
                        <a:t>a[0][3]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a:latin typeface="Courier New" pitchFamily="49" charset="0"/>
                          <a:ea typeface="Calibri"/>
                          <a:cs typeface="Courier New" pitchFamily="49" charset="0"/>
                        </a:rPr>
                        <a:t>a[0][4]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marL="0" marR="0" algn="ctr">
                        <a:lnSpc>
                          <a:spcPct val="100000"/>
                        </a:lnSpc>
                        <a:spcBef>
                          <a:spcPts val="0"/>
                        </a:spcBef>
                        <a:spcAft>
                          <a:spcPts val="0"/>
                        </a:spcAft>
                      </a:pPr>
                      <a:r>
                        <a:rPr lang="th-TH" sz="2400" b="1" dirty="0">
                          <a:latin typeface="Courier New" pitchFamily="49" charset="0"/>
                          <a:ea typeface="Calibri"/>
                          <a:cs typeface="TH SarabunPSK"/>
                        </a:rPr>
                        <a:t>1</a:t>
                      </a:r>
                      <a:endParaRPr lang="en-US" sz="2400" b="1" dirty="0">
                        <a:latin typeface="Courier New" pitchFamily="49" charset="0"/>
                        <a:ea typeface="Calibri"/>
                        <a:cs typeface="Courier New"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a:latin typeface="Courier New" pitchFamily="49" charset="0"/>
                          <a:ea typeface="Calibri"/>
                          <a:cs typeface="Courier New" pitchFamily="49" charset="0"/>
                        </a:rPr>
                        <a:t>a[1][0]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a:latin typeface="Courier New" pitchFamily="49" charset="0"/>
                          <a:ea typeface="Calibri"/>
                          <a:cs typeface="Courier New" pitchFamily="49" charset="0"/>
                        </a:rPr>
                        <a:t>a[1][2]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a:latin typeface="Courier New" pitchFamily="49" charset="0"/>
                          <a:ea typeface="Calibri"/>
                          <a:cs typeface="Courier New" pitchFamily="49" charset="0"/>
                        </a:rPr>
                        <a:t>a[1][4]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marL="0" marR="0" algn="ctr">
                        <a:lnSpc>
                          <a:spcPct val="100000"/>
                        </a:lnSpc>
                        <a:spcBef>
                          <a:spcPts val="0"/>
                        </a:spcBef>
                        <a:spcAft>
                          <a:spcPts val="0"/>
                        </a:spcAft>
                      </a:pPr>
                      <a:r>
                        <a:rPr lang="th-TH" sz="2400" b="1" dirty="0">
                          <a:latin typeface="Courier New" pitchFamily="49" charset="0"/>
                          <a:ea typeface="Calibri"/>
                          <a:cs typeface="TH SarabunPSK"/>
                        </a:rPr>
                        <a:t>2</a:t>
                      </a:r>
                      <a:endParaRPr lang="en-US" sz="2400" b="1" dirty="0">
                        <a:latin typeface="Courier New" pitchFamily="49" charset="0"/>
                        <a:ea typeface="Calibri"/>
                        <a:cs typeface="Courier New"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a:latin typeface="Courier New" pitchFamily="49" charset="0"/>
                          <a:ea typeface="Calibri"/>
                          <a:cs typeface="Courier New" pitchFamily="49" charset="0"/>
                        </a:rPr>
                        <a:t>a[2][4]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10</a:t>
            </a:fld>
            <a:endParaRPr lang="th-TH" dirty="0"/>
          </a:p>
        </p:txBody>
      </p:sp>
      <p:sp>
        <p:nvSpPr>
          <p:cNvPr id="7" name="TextBox 6"/>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h-TH" sz="3600" dirty="0">
                <a:latin typeface="TH SarabunPSK" pitchFamily="34" charset="-34"/>
                <a:cs typeface="TH SarabunPSK" pitchFamily="34" charset="-34"/>
              </a:rPr>
              <a:t>ตัวอย่าง </a:t>
            </a:r>
            <a:r>
              <a:rPr lang="th-TH" sz="3600" dirty="0" smtClean="0">
                <a:latin typeface="TH SarabunPSK" pitchFamily="34" charset="-34"/>
                <a:cs typeface="TH SarabunPSK" pitchFamily="34" charset="-34"/>
              </a:rPr>
              <a:t>6</a:t>
            </a:r>
            <a:r>
              <a:rPr lang="en-US" sz="3600" dirty="0" smtClean="0">
                <a:latin typeface="TH SarabunPSK" pitchFamily="34" charset="-34"/>
                <a:cs typeface="TH SarabunPSK" pitchFamily="34" charset="-34"/>
              </a:rPr>
              <a:t> </a:t>
            </a:r>
            <a:r>
              <a:rPr lang="th-TH" sz="3600" b="0" dirty="0">
                <a:latin typeface="TH SarabunPSK" pitchFamily="34" charset="-34"/>
                <a:cs typeface="TH SarabunPSK" pitchFamily="34" charset="-34"/>
              </a:rPr>
              <a:t>โปรแกรมเพื่ออ่านข้อมูลชนิดจำนวนเต็มเก็บไว้</a:t>
            </a:r>
            <a:r>
              <a:rPr lang="th-TH" sz="3600" b="0" dirty="0" smtClean="0">
                <a:latin typeface="TH SarabunPSK" pitchFamily="34" charset="-34"/>
                <a:cs typeface="TH SarabunPSK" pitchFamily="34" charset="-34"/>
              </a:rPr>
              <a:t>ใน</a:t>
            </a:r>
            <a:r>
              <a:rPr lang="en-US" sz="3600" b="0" dirty="0" smtClean="0">
                <a:latin typeface="TH SarabunPSK" pitchFamily="34" charset="-34"/>
                <a:cs typeface="TH SarabunPSK" pitchFamily="34" charset="-34"/>
              </a:rPr>
              <a:t/>
            </a:r>
            <a:br>
              <a:rPr lang="en-US" sz="3600" b="0" dirty="0" smtClean="0">
                <a:latin typeface="TH SarabunPSK" pitchFamily="34" charset="-34"/>
                <a:cs typeface="TH SarabunPSK" pitchFamily="34" charset="-34"/>
              </a:rPr>
            </a:br>
            <a:r>
              <a:rPr lang="th-TH" sz="3600" b="0" dirty="0" smtClean="0">
                <a:latin typeface="TH SarabunPSK" pitchFamily="34" charset="-34"/>
                <a:cs typeface="TH SarabunPSK" pitchFamily="34" charset="-34"/>
              </a:rPr>
              <a:t>ตัว</a:t>
            </a:r>
            <a:r>
              <a:rPr lang="th-TH" sz="3600" b="0" dirty="0">
                <a:latin typeface="TH SarabunPSK" pitchFamily="34" charset="-34"/>
                <a:cs typeface="TH SarabunPSK" pitchFamily="34" charset="-34"/>
              </a:rPr>
              <a:t>แปรลำดับ </a:t>
            </a:r>
            <a:r>
              <a:rPr lang="en-US" sz="3600" b="0" dirty="0" smtClean="0">
                <a:latin typeface="TH SarabunPSK" pitchFamily="34" charset="-34"/>
                <a:cs typeface="TH SarabunPSK" pitchFamily="34" charset="-34"/>
              </a:rPr>
              <a:t>b[5][4] </a:t>
            </a:r>
            <a:endParaRPr lang="en-US" sz="3600" b="0" dirty="0">
              <a:latin typeface="TH SarabunPSK" pitchFamily="34" charset="-34"/>
              <a:cs typeface="TH SarabunPSK" pitchFamily="34" charset="-34"/>
            </a:endParaRPr>
          </a:p>
        </p:txBody>
      </p:sp>
      <p:pic>
        <p:nvPicPr>
          <p:cNvPr id="4" name="Picture 3"/>
          <p:cNvPicPr/>
          <p:nvPr/>
        </p:nvPicPr>
        <p:blipFill>
          <a:blip r:embed="rId2" cstate="print"/>
          <a:srcRect/>
          <a:stretch>
            <a:fillRect/>
          </a:stretch>
        </p:blipFill>
        <p:spPr bwMode="auto">
          <a:xfrm>
            <a:off x="1828800" y="1905000"/>
            <a:ext cx="5534025" cy="3856355"/>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11</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dirty="0" smtClean="0">
                <a:latin typeface="TH SarabunPSK" pitchFamily="34" charset="-34"/>
                <a:cs typeface="TH SarabunPSK" pitchFamily="34" charset="-34"/>
              </a:rPr>
              <a:t>ตัว</a:t>
            </a:r>
            <a:r>
              <a:rPr lang="th-TH" dirty="0">
                <a:latin typeface="TH SarabunPSK" pitchFamily="34" charset="-34"/>
                <a:cs typeface="TH SarabunPSK" pitchFamily="34" charset="-34"/>
              </a:rPr>
              <a:t>แปรแถว</a:t>
            </a:r>
            <a:r>
              <a:rPr lang="th-TH" dirty="0" smtClean="0">
                <a:latin typeface="TH SarabunPSK" pitchFamily="34" charset="-34"/>
                <a:cs typeface="TH SarabunPSK" pitchFamily="34" charset="-34"/>
              </a:rPr>
              <a:t>ลำดับ </a:t>
            </a:r>
            <a:r>
              <a:rPr lang="en-US" dirty="0" smtClean="0">
                <a:latin typeface="TH SarabunPSK" pitchFamily="34" charset="-34"/>
                <a:cs typeface="TH SarabunPSK" pitchFamily="34" charset="-34"/>
              </a:rPr>
              <a:t>3 </a:t>
            </a:r>
            <a:r>
              <a:rPr lang="th-TH" dirty="0" smtClean="0">
                <a:latin typeface="TH SarabunPSK" pitchFamily="34" charset="-34"/>
                <a:cs typeface="TH SarabunPSK" pitchFamily="34" charset="-34"/>
              </a:rPr>
              <a:t>มิติ</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a:xfrm>
            <a:off x="179512" y="1219200"/>
            <a:ext cx="8784976" cy="5040560"/>
          </a:xfrm>
        </p:spPr>
        <p:txBody>
          <a:bodyPr>
            <a:normAutofit fontScale="92500" lnSpcReduction="20000"/>
          </a:bodyPr>
          <a:lstStyle/>
          <a:p>
            <a:r>
              <a:rPr lang="th-TH" dirty="0">
                <a:latin typeface="TH SarabunPSK" pitchFamily="34" charset="-34"/>
                <a:cs typeface="TH SarabunPSK" pitchFamily="34" charset="-34"/>
              </a:rPr>
              <a:t>โดยอาจมองเป็นรูปตารางข้อมูลหลายตาราง การประกาศตัวแปรแถวลำดับ 3 มิติ มีรูปแบบ</a:t>
            </a:r>
            <a:r>
              <a:rPr lang="th-TH" dirty="0" smtClean="0">
                <a:latin typeface="TH SarabunPSK" pitchFamily="34" charset="-34"/>
                <a:cs typeface="TH SarabunPSK" pitchFamily="34" charset="-34"/>
              </a:rPr>
              <a:t>ดังนี้</a:t>
            </a:r>
            <a:r>
              <a:rPr lang="en-US" dirty="0" smtClean="0">
                <a:latin typeface="TH SarabunPSK" pitchFamily="34" charset="-34"/>
                <a:cs typeface="TH SarabunPSK" pitchFamily="34" charset="-34"/>
              </a:rPr>
              <a:t> </a:t>
            </a:r>
            <a:endParaRPr lang="th-TH" dirty="0" smtClean="0">
              <a:latin typeface="TH SarabunPSK" pitchFamily="34" charset="-34"/>
              <a:cs typeface="TH SarabunPSK" pitchFamily="34" charset="-34"/>
            </a:endParaRPr>
          </a:p>
          <a:p>
            <a:pPr>
              <a:buNone/>
            </a:pPr>
            <a:endParaRPr lang="en-US" dirty="0" smtClean="0">
              <a:latin typeface="TH SarabunPSK" pitchFamily="34" charset="-34"/>
              <a:cs typeface="TH SarabunPSK" pitchFamily="34" charset="-34"/>
            </a:endParaRPr>
          </a:p>
          <a:p>
            <a:pPr algn="ctr">
              <a:buNone/>
            </a:pPr>
            <a:r>
              <a:rPr lang="th-TH" dirty="0">
                <a:latin typeface="TH SarabunPSK" pitchFamily="34" charset="-34"/>
                <a:cs typeface="TH SarabunPSK" pitchFamily="34" charset="-34"/>
              </a:rPr>
              <a:t>ชนิดข้อมูล ชื่อตัวแปรแถวลำดับ</a:t>
            </a:r>
            <a:r>
              <a:rPr lang="en-US" sz="2600" b="1" dirty="0">
                <a:latin typeface="Courier New" pitchFamily="49" charset="0"/>
                <a:cs typeface="Courier New" pitchFamily="49" charset="0"/>
              </a:rPr>
              <a:t>[</a:t>
            </a:r>
            <a:r>
              <a:rPr lang="en-US" sz="2600" b="1" dirty="0" err="1">
                <a:latin typeface="Courier New" pitchFamily="49" charset="0"/>
                <a:cs typeface="Courier New" pitchFamily="49" charset="0"/>
              </a:rPr>
              <a:t>ntabs</a:t>
            </a:r>
            <a:r>
              <a:rPr lang="en-US" sz="2600" b="1" dirty="0">
                <a:latin typeface="Courier New" pitchFamily="49" charset="0"/>
                <a:cs typeface="Courier New" pitchFamily="49" charset="0"/>
              </a:rPr>
              <a:t>][</a:t>
            </a:r>
            <a:r>
              <a:rPr lang="en-US" sz="2600" b="1" dirty="0" err="1">
                <a:latin typeface="Courier New" pitchFamily="49" charset="0"/>
                <a:cs typeface="Courier New" pitchFamily="49" charset="0"/>
              </a:rPr>
              <a:t>nrows</a:t>
            </a:r>
            <a:r>
              <a:rPr lang="en-US" sz="2600" b="1" dirty="0">
                <a:latin typeface="Courier New" pitchFamily="49" charset="0"/>
                <a:cs typeface="Courier New" pitchFamily="49" charset="0"/>
              </a:rPr>
              <a:t>][</a:t>
            </a:r>
            <a:r>
              <a:rPr lang="en-US" sz="2600" b="1" dirty="0" err="1">
                <a:latin typeface="Courier New" pitchFamily="49" charset="0"/>
                <a:cs typeface="Courier New" pitchFamily="49" charset="0"/>
              </a:rPr>
              <a:t>ncolumns</a:t>
            </a:r>
            <a:r>
              <a:rPr lang="en-US" sz="2600" b="1" dirty="0" smtClean="0">
                <a:latin typeface="Courier New" pitchFamily="49" charset="0"/>
                <a:cs typeface="Courier New" pitchFamily="49" charset="0"/>
              </a:rPr>
              <a:t>];</a:t>
            </a:r>
          </a:p>
          <a:p>
            <a:pPr>
              <a:buNone/>
            </a:pPr>
            <a:endParaRPr lang="en-US" dirty="0" smtClean="0">
              <a:latin typeface="TH SarabunPSK" pitchFamily="34" charset="-34"/>
              <a:cs typeface="TH SarabunPSK" pitchFamily="34" charset="-34"/>
            </a:endParaRPr>
          </a:p>
          <a:p>
            <a:pPr>
              <a:buNone/>
            </a:pPr>
            <a:r>
              <a:rPr lang="th-TH" dirty="0" smtClean="0">
                <a:latin typeface="TH SarabunPSK" pitchFamily="34" charset="-34"/>
                <a:cs typeface="TH SarabunPSK" pitchFamily="34" charset="-34"/>
              </a:rPr>
              <a:t>โดย</a:t>
            </a:r>
            <a:r>
              <a:rPr lang="th-TH" dirty="0">
                <a:latin typeface="TH SarabunPSK" pitchFamily="34" charset="-34"/>
                <a:cs typeface="TH SarabunPSK" pitchFamily="34" charset="-34"/>
              </a:rPr>
              <a:t>	ชนิดข้อมูล	คือ ชนิดของข้อมูลที่เก็บตัวแปรแถวลำดับ</a:t>
            </a:r>
            <a:endParaRPr lang="en-US" dirty="0">
              <a:latin typeface="TH SarabunPSK" pitchFamily="34" charset="-34"/>
              <a:cs typeface="TH SarabunPSK" pitchFamily="34" charset="-34"/>
            </a:endParaRPr>
          </a:p>
          <a:p>
            <a:pPr>
              <a:buNone/>
            </a:pPr>
            <a:r>
              <a:rPr lang="th-TH" dirty="0">
                <a:latin typeface="TH SarabunPSK" pitchFamily="34" charset="-34"/>
                <a:cs typeface="TH SarabunPSK" pitchFamily="34" charset="-34"/>
              </a:rPr>
              <a:t>		</a:t>
            </a:r>
            <a:r>
              <a:rPr lang="en-US" dirty="0" err="1">
                <a:latin typeface="TH SarabunPSK" pitchFamily="34" charset="-34"/>
                <a:cs typeface="TH SarabunPSK" pitchFamily="34" charset="-34"/>
              </a:rPr>
              <a:t>ntabs</a:t>
            </a:r>
            <a:r>
              <a:rPr lang="en-US" dirty="0">
                <a:latin typeface="TH SarabunPSK" pitchFamily="34" charset="-34"/>
                <a:cs typeface="TH SarabunPSK" pitchFamily="34" charset="-34"/>
              </a:rPr>
              <a:t>		</a:t>
            </a:r>
            <a:r>
              <a:rPr lang="th-TH" dirty="0">
                <a:latin typeface="TH SarabunPSK" pitchFamily="34" charset="-34"/>
                <a:cs typeface="TH SarabunPSK" pitchFamily="34" charset="-34"/>
              </a:rPr>
              <a:t>หมายถึง จำนวนตารางเป็นจำนวนเต็มบวก</a:t>
            </a:r>
            <a:endParaRPr lang="en-US" dirty="0">
              <a:latin typeface="TH SarabunPSK" pitchFamily="34" charset="-34"/>
              <a:cs typeface="TH SarabunPSK" pitchFamily="34" charset="-34"/>
            </a:endParaRPr>
          </a:p>
          <a:p>
            <a:pPr>
              <a:buNone/>
            </a:pPr>
            <a:r>
              <a:rPr lang="th-TH" dirty="0">
                <a:latin typeface="TH SarabunPSK" pitchFamily="34" charset="-34"/>
                <a:cs typeface="TH SarabunPSK" pitchFamily="34" charset="-34"/>
              </a:rPr>
              <a:t>		</a:t>
            </a:r>
            <a:r>
              <a:rPr lang="en-US" dirty="0" err="1">
                <a:latin typeface="TH SarabunPSK" pitchFamily="34" charset="-34"/>
                <a:cs typeface="TH SarabunPSK" pitchFamily="34" charset="-34"/>
              </a:rPr>
              <a:t>nrows</a:t>
            </a:r>
            <a:r>
              <a:rPr lang="en-US" dirty="0">
                <a:latin typeface="TH SarabunPSK" pitchFamily="34" charset="-34"/>
                <a:cs typeface="TH SarabunPSK" pitchFamily="34" charset="-34"/>
              </a:rPr>
              <a:t>		</a:t>
            </a:r>
            <a:r>
              <a:rPr lang="th-TH" dirty="0">
                <a:latin typeface="TH SarabunPSK" pitchFamily="34" charset="-34"/>
                <a:cs typeface="TH SarabunPSK" pitchFamily="34" charset="-34"/>
              </a:rPr>
              <a:t>หมายถึง จำนวนแถวเป็นจำนวนเต็มบวก</a:t>
            </a:r>
            <a:endParaRPr lang="en-US" dirty="0">
              <a:latin typeface="TH SarabunPSK" pitchFamily="34" charset="-34"/>
              <a:cs typeface="TH SarabunPSK" pitchFamily="34" charset="-34"/>
            </a:endParaRPr>
          </a:p>
          <a:p>
            <a:pPr>
              <a:buNone/>
            </a:pPr>
            <a:r>
              <a:rPr lang="th-TH" dirty="0">
                <a:latin typeface="TH SarabunPSK" pitchFamily="34" charset="-34"/>
                <a:cs typeface="TH SarabunPSK" pitchFamily="34" charset="-34"/>
              </a:rPr>
              <a:t>		</a:t>
            </a:r>
            <a:r>
              <a:rPr lang="en-US" dirty="0" err="1">
                <a:latin typeface="TH SarabunPSK" pitchFamily="34" charset="-34"/>
                <a:cs typeface="TH SarabunPSK" pitchFamily="34" charset="-34"/>
              </a:rPr>
              <a:t>ncolumn</a:t>
            </a:r>
            <a:r>
              <a:rPr lang="en-US" dirty="0">
                <a:latin typeface="TH SarabunPSK" pitchFamily="34" charset="-34"/>
                <a:cs typeface="TH SarabunPSK" pitchFamily="34" charset="-34"/>
              </a:rPr>
              <a:t>	</a:t>
            </a:r>
            <a:r>
              <a:rPr lang="th-TH" dirty="0">
                <a:latin typeface="TH SarabunPSK" pitchFamily="34" charset="-34"/>
                <a:cs typeface="TH SarabunPSK" pitchFamily="34" charset="-34"/>
              </a:rPr>
              <a:t>หมายถึง จำนวนสดมภ์เป็นจำนวนเต็มบวก</a:t>
            </a:r>
            <a:endParaRPr lang="en-US" dirty="0">
              <a:latin typeface="TH SarabunPSK" pitchFamily="34" charset="-34"/>
              <a:cs typeface="TH SarabunPSK" pitchFamily="34" charset="-34"/>
            </a:endParaRPr>
          </a:p>
          <a:p>
            <a:pPr>
              <a:buNone/>
            </a:pPr>
            <a:r>
              <a:rPr lang="th-TH" dirty="0">
                <a:latin typeface="TH SarabunPSK" pitchFamily="34" charset="-34"/>
                <a:cs typeface="TH SarabunPSK" pitchFamily="34" charset="-34"/>
              </a:rPr>
              <a:t>	</a:t>
            </a:r>
            <a:r>
              <a:rPr lang="en-US" dirty="0">
                <a:latin typeface="TH SarabunPSK" pitchFamily="34" charset="-34"/>
                <a:cs typeface="TH SarabunPSK" pitchFamily="34" charset="-34"/>
              </a:rPr>
              <a:t>	</a:t>
            </a:r>
            <a:r>
              <a:rPr lang="th-TH" dirty="0">
                <a:latin typeface="TH SarabunPSK" pitchFamily="34" charset="-34"/>
                <a:cs typeface="TH SarabunPSK" pitchFamily="34" charset="-34"/>
              </a:rPr>
              <a:t>จำนวนหน่วยของตัวแปรแถวลำดับคือ </a:t>
            </a:r>
            <a:r>
              <a:rPr lang="en-US" dirty="0" err="1">
                <a:latin typeface="TH SarabunPSK" pitchFamily="34" charset="-34"/>
                <a:cs typeface="TH SarabunPSK" pitchFamily="34" charset="-34"/>
              </a:rPr>
              <a:t>ntabs</a:t>
            </a:r>
            <a:r>
              <a:rPr lang="en-US" dirty="0">
                <a:latin typeface="TH SarabunPSK" pitchFamily="34" charset="-34"/>
                <a:cs typeface="TH SarabunPSK" pitchFamily="34" charset="-34"/>
              </a:rPr>
              <a:t> x </a:t>
            </a:r>
            <a:r>
              <a:rPr lang="en-US" dirty="0" err="1">
                <a:latin typeface="TH SarabunPSK" pitchFamily="34" charset="-34"/>
                <a:cs typeface="TH SarabunPSK" pitchFamily="34" charset="-34"/>
              </a:rPr>
              <a:t>nrows</a:t>
            </a:r>
            <a:r>
              <a:rPr lang="en-US" dirty="0">
                <a:latin typeface="TH SarabunPSK" pitchFamily="34" charset="-34"/>
                <a:cs typeface="TH SarabunPSK" pitchFamily="34" charset="-34"/>
              </a:rPr>
              <a:t> x </a:t>
            </a:r>
            <a:r>
              <a:rPr lang="en-US" dirty="0" err="1">
                <a:latin typeface="TH SarabunPSK" pitchFamily="34" charset="-34"/>
                <a:cs typeface="TH SarabunPSK" pitchFamily="34" charset="-34"/>
              </a:rPr>
              <a:t>ncolumns</a:t>
            </a:r>
            <a:endParaRPr lang="en-US" dirty="0">
              <a:latin typeface="TH SarabunPSK" pitchFamily="34" charset="-34"/>
              <a:cs typeface="TH SarabunPSK" pitchFamily="34" charset="-34"/>
            </a:endParaRPr>
          </a:p>
          <a:p>
            <a:pPr>
              <a:buNone/>
            </a:pPr>
            <a:endParaRPr lang="en-US" dirty="0">
              <a:latin typeface="TH SarabunPSK" pitchFamily="34" charset="-34"/>
              <a:cs typeface="TH SarabunPSK" pitchFamily="34" charset="-34"/>
            </a:endParaRPr>
          </a:p>
          <a:p>
            <a:pPr algn="ctr">
              <a:buNone/>
            </a:pPr>
            <a:endParaRPr lang="en-US" dirty="0">
              <a:latin typeface="TH SarabunPSK" pitchFamily="34" charset="-34"/>
              <a:cs typeface="TH SarabunPSK" pitchFamily="34" charset="-34"/>
            </a:endParaRPr>
          </a:p>
        </p:txBody>
      </p:sp>
      <p:sp>
        <p:nvSpPr>
          <p:cNvPr id="4" name="Rounded Rectangle 3"/>
          <p:cNvSpPr/>
          <p:nvPr/>
        </p:nvSpPr>
        <p:spPr>
          <a:xfrm>
            <a:off x="457200" y="2529348"/>
            <a:ext cx="8153400" cy="609600"/>
          </a:xfrm>
          <a:prstGeom prst="roundRect">
            <a:avLst/>
          </a:prstGeom>
          <a:solidFill>
            <a:schemeClr val="accent3">
              <a:alpha val="3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H SarabunPSK" pitchFamily="34" charset="-34"/>
              <a:cs typeface="TH SarabunPSK" pitchFamily="34" charset="-34"/>
            </a:endParaRPr>
          </a:p>
        </p:txBody>
      </p:sp>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12</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0" y="3551904"/>
            <a:ext cx="6553200" cy="2743200"/>
          </a:xfrm>
          <a:prstGeom prst="roundRect">
            <a:avLst>
              <a:gd name="adj" fmla="val 5219"/>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 SarabunPSK" pitchFamily="34" charset="-34"/>
              <a:cs typeface="TH SarabunPSK" pitchFamily="34" charset="-34"/>
            </a:endParaRPr>
          </a:p>
        </p:txBody>
      </p:sp>
      <p:graphicFrame>
        <p:nvGraphicFramePr>
          <p:cNvPr id="4" name="Table 3"/>
          <p:cNvGraphicFramePr>
            <a:graphicFrameLocks noGrp="1"/>
          </p:cNvGraphicFramePr>
          <p:nvPr>
            <p:extLst>
              <p:ext uri="{D42A27DB-BD31-4B8C-83A1-F6EECF244321}">
                <p14:modId xmlns:p14="http://schemas.microsoft.com/office/powerpoint/2010/main" val="3673856742"/>
              </p:ext>
            </p:extLst>
          </p:nvPr>
        </p:nvGraphicFramePr>
        <p:xfrm>
          <a:off x="1258887" y="3648456"/>
          <a:ext cx="6284913" cy="2523744"/>
        </p:xfrm>
        <a:graphic>
          <a:graphicData uri="http://schemas.openxmlformats.org/drawingml/2006/table">
            <a:tbl>
              <a:tblPr/>
              <a:tblGrid>
                <a:gridCol w="1303973"/>
                <a:gridCol w="1245235"/>
                <a:gridCol w="1245235"/>
                <a:gridCol w="1245235"/>
                <a:gridCol w="1245235"/>
              </a:tblGrid>
              <a:tr h="420624">
                <a:tc rowSpan="3">
                  <a:txBody>
                    <a:bodyPr/>
                    <a:lstStyle/>
                    <a:p>
                      <a:pPr marL="0" marR="0" algn="ctr">
                        <a:lnSpc>
                          <a:spcPct val="115000"/>
                        </a:lnSpc>
                        <a:spcBef>
                          <a:spcPts val="0"/>
                        </a:spcBef>
                        <a:spcAft>
                          <a:spcPts val="0"/>
                        </a:spcAft>
                      </a:pPr>
                      <a:r>
                        <a:rPr lang="th-TH" sz="2400" b="1" dirty="0">
                          <a:latin typeface="Calibri"/>
                          <a:ea typeface="Calibri"/>
                          <a:cs typeface="TH SarabunPSK"/>
                        </a:rPr>
                        <a:t>ตารางที่ 0</a:t>
                      </a:r>
                      <a:endParaRPr lang="en-US" sz="2400" b="1" dirty="0">
                        <a:latin typeface="Calibri"/>
                        <a:ea typeface="Calibri"/>
                        <a:cs typeface="Cordia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624">
                <a:tc vMerge="1">
                  <a:txBody>
                    <a:bodyPr/>
                    <a:lstStyle/>
                    <a:p>
                      <a:endParaRPr lang="en-US"/>
                    </a:p>
                  </a:txBody>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ourier New" pitchFamily="49" charset="0"/>
                          <a:ea typeface="Calibri"/>
                          <a:cs typeface="Courier New" pitchFamily="49" charset="0"/>
                        </a:rPr>
                        <a:t>t[0][1][3]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624">
                <a:tc vMerge="1">
                  <a:txBody>
                    <a:bodyPr/>
                    <a:lstStyle/>
                    <a:p>
                      <a:endParaRPr lang="en-US"/>
                    </a:p>
                  </a:txBody>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624">
                <a:tc rowSpan="3">
                  <a:txBody>
                    <a:bodyPr/>
                    <a:lstStyle/>
                    <a:p>
                      <a:pPr marL="0" marR="0" algn="ctr">
                        <a:lnSpc>
                          <a:spcPct val="115000"/>
                        </a:lnSpc>
                        <a:spcBef>
                          <a:spcPts val="0"/>
                        </a:spcBef>
                        <a:spcAft>
                          <a:spcPts val="0"/>
                        </a:spcAft>
                      </a:pPr>
                      <a:r>
                        <a:rPr lang="th-TH" sz="2400" b="1" dirty="0">
                          <a:latin typeface="Calibri"/>
                          <a:ea typeface="Calibri"/>
                          <a:cs typeface="TH SarabunPSK"/>
                        </a:rPr>
                        <a:t>ตารางที่ </a:t>
                      </a:r>
                      <a:r>
                        <a:rPr lang="en-US" sz="2400" b="1" dirty="0">
                          <a:latin typeface="TH SarabunPSK"/>
                          <a:ea typeface="Calibri"/>
                          <a:cs typeface="Cordia New"/>
                        </a:rPr>
                        <a:t>1</a:t>
                      </a:r>
                      <a:endParaRPr lang="en-US" sz="2400" b="1" dirty="0">
                        <a:latin typeface="Calibri"/>
                        <a:ea typeface="Calibri"/>
                        <a:cs typeface="Cordia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624">
                <a:tc vMerge="1">
                  <a:txBody>
                    <a:bodyPr/>
                    <a:lstStyle/>
                    <a:p>
                      <a:endParaRPr lang="en-US"/>
                    </a:p>
                  </a:txBody>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624">
                <a:tc vMerge="1">
                  <a:txBody>
                    <a:bodyPr/>
                    <a:lstStyle/>
                    <a:p>
                      <a:endParaRPr lang="en-US"/>
                    </a:p>
                  </a:txBody>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ourier New" pitchFamily="49" charset="0"/>
                          <a:ea typeface="Calibri"/>
                          <a:cs typeface="Courier New" pitchFamily="49" charset="0"/>
                        </a:rPr>
                        <a:t>t[1][2][2]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ourier New" pitchFamily="49" charset="0"/>
                          <a:ea typeface="Calibri"/>
                          <a:cs typeface="Courier New" pitchFamily="49" charset="0"/>
                        </a:rPr>
                        <a:t>t[1][2][3]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th-TH" dirty="0">
                <a:latin typeface="TH SarabunPSK" pitchFamily="34" charset="-34"/>
                <a:cs typeface="TH SarabunPSK" pitchFamily="34" charset="-34"/>
              </a:rPr>
              <a:t>การประกาศตัวแปรแถวลำดับ</a:t>
            </a:r>
            <a:r>
              <a:rPr lang="en-US" dirty="0">
                <a:latin typeface="TH SarabunPSK" pitchFamily="34" charset="-34"/>
                <a:cs typeface="TH SarabunPSK" pitchFamily="34" charset="-34"/>
              </a:rPr>
              <a:t> 3 </a:t>
            </a:r>
            <a:r>
              <a:rPr lang="th-TH" dirty="0">
                <a:latin typeface="TH SarabunPSK" pitchFamily="34" charset="-34"/>
                <a:cs typeface="TH SarabunPSK" pitchFamily="34" charset="-34"/>
              </a:rPr>
              <a:t>มิติ</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a:xfrm>
            <a:off x="179512" y="1268760"/>
            <a:ext cx="8784976" cy="2283144"/>
          </a:xfrm>
        </p:spPr>
        <p:txBody>
          <a:bodyPr>
            <a:normAutofit lnSpcReduction="10000"/>
          </a:bodyPr>
          <a:lstStyle/>
          <a:p>
            <a:r>
              <a:rPr lang="en-US" dirty="0" err="1">
                <a:latin typeface="TH SarabunPSK" pitchFamily="34" charset="-34"/>
                <a:cs typeface="TH SarabunPSK" pitchFamily="34" charset="-34"/>
              </a:rPr>
              <a:t>int</a:t>
            </a:r>
            <a:r>
              <a:rPr lang="en-US" dirty="0">
                <a:latin typeface="TH SarabunPSK" pitchFamily="34" charset="-34"/>
                <a:cs typeface="TH SarabunPSK" pitchFamily="34" charset="-34"/>
              </a:rPr>
              <a:t>	t[2][3][4]</a:t>
            </a:r>
          </a:p>
          <a:p>
            <a:pPr>
              <a:buNone/>
            </a:pP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หมายถึง </a:t>
            </a:r>
            <a:r>
              <a:rPr lang="th-TH" dirty="0">
                <a:latin typeface="TH SarabunPSK" pitchFamily="34" charset="-34"/>
                <a:cs typeface="TH SarabunPSK" pitchFamily="34" charset="-34"/>
              </a:rPr>
              <a:t>ประกาศตัวแปรแถวลำดับ </a:t>
            </a:r>
            <a:r>
              <a:rPr lang="en-US" dirty="0">
                <a:latin typeface="TH SarabunPSK" pitchFamily="34" charset="-34"/>
                <a:cs typeface="TH SarabunPSK" pitchFamily="34" charset="-34"/>
              </a:rPr>
              <a:t>t</a:t>
            </a:r>
            <a:r>
              <a:rPr lang="th-TH" dirty="0">
                <a:latin typeface="TH SarabunPSK" pitchFamily="34" charset="-34"/>
                <a:cs typeface="TH SarabunPSK" pitchFamily="34" charset="-34"/>
              </a:rPr>
              <a:t> แบบ 3 มิติ มีสมาชิก 2 </a:t>
            </a:r>
            <a:r>
              <a:rPr lang="en-US" dirty="0">
                <a:latin typeface="TH SarabunPSK" pitchFamily="34" charset="-34"/>
                <a:cs typeface="TH SarabunPSK" pitchFamily="34" charset="-34"/>
              </a:rPr>
              <a:t>x 3 x 4 = 24 </a:t>
            </a:r>
            <a:r>
              <a:rPr lang="th-TH" dirty="0">
                <a:latin typeface="TH SarabunPSK" pitchFamily="34" charset="-34"/>
                <a:cs typeface="TH SarabunPSK" pitchFamily="34" charset="-34"/>
              </a:rPr>
              <a:t>หน่วย โดยมีจำนวน 2 ตาราง แต่ละตารางมี 3 แถวและ 4 สดมภ์ แต่ละหน่วยเก็บข้อมูลชนิดจำนวนเต็มดังนี้</a:t>
            </a:r>
            <a:endParaRPr lang="en-US" dirty="0">
              <a:latin typeface="TH SarabunPSK" pitchFamily="34" charset="-34"/>
              <a:cs typeface="TH SarabunPSK" pitchFamily="34" charset="-34"/>
            </a:endParaRPr>
          </a:p>
          <a:p>
            <a:endParaRPr lang="en-US" dirty="0">
              <a:latin typeface="TH SarabunPSK" pitchFamily="34" charset="-34"/>
              <a:cs typeface="TH SarabunPSK" pitchFamily="34" charset="-34"/>
            </a:endParaRPr>
          </a:p>
        </p:txBody>
      </p:sp>
      <p:sp>
        <p:nvSpPr>
          <p:cNvPr id="6"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13</a:t>
            </a:fld>
            <a:endParaRPr lang="th-TH" dirty="0"/>
          </a:p>
        </p:txBody>
      </p:sp>
      <p:sp>
        <p:nvSpPr>
          <p:cNvPr id="7" name="TextBox 6"/>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h-TH" sz="4000" dirty="0">
                <a:latin typeface="TH SarabunPSK" pitchFamily="34" charset="-34"/>
                <a:cs typeface="TH SarabunPSK" pitchFamily="34" charset="-34"/>
              </a:rPr>
              <a:t>ตัวอย่าง </a:t>
            </a:r>
            <a:r>
              <a:rPr lang="th-TH" sz="4000" dirty="0" smtClean="0">
                <a:latin typeface="TH SarabunPSK" pitchFamily="34" charset="-34"/>
                <a:cs typeface="TH SarabunPSK" pitchFamily="34" charset="-34"/>
              </a:rPr>
              <a:t>7 </a:t>
            </a:r>
            <a:r>
              <a:rPr lang="th-TH" sz="4000" b="0" dirty="0">
                <a:latin typeface="TH SarabunPSK" pitchFamily="34" charset="-34"/>
                <a:cs typeface="TH SarabunPSK" pitchFamily="34" charset="-34"/>
              </a:rPr>
              <a:t>โปรแกรมเพื่ออ่านข้อมูลชนิดจำนวนเต็มเก็บในตัวแปรแถวลำดับ </a:t>
            </a:r>
            <a:r>
              <a:rPr lang="en-US" sz="4000" b="0" dirty="0">
                <a:latin typeface="TH SarabunPSK" pitchFamily="34" charset="-34"/>
                <a:cs typeface="TH SarabunPSK" pitchFamily="34" charset="-34"/>
              </a:rPr>
              <a:t>tab[ ][ ][ ] </a:t>
            </a:r>
            <a:r>
              <a:rPr lang="th-TH" sz="4000" b="0" dirty="0">
                <a:latin typeface="TH SarabunPSK" pitchFamily="34" charset="-34"/>
                <a:cs typeface="TH SarabunPSK" pitchFamily="34" charset="-34"/>
              </a:rPr>
              <a:t>แล้วหาผลรวมของ</a:t>
            </a:r>
            <a:r>
              <a:rPr lang="th-TH" sz="4000" b="0" dirty="0" smtClean="0">
                <a:latin typeface="TH SarabunPSK" pitchFamily="34" charset="-34"/>
                <a:cs typeface="TH SarabunPSK" pitchFamily="34" charset="-34"/>
              </a:rPr>
              <a:t>ข้อมูล</a:t>
            </a:r>
            <a:endParaRPr lang="en-US" sz="4000" b="0" dirty="0">
              <a:latin typeface="TH SarabunPSK" pitchFamily="34" charset="-34"/>
              <a:cs typeface="TH SarabunPSK" pitchFamily="34" charset="-34"/>
            </a:endParaRPr>
          </a:p>
        </p:txBody>
      </p:sp>
      <p:pic>
        <p:nvPicPr>
          <p:cNvPr id="4" name="Picture 3"/>
          <p:cNvPicPr/>
          <p:nvPr/>
        </p:nvPicPr>
        <p:blipFill>
          <a:blip r:embed="rId2" cstate="print"/>
          <a:srcRect/>
          <a:stretch>
            <a:fillRect/>
          </a:stretch>
        </p:blipFill>
        <p:spPr bwMode="auto">
          <a:xfrm>
            <a:off x="2190116" y="1410970"/>
            <a:ext cx="4744084" cy="4761230"/>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14</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dirty="0" smtClean="0">
                <a:latin typeface="TH SarabunPSK" pitchFamily="34" charset="-34"/>
                <a:cs typeface="TH SarabunPSK" pitchFamily="34" charset="-34"/>
              </a:rPr>
              <a:t>การ</a:t>
            </a:r>
            <a:r>
              <a:rPr lang="th-TH" dirty="0">
                <a:latin typeface="TH SarabunPSK" pitchFamily="34" charset="-34"/>
                <a:cs typeface="TH SarabunPSK" pitchFamily="34" charset="-34"/>
              </a:rPr>
              <a:t>กำหนดค่าเริ่มต้นให้กับแถว</a:t>
            </a:r>
            <a:r>
              <a:rPr lang="th-TH" dirty="0" smtClean="0">
                <a:latin typeface="TH SarabunPSK" pitchFamily="34" charset="-34"/>
                <a:cs typeface="TH SarabunPSK" pitchFamily="34" charset="-34"/>
              </a:rPr>
              <a:t>ลำดับ</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a:xfrm>
            <a:off x="457200" y="990600"/>
            <a:ext cx="8229600" cy="5105400"/>
          </a:xfrm>
        </p:spPr>
        <p:txBody>
          <a:bodyPr>
            <a:normAutofit lnSpcReduction="10000"/>
          </a:bodyPr>
          <a:lstStyle/>
          <a:p>
            <a:r>
              <a:rPr lang="th-TH" dirty="0">
                <a:latin typeface="TH SarabunPSK" pitchFamily="34" charset="-34"/>
                <a:cs typeface="TH SarabunPSK" pitchFamily="34" charset="-34"/>
              </a:rPr>
              <a:t>การกำหนดค่าเริ่มต้นให้กับตัวแปรแถวลำดับมีรูปแบบดังนี้</a:t>
            </a:r>
            <a:endParaRPr lang="en-US" dirty="0">
              <a:latin typeface="TH SarabunPSK" pitchFamily="34" charset="-34"/>
              <a:cs typeface="TH SarabunPSK" pitchFamily="34" charset="-34"/>
            </a:endParaRPr>
          </a:p>
          <a:p>
            <a:pPr algn="ctr">
              <a:buNone/>
            </a:pPr>
            <a:endParaRPr lang="th-TH" sz="900" dirty="0" smtClean="0">
              <a:latin typeface="TH SarabunPSK" pitchFamily="34" charset="-34"/>
              <a:cs typeface="TH SarabunPSK" pitchFamily="34" charset="-34"/>
            </a:endParaRPr>
          </a:p>
          <a:p>
            <a:pPr algn="ctr">
              <a:buNone/>
            </a:pPr>
            <a:r>
              <a:rPr lang="th-TH" dirty="0" smtClean="0">
                <a:latin typeface="TH SarabunPSK" pitchFamily="34" charset="-34"/>
                <a:cs typeface="TH SarabunPSK" pitchFamily="34" charset="-34"/>
              </a:rPr>
              <a:t>ชนิด</a:t>
            </a:r>
            <a:r>
              <a:rPr lang="th-TH" dirty="0">
                <a:latin typeface="TH SarabunPSK" pitchFamily="34" charset="-34"/>
                <a:cs typeface="TH SarabunPSK" pitchFamily="34" charset="-34"/>
              </a:rPr>
              <a:t>ข้อมูล	ชื่อตัวแปรแถวลำดับ </a:t>
            </a:r>
            <a:r>
              <a:rPr lang="en-US" dirty="0">
                <a:latin typeface="TH SarabunPSK" pitchFamily="34" charset="-34"/>
                <a:cs typeface="TH SarabunPSK" pitchFamily="34" charset="-34"/>
              </a:rPr>
              <a:t> = {</a:t>
            </a:r>
            <a:r>
              <a:rPr lang="th-TH" dirty="0">
                <a:latin typeface="TH SarabunPSK" pitchFamily="34" charset="-34"/>
                <a:cs typeface="TH SarabunPSK" pitchFamily="34" charset="-34"/>
              </a:rPr>
              <a:t>ค่าเริ่มต้น</a:t>
            </a:r>
            <a:r>
              <a:rPr lang="en-US" dirty="0">
                <a:latin typeface="TH SarabunPSK" pitchFamily="34" charset="-34"/>
                <a:cs typeface="TH SarabunPSK" pitchFamily="34" charset="-34"/>
              </a:rPr>
              <a:t>};</a:t>
            </a:r>
          </a:p>
          <a:p>
            <a:endParaRPr lang="th-TH" sz="800" dirty="0" smtClean="0">
              <a:latin typeface="TH SarabunPSK" pitchFamily="34" charset="-34"/>
              <a:cs typeface="TH SarabunPSK" pitchFamily="34" charset="-34"/>
            </a:endParaRPr>
          </a:p>
          <a:p>
            <a:r>
              <a:rPr lang="th-TH" dirty="0" smtClean="0">
                <a:latin typeface="TH SarabunPSK" pitchFamily="34" charset="-34"/>
                <a:cs typeface="TH SarabunPSK" pitchFamily="34" charset="-34"/>
              </a:rPr>
              <a:t>ถ้า</a:t>
            </a:r>
            <a:r>
              <a:rPr lang="th-TH" dirty="0">
                <a:latin typeface="TH SarabunPSK" pitchFamily="34" charset="-34"/>
                <a:cs typeface="TH SarabunPSK" pitchFamily="34" charset="-34"/>
              </a:rPr>
              <a:t>มีค่าเริ่มต้นมากกว่า 1 ค่า ให้คั่นด้วยเครื่องหมาย ,</a:t>
            </a:r>
            <a:endParaRPr lang="en-US" dirty="0">
              <a:latin typeface="TH SarabunPSK" pitchFamily="34" charset="-34"/>
              <a:cs typeface="TH SarabunPSK" pitchFamily="34" charset="-34"/>
            </a:endParaRPr>
          </a:p>
          <a:p>
            <a:r>
              <a:rPr lang="th-TH" dirty="0" smtClean="0">
                <a:latin typeface="TH SarabunPSK" pitchFamily="34" charset="-34"/>
                <a:cs typeface="TH SarabunPSK" pitchFamily="34" charset="-34"/>
              </a:rPr>
              <a:t>จำนวน</a:t>
            </a:r>
            <a:r>
              <a:rPr lang="th-TH" dirty="0">
                <a:latin typeface="TH SarabunPSK" pitchFamily="34" charset="-34"/>
                <a:cs typeface="TH SarabunPSK" pitchFamily="34" charset="-34"/>
              </a:rPr>
              <a:t>ค่าเริ่มต้นอาจมีน้อยกว่าหรือเท่ากับจำนวนหน่วยของตัวแปรแถวลำดับก็</a:t>
            </a:r>
            <a:r>
              <a:rPr lang="th-TH" dirty="0" smtClean="0">
                <a:latin typeface="TH SarabunPSK" pitchFamily="34" charset="-34"/>
                <a:cs typeface="TH SarabunPSK" pitchFamily="34" charset="-34"/>
              </a:rPr>
              <a:t>ได้</a:t>
            </a: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การ</a:t>
            </a:r>
            <a:r>
              <a:rPr lang="th-TH" dirty="0">
                <a:latin typeface="TH SarabunPSK" pitchFamily="34" charset="-34"/>
                <a:cs typeface="TH SarabunPSK" pitchFamily="34" charset="-34"/>
              </a:rPr>
              <a:t>ให้ค่าเริ่มต้นกับตัวแปรแถวลำดับที่เก็บข้อมูลชนิดอักขระ สามารถทำโดยกำหนดค่าให้กับแต่ละหน่วยของตัวแปรแถวลำดับ โดยกำหนดค่าเริ่มต้นในปีกกา หรือเขียนเป็นสายอักขระในฟันหนู </a:t>
            </a:r>
            <a:r>
              <a:rPr lang="en-US" dirty="0">
                <a:latin typeface="TH SarabunPSK" pitchFamily="34" charset="-34"/>
                <a:cs typeface="TH SarabunPSK" pitchFamily="34" charset="-34"/>
              </a:rPr>
              <a:t>(“”)</a:t>
            </a:r>
            <a:r>
              <a:rPr lang="th-TH" dirty="0">
                <a:latin typeface="TH SarabunPSK" pitchFamily="34" charset="-34"/>
                <a:cs typeface="TH SarabunPSK" pitchFamily="34" charset="-34"/>
              </a:rPr>
              <a:t> ก็ได้</a:t>
            </a:r>
            <a:endParaRPr lang="en-US" dirty="0">
              <a:latin typeface="TH SarabunPSK" pitchFamily="34" charset="-34"/>
              <a:cs typeface="TH SarabunPSK" pitchFamily="34" charset="-34"/>
            </a:endParaRPr>
          </a:p>
          <a:p>
            <a:endParaRPr lang="en-US" dirty="0">
              <a:latin typeface="TH SarabunPSK" pitchFamily="34" charset="-34"/>
              <a:cs typeface="TH SarabunPSK" pitchFamily="34" charset="-34"/>
            </a:endParaRPr>
          </a:p>
        </p:txBody>
      </p:sp>
      <p:sp>
        <p:nvSpPr>
          <p:cNvPr id="4" name="Rounded Rectangle 3"/>
          <p:cNvSpPr/>
          <p:nvPr/>
        </p:nvSpPr>
        <p:spPr>
          <a:xfrm>
            <a:off x="1447800" y="1752600"/>
            <a:ext cx="6248400" cy="612705"/>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 SarabunPSK" pitchFamily="34" charset="-34"/>
              <a:cs typeface="TH SarabunPSK" pitchFamily="34" charset="-34"/>
            </a:endParaRPr>
          </a:p>
        </p:txBody>
      </p:sp>
      <p:sp>
        <p:nvSpPr>
          <p:cNvPr id="7"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15</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h-TH" sz="4000" dirty="0" smtClean="0">
                <a:latin typeface="TH SarabunPSK" pitchFamily="34" charset="-34"/>
                <a:cs typeface="TH SarabunPSK" pitchFamily="34" charset="-34"/>
              </a:rPr>
              <a:t>ตัวอย่าง 8 </a:t>
            </a:r>
            <a:r>
              <a:rPr lang="th-TH" sz="4000" b="0" dirty="0" smtClean="0">
                <a:latin typeface="TH SarabunPSK" pitchFamily="34" charset="-34"/>
                <a:cs typeface="TH SarabunPSK" pitchFamily="34" charset="-34"/>
              </a:rPr>
              <a:t>การ</a:t>
            </a:r>
            <a:r>
              <a:rPr lang="th-TH" sz="4000" b="0" dirty="0">
                <a:latin typeface="TH SarabunPSK" pitchFamily="34" charset="-34"/>
                <a:cs typeface="TH SarabunPSK" pitchFamily="34" charset="-34"/>
              </a:rPr>
              <a:t>กำหนดค่าเริ่มต้น</a:t>
            </a:r>
            <a:r>
              <a:rPr lang="th-TH" sz="4000" b="0" dirty="0" smtClean="0">
                <a:latin typeface="TH SarabunPSK" pitchFamily="34" charset="-34"/>
                <a:cs typeface="TH SarabunPSK" pitchFamily="34" charset="-34"/>
              </a:rPr>
              <a:t>ให้กับ</a:t>
            </a:r>
            <a:br>
              <a:rPr lang="th-TH" sz="4000" b="0" dirty="0" smtClean="0">
                <a:latin typeface="TH SarabunPSK" pitchFamily="34" charset="-34"/>
                <a:cs typeface="TH SarabunPSK" pitchFamily="34" charset="-34"/>
              </a:rPr>
            </a:br>
            <a:r>
              <a:rPr lang="th-TH" sz="4000" b="0" dirty="0" smtClean="0">
                <a:latin typeface="TH SarabunPSK" pitchFamily="34" charset="-34"/>
                <a:cs typeface="TH SarabunPSK" pitchFamily="34" charset="-34"/>
              </a:rPr>
              <a:t>ตัว</a:t>
            </a:r>
            <a:r>
              <a:rPr lang="th-TH" sz="4000" b="0" dirty="0">
                <a:latin typeface="TH SarabunPSK" pitchFamily="34" charset="-34"/>
                <a:cs typeface="TH SarabunPSK" pitchFamily="34" charset="-34"/>
              </a:rPr>
              <a:t>แปรแถว</a:t>
            </a:r>
            <a:r>
              <a:rPr lang="th-TH" sz="4000" b="0" dirty="0" smtClean="0">
                <a:latin typeface="TH SarabunPSK" pitchFamily="34" charset="-34"/>
                <a:cs typeface="TH SarabunPSK" pitchFamily="34" charset="-34"/>
              </a:rPr>
              <a:t>ลำดับ </a:t>
            </a:r>
            <a:r>
              <a:rPr lang="en-US" sz="4000" b="0" dirty="0" smtClean="0">
                <a:latin typeface="TH SarabunPSK" pitchFamily="34" charset="-34"/>
                <a:cs typeface="TH SarabunPSK" pitchFamily="34" charset="-34"/>
              </a:rPr>
              <a:t>1</a:t>
            </a:r>
            <a:r>
              <a:rPr lang="th-TH" sz="4000" b="0" dirty="0" smtClean="0">
                <a:latin typeface="TH SarabunPSK" pitchFamily="34" charset="-34"/>
                <a:cs typeface="TH SarabunPSK" pitchFamily="34" charset="-34"/>
              </a:rPr>
              <a:t> มิติ และ 2 มิติ</a:t>
            </a:r>
            <a:endParaRPr lang="en-US" sz="4000" b="0" dirty="0">
              <a:latin typeface="TH SarabunPSK" pitchFamily="34" charset="-34"/>
              <a:cs typeface="TH SarabunPSK" pitchFamily="34" charset="-34"/>
            </a:endParaRPr>
          </a:p>
        </p:txBody>
      </p:sp>
      <p:pic>
        <p:nvPicPr>
          <p:cNvPr id="26626" name="Picture 2"/>
          <p:cNvPicPr>
            <a:picLocks noChangeAspect="1" noChangeArrowheads="1"/>
          </p:cNvPicPr>
          <p:nvPr/>
        </p:nvPicPr>
        <p:blipFill>
          <a:blip r:embed="rId2" cstate="print"/>
          <a:srcRect/>
          <a:stretch>
            <a:fillRect/>
          </a:stretch>
        </p:blipFill>
        <p:spPr bwMode="auto">
          <a:xfrm>
            <a:off x="1504950" y="3343275"/>
            <a:ext cx="6134100" cy="2828925"/>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p:cNvPicPr/>
          <p:nvPr/>
        </p:nvPicPr>
        <p:blipFill>
          <a:blip r:embed="rId3" cstate="print"/>
          <a:srcRect/>
          <a:stretch>
            <a:fillRect/>
          </a:stretch>
        </p:blipFill>
        <p:spPr bwMode="auto">
          <a:xfrm>
            <a:off x="1672590" y="1517650"/>
            <a:ext cx="5795010" cy="1530350"/>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16</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sz="4000" dirty="0" smtClean="0">
                <a:latin typeface="TH SarabunPSK" pitchFamily="34" charset="-34"/>
                <a:cs typeface="TH SarabunPSK" pitchFamily="34" charset="-34"/>
              </a:rPr>
              <a:t>ตัวอย่าง 9 </a:t>
            </a:r>
            <a:r>
              <a:rPr lang="th-TH" sz="4000" b="0" dirty="0" smtClean="0">
                <a:latin typeface="TH SarabunPSK" pitchFamily="34" charset="-34"/>
                <a:cs typeface="TH SarabunPSK" pitchFamily="34" charset="-34"/>
              </a:rPr>
              <a:t>การ</a:t>
            </a:r>
            <a:r>
              <a:rPr lang="th-TH" sz="4000" b="0" dirty="0">
                <a:latin typeface="TH SarabunPSK" pitchFamily="34" charset="-34"/>
                <a:cs typeface="TH SarabunPSK" pitchFamily="34" charset="-34"/>
              </a:rPr>
              <a:t>กำหนดค่าเริ่มต้นให้กับ</a:t>
            </a:r>
            <a:r>
              <a:rPr lang="th-TH" sz="4000" b="0" dirty="0" smtClean="0">
                <a:latin typeface="TH SarabunPSK" pitchFamily="34" charset="-34"/>
                <a:cs typeface="TH SarabunPSK" pitchFamily="34" charset="-34"/>
              </a:rPr>
              <a:t>ตัวแปร</a:t>
            </a:r>
            <a:r>
              <a:rPr lang="th-TH" sz="4000" b="0" dirty="0">
                <a:latin typeface="TH SarabunPSK" pitchFamily="34" charset="-34"/>
                <a:cs typeface="TH SarabunPSK" pitchFamily="34" charset="-34"/>
              </a:rPr>
              <a:t>แถวลำดับ 3 </a:t>
            </a:r>
            <a:r>
              <a:rPr lang="th-TH" sz="4000" b="0" dirty="0" smtClean="0">
                <a:latin typeface="TH SarabunPSK" pitchFamily="34" charset="-34"/>
                <a:cs typeface="TH SarabunPSK" pitchFamily="34" charset="-34"/>
              </a:rPr>
              <a:t>มิติ</a:t>
            </a:r>
            <a:endParaRPr lang="en-US" sz="4000" b="0" dirty="0">
              <a:latin typeface="TH SarabunPSK" pitchFamily="34" charset="-34"/>
              <a:cs typeface="TH SarabunPSK" pitchFamily="34" charset="-34"/>
            </a:endParaRPr>
          </a:p>
        </p:txBody>
      </p:sp>
      <p:pic>
        <p:nvPicPr>
          <p:cNvPr id="4" name="Picture 3"/>
          <p:cNvPicPr/>
          <p:nvPr/>
        </p:nvPicPr>
        <p:blipFill>
          <a:blip r:embed="rId2" cstate="print"/>
          <a:srcRect/>
          <a:stretch>
            <a:fillRect/>
          </a:stretch>
        </p:blipFill>
        <p:spPr bwMode="auto">
          <a:xfrm>
            <a:off x="1524000" y="1524000"/>
            <a:ext cx="5939790" cy="3903980"/>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17</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H SarabunPSK" pitchFamily="34" charset="-34"/>
                <a:cs typeface="TH SarabunPSK" pitchFamily="34" charset="-34"/>
              </a:rPr>
              <a:t>5. </a:t>
            </a:r>
            <a:r>
              <a:rPr lang="en-US" dirty="0" smtClean="0"/>
              <a:t>Workshop: Array</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p:txBody>
          <a:bodyPr>
            <a:normAutofit/>
          </a:bodyPr>
          <a:lstStyle/>
          <a:p>
            <a:pPr lvl="0"/>
            <a:r>
              <a:rPr lang="th-TH" dirty="0" smtClean="0"/>
              <a:t>เขียนโปรแกรมเพื่อรับข้อมูลชนิดจำนวนเต็ม 100 จำนวน เก็บไว้ในตัวแปรแถวลำดับ แล้วหาค่าสูงสุด ค่าต่ำสุด ค่าเฉลี่ยของข้อมูล</a:t>
            </a:r>
            <a:endParaRPr lang="en-US" dirty="0" smtClean="0"/>
          </a:p>
          <a:p>
            <a:pPr lvl="0"/>
            <a:r>
              <a:rPr lang="th-TH" dirty="0" smtClean="0"/>
              <a:t>จงเขียนโปรแกรมเพื่อรับตัวเลขเข้ามา </a:t>
            </a:r>
            <a:r>
              <a:rPr lang="en-US" dirty="0" smtClean="0"/>
              <a:t>10 </a:t>
            </a:r>
            <a:r>
              <a:rPr lang="th-TH" dirty="0" smtClean="0"/>
              <a:t>จำนวน จากนั้นหาว่ามีจำนวนที่ซ้ำกันอย่างละกี่ตัว</a:t>
            </a:r>
            <a:endParaRPr lang="en-US" dirty="0" smtClean="0"/>
          </a:p>
          <a:p>
            <a:pPr lvl="0"/>
            <a:r>
              <a:rPr lang="th-TH" dirty="0" smtClean="0"/>
              <a:t>กำหนดให้ 	</a:t>
            </a:r>
            <a:r>
              <a:rPr lang="en-US" dirty="0" smtClean="0"/>
              <a:t>		</a:t>
            </a:r>
            <a:r>
              <a:rPr lang="th-TH" dirty="0" smtClean="0"/>
              <a:t>ให้เลือกมา 2 ตัวและผลรวมมีค่ามากที่สุด</a:t>
            </a:r>
          </a:p>
          <a:p>
            <a:r>
              <a:rPr lang="en-US" dirty="0" smtClean="0">
                <a:latin typeface="TH SarabunPSK" pitchFamily="34" charset="-34"/>
                <a:cs typeface="TH SarabunPSK" pitchFamily="34" charset="-34"/>
              </a:rPr>
              <a:t>Selection sort</a:t>
            </a:r>
          </a:p>
          <a:p>
            <a:r>
              <a:rPr lang="en-US" dirty="0">
                <a:latin typeface="TH SarabunPSK" pitchFamily="34" charset="-34"/>
                <a:cs typeface="TH SarabunPSK" pitchFamily="34" charset="-34"/>
              </a:rPr>
              <a:t>Insertion </a:t>
            </a:r>
            <a:r>
              <a:rPr lang="en-US" dirty="0" smtClean="0">
                <a:latin typeface="TH SarabunPSK" pitchFamily="34" charset="-34"/>
                <a:cs typeface="TH SarabunPSK" pitchFamily="34" charset="-34"/>
              </a:rPr>
              <a:t>sort</a:t>
            </a:r>
          </a:p>
          <a:p>
            <a:r>
              <a:rPr lang="en-US" dirty="0">
                <a:latin typeface="TH SarabunPSK" pitchFamily="34" charset="-34"/>
                <a:cs typeface="TH SarabunPSK" pitchFamily="34" charset="-34"/>
              </a:rPr>
              <a:t>Bubble sort</a:t>
            </a:r>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18</a:t>
            </a:fld>
            <a:endParaRPr lang="th-TH" dirty="0"/>
          </a:p>
        </p:txBody>
      </p:sp>
      <p:sp>
        <p:nvSpPr>
          <p:cNvPr id="972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7281" name="Object 1"/>
          <p:cNvGraphicFramePr>
            <a:graphicFrameLocks noChangeAspect="1"/>
          </p:cNvGraphicFramePr>
          <p:nvPr/>
        </p:nvGraphicFramePr>
        <p:xfrm>
          <a:off x="2057400" y="3810000"/>
          <a:ext cx="1657350" cy="319840"/>
        </p:xfrm>
        <a:graphic>
          <a:graphicData uri="http://schemas.openxmlformats.org/presentationml/2006/ole">
            <mc:AlternateContent xmlns:mc="http://schemas.openxmlformats.org/markup-compatibility/2006">
              <mc:Choice xmlns:v="urn:schemas-microsoft-com:vml" Requires="v">
                <p:oleObj spid="_x0000_s97286" r:id="rId3" imgW="1079032" imgH="203112" progId="">
                  <p:embed/>
                </p:oleObj>
              </mc:Choice>
              <mc:Fallback>
                <p:oleObj r:id="rId3" imgW="1079032" imgH="203112"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10000"/>
                        <a:ext cx="1657350" cy="319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Lab: Array  </a:t>
            </a:r>
            <a:endParaRPr lang="en-US" dirty="0"/>
          </a:p>
        </p:txBody>
      </p:sp>
      <p:sp>
        <p:nvSpPr>
          <p:cNvPr id="3" name="Content Placeholder 2"/>
          <p:cNvSpPr>
            <a:spLocks noGrp="1"/>
          </p:cNvSpPr>
          <p:nvPr>
            <p:ph idx="1"/>
          </p:nvPr>
        </p:nvSpPr>
        <p:spPr/>
        <p:txBody>
          <a:bodyPr/>
          <a:lstStyle/>
          <a:p>
            <a:r>
              <a:rPr lang="en-US" dirty="0" smtClean="0"/>
              <a:t>word</a:t>
            </a:r>
            <a:endParaRPr lang="en-US" dirty="0"/>
          </a:p>
        </p:txBody>
      </p:sp>
      <p:sp>
        <p:nvSpPr>
          <p:cNvPr id="4" name="TextBox 3"/>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19</a:t>
            </a:fld>
            <a:endParaRPr lang="th-T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latin typeface="TH SarabunPSK" pitchFamily="34" charset="-34"/>
                <a:cs typeface="TH SarabunPSK" pitchFamily="34" charset="-34"/>
              </a:rPr>
              <a:t>หัวข้อ</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a:xfrm>
            <a:off x="457200" y="1219200"/>
            <a:ext cx="8229600" cy="5029200"/>
          </a:xfrm>
        </p:spPr>
        <p:txBody>
          <a:bodyPr>
            <a:normAutofit fontScale="85000" lnSpcReduction="10000"/>
          </a:bodyPr>
          <a:lstStyle/>
          <a:p>
            <a:r>
              <a:rPr lang="th-TH" dirty="0" smtClean="0">
                <a:latin typeface="TH SarabunPSK" pitchFamily="34" charset="-34"/>
                <a:cs typeface="TH SarabunPSK" pitchFamily="34" charset="-34"/>
              </a:rPr>
              <a:t>การประกาศตัวแปรแถวลำดับ</a:t>
            </a:r>
          </a:p>
          <a:p>
            <a:r>
              <a:rPr lang="th-TH" dirty="0" smtClean="0">
                <a:latin typeface="TH SarabunPSK" pitchFamily="34" charset="-34"/>
                <a:cs typeface="TH SarabunPSK" pitchFamily="34" charset="-34"/>
              </a:rPr>
              <a:t>การอ้างอิงสมาชิกแต่ละหน่วยของตัวแปรแถวลำดับ</a:t>
            </a:r>
          </a:p>
          <a:p>
            <a:r>
              <a:rPr lang="th-TH" dirty="0" smtClean="0">
                <a:latin typeface="TH SarabunPSK" pitchFamily="34" charset="-34"/>
                <a:cs typeface="TH SarabunPSK" pitchFamily="34" charset="-34"/>
              </a:rPr>
              <a:t>ตัวแปรแถวลำดับเพื่อเก็บข้อมูลชนิดสายอักขระ</a:t>
            </a:r>
          </a:p>
          <a:p>
            <a:r>
              <a:rPr lang="th-TH" dirty="0" smtClean="0">
                <a:latin typeface="TH SarabunPSK" pitchFamily="34" charset="-34"/>
                <a:cs typeface="TH SarabunPSK" pitchFamily="34" charset="-34"/>
              </a:rPr>
              <a:t>ตัวแปรแถวลำดับ</a:t>
            </a:r>
            <a:r>
              <a:rPr lang="th-TH" dirty="0" smtClean="0"/>
              <a:t> </a:t>
            </a:r>
            <a:r>
              <a:rPr lang="en-US" dirty="0" smtClean="0"/>
              <a:t>2</a:t>
            </a:r>
            <a:r>
              <a:rPr lang="th-TH" dirty="0" smtClean="0"/>
              <a:t> </a:t>
            </a:r>
            <a:r>
              <a:rPr lang="th-TH" dirty="0" smtClean="0">
                <a:latin typeface="TH SarabunPSK" pitchFamily="34" charset="-34"/>
                <a:cs typeface="TH SarabunPSK" pitchFamily="34" charset="-34"/>
              </a:rPr>
              <a:t>มิติ</a:t>
            </a:r>
            <a:r>
              <a:rPr lang="en-US" dirty="0" smtClean="0">
                <a:latin typeface="TH SarabunPSK" pitchFamily="34" charset="-34"/>
                <a:cs typeface="TH SarabunPSK" pitchFamily="34" charset="-34"/>
              </a:rPr>
              <a:t>, 3 </a:t>
            </a:r>
            <a:r>
              <a:rPr lang="th-TH" dirty="0" smtClean="0">
                <a:latin typeface="TH SarabunPSK" pitchFamily="34" charset="-34"/>
                <a:cs typeface="TH SarabunPSK" pitchFamily="34" charset="-34"/>
              </a:rPr>
              <a:t>มิติ</a:t>
            </a:r>
            <a:r>
              <a:rPr lang="th-TH" dirty="0" smtClean="0"/>
              <a:t>และ</a:t>
            </a:r>
            <a:r>
              <a:rPr lang="th-TH" dirty="0" smtClean="0">
                <a:latin typeface="TH SarabunPSK" pitchFamily="34" charset="-34"/>
                <a:cs typeface="TH SarabunPSK" pitchFamily="34" charset="-34"/>
              </a:rPr>
              <a:t>การกำหนดค่าเริ่มต้นให้กับแถวลำดับ</a:t>
            </a:r>
            <a:endParaRPr lang="en-US" dirty="0" smtClean="0">
              <a:latin typeface="TH SarabunPSK" pitchFamily="34" charset="-34"/>
              <a:cs typeface="TH SarabunPSK" pitchFamily="34" charset="-34"/>
            </a:endParaRPr>
          </a:p>
          <a:p>
            <a:r>
              <a:rPr lang="en-US" dirty="0" smtClean="0"/>
              <a:t>Work shop Array</a:t>
            </a:r>
          </a:p>
          <a:p>
            <a:r>
              <a:rPr lang="en-US" dirty="0" smtClean="0">
                <a:latin typeface="TH SarabunPSK" pitchFamily="34" charset="-34"/>
                <a:cs typeface="TH SarabunPSK" pitchFamily="34" charset="-34"/>
              </a:rPr>
              <a:t>LAB Array</a:t>
            </a:r>
            <a:endParaRPr lang="th-TH" dirty="0" smtClean="0">
              <a:latin typeface="TH SarabunPSK" pitchFamily="34" charset="-34"/>
              <a:cs typeface="TH SarabunPSK" pitchFamily="34" charset="-34"/>
            </a:endParaRPr>
          </a:p>
          <a:p>
            <a:r>
              <a:rPr lang="th-TH" dirty="0" smtClean="0">
                <a:latin typeface="TH SarabunPSK" pitchFamily="34" charset="-34"/>
                <a:cs typeface="TH SarabunPSK" pitchFamily="34" charset="-34"/>
              </a:rPr>
              <a:t>ฟังก์ชันเพื่อการทำงานกับสายอักขระ</a:t>
            </a:r>
          </a:p>
          <a:p>
            <a:r>
              <a:rPr lang="en-US" dirty="0" smtClean="0"/>
              <a:t>String Matching</a:t>
            </a:r>
            <a:endParaRPr lang="th-TH" dirty="0" smtClean="0">
              <a:latin typeface="TH SarabunPSK" pitchFamily="34" charset="-34"/>
              <a:cs typeface="TH SarabunPSK" pitchFamily="34" charset="-34"/>
            </a:endParaRPr>
          </a:p>
          <a:p>
            <a:r>
              <a:rPr lang="en-US" dirty="0" smtClean="0"/>
              <a:t>Work shop String</a:t>
            </a:r>
          </a:p>
          <a:p>
            <a:r>
              <a:rPr lang="en-US" dirty="0" smtClean="0">
                <a:latin typeface="TH SarabunPSK" pitchFamily="34" charset="-34"/>
                <a:cs typeface="TH SarabunPSK" pitchFamily="34" charset="-34"/>
              </a:rPr>
              <a:t>LAB String</a:t>
            </a:r>
            <a:endParaRPr lang="th-TH" dirty="0" smtClean="0">
              <a:latin typeface="TH SarabunPSK" pitchFamily="34" charset="-34"/>
              <a:cs typeface="TH SarabunPSK" pitchFamily="34" charset="-34"/>
            </a:endParaRPr>
          </a:p>
          <a:p>
            <a:endParaRPr lang="en-US" dirty="0"/>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th-TH" dirty="0" smtClean="0">
                <a:latin typeface="TH SarabunPSK" pitchFamily="34" charset="-34"/>
                <a:cs typeface="TH SarabunPSK" pitchFamily="34" charset="-34"/>
              </a:rPr>
              <a:t>ฟังก์ชัน</a:t>
            </a:r>
            <a:r>
              <a:rPr lang="th-TH" dirty="0">
                <a:latin typeface="TH SarabunPSK" pitchFamily="34" charset="-34"/>
                <a:cs typeface="TH SarabunPSK" pitchFamily="34" charset="-34"/>
              </a:rPr>
              <a:t>เพื่อการทำงานกับสายอักขระ</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a:xfrm>
            <a:off x="560512" y="1268760"/>
            <a:ext cx="6907088" cy="5040560"/>
          </a:xfrm>
        </p:spPr>
        <p:txBody>
          <a:bodyPr/>
          <a:lstStyle/>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strcat</a:t>
            </a:r>
            <a:r>
              <a:rPr lang="en-US" dirty="0" smtClean="0">
                <a:latin typeface="TH SarabunPSK" pitchFamily="34" charset="-34"/>
                <a:cs typeface="TH SarabunPSK" pitchFamily="34" charset="-34"/>
              </a:rPr>
              <a:t>()</a:t>
            </a:r>
          </a:p>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strcmp</a:t>
            </a:r>
            <a:r>
              <a:rPr lang="en-US" dirty="0" smtClean="0">
                <a:latin typeface="TH SarabunPSK" pitchFamily="34" charset="-34"/>
                <a:cs typeface="TH SarabunPSK" pitchFamily="34" charset="-34"/>
              </a:rPr>
              <a:t>()</a:t>
            </a:r>
          </a:p>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strcpy</a:t>
            </a:r>
            <a:r>
              <a:rPr lang="en-US" dirty="0" smtClean="0">
                <a:latin typeface="TH SarabunPSK" pitchFamily="34" charset="-34"/>
                <a:cs typeface="TH SarabunPSK" pitchFamily="34" charset="-34"/>
              </a:rPr>
              <a:t>()</a:t>
            </a:r>
          </a:p>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strlen</a:t>
            </a:r>
            <a:r>
              <a:rPr lang="en-US" dirty="0">
                <a:latin typeface="TH SarabunPSK" pitchFamily="34" charset="-34"/>
                <a:cs typeface="TH SarabunPSK" pitchFamily="34" charset="-34"/>
              </a:rPr>
              <a:t>()</a:t>
            </a:r>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20</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strcat</a:t>
            </a:r>
            <a:r>
              <a:rPr lang="en-US" dirty="0">
                <a:latin typeface="TH SarabunPSK" pitchFamily="34" charset="-34"/>
                <a:cs typeface="TH SarabunPSK" pitchFamily="34" charset="-34"/>
              </a:rPr>
              <a:t>()</a:t>
            </a:r>
          </a:p>
        </p:txBody>
      </p:sp>
      <p:sp>
        <p:nvSpPr>
          <p:cNvPr id="3" name="Content Placeholder 2"/>
          <p:cNvSpPr>
            <a:spLocks noGrp="1"/>
          </p:cNvSpPr>
          <p:nvPr>
            <p:ph idx="1"/>
          </p:nvPr>
        </p:nvSpPr>
        <p:spPr/>
        <p:txBody>
          <a:bodyPr>
            <a:normAutofit/>
          </a:bodyPr>
          <a:lstStyle/>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strcat</a:t>
            </a:r>
            <a:r>
              <a:rPr lang="en-US" dirty="0">
                <a:latin typeface="TH SarabunPSK" pitchFamily="34" charset="-34"/>
                <a:cs typeface="TH SarabunPSK" pitchFamily="34" charset="-34"/>
              </a:rPr>
              <a:t>() </a:t>
            </a:r>
            <a:r>
              <a:rPr lang="th-TH" dirty="0">
                <a:latin typeface="TH SarabunPSK" pitchFamily="34" charset="-34"/>
                <a:cs typeface="TH SarabunPSK" pitchFamily="34" charset="-34"/>
              </a:rPr>
              <a:t>ใช้สำหรับนำสายอักขระ 2 สายมาเชื่อมต่อกัน โดยมีรูปแบบกังต่อไปนี้</a:t>
            </a:r>
            <a:endParaRPr lang="en-US" dirty="0">
              <a:latin typeface="TH SarabunPSK" pitchFamily="34" charset="-34"/>
              <a:cs typeface="TH SarabunPSK" pitchFamily="34" charset="-34"/>
            </a:endParaRPr>
          </a:p>
          <a:p>
            <a:pPr algn="ctr">
              <a:buNone/>
            </a:pPr>
            <a:r>
              <a:rPr lang="en-US" dirty="0" err="1" smtClean="0">
                <a:latin typeface="TH SarabunPSK" pitchFamily="34" charset="-34"/>
                <a:cs typeface="TH SarabunPSK" pitchFamily="34" charset="-34"/>
              </a:rPr>
              <a:t>stracat</a:t>
            </a:r>
            <a:r>
              <a:rPr lang="en-US" dirty="0" smtClean="0">
                <a:latin typeface="TH SarabunPSK" pitchFamily="34" charset="-34"/>
                <a:cs typeface="TH SarabunPSK" pitchFamily="34" charset="-34"/>
              </a:rPr>
              <a:t>(</a:t>
            </a:r>
            <a:r>
              <a:rPr lang="th-TH" dirty="0">
                <a:latin typeface="TH SarabunPSK" pitchFamily="34" charset="-34"/>
                <a:cs typeface="TH SarabunPSK" pitchFamily="34" charset="-34"/>
              </a:rPr>
              <a:t>สายอักขระ1, สายอักขระ2</a:t>
            </a:r>
            <a:r>
              <a:rPr lang="en-US" dirty="0" smtClean="0">
                <a:latin typeface="TH SarabunPSK" pitchFamily="34" charset="-34"/>
                <a:cs typeface="TH SarabunPSK" pitchFamily="34" charset="-34"/>
              </a:rPr>
              <a:t>)</a:t>
            </a:r>
          </a:p>
          <a:p>
            <a:pPr>
              <a:buNone/>
            </a:pP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โดย</a:t>
            </a:r>
            <a:r>
              <a:rPr lang="th-TH" dirty="0">
                <a:latin typeface="TH SarabunPSK" pitchFamily="34" charset="-34"/>
                <a:cs typeface="TH SarabunPSK" pitchFamily="34" charset="-34"/>
              </a:rPr>
              <a:t>	สายอักขระ1	หมายถึง ชื่อตัวแปรแถวลำดับเพื่อเก็บอักขระ</a:t>
            </a:r>
            <a:endParaRPr lang="en-US" dirty="0">
              <a:latin typeface="TH SarabunPSK" pitchFamily="34" charset="-34"/>
              <a:cs typeface="TH SarabunPSK" pitchFamily="34" charset="-34"/>
            </a:endParaRPr>
          </a:p>
          <a:p>
            <a:pPr>
              <a:buNone/>
            </a:pPr>
            <a:r>
              <a:rPr lang="th-TH" dirty="0">
                <a:latin typeface="TH SarabunPSK" pitchFamily="34" charset="-34"/>
                <a:cs typeface="TH SarabunPSK" pitchFamily="34" charset="-34"/>
              </a:rPr>
              <a:t>	</a:t>
            </a: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สาย</a:t>
            </a:r>
            <a:r>
              <a:rPr lang="th-TH" dirty="0">
                <a:latin typeface="TH SarabunPSK" pitchFamily="34" charset="-34"/>
                <a:cs typeface="TH SarabunPSK" pitchFamily="34" charset="-34"/>
              </a:rPr>
              <a:t>อักขระ2	หมายถึง ชื่อตัวแปรแถวลำดับเพื่อเก็บอักขระ</a:t>
            </a:r>
            <a:endParaRPr lang="en-US" dirty="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การ</a:t>
            </a:r>
            <a:r>
              <a:rPr lang="th-TH" dirty="0">
                <a:latin typeface="TH SarabunPSK" pitchFamily="34" charset="-34"/>
                <a:cs typeface="TH SarabunPSK" pitchFamily="34" charset="-34"/>
              </a:rPr>
              <a:t>ทำงานคือ จะลบ </a:t>
            </a:r>
            <a:r>
              <a:rPr lang="en-US" dirty="0">
                <a:latin typeface="TH SarabunPSK" pitchFamily="34" charset="-34"/>
                <a:cs typeface="TH SarabunPSK" pitchFamily="34" charset="-34"/>
              </a:rPr>
              <a:t>‘\0’</a:t>
            </a:r>
            <a:r>
              <a:rPr lang="th-TH" dirty="0">
                <a:latin typeface="TH SarabunPSK" pitchFamily="34" charset="-34"/>
                <a:cs typeface="TH SarabunPSK" pitchFamily="34" charset="-34"/>
              </a:rPr>
              <a:t> จากสายอักขระ1 แล้วเติมด้วยอักขระจากสายอักขระ2 ดังนั้นสายอักขระ1 ต้องมีจำนวนหน่วยเพียงพอที่จะเก็บอักขระทั้งหมด</a:t>
            </a:r>
            <a:endParaRPr lang="en-US" dirty="0">
              <a:latin typeface="TH SarabunPSK" pitchFamily="34" charset="-34"/>
              <a:cs typeface="TH SarabunPSK" pitchFamily="34" charset="-34"/>
            </a:endParaRPr>
          </a:p>
          <a:p>
            <a:pPr>
              <a:buNone/>
            </a:pPr>
            <a:endParaRPr lang="en-US" dirty="0">
              <a:latin typeface="TH SarabunPSK" pitchFamily="34" charset="-34"/>
              <a:cs typeface="TH SarabunPSK" pitchFamily="34" charset="-34"/>
            </a:endParaRPr>
          </a:p>
          <a:p>
            <a:endParaRPr lang="en-US" dirty="0">
              <a:latin typeface="TH SarabunPSK" pitchFamily="34" charset="-34"/>
              <a:cs typeface="TH SarabunPSK" pitchFamily="34" charset="-34"/>
            </a:endParaRPr>
          </a:p>
        </p:txBody>
      </p:sp>
      <p:sp>
        <p:nvSpPr>
          <p:cNvPr id="4" name="Rounded Rectangle 3"/>
          <p:cNvSpPr/>
          <p:nvPr/>
        </p:nvSpPr>
        <p:spPr>
          <a:xfrm>
            <a:off x="2362200" y="2514600"/>
            <a:ext cx="4419600" cy="609600"/>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 SarabunPSK" pitchFamily="34" charset="-34"/>
              <a:cs typeface="TH SarabunPSK" pitchFamily="34" charset="-34"/>
            </a:endParaRPr>
          </a:p>
        </p:txBody>
      </p:sp>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21</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latin typeface="TH SarabunPSK" pitchFamily="34" charset="-34"/>
                <a:cs typeface="TH SarabunPSK" pitchFamily="34" charset="-34"/>
              </a:rPr>
              <a:t>ตัวอย่าง 10 </a:t>
            </a:r>
            <a:r>
              <a:rPr lang="th-TH" b="0" dirty="0" smtClean="0">
                <a:latin typeface="TH SarabunPSK" pitchFamily="34" charset="-34"/>
                <a:cs typeface="TH SarabunPSK" pitchFamily="34" charset="-34"/>
              </a:rPr>
              <a:t>การ</a:t>
            </a:r>
            <a:r>
              <a:rPr lang="th-TH" b="0" dirty="0">
                <a:latin typeface="TH SarabunPSK" pitchFamily="34" charset="-34"/>
                <a:cs typeface="TH SarabunPSK" pitchFamily="34" charset="-34"/>
              </a:rPr>
              <a:t>ใช้ฟังก์ชัน </a:t>
            </a:r>
            <a:r>
              <a:rPr lang="en-US" b="0" dirty="0" err="1">
                <a:latin typeface="TH SarabunPSK" pitchFamily="34" charset="-34"/>
                <a:cs typeface="TH SarabunPSK" pitchFamily="34" charset="-34"/>
              </a:rPr>
              <a:t>strcat</a:t>
            </a:r>
            <a:r>
              <a:rPr lang="en-US" b="0" dirty="0">
                <a:latin typeface="TH SarabunPSK" pitchFamily="34" charset="-34"/>
                <a:cs typeface="TH SarabunPSK" pitchFamily="34" charset="-34"/>
              </a:rPr>
              <a:t>()</a:t>
            </a:r>
          </a:p>
        </p:txBody>
      </p:sp>
      <p:pic>
        <p:nvPicPr>
          <p:cNvPr id="27650" name="Picture 2"/>
          <p:cNvPicPr>
            <a:picLocks noChangeAspect="1" noChangeArrowheads="1"/>
          </p:cNvPicPr>
          <p:nvPr/>
        </p:nvPicPr>
        <p:blipFill>
          <a:blip r:embed="rId2" cstate="print"/>
          <a:srcRect/>
          <a:stretch>
            <a:fillRect/>
          </a:stretch>
        </p:blipFill>
        <p:spPr bwMode="auto">
          <a:xfrm>
            <a:off x="1905000" y="1819275"/>
            <a:ext cx="5334000" cy="3219450"/>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22</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strcmp</a:t>
            </a:r>
            <a:r>
              <a:rPr lang="en-US" dirty="0">
                <a:latin typeface="TH SarabunPSK" pitchFamily="34" charset="-34"/>
                <a:cs typeface="TH SarabunPSK" pitchFamily="34" charset="-34"/>
              </a:rPr>
              <a:t>()</a:t>
            </a:r>
          </a:p>
        </p:txBody>
      </p:sp>
      <p:sp>
        <p:nvSpPr>
          <p:cNvPr id="3" name="Content Placeholder 2"/>
          <p:cNvSpPr>
            <a:spLocks noGrp="1"/>
          </p:cNvSpPr>
          <p:nvPr>
            <p:ph idx="1"/>
          </p:nvPr>
        </p:nvSpPr>
        <p:spPr/>
        <p:txBody>
          <a:bodyPr/>
          <a:lstStyle/>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strcmp</a:t>
            </a:r>
            <a:r>
              <a:rPr lang="en-US" dirty="0">
                <a:latin typeface="TH SarabunPSK" pitchFamily="34" charset="-34"/>
                <a:cs typeface="TH SarabunPSK" pitchFamily="34" charset="-34"/>
              </a:rPr>
              <a:t>()</a:t>
            </a:r>
            <a:r>
              <a:rPr lang="th-TH" dirty="0">
                <a:latin typeface="TH SarabunPSK" pitchFamily="34" charset="-34"/>
                <a:cs typeface="TH SarabunPSK" pitchFamily="34" charset="-34"/>
              </a:rPr>
              <a:t> ใช้สำหรับเปรียบเทียบสายอักขระ 2 สาย แล้วส่งค่ากลับเป็นจำนวนเต็ม ขึ้นกับผลของการเปรียบเทียบ โดยมีรูปแบบดังนี้</a:t>
            </a:r>
            <a:endParaRPr lang="en-US" dirty="0">
              <a:latin typeface="TH SarabunPSK" pitchFamily="34" charset="-34"/>
              <a:cs typeface="TH SarabunPSK" pitchFamily="34" charset="-34"/>
            </a:endParaRPr>
          </a:p>
          <a:p>
            <a:pPr algn="ctr">
              <a:buNone/>
            </a:pPr>
            <a:r>
              <a:rPr lang="en-US" dirty="0" err="1" smtClean="0">
                <a:latin typeface="TH SarabunPSK" pitchFamily="34" charset="-34"/>
                <a:cs typeface="TH SarabunPSK" pitchFamily="34" charset="-34"/>
              </a:rPr>
              <a:t>strcmp</a:t>
            </a:r>
            <a:r>
              <a:rPr lang="en-US" dirty="0" smtClean="0">
                <a:latin typeface="TH SarabunPSK" pitchFamily="34" charset="-34"/>
                <a:cs typeface="TH SarabunPSK" pitchFamily="34" charset="-34"/>
              </a:rPr>
              <a:t>(</a:t>
            </a:r>
            <a:r>
              <a:rPr lang="th-TH" dirty="0">
                <a:latin typeface="TH SarabunPSK" pitchFamily="34" charset="-34"/>
                <a:cs typeface="TH SarabunPSK" pitchFamily="34" charset="-34"/>
              </a:rPr>
              <a:t>สายอักขระ1, สายอักขระ2</a:t>
            </a:r>
            <a:r>
              <a:rPr lang="en-US" dirty="0">
                <a:latin typeface="TH SarabunPSK" pitchFamily="34" charset="-34"/>
                <a:cs typeface="TH SarabunPSK" pitchFamily="34" charset="-34"/>
              </a:rPr>
              <a:t>)</a:t>
            </a:r>
            <a:r>
              <a:rPr lang="th-TH" dirty="0">
                <a:latin typeface="TH SarabunPSK" pitchFamily="34" charset="-34"/>
                <a:cs typeface="TH SarabunPSK" pitchFamily="34" charset="-34"/>
              </a:rPr>
              <a:t> </a:t>
            </a:r>
            <a:endParaRPr lang="en-US" dirty="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โดย</a:t>
            </a:r>
            <a:r>
              <a:rPr lang="th-TH" dirty="0">
                <a:latin typeface="TH SarabunPSK" pitchFamily="34" charset="-34"/>
                <a:cs typeface="TH SarabunPSK" pitchFamily="34" charset="-34"/>
              </a:rPr>
              <a:t>	สายอักขระ1 และสายอักขระ2 หมายถึง ชื่อตัวแปรแถวลำดับเก็บอักขระหรือสายอักขระใน </a:t>
            </a:r>
            <a:r>
              <a:rPr lang="en-US" dirty="0">
                <a:latin typeface="TH SarabunPSK" pitchFamily="34" charset="-34"/>
                <a:cs typeface="TH SarabunPSK" pitchFamily="34" charset="-34"/>
              </a:rPr>
              <a:t>“” </a:t>
            </a:r>
            <a:r>
              <a:rPr lang="th-TH" dirty="0" smtClean="0">
                <a:latin typeface="TH SarabunPSK" pitchFamily="34" charset="-34"/>
                <a:cs typeface="TH SarabunPSK" pitchFamily="34" charset="-34"/>
              </a:rPr>
              <a:t>ผลลัพธ์</a:t>
            </a:r>
            <a:r>
              <a:rPr lang="th-TH" dirty="0">
                <a:latin typeface="TH SarabunPSK" pitchFamily="34" charset="-34"/>
                <a:cs typeface="TH SarabunPSK" pitchFamily="34" charset="-34"/>
              </a:rPr>
              <a:t>ได้ดังนี้</a:t>
            </a:r>
            <a:endParaRPr lang="en-US" dirty="0">
              <a:latin typeface="TH SarabunPSK" pitchFamily="34" charset="-34"/>
              <a:cs typeface="TH SarabunPSK" pitchFamily="34" charset="-34"/>
            </a:endParaRPr>
          </a:p>
        </p:txBody>
      </p:sp>
      <p:sp>
        <p:nvSpPr>
          <p:cNvPr id="4" name="Rounded Rectangle 3"/>
          <p:cNvSpPr/>
          <p:nvPr/>
        </p:nvSpPr>
        <p:spPr>
          <a:xfrm>
            <a:off x="2362200" y="2514600"/>
            <a:ext cx="4495800" cy="609600"/>
          </a:xfrm>
          <a:prstGeom prst="round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 SarabunPSK" pitchFamily="34" charset="-34"/>
              <a:cs typeface="TH SarabunPSK" pitchFamily="34" charset="-34"/>
            </a:endParaRPr>
          </a:p>
        </p:txBody>
      </p:sp>
      <p:graphicFrame>
        <p:nvGraphicFramePr>
          <p:cNvPr id="5" name="Table 4"/>
          <p:cNvGraphicFramePr>
            <a:graphicFrameLocks noGrp="1"/>
          </p:cNvGraphicFramePr>
          <p:nvPr/>
        </p:nvGraphicFramePr>
        <p:xfrm>
          <a:off x="1447800" y="4267200"/>
          <a:ext cx="6677660" cy="1962912"/>
        </p:xfrm>
        <a:graphic>
          <a:graphicData uri="http://schemas.openxmlformats.org/drawingml/2006/table">
            <a:tbl>
              <a:tblPr/>
              <a:tblGrid>
                <a:gridCol w="3629660"/>
                <a:gridCol w="3048000"/>
              </a:tblGrid>
              <a:tr h="0">
                <a:tc>
                  <a:txBody>
                    <a:bodyPr/>
                    <a:lstStyle/>
                    <a:p>
                      <a:pPr marL="0" marR="0" algn="ctr">
                        <a:lnSpc>
                          <a:spcPct val="115000"/>
                        </a:lnSpc>
                        <a:spcBef>
                          <a:spcPts val="0"/>
                        </a:spcBef>
                        <a:spcAft>
                          <a:spcPts val="0"/>
                        </a:spcAft>
                      </a:pPr>
                      <a:r>
                        <a:rPr lang="th-TH" sz="2800" dirty="0">
                          <a:latin typeface="TH SarabunPSK" pitchFamily="34" charset="-34"/>
                          <a:ea typeface="Calibri"/>
                          <a:cs typeface="TH SarabunPSK" pitchFamily="34" charset="-34"/>
                        </a:rPr>
                        <a:t>ผลการเปรียบเทียบ</a:t>
                      </a:r>
                      <a:endParaRPr lang="en-US" sz="2800" dirty="0">
                        <a:latin typeface="TH SarabunPSK" pitchFamily="34" charset="-34"/>
                        <a:ea typeface="Calibri"/>
                        <a:cs typeface="TH SarabunPSK"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th-TH" sz="2800" dirty="0">
                          <a:latin typeface="TH SarabunPSK" pitchFamily="34" charset="-34"/>
                          <a:ea typeface="Calibri"/>
                          <a:cs typeface="TH SarabunPSK" pitchFamily="34" charset="-34"/>
                        </a:rPr>
                        <a:t>ค่าที่ส่งกลับ</a:t>
                      </a:r>
                      <a:endParaRPr lang="en-US" sz="2800" dirty="0">
                        <a:latin typeface="TH SarabunPSK" pitchFamily="34" charset="-34"/>
                        <a:ea typeface="Calibri"/>
                        <a:cs typeface="TH SarabunPSK"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th-TH" sz="2800">
                          <a:latin typeface="TH SarabunPSK" pitchFamily="34" charset="-34"/>
                          <a:ea typeface="Calibri"/>
                          <a:cs typeface="TH SarabunPSK" pitchFamily="34" charset="-34"/>
                        </a:rPr>
                        <a:t>สายอักขระ1</a:t>
                      </a:r>
                      <a:r>
                        <a:rPr lang="en-US" sz="2800">
                          <a:latin typeface="TH SarabunPSK" pitchFamily="34" charset="-34"/>
                          <a:ea typeface="Calibri"/>
                          <a:cs typeface="TH SarabunPSK" pitchFamily="34" charset="-34"/>
                        </a:rPr>
                        <a:t> &lt; </a:t>
                      </a:r>
                      <a:r>
                        <a:rPr lang="th-TH" sz="2800">
                          <a:latin typeface="TH SarabunPSK" pitchFamily="34" charset="-34"/>
                          <a:ea typeface="Calibri"/>
                          <a:cs typeface="TH SarabunPSK" pitchFamily="34" charset="-34"/>
                        </a:rPr>
                        <a:t>สายอักขระ2</a:t>
                      </a:r>
                      <a:endParaRPr lang="en-US" sz="2800">
                        <a:latin typeface="TH SarabunPSK" pitchFamily="34" charset="-34"/>
                        <a:ea typeface="Calibri"/>
                        <a:cs typeface="TH SarabunPSK"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th-TH" sz="2800">
                          <a:latin typeface="TH SarabunPSK" pitchFamily="34" charset="-34"/>
                          <a:ea typeface="Calibri"/>
                          <a:cs typeface="TH SarabunPSK" pitchFamily="34" charset="-34"/>
                        </a:rPr>
                        <a:t>จำนวนเต็มลบ</a:t>
                      </a:r>
                      <a:endParaRPr lang="en-US" sz="2800">
                        <a:latin typeface="TH SarabunPSK" pitchFamily="34" charset="-34"/>
                        <a:ea typeface="Calibri"/>
                        <a:cs typeface="TH SarabunPSK"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th-TH" sz="2800" dirty="0">
                          <a:latin typeface="TH SarabunPSK" pitchFamily="34" charset="-34"/>
                          <a:ea typeface="Calibri"/>
                          <a:cs typeface="TH SarabunPSK" pitchFamily="34" charset="-34"/>
                        </a:rPr>
                        <a:t>สายอักขระ1 เหมือนกับ สายอักขระ2</a:t>
                      </a:r>
                      <a:endParaRPr lang="en-US" sz="2800" dirty="0">
                        <a:latin typeface="TH SarabunPSK" pitchFamily="34" charset="-34"/>
                        <a:ea typeface="Calibri"/>
                        <a:cs typeface="TH SarabunPSK"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th-TH" sz="2800" dirty="0">
                          <a:latin typeface="TH SarabunPSK" pitchFamily="34" charset="-34"/>
                          <a:ea typeface="Calibri"/>
                          <a:cs typeface="TH SarabunPSK" pitchFamily="34" charset="-34"/>
                        </a:rPr>
                        <a:t>ศูนย์</a:t>
                      </a:r>
                      <a:endParaRPr lang="en-US" sz="2800" dirty="0">
                        <a:latin typeface="TH SarabunPSK" pitchFamily="34" charset="-34"/>
                        <a:ea typeface="Calibri"/>
                        <a:cs typeface="TH SarabunPSK"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th-TH" sz="2800">
                          <a:latin typeface="TH SarabunPSK" pitchFamily="34" charset="-34"/>
                          <a:ea typeface="Calibri"/>
                          <a:cs typeface="TH SarabunPSK" pitchFamily="34" charset="-34"/>
                        </a:rPr>
                        <a:t>สายอักขระ1</a:t>
                      </a:r>
                      <a:r>
                        <a:rPr lang="en-US" sz="2800">
                          <a:latin typeface="TH SarabunPSK" pitchFamily="34" charset="-34"/>
                          <a:ea typeface="Calibri"/>
                          <a:cs typeface="TH SarabunPSK" pitchFamily="34" charset="-34"/>
                        </a:rPr>
                        <a:t> &gt; </a:t>
                      </a:r>
                      <a:r>
                        <a:rPr lang="th-TH" sz="2800">
                          <a:latin typeface="TH SarabunPSK" pitchFamily="34" charset="-34"/>
                          <a:ea typeface="Calibri"/>
                          <a:cs typeface="TH SarabunPSK" pitchFamily="34" charset="-34"/>
                        </a:rPr>
                        <a:t>สายอักขระ2</a:t>
                      </a:r>
                      <a:endParaRPr lang="en-US" sz="2800">
                        <a:latin typeface="TH SarabunPSK" pitchFamily="34" charset="-34"/>
                        <a:ea typeface="Calibri"/>
                        <a:cs typeface="TH SarabunPSK"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th-TH" sz="2800" dirty="0">
                          <a:latin typeface="TH SarabunPSK" pitchFamily="34" charset="-34"/>
                          <a:ea typeface="Calibri"/>
                          <a:cs typeface="TH SarabunPSK" pitchFamily="34" charset="-34"/>
                        </a:rPr>
                        <a:t>จำนวนเต็มบวก</a:t>
                      </a:r>
                      <a:endParaRPr lang="en-US" sz="2800" dirty="0">
                        <a:latin typeface="TH SarabunPSK" pitchFamily="34" charset="-34"/>
                        <a:ea typeface="Calibri"/>
                        <a:cs typeface="TH SarabunPSK"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23</a:t>
            </a:fld>
            <a:endParaRPr lang="th-TH" dirty="0"/>
          </a:p>
        </p:txBody>
      </p:sp>
      <p:sp>
        <p:nvSpPr>
          <p:cNvPr id="7" name="TextBox 6"/>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latin typeface="TH SarabunPSK" pitchFamily="34" charset="-34"/>
                <a:cs typeface="TH SarabunPSK" pitchFamily="34" charset="-34"/>
              </a:rPr>
              <a:t>ตัวอย่าง 11 </a:t>
            </a:r>
            <a:r>
              <a:rPr lang="th-TH" b="0" dirty="0" smtClean="0">
                <a:latin typeface="TH SarabunPSK" pitchFamily="34" charset="-34"/>
                <a:cs typeface="TH SarabunPSK" pitchFamily="34" charset="-34"/>
              </a:rPr>
              <a:t>การใช้ฟังก์ชัน </a:t>
            </a:r>
            <a:r>
              <a:rPr lang="en-US" b="0" dirty="0" err="1" smtClean="0">
                <a:latin typeface="TH SarabunPSK" pitchFamily="34" charset="-34"/>
                <a:cs typeface="TH SarabunPSK" pitchFamily="34" charset="-34"/>
              </a:rPr>
              <a:t>strcmp</a:t>
            </a:r>
            <a:r>
              <a:rPr lang="en-US" b="0" dirty="0">
                <a:latin typeface="TH SarabunPSK" pitchFamily="34" charset="-34"/>
                <a:cs typeface="TH SarabunPSK" pitchFamily="34" charset="-34"/>
              </a:rPr>
              <a:t>()</a:t>
            </a:r>
          </a:p>
        </p:txBody>
      </p:sp>
      <p:pic>
        <p:nvPicPr>
          <p:cNvPr id="34818" name="Picture 2"/>
          <p:cNvPicPr>
            <a:picLocks noChangeAspect="1" noChangeArrowheads="1"/>
          </p:cNvPicPr>
          <p:nvPr/>
        </p:nvPicPr>
        <p:blipFill>
          <a:blip r:embed="rId2" cstate="print"/>
          <a:srcRect/>
          <a:stretch>
            <a:fillRect/>
          </a:stretch>
        </p:blipFill>
        <p:spPr bwMode="auto">
          <a:xfrm>
            <a:off x="1143000" y="1871663"/>
            <a:ext cx="6858000" cy="3114675"/>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24</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strcpy</a:t>
            </a:r>
            <a:r>
              <a:rPr lang="en-US" dirty="0">
                <a:latin typeface="TH SarabunPSK" pitchFamily="34" charset="-34"/>
                <a:cs typeface="TH SarabunPSK" pitchFamily="34" charset="-34"/>
              </a:rPr>
              <a:t>()</a:t>
            </a:r>
          </a:p>
        </p:txBody>
      </p:sp>
      <p:sp>
        <p:nvSpPr>
          <p:cNvPr id="3" name="Content Placeholder 2"/>
          <p:cNvSpPr>
            <a:spLocks noGrp="1"/>
          </p:cNvSpPr>
          <p:nvPr>
            <p:ph idx="1"/>
          </p:nvPr>
        </p:nvSpPr>
        <p:spPr>
          <a:xfrm>
            <a:off x="0" y="1268760"/>
            <a:ext cx="8964488" cy="5040560"/>
          </a:xfrm>
        </p:spPr>
        <p:txBody>
          <a:bodyPr>
            <a:normAutofit/>
          </a:bodyPr>
          <a:lstStyle/>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strcpy</a:t>
            </a:r>
            <a:r>
              <a:rPr lang="en-US" dirty="0">
                <a:latin typeface="TH SarabunPSK" pitchFamily="34" charset="-34"/>
                <a:cs typeface="TH SarabunPSK" pitchFamily="34" charset="-34"/>
              </a:rPr>
              <a:t>() </a:t>
            </a:r>
            <a:r>
              <a:rPr lang="th-TH" dirty="0">
                <a:latin typeface="TH SarabunPSK" pitchFamily="34" charset="-34"/>
                <a:cs typeface="TH SarabunPSK" pitchFamily="34" charset="-34"/>
              </a:rPr>
              <a:t>ใช้สำหรับคัดลอกสายอักขระไปไว้ในตัวแปรแถวลำดับ โดยมีรูปแบบดังนี้ </a:t>
            </a:r>
            <a:endParaRPr lang="en-US" dirty="0">
              <a:latin typeface="TH SarabunPSK" pitchFamily="34" charset="-34"/>
              <a:cs typeface="TH SarabunPSK" pitchFamily="34" charset="-34"/>
            </a:endParaRPr>
          </a:p>
          <a:p>
            <a:pPr algn="ctr">
              <a:buNone/>
            </a:pPr>
            <a:r>
              <a:rPr lang="en-US" dirty="0" err="1" smtClean="0">
                <a:latin typeface="TH SarabunPSK" pitchFamily="34" charset="-34"/>
                <a:cs typeface="TH SarabunPSK" pitchFamily="34" charset="-34"/>
              </a:rPr>
              <a:t>strcpy</a:t>
            </a:r>
            <a:r>
              <a:rPr lang="en-US" dirty="0" smtClean="0">
                <a:latin typeface="TH SarabunPSK" pitchFamily="34" charset="-34"/>
                <a:cs typeface="TH SarabunPSK" pitchFamily="34" charset="-34"/>
              </a:rPr>
              <a:t>(</a:t>
            </a:r>
            <a:r>
              <a:rPr lang="th-TH" dirty="0">
                <a:latin typeface="TH SarabunPSK" pitchFamily="34" charset="-34"/>
                <a:cs typeface="TH SarabunPSK" pitchFamily="34" charset="-34"/>
              </a:rPr>
              <a:t>สายอักขระปลายทาง, สายอักขระต้นทาง</a:t>
            </a:r>
            <a:r>
              <a:rPr lang="en-US" dirty="0">
                <a:latin typeface="TH SarabunPSK" pitchFamily="34" charset="-34"/>
                <a:cs typeface="TH SarabunPSK" pitchFamily="34" charset="-34"/>
              </a:rPr>
              <a:t>)</a:t>
            </a:r>
          </a:p>
          <a:p>
            <a:pPr>
              <a:buNone/>
            </a:pP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โดย</a:t>
            </a:r>
            <a:r>
              <a:rPr lang="th-TH" dirty="0">
                <a:latin typeface="TH SarabunPSK" pitchFamily="34" charset="-34"/>
                <a:cs typeface="TH SarabunPSK" pitchFamily="34" charset="-34"/>
              </a:rPr>
              <a:t>	สายอักขระ</a:t>
            </a:r>
            <a:r>
              <a:rPr lang="th-TH" dirty="0" smtClean="0">
                <a:latin typeface="TH SarabunPSK" pitchFamily="34" charset="-34"/>
                <a:cs typeface="TH SarabunPSK" pitchFamily="34" charset="-34"/>
              </a:rPr>
              <a:t>ปลายทาง</a:t>
            </a: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หมายถึง </a:t>
            </a:r>
            <a:r>
              <a:rPr lang="th-TH" dirty="0">
                <a:latin typeface="TH SarabunPSK" pitchFamily="34" charset="-34"/>
                <a:cs typeface="TH SarabunPSK" pitchFamily="34" charset="-34"/>
              </a:rPr>
              <a:t>ชื่อตัวแปรแถวลำดับเพื่อเก็บอักขระ</a:t>
            </a:r>
            <a:endParaRPr lang="en-US" dirty="0">
              <a:latin typeface="TH SarabunPSK" pitchFamily="34" charset="-34"/>
              <a:cs typeface="TH SarabunPSK" pitchFamily="34" charset="-34"/>
            </a:endParaRPr>
          </a:p>
          <a:p>
            <a:pPr>
              <a:buNone/>
            </a:pPr>
            <a:r>
              <a:rPr lang="th-TH" dirty="0">
                <a:latin typeface="TH SarabunPSK" pitchFamily="34" charset="-34"/>
                <a:cs typeface="TH SarabunPSK" pitchFamily="34" charset="-34"/>
              </a:rPr>
              <a:t>		สายอักขระต้น</a:t>
            </a:r>
            <a:r>
              <a:rPr lang="th-TH" dirty="0" smtClean="0">
                <a:latin typeface="TH SarabunPSK" pitchFamily="34" charset="-34"/>
                <a:cs typeface="TH SarabunPSK" pitchFamily="34" charset="-34"/>
              </a:rPr>
              <a:t>ทาง</a:t>
            </a: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หมายถึง </a:t>
            </a:r>
            <a:r>
              <a:rPr lang="th-TH" dirty="0">
                <a:latin typeface="TH SarabunPSK" pitchFamily="34" charset="-34"/>
                <a:cs typeface="TH SarabunPSK" pitchFamily="34" charset="-34"/>
              </a:rPr>
              <a:t>ชื่อตัวแปรแถวลำดับเพื่อเก็บอักขระ หรือสายอักขระใน </a:t>
            </a:r>
            <a:r>
              <a:rPr lang="en-US" dirty="0">
                <a:latin typeface="TH SarabunPSK" pitchFamily="34" charset="-34"/>
                <a:cs typeface="TH SarabunPSK" pitchFamily="34" charset="-34"/>
              </a:rPr>
              <a:t>“”</a:t>
            </a:r>
          </a:p>
          <a:p>
            <a:pPr>
              <a:buNone/>
            </a:pPr>
            <a:r>
              <a:rPr lang="th-TH" dirty="0">
                <a:latin typeface="TH SarabunPSK" pitchFamily="34" charset="-34"/>
                <a:cs typeface="TH SarabunPSK" pitchFamily="34" charset="-34"/>
              </a:rPr>
              <a:t>	</a:t>
            </a: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ผลลัพธ์</a:t>
            </a:r>
            <a:r>
              <a:rPr lang="th-TH" dirty="0">
                <a:latin typeface="TH SarabunPSK" pitchFamily="34" charset="-34"/>
                <a:cs typeface="TH SarabunPSK" pitchFamily="34" charset="-34"/>
              </a:rPr>
              <a:t>ของฟังก์ชันนี้จะคัดลอกสายอักขระจากสายอักขระต้นทางไปไว้ที่สายอักขระปลายทาง</a:t>
            </a:r>
            <a:endParaRPr lang="en-US" dirty="0">
              <a:latin typeface="TH SarabunPSK" pitchFamily="34" charset="-34"/>
              <a:cs typeface="TH SarabunPSK" pitchFamily="34" charset="-34"/>
            </a:endParaRPr>
          </a:p>
          <a:p>
            <a:endParaRPr lang="en-US" dirty="0">
              <a:latin typeface="TH SarabunPSK" pitchFamily="34" charset="-34"/>
              <a:cs typeface="TH SarabunPSK" pitchFamily="34" charset="-34"/>
            </a:endParaRPr>
          </a:p>
        </p:txBody>
      </p:sp>
      <p:sp>
        <p:nvSpPr>
          <p:cNvPr id="4" name="Rounded Rectangle 3"/>
          <p:cNvSpPr/>
          <p:nvPr/>
        </p:nvSpPr>
        <p:spPr>
          <a:xfrm>
            <a:off x="1447800" y="2362200"/>
            <a:ext cx="6172200" cy="609600"/>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 SarabunPSK" pitchFamily="34" charset="-34"/>
              <a:cs typeface="TH SarabunPSK" pitchFamily="34" charset="-34"/>
            </a:endParaRPr>
          </a:p>
        </p:txBody>
      </p:sp>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25</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latin typeface="TH SarabunPSK" pitchFamily="34" charset="-34"/>
                <a:cs typeface="TH SarabunPSK" pitchFamily="34" charset="-34"/>
              </a:rPr>
              <a:t>ตัวอย่าง 12 </a:t>
            </a:r>
            <a:r>
              <a:rPr lang="th-TH" b="0" dirty="0" smtClean="0">
                <a:latin typeface="TH SarabunPSK" pitchFamily="34" charset="-34"/>
                <a:cs typeface="TH SarabunPSK" pitchFamily="34" charset="-34"/>
              </a:rPr>
              <a:t>การใช้ฟังก์ชัน</a:t>
            </a:r>
            <a:r>
              <a:rPr lang="en-US" b="0" dirty="0" smtClean="0">
                <a:latin typeface="TH SarabunPSK" pitchFamily="34" charset="-34"/>
                <a:cs typeface="TH SarabunPSK" pitchFamily="34" charset="-34"/>
              </a:rPr>
              <a:t> </a:t>
            </a:r>
            <a:r>
              <a:rPr lang="en-US" b="0" dirty="0" err="1">
                <a:latin typeface="TH SarabunPSK" pitchFamily="34" charset="-34"/>
                <a:cs typeface="TH SarabunPSK" pitchFamily="34" charset="-34"/>
              </a:rPr>
              <a:t>strcpy</a:t>
            </a:r>
            <a:r>
              <a:rPr lang="en-US" b="0" dirty="0">
                <a:latin typeface="TH SarabunPSK" pitchFamily="34" charset="-34"/>
                <a:cs typeface="TH SarabunPSK" pitchFamily="34" charset="-34"/>
              </a:rPr>
              <a:t>()</a:t>
            </a:r>
          </a:p>
        </p:txBody>
      </p:sp>
      <p:pic>
        <p:nvPicPr>
          <p:cNvPr id="35842" name="Picture 2"/>
          <p:cNvPicPr>
            <a:picLocks noChangeAspect="1" noChangeArrowheads="1"/>
          </p:cNvPicPr>
          <p:nvPr/>
        </p:nvPicPr>
        <p:blipFill>
          <a:blip r:embed="rId2" cstate="print"/>
          <a:srcRect/>
          <a:stretch>
            <a:fillRect/>
          </a:stretch>
        </p:blipFill>
        <p:spPr bwMode="auto">
          <a:xfrm>
            <a:off x="2071688" y="2000250"/>
            <a:ext cx="5000625" cy="2857500"/>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26</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strlen</a:t>
            </a:r>
            <a:r>
              <a:rPr lang="en-US" dirty="0">
                <a:latin typeface="TH SarabunPSK" pitchFamily="34" charset="-34"/>
                <a:cs typeface="TH SarabunPSK" pitchFamily="34" charset="-34"/>
              </a:rPr>
              <a:t>()</a:t>
            </a:r>
          </a:p>
        </p:txBody>
      </p:sp>
      <p:sp>
        <p:nvSpPr>
          <p:cNvPr id="3" name="Content Placeholder 2"/>
          <p:cNvSpPr>
            <a:spLocks noGrp="1"/>
          </p:cNvSpPr>
          <p:nvPr>
            <p:ph idx="1"/>
          </p:nvPr>
        </p:nvSpPr>
        <p:spPr/>
        <p:txBody>
          <a:bodyPr/>
          <a:lstStyle/>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strlen</a:t>
            </a:r>
            <a:r>
              <a:rPr lang="en-US" dirty="0">
                <a:latin typeface="TH SarabunPSK" pitchFamily="34" charset="-34"/>
                <a:cs typeface="TH SarabunPSK" pitchFamily="34" charset="-34"/>
              </a:rPr>
              <a:t>() </a:t>
            </a:r>
            <a:r>
              <a:rPr lang="th-TH" dirty="0">
                <a:latin typeface="TH SarabunPSK" pitchFamily="34" charset="-34"/>
                <a:cs typeface="TH SarabunPSK" pitchFamily="34" charset="-34"/>
              </a:rPr>
              <a:t>ใช้สำหรับนับจำนวนอักขระทั้งหมดในสายอักขระ </a:t>
            </a:r>
            <a:endParaRPr lang="en-US" dirty="0" smtClean="0">
              <a:latin typeface="TH SarabunPSK" pitchFamily="34" charset="-34"/>
              <a:cs typeface="TH SarabunPSK" pitchFamily="34" charset="-34"/>
            </a:endParaRPr>
          </a:p>
          <a:p>
            <a:pPr>
              <a:buNone/>
            </a:pPr>
            <a:r>
              <a:rPr lang="en-US" dirty="0" smtClean="0"/>
              <a:t>	</a:t>
            </a:r>
            <a:r>
              <a:rPr lang="en-US" dirty="0" smtClean="0">
                <a:latin typeface="TH SarabunPSK" pitchFamily="34" charset="-34"/>
                <a:cs typeface="TH SarabunPSK" pitchFamily="34" charset="-34"/>
              </a:rPr>
              <a:t>(</a:t>
            </a:r>
            <a:r>
              <a:rPr lang="th-TH" dirty="0">
                <a:latin typeface="TH SarabunPSK" pitchFamily="34" charset="-34"/>
                <a:cs typeface="TH SarabunPSK" pitchFamily="34" charset="-34"/>
              </a:rPr>
              <a:t>ไม่รวม </a:t>
            </a:r>
            <a:r>
              <a:rPr lang="en-US" dirty="0">
                <a:latin typeface="TH SarabunPSK" pitchFamily="34" charset="-34"/>
                <a:cs typeface="TH SarabunPSK" pitchFamily="34" charset="-34"/>
              </a:rPr>
              <a:t>‘\0’) </a:t>
            </a:r>
            <a:r>
              <a:rPr lang="th-TH" dirty="0">
                <a:latin typeface="TH SarabunPSK" pitchFamily="34" charset="-34"/>
                <a:cs typeface="TH SarabunPSK" pitchFamily="34" charset="-34"/>
              </a:rPr>
              <a:t>โดยมีรูปแบบดังนี้</a:t>
            </a:r>
            <a:endParaRPr lang="en-US" dirty="0">
              <a:latin typeface="TH SarabunPSK" pitchFamily="34" charset="-34"/>
              <a:cs typeface="TH SarabunPSK" pitchFamily="34" charset="-34"/>
            </a:endParaRPr>
          </a:p>
          <a:p>
            <a:pPr algn="ctr">
              <a:buNone/>
            </a:pPr>
            <a:r>
              <a:rPr lang="en-US" dirty="0" err="1" smtClean="0">
                <a:latin typeface="TH SarabunPSK" pitchFamily="34" charset="-34"/>
                <a:cs typeface="TH SarabunPSK" pitchFamily="34" charset="-34"/>
              </a:rPr>
              <a:t>strlen</a:t>
            </a:r>
            <a:r>
              <a:rPr lang="en-US" dirty="0" smtClean="0">
                <a:latin typeface="TH SarabunPSK" pitchFamily="34" charset="-34"/>
                <a:cs typeface="TH SarabunPSK" pitchFamily="34" charset="-34"/>
              </a:rPr>
              <a:t>(</a:t>
            </a:r>
            <a:r>
              <a:rPr lang="th-TH" dirty="0">
                <a:latin typeface="TH SarabunPSK" pitchFamily="34" charset="-34"/>
                <a:cs typeface="TH SarabunPSK" pitchFamily="34" charset="-34"/>
              </a:rPr>
              <a:t>สายอักขระ</a:t>
            </a:r>
            <a:r>
              <a:rPr lang="en-US" dirty="0">
                <a:latin typeface="TH SarabunPSK" pitchFamily="34" charset="-34"/>
                <a:cs typeface="TH SarabunPSK" pitchFamily="34" charset="-34"/>
              </a:rPr>
              <a:t>)	 </a:t>
            </a:r>
          </a:p>
          <a:p>
            <a:pPr>
              <a:buNone/>
            </a:pPr>
            <a:r>
              <a:rPr lang="th-TH" dirty="0" smtClean="0">
                <a:latin typeface="TH SarabunPSK" pitchFamily="34" charset="-34"/>
                <a:cs typeface="TH SarabunPSK" pitchFamily="34" charset="-34"/>
              </a:rPr>
              <a:t>		สายอักขระ หมายถึง </a:t>
            </a:r>
            <a:r>
              <a:rPr lang="th-TH" dirty="0">
                <a:latin typeface="TH SarabunPSK" pitchFamily="34" charset="-34"/>
                <a:cs typeface="TH SarabunPSK" pitchFamily="34" charset="-34"/>
              </a:rPr>
              <a:t>ชื่อตัวแปรแถวลำดับเพื่อเก็บอักขระหรือสายอักขระใน </a:t>
            </a:r>
            <a:r>
              <a:rPr lang="en-US" dirty="0" smtClean="0">
                <a:latin typeface="TH SarabunPSK" pitchFamily="34" charset="-34"/>
                <a:cs typeface="TH SarabunPSK" pitchFamily="34" charset="-34"/>
              </a:rPr>
              <a:t>“”</a:t>
            </a:r>
            <a:endParaRPr lang="en-US" dirty="0">
              <a:latin typeface="TH SarabunPSK" pitchFamily="34" charset="-34"/>
              <a:cs typeface="TH SarabunPSK" pitchFamily="34" charset="-34"/>
            </a:endParaRPr>
          </a:p>
        </p:txBody>
      </p:sp>
      <p:sp>
        <p:nvSpPr>
          <p:cNvPr id="4" name="Rounded Rectangle 3"/>
          <p:cNvSpPr/>
          <p:nvPr/>
        </p:nvSpPr>
        <p:spPr>
          <a:xfrm>
            <a:off x="3077545" y="2551924"/>
            <a:ext cx="2514600" cy="533400"/>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 SarabunPSK" pitchFamily="34" charset="-34"/>
              <a:cs typeface="TH SarabunPSK" pitchFamily="34" charset="-34"/>
            </a:endParaRPr>
          </a:p>
        </p:txBody>
      </p:sp>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27</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latin typeface="TH SarabunPSK" pitchFamily="34" charset="-34"/>
                <a:cs typeface="TH SarabunPSK" pitchFamily="34" charset="-34"/>
              </a:rPr>
              <a:t>ตัวอย่าง 13 </a:t>
            </a:r>
            <a:r>
              <a:rPr lang="th-TH" b="0" dirty="0" smtClean="0">
                <a:latin typeface="TH SarabunPSK" pitchFamily="34" charset="-34"/>
                <a:cs typeface="TH SarabunPSK" pitchFamily="34" charset="-34"/>
              </a:rPr>
              <a:t>การใช้ฟังก์ชัน </a:t>
            </a:r>
            <a:r>
              <a:rPr lang="en-US" b="0" dirty="0" err="1">
                <a:latin typeface="TH SarabunPSK" pitchFamily="34" charset="-34"/>
                <a:cs typeface="TH SarabunPSK" pitchFamily="34" charset="-34"/>
              </a:rPr>
              <a:t>strlen</a:t>
            </a:r>
            <a:r>
              <a:rPr lang="en-US" b="0" dirty="0">
                <a:latin typeface="TH SarabunPSK" pitchFamily="34" charset="-34"/>
                <a:cs typeface="TH SarabunPSK" pitchFamily="34" charset="-34"/>
              </a:rPr>
              <a:t>()</a:t>
            </a:r>
          </a:p>
        </p:txBody>
      </p:sp>
      <p:pic>
        <p:nvPicPr>
          <p:cNvPr id="36866" name="Picture 2"/>
          <p:cNvPicPr>
            <a:picLocks noChangeAspect="1" noChangeArrowheads="1"/>
          </p:cNvPicPr>
          <p:nvPr/>
        </p:nvPicPr>
        <p:blipFill>
          <a:blip r:embed="rId2" cstate="print"/>
          <a:srcRect/>
          <a:stretch>
            <a:fillRect/>
          </a:stretch>
        </p:blipFill>
        <p:spPr bwMode="auto">
          <a:xfrm>
            <a:off x="1185863" y="1847850"/>
            <a:ext cx="6772275" cy="3162300"/>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28</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String Matching</a:t>
            </a:r>
            <a:endParaRPr lang="th-TH" dirty="0"/>
          </a:p>
        </p:txBody>
      </p:sp>
      <p:sp>
        <p:nvSpPr>
          <p:cNvPr id="3" name="Content Placeholder 2"/>
          <p:cNvSpPr>
            <a:spLocks noGrp="1"/>
          </p:cNvSpPr>
          <p:nvPr>
            <p:ph idx="1"/>
          </p:nvPr>
        </p:nvSpPr>
        <p:spPr/>
        <p:txBody>
          <a:bodyPr>
            <a:normAutofit fontScale="92500"/>
          </a:bodyPr>
          <a:lstStyle/>
          <a:p>
            <a:pPr>
              <a:buNone/>
            </a:pPr>
            <a:r>
              <a:rPr lang="en-US" dirty="0" smtClean="0"/>
              <a:t>		</a:t>
            </a:r>
            <a:r>
              <a:rPr lang="th-TH" dirty="0" smtClean="0"/>
              <a:t>กำหนดให้ ข้อความอยู่ใน</a:t>
            </a:r>
            <a:r>
              <a:rPr lang="en-US" dirty="0" smtClean="0"/>
              <a:t> array T</a:t>
            </a:r>
            <a:r>
              <a:rPr lang="en-US" i="1" dirty="0" smtClean="0"/>
              <a:t> </a:t>
            </a:r>
            <a:r>
              <a:rPr lang="en-US" dirty="0" smtClean="0"/>
              <a:t>[1…n] </a:t>
            </a:r>
            <a:r>
              <a:rPr lang="th-TH" dirty="0" smtClean="0"/>
              <a:t>มีความยาว </a:t>
            </a:r>
            <a:r>
              <a:rPr lang="en-US" dirty="0" smtClean="0"/>
              <a:t>n  </a:t>
            </a:r>
            <a:r>
              <a:rPr lang="th-TH" dirty="0" smtClean="0"/>
              <a:t>และข้อความที่ต้องการหาอยู่ใน</a:t>
            </a:r>
            <a:r>
              <a:rPr lang="en-US" dirty="0" smtClean="0"/>
              <a:t> array P</a:t>
            </a:r>
            <a:r>
              <a:rPr lang="en-US" i="1" dirty="0" smtClean="0"/>
              <a:t> </a:t>
            </a:r>
            <a:r>
              <a:rPr lang="en-US" dirty="0" smtClean="0"/>
              <a:t>[1..m] </a:t>
            </a:r>
            <a:r>
              <a:rPr lang="th-TH" dirty="0" smtClean="0"/>
              <a:t>มีความยาว </a:t>
            </a:r>
            <a:r>
              <a:rPr lang="en-US" dirty="0" smtClean="0"/>
              <a:t>m, </a:t>
            </a:r>
            <a:r>
              <a:rPr lang="th-TH" dirty="0" smtClean="0"/>
              <a:t>โดยที่</a:t>
            </a:r>
            <a:r>
              <a:rPr lang="en-US" dirty="0" smtClean="0"/>
              <a:t> m &lt;&lt; n </a:t>
            </a:r>
          </a:p>
          <a:p>
            <a:pPr>
              <a:buNone/>
            </a:pPr>
            <a:r>
              <a:rPr lang="en-US" dirty="0" smtClean="0"/>
              <a:t>		</a:t>
            </a:r>
            <a:r>
              <a:rPr lang="th-TH" dirty="0" smtClean="0"/>
              <a:t>กำหนดให้ </a:t>
            </a:r>
            <a:r>
              <a:rPr lang="en-US" dirty="0" smtClean="0"/>
              <a:t>S = {</a:t>
            </a:r>
            <a:r>
              <a:rPr lang="en-US" dirty="0" err="1" smtClean="0"/>
              <a:t>a,b</a:t>
            </a:r>
            <a:r>
              <a:rPr lang="en-US" dirty="0" smtClean="0"/>
              <a:t>} </a:t>
            </a:r>
            <a:r>
              <a:rPr lang="th-TH" dirty="0" smtClean="0"/>
              <a:t>คือ ขอบเขตของข้อความทั้งหมดที่ประกอบด้วย อักขระ </a:t>
            </a:r>
            <a:r>
              <a:rPr lang="en-US" dirty="0" smtClean="0"/>
              <a:t>a </a:t>
            </a:r>
            <a:r>
              <a:rPr lang="th-TH" dirty="0" smtClean="0"/>
              <a:t>และ </a:t>
            </a:r>
            <a:r>
              <a:rPr lang="en-US" dirty="0" smtClean="0"/>
              <a:t>b </a:t>
            </a:r>
            <a:endParaRPr lang="th-TH" dirty="0" smtClean="0"/>
          </a:p>
          <a:p>
            <a:pPr>
              <a:buNone/>
            </a:pPr>
            <a:r>
              <a:rPr lang="th-TH" dirty="0" smtClean="0"/>
              <a:t>		</a:t>
            </a:r>
            <a:r>
              <a:rPr lang="en-US" dirty="0" smtClean="0"/>
              <a:t>T </a:t>
            </a:r>
            <a:r>
              <a:rPr lang="th-TH" dirty="0" smtClean="0"/>
              <a:t>เป็นสมาชิกของ </a:t>
            </a:r>
            <a:r>
              <a:rPr lang="en-US" dirty="0" smtClean="0"/>
              <a:t>S </a:t>
            </a:r>
            <a:r>
              <a:rPr lang="th-TH" dirty="0" smtClean="0"/>
              <a:t>ตัวอย่างเช่น </a:t>
            </a:r>
            <a:r>
              <a:rPr lang="en-US" i="1" dirty="0" smtClean="0"/>
              <a:t>T</a:t>
            </a:r>
            <a:r>
              <a:rPr lang="en-US" dirty="0" smtClean="0"/>
              <a:t> = ‘</a:t>
            </a:r>
            <a:r>
              <a:rPr lang="en-US" dirty="0" err="1" smtClean="0"/>
              <a:t>abbaabaaaab</a:t>
            </a:r>
            <a:r>
              <a:rPr lang="en-US" dirty="0" smtClean="0"/>
              <a:t>’ </a:t>
            </a:r>
            <a:r>
              <a:rPr lang="th-TH" dirty="0" smtClean="0"/>
              <a:t> </a:t>
            </a:r>
            <a:endParaRPr lang="en-US" dirty="0" smtClean="0"/>
          </a:p>
          <a:p>
            <a:pPr>
              <a:buNone/>
            </a:pPr>
            <a:r>
              <a:rPr lang="en-US" dirty="0" smtClean="0"/>
              <a:t>		P </a:t>
            </a:r>
            <a:r>
              <a:rPr lang="th-TH" dirty="0" smtClean="0"/>
              <a:t>คือ ข้อความที่ต้องการหา ตัวอย่างเช่น </a:t>
            </a:r>
            <a:r>
              <a:rPr lang="en-US" i="1" dirty="0" smtClean="0"/>
              <a:t>P</a:t>
            </a:r>
            <a:r>
              <a:rPr lang="en-US" dirty="0" smtClean="0"/>
              <a:t> = ‘</a:t>
            </a:r>
            <a:r>
              <a:rPr lang="en-US" dirty="0" err="1" smtClean="0"/>
              <a:t>aab</a:t>
            </a:r>
            <a:r>
              <a:rPr lang="en-US" dirty="0" smtClean="0"/>
              <a:t>’ </a:t>
            </a:r>
          </a:p>
          <a:p>
            <a:r>
              <a:rPr lang="th-TH" dirty="0" smtClean="0"/>
              <a:t>ตัวอย่าง </a:t>
            </a:r>
            <a:r>
              <a:rPr lang="en-US" dirty="0" smtClean="0"/>
              <a:t>Sting matching Algorithm</a:t>
            </a:r>
          </a:p>
          <a:p>
            <a:pPr lvl="1"/>
            <a:r>
              <a:rPr lang="en-US" dirty="0" smtClean="0"/>
              <a:t>Brute Force String Matching</a:t>
            </a:r>
          </a:p>
          <a:p>
            <a:pPr lvl="1"/>
            <a:r>
              <a:rPr lang="en-US" dirty="0" smtClean="0"/>
              <a:t>Rabin–Karp algorithm</a:t>
            </a:r>
          </a:p>
          <a:p>
            <a:pPr>
              <a:buNone/>
            </a:pPr>
            <a:endParaRPr lang="th-TH" dirty="0"/>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29</a:t>
            </a:fld>
            <a:endParaRPr lang="th-TH"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dirty="0">
                <a:latin typeface="TH SarabunPSK" pitchFamily="34" charset="-34"/>
                <a:cs typeface="TH SarabunPSK" pitchFamily="34" charset="-34"/>
              </a:rPr>
              <a:t>1. การประกาศตัวแปรแถวลำดับ </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p:txBody>
          <a:bodyPr/>
          <a:lstStyle/>
          <a:p>
            <a:pPr algn="ctr">
              <a:buNone/>
            </a:pPr>
            <a:r>
              <a:rPr lang="th-TH" dirty="0">
                <a:latin typeface="TH SarabunPSK" pitchFamily="34" charset="-34"/>
                <a:cs typeface="TH SarabunPSK" pitchFamily="34" charset="-34"/>
              </a:rPr>
              <a:t>ชนิดข้อมูล	ชื่อตัวแปรแถวลำดับ</a:t>
            </a:r>
            <a:r>
              <a:rPr lang="en-US" dirty="0">
                <a:latin typeface="TH SarabunPSK" pitchFamily="34" charset="-34"/>
                <a:cs typeface="TH SarabunPSK" pitchFamily="34" charset="-34"/>
              </a:rPr>
              <a:t>[n];</a:t>
            </a:r>
          </a:p>
          <a:p>
            <a:pPr>
              <a:buNone/>
            </a:pPr>
            <a:r>
              <a:rPr lang="th-TH" dirty="0" smtClean="0">
                <a:latin typeface="TH SarabunPSK" pitchFamily="34" charset="-34"/>
                <a:cs typeface="TH SarabunPSK" pitchFamily="34" charset="-34"/>
              </a:rPr>
              <a:t>โดย</a:t>
            </a:r>
            <a:r>
              <a:rPr lang="th-TH" dirty="0">
                <a:latin typeface="TH SarabunPSK" pitchFamily="34" charset="-34"/>
                <a:cs typeface="TH SarabunPSK" pitchFamily="34" charset="-34"/>
              </a:rPr>
              <a:t>ที่	ชนิดข้อมูล </a:t>
            </a:r>
            <a:r>
              <a:rPr lang="th-TH" dirty="0" smtClean="0">
                <a:latin typeface="TH SarabunPSK" pitchFamily="34" charset="-34"/>
                <a:cs typeface="TH SarabunPSK" pitchFamily="34" charset="-34"/>
              </a:rPr>
              <a:t>คือ </a:t>
            </a:r>
            <a:r>
              <a:rPr lang="th-TH" dirty="0">
                <a:latin typeface="TH SarabunPSK" pitchFamily="34" charset="-34"/>
                <a:cs typeface="TH SarabunPSK" pitchFamily="34" charset="-34"/>
              </a:rPr>
              <a:t>ชนิดข้อมูลที่เก็บในตัวแปรแถวลำดับ</a:t>
            </a:r>
            <a:endParaRPr lang="en-US" dirty="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n </a:t>
            </a:r>
            <a:r>
              <a:rPr lang="th-TH" dirty="0" smtClean="0">
                <a:latin typeface="TH SarabunPSK" pitchFamily="34" charset="-34"/>
                <a:cs typeface="TH SarabunPSK" pitchFamily="34" charset="-34"/>
              </a:rPr>
              <a:t>คือ </a:t>
            </a:r>
            <a:r>
              <a:rPr lang="th-TH" dirty="0">
                <a:latin typeface="TH SarabunPSK" pitchFamily="34" charset="-34"/>
                <a:cs typeface="TH SarabunPSK" pitchFamily="34" charset="-34"/>
              </a:rPr>
              <a:t>จำนวนสมาชิกของตัวแปรแถวลำดับนี้ เป็นจำนวนเต็มบวก</a:t>
            </a:r>
            <a:endParaRPr lang="en-US" dirty="0">
              <a:latin typeface="TH SarabunPSK" pitchFamily="34" charset="-34"/>
              <a:cs typeface="TH SarabunPSK" pitchFamily="34" charset="-34"/>
            </a:endParaRPr>
          </a:p>
          <a:p>
            <a:pPr>
              <a:buNone/>
            </a:pPr>
            <a:r>
              <a:rPr lang="th-TH" b="1" dirty="0">
                <a:latin typeface="TH SarabunPSK" pitchFamily="34" charset="-34"/>
                <a:cs typeface="TH SarabunPSK" pitchFamily="34" charset="-34"/>
              </a:rPr>
              <a:t>ตัวอย่าง 1 </a:t>
            </a:r>
            <a:endParaRPr lang="en-US" b="1" dirty="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a:t>
            </a:r>
            <a:r>
              <a:rPr lang="en-US" dirty="0" err="1" smtClean="0">
                <a:latin typeface="TH SarabunPSK" pitchFamily="34" charset="-34"/>
                <a:cs typeface="TH SarabunPSK" pitchFamily="34" charset="-34"/>
              </a:rPr>
              <a:t>int</a:t>
            </a:r>
            <a:r>
              <a:rPr lang="en-US" dirty="0" smtClean="0">
                <a:latin typeface="TH SarabunPSK" pitchFamily="34" charset="-34"/>
                <a:cs typeface="TH SarabunPSK" pitchFamily="34" charset="-34"/>
              </a:rPr>
              <a:t> </a:t>
            </a:r>
            <a:r>
              <a:rPr lang="en-US" dirty="0">
                <a:latin typeface="TH SarabunPSK" pitchFamily="34" charset="-34"/>
                <a:cs typeface="TH SarabunPSK" pitchFamily="34" charset="-34"/>
              </a:rPr>
              <a:t>n[5]	</a:t>
            </a:r>
            <a:r>
              <a:rPr lang="th-TH" dirty="0">
                <a:latin typeface="TH SarabunPSK" pitchFamily="34" charset="-34"/>
                <a:cs typeface="TH SarabunPSK" pitchFamily="34" charset="-34"/>
              </a:rPr>
              <a:t>หมายถึง การประกาศตัวแปรแถวลำดับชื่อ </a:t>
            </a:r>
            <a:r>
              <a:rPr lang="en-US" dirty="0">
                <a:latin typeface="TH SarabunPSK" pitchFamily="34" charset="-34"/>
                <a:cs typeface="TH SarabunPSK" pitchFamily="34" charset="-34"/>
              </a:rPr>
              <a:t>n </a:t>
            </a:r>
            <a:r>
              <a:rPr lang="th-TH" dirty="0">
                <a:latin typeface="TH SarabunPSK" pitchFamily="34" charset="-34"/>
                <a:cs typeface="TH SarabunPSK" pitchFamily="34" charset="-34"/>
              </a:rPr>
              <a:t>ประกอบไปด้วยสมาชิก </a:t>
            </a:r>
            <a:r>
              <a:rPr lang="en-US" dirty="0">
                <a:latin typeface="TH SarabunPSK" pitchFamily="34" charset="-34"/>
                <a:cs typeface="TH SarabunPSK" pitchFamily="34" charset="-34"/>
              </a:rPr>
              <a:t>5</a:t>
            </a:r>
            <a:r>
              <a:rPr lang="th-TH" dirty="0">
                <a:latin typeface="TH SarabunPSK" pitchFamily="34" charset="-34"/>
                <a:cs typeface="TH SarabunPSK" pitchFamily="34" charset="-34"/>
              </a:rPr>
              <a:t> ตัว เก็บ</a:t>
            </a:r>
            <a:r>
              <a:rPr lang="th-TH" dirty="0" smtClean="0">
                <a:latin typeface="TH SarabunPSK" pitchFamily="34" charset="-34"/>
                <a:cs typeface="TH SarabunPSK" pitchFamily="34" charset="-34"/>
              </a:rPr>
              <a:t>ข้อมูลชนิด</a:t>
            </a:r>
            <a:r>
              <a:rPr lang="th-TH" dirty="0">
                <a:latin typeface="TH SarabunPSK" pitchFamily="34" charset="-34"/>
                <a:cs typeface="TH SarabunPSK" pitchFamily="34" charset="-34"/>
              </a:rPr>
              <a:t>จำนวนเต็ม</a:t>
            </a:r>
            <a:endParaRPr lang="en-US" dirty="0">
              <a:latin typeface="TH SarabunPSK" pitchFamily="34" charset="-34"/>
              <a:cs typeface="TH SarabunPSK" pitchFamily="34" charset="-34"/>
            </a:endParaRPr>
          </a:p>
          <a:p>
            <a:endParaRPr lang="en-US" dirty="0">
              <a:latin typeface="TH SarabunPSK" pitchFamily="34" charset="-34"/>
              <a:cs typeface="TH SarabunPSK" pitchFamily="34" charset="-34"/>
            </a:endParaRPr>
          </a:p>
        </p:txBody>
      </p:sp>
      <p:sp>
        <p:nvSpPr>
          <p:cNvPr id="8" name="Rounded Rectangle 7"/>
          <p:cNvSpPr/>
          <p:nvPr/>
        </p:nvSpPr>
        <p:spPr>
          <a:xfrm>
            <a:off x="2743200" y="4953000"/>
            <a:ext cx="3505200" cy="1295400"/>
          </a:xfrm>
          <a:prstGeom prst="round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 SarabunPSK" pitchFamily="34" charset="-34"/>
              <a:cs typeface="TH SarabunPSK" pitchFamily="34" charset="-34"/>
            </a:endParaRPr>
          </a:p>
        </p:txBody>
      </p:sp>
      <p:sp>
        <p:nvSpPr>
          <p:cNvPr id="4" name="Rounded Rectangle 3"/>
          <p:cNvSpPr/>
          <p:nvPr/>
        </p:nvSpPr>
        <p:spPr>
          <a:xfrm>
            <a:off x="2057400" y="1219200"/>
            <a:ext cx="5105400" cy="685800"/>
          </a:xfrm>
          <a:prstGeom prst="roundRect">
            <a:avLst/>
          </a:prstGeom>
          <a:solidFill>
            <a:schemeClr val="accent3">
              <a:alpha val="1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H SarabunPSK" pitchFamily="34" charset="-34"/>
              <a:cs typeface="TH SarabunPSK" pitchFamily="34" charset="-34"/>
            </a:endParaRPr>
          </a:p>
        </p:txBody>
      </p:sp>
      <p:graphicFrame>
        <p:nvGraphicFramePr>
          <p:cNvPr id="7" name="Table 6"/>
          <p:cNvGraphicFramePr>
            <a:graphicFrameLocks noGrp="1"/>
          </p:cNvGraphicFramePr>
          <p:nvPr/>
        </p:nvGraphicFramePr>
        <p:xfrm>
          <a:off x="2971800" y="5029200"/>
          <a:ext cx="3039110" cy="1121664"/>
        </p:xfrm>
        <a:graphic>
          <a:graphicData uri="http://schemas.openxmlformats.org/drawingml/2006/table">
            <a:tbl>
              <a:tblPr/>
              <a:tblGrid>
                <a:gridCol w="607695"/>
                <a:gridCol w="607695"/>
                <a:gridCol w="607695"/>
                <a:gridCol w="607695"/>
                <a:gridCol w="608330"/>
              </a:tblGrid>
              <a:tr h="0">
                <a:tc>
                  <a:txBody>
                    <a:bodyPr/>
                    <a:lstStyle/>
                    <a:p>
                      <a:pPr marL="0" marR="0">
                        <a:lnSpc>
                          <a:spcPct val="115000"/>
                        </a:lnSpc>
                        <a:spcBef>
                          <a:spcPts val="0"/>
                        </a:spcBef>
                        <a:spcAft>
                          <a:spcPts val="0"/>
                        </a:spcAft>
                      </a:pPr>
                      <a:endParaRPr lang="en-US" sz="3200" dirty="0">
                        <a:latin typeface="TH SarabunPSK"/>
                        <a:ea typeface="Calibri"/>
                        <a:cs typeface="Cordia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3200">
                        <a:latin typeface="TH SarabunPSK"/>
                        <a:ea typeface="Calibri"/>
                        <a:cs typeface="Cordia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3200">
                        <a:latin typeface="TH SarabunPSK"/>
                        <a:ea typeface="Calibri"/>
                        <a:cs typeface="Cordia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3200">
                        <a:latin typeface="TH SarabunPSK"/>
                        <a:ea typeface="Calibri"/>
                        <a:cs typeface="Cordia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3200">
                        <a:latin typeface="TH SarabunPSK"/>
                        <a:ea typeface="Calibri"/>
                        <a:cs typeface="Cordia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3200">
                          <a:latin typeface="TH SarabunPSK"/>
                          <a:ea typeface="Calibri"/>
                          <a:cs typeface="Cordia New"/>
                        </a:rPr>
                        <a:t>n[0]</a:t>
                      </a:r>
                      <a:endParaRPr lang="en-US" sz="3200">
                        <a:latin typeface="Calibri"/>
                        <a:ea typeface="Calibri"/>
                        <a:cs typeface="Cordia New"/>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3200" dirty="0">
                          <a:latin typeface="TH SarabunPSK"/>
                          <a:ea typeface="Calibri"/>
                          <a:cs typeface="Cordia New"/>
                        </a:rPr>
                        <a:t>n[1]</a:t>
                      </a:r>
                      <a:endParaRPr lang="en-US" sz="3200" dirty="0">
                        <a:latin typeface="Calibri"/>
                        <a:ea typeface="Calibri"/>
                        <a:cs typeface="Cordia New"/>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3200">
                          <a:latin typeface="TH SarabunPSK"/>
                          <a:ea typeface="Calibri"/>
                          <a:cs typeface="Cordia New"/>
                        </a:rPr>
                        <a:t>n[2]</a:t>
                      </a:r>
                      <a:endParaRPr lang="en-US" sz="3200">
                        <a:latin typeface="Calibri"/>
                        <a:ea typeface="Calibri"/>
                        <a:cs typeface="Cordia New"/>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3200" dirty="0">
                          <a:latin typeface="TH SarabunPSK"/>
                          <a:ea typeface="Calibri"/>
                          <a:cs typeface="Cordia New"/>
                        </a:rPr>
                        <a:t>n[3]</a:t>
                      </a:r>
                      <a:endParaRPr lang="en-US" sz="3200" dirty="0">
                        <a:latin typeface="Calibri"/>
                        <a:ea typeface="Calibri"/>
                        <a:cs typeface="Cordia New"/>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3200" dirty="0">
                          <a:latin typeface="TH SarabunPSK"/>
                          <a:ea typeface="Calibri"/>
                          <a:cs typeface="Cordia New"/>
                        </a:rPr>
                        <a:t>n[4]</a:t>
                      </a:r>
                      <a:endParaRPr lang="en-US" sz="3200" dirty="0">
                        <a:latin typeface="Calibri"/>
                        <a:ea typeface="Calibri"/>
                        <a:cs typeface="Cordia New"/>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9"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3</a:t>
            </a:fld>
            <a:endParaRPr lang="th-TH" dirty="0"/>
          </a:p>
        </p:txBody>
      </p:sp>
      <p:sp>
        <p:nvSpPr>
          <p:cNvPr id="10" name="TextBox 9"/>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Brute Force String Matching</a:t>
            </a:r>
          </a:p>
        </p:txBody>
      </p:sp>
      <p:sp>
        <p:nvSpPr>
          <p:cNvPr id="3" name="Content Placeholder 2"/>
          <p:cNvSpPr>
            <a:spLocks noGrp="1"/>
          </p:cNvSpPr>
          <p:nvPr>
            <p:ph idx="1"/>
          </p:nvPr>
        </p:nvSpPr>
        <p:spPr/>
        <p:txBody>
          <a:bodyPr/>
          <a:lstStyle/>
          <a:p>
            <a:pPr>
              <a:buNone/>
            </a:pPr>
            <a:endParaRPr lang="en-US" dirty="0" smtClean="0"/>
          </a:p>
          <a:p>
            <a:endParaRPr lang="en-US" dirty="0">
              <a:latin typeface="TH SarabunPSK" pitchFamily="34" charset="-34"/>
              <a:cs typeface="TH SarabunPSK" pitchFamily="34" charset="-34"/>
            </a:endParaRPr>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30</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pic>
        <p:nvPicPr>
          <p:cNvPr id="6" name="Picture 5" descr="FirstStepBruteforcestringmatching.png"/>
          <p:cNvPicPr>
            <a:picLocks noChangeAspect="1"/>
          </p:cNvPicPr>
          <p:nvPr/>
        </p:nvPicPr>
        <p:blipFill>
          <a:blip r:embed="rId2" cstate="print"/>
          <a:stretch>
            <a:fillRect/>
          </a:stretch>
        </p:blipFill>
        <p:spPr>
          <a:xfrm>
            <a:off x="77169" y="1208226"/>
            <a:ext cx="4418631" cy="1687374"/>
          </a:xfrm>
          <a:prstGeom prst="rect">
            <a:avLst/>
          </a:prstGeom>
        </p:spPr>
      </p:pic>
      <p:pic>
        <p:nvPicPr>
          <p:cNvPr id="7" name="Picture 6" descr="SecondStepBruteforcestringmatching.png"/>
          <p:cNvPicPr>
            <a:picLocks noChangeAspect="1"/>
          </p:cNvPicPr>
          <p:nvPr/>
        </p:nvPicPr>
        <p:blipFill>
          <a:blip r:embed="rId3" cstate="print"/>
          <a:stretch>
            <a:fillRect/>
          </a:stretch>
        </p:blipFill>
        <p:spPr>
          <a:xfrm>
            <a:off x="4419600" y="1143000"/>
            <a:ext cx="4724400" cy="1860426"/>
          </a:xfrm>
          <a:prstGeom prst="rect">
            <a:avLst/>
          </a:prstGeom>
        </p:spPr>
      </p:pic>
      <p:pic>
        <p:nvPicPr>
          <p:cNvPr id="8" name="Picture 7" descr="ThirdStepBruteforcestringmatching.png"/>
          <p:cNvPicPr>
            <a:picLocks noChangeAspect="1"/>
          </p:cNvPicPr>
          <p:nvPr/>
        </p:nvPicPr>
        <p:blipFill>
          <a:blip r:embed="rId4" cstate="print"/>
          <a:stretch>
            <a:fillRect/>
          </a:stretch>
        </p:blipFill>
        <p:spPr>
          <a:xfrm>
            <a:off x="64649" y="3169404"/>
            <a:ext cx="4401445" cy="1676400"/>
          </a:xfrm>
          <a:prstGeom prst="rect">
            <a:avLst/>
          </a:prstGeom>
        </p:spPr>
      </p:pic>
      <p:pic>
        <p:nvPicPr>
          <p:cNvPr id="9" name="Picture 8" descr="MatchBruteforcestringmatching.png"/>
          <p:cNvPicPr>
            <a:picLocks noChangeAspect="1"/>
          </p:cNvPicPr>
          <p:nvPr/>
        </p:nvPicPr>
        <p:blipFill>
          <a:blip r:embed="rId5" cstate="print"/>
          <a:stretch>
            <a:fillRect/>
          </a:stretch>
        </p:blipFill>
        <p:spPr>
          <a:xfrm>
            <a:off x="4406622" y="3124200"/>
            <a:ext cx="4737378" cy="17526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Rabin–Karp algorithm</a:t>
            </a:r>
            <a:endParaRPr lang="th-TH" dirty="0"/>
          </a:p>
        </p:txBody>
      </p:sp>
      <p:sp>
        <p:nvSpPr>
          <p:cNvPr id="3" name="Content Placeholder 2"/>
          <p:cNvSpPr>
            <a:spLocks noGrp="1"/>
          </p:cNvSpPr>
          <p:nvPr>
            <p:ph idx="1"/>
          </p:nvPr>
        </p:nvSpPr>
        <p:spPr/>
        <p:txBody>
          <a:bodyPr/>
          <a:lstStyle/>
          <a:p>
            <a:r>
              <a:rPr lang="th-TH" dirty="0" smtClean="0"/>
              <a:t>นิยาม </a:t>
            </a:r>
            <a:r>
              <a:rPr lang="en-US" dirty="0" smtClean="0"/>
              <a:t>Rabin-Karp</a:t>
            </a:r>
          </a:p>
          <a:p>
            <a:pPr>
              <a:buNone/>
            </a:pPr>
            <a:r>
              <a:rPr lang="en-US" dirty="0" smtClean="0"/>
              <a:t>	 	Rabin-Karp </a:t>
            </a:r>
            <a:r>
              <a:rPr lang="th-TH" dirty="0" smtClean="0"/>
              <a:t>เป็นวิธีการค้นหา </a:t>
            </a:r>
            <a:r>
              <a:rPr lang="en-US" dirty="0" smtClean="0"/>
              <a:t>Sting </a:t>
            </a:r>
            <a:r>
              <a:rPr lang="th-TH" dirty="0" smtClean="0"/>
              <a:t>ด้วยค่า</a:t>
            </a:r>
            <a:r>
              <a:rPr lang="en-US" dirty="0" smtClean="0"/>
              <a:t> string's hash value </a:t>
            </a:r>
            <a:r>
              <a:rPr lang="th-TH" dirty="0" smtClean="0"/>
              <a:t>แทนการเปรียบเทียบด้วย </a:t>
            </a:r>
            <a:r>
              <a:rPr lang="en-US" dirty="0" smtClean="0"/>
              <a:t>string</a:t>
            </a:r>
            <a:r>
              <a:rPr lang="th-TH" dirty="0" smtClean="0"/>
              <a:t> ตรงๆ</a:t>
            </a:r>
            <a:r>
              <a:rPr lang="en-US" dirty="0" smtClean="0"/>
              <a:t>  </a:t>
            </a:r>
          </a:p>
          <a:p>
            <a:pPr>
              <a:buNone/>
            </a:pPr>
            <a:r>
              <a:rPr lang="en-US" dirty="0" smtClean="0"/>
              <a:t>		</a:t>
            </a:r>
            <a:r>
              <a:rPr lang="th-TH" dirty="0" smtClean="0"/>
              <a:t>โดย </a:t>
            </a:r>
            <a:r>
              <a:rPr lang="en-US" dirty="0" smtClean="0"/>
              <a:t>hash value </a:t>
            </a:r>
            <a:r>
              <a:rPr lang="th-TH" dirty="0" smtClean="0"/>
              <a:t>ของชุด </a:t>
            </a:r>
            <a:r>
              <a:rPr lang="en-US" dirty="0" smtClean="0"/>
              <a:t>String </a:t>
            </a:r>
            <a:r>
              <a:rPr lang="th-TH" dirty="0" smtClean="0"/>
              <a:t>ถัดไปนั้นสามารถคำนวณได้ง่ายจาก </a:t>
            </a:r>
            <a:r>
              <a:rPr lang="en-US" dirty="0" smtClean="0"/>
              <a:t>hash value </a:t>
            </a:r>
            <a:r>
              <a:rPr lang="th-TH" dirty="0" smtClean="0"/>
              <a:t>ของ </a:t>
            </a:r>
            <a:r>
              <a:rPr lang="en-US" dirty="0" smtClean="0"/>
              <a:t>String </a:t>
            </a:r>
            <a:r>
              <a:rPr lang="th-TH" dirty="0" smtClean="0"/>
              <a:t>ชุดปัจจุบัน </a:t>
            </a:r>
          </a:p>
          <a:p>
            <a:pPr>
              <a:buNone/>
            </a:pPr>
            <a:endParaRPr lang="th-TH" dirty="0" smtClean="0"/>
          </a:p>
          <a:p>
            <a:r>
              <a:rPr lang="en-US" dirty="0" smtClean="0"/>
              <a:t>String’s hash value?</a:t>
            </a:r>
            <a:endParaRPr lang="th-TH" dirty="0"/>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31</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h-TH" dirty="0" smtClean="0"/>
              <a:t>ขั้นตอนการทำงานของ </a:t>
            </a:r>
            <a:r>
              <a:rPr lang="en-US" dirty="0" smtClean="0"/>
              <a:t>Rabin-Karp </a:t>
            </a:r>
            <a:endParaRPr lang="en-US" dirty="0"/>
          </a:p>
        </p:txBody>
      </p:sp>
      <p:sp>
        <p:nvSpPr>
          <p:cNvPr id="13315" name="Rectangle 3"/>
          <p:cNvSpPr>
            <a:spLocks noGrp="1" noChangeArrowheads="1"/>
          </p:cNvSpPr>
          <p:nvPr>
            <p:ph type="body" idx="1"/>
          </p:nvPr>
        </p:nvSpPr>
        <p:spPr/>
        <p:txBody>
          <a:bodyPr>
            <a:normAutofit/>
          </a:bodyPr>
          <a:lstStyle/>
          <a:p>
            <a:pPr>
              <a:lnSpc>
                <a:spcPct val="90000"/>
              </a:lnSpc>
            </a:pPr>
            <a:r>
              <a:rPr lang="th-TH" dirty="0" smtClean="0"/>
              <a:t>เปลี่ยนอักขระ</a:t>
            </a:r>
            <a:r>
              <a:rPr lang="en-US" dirty="0" smtClean="0"/>
              <a:t> arrays </a:t>
            </a:r>
            <a:r>
              <a:rPr kumimoji="0" lang="en-US" dirty="0" smtClean="0">
                <a:effectLst/>
              </a:rPr>
              <a:t>T </a:t>
            </a:r>
            <a:r>
              <a:rPr kumimoji="0" lang="th-TH" dirty="0" smtClean="0">
                <a:effectLst/>
              </a:rPr>
              <a:t>และ</a:t>
            </a:r>
            <a:r>
              <a:rPr kumimoji="0" lang="en-US" dirty="0" smtClean="0">
                <a:effectLst/>
              </a:rPr>
              <a:t> </a:t>
            </a:r>
            <a:r>
              <a:rPr kumimoji="0" lang="en-US" dirty="0">
                <a:effectLst/>
              </a:rPr>
              <a:t>P </a:t>
            </a:r>
            <a:r>
              <a:rPr lang="th-TH" dirty="0" smtClean="0"/>
              <a:t>ในรูป </a:t>
            </a:r>
            <a:r>
              <a:rPr kumimoji="0" lang="en-US" dirty="0" smtClean="0">
                <a:effectLst/>
              </a:rPr>
              <a:t>digits (0,1,...,</a:t>
            </a:r>
            <a:r>
              <a:rPr kumimoji="0" lang="en-US" dirty="0">
                <a:effectLst/>
              </a:rPr>
              <a:t>9)</a:t>
            </a:r>
          </a:p>
          <a:p>
            <a:pPr>
              <a:lnSpc>
                <a:spcPct val="90000"/>
              </a:lnSpc>
            </a:pPr>
            <a:r>
              <a:rPr lang="th-TH" dirty="0" smtClean="0"/>
              <a:t>กำหนดให้ </a:t>
            </a:r>
            <a:r>
              <a:rPr lang="en-US" dirty="0" smtClean="0"/>
              <a:t>p </a:t>
            </a:r>
            <a:r>
              <a:rPr lang="th-TH" dirty="0" smtClean="0"/>
              <a:t>คือ ค่าของอักขระ </a:t>
            </a:r>
            <a:r>
              <a:rPr lang="en-US" dirty="0" smtClean="0"/>
              <a:t>P </a:t>
            </a:r>
            <a:endParaRPr kumimoji="0" lang="en-US" dirty="0">
              <a:effectLst/>
            </a:endParaRPr>
          </a:p>
          <a:p>
            <a:pPr>
              <a:lnSpc>
                <a:spcPct val="90000"/>
              </a:lnSpc>
            </a:pPr>
            <a:r>
              <a:rPr kumimoji="0" lang="th-TH" dirty="0" smtClean="0">
                <a:effectLst/>
              </a:rPr>
              <a:t>คำ</a:t>
            </a:r>
            <a:r>
              <a:rPr lang="th-TH" dirty="0" smtClean="0"/>
              <a:t>นวณ </a:t>
            </a:r>
            <a:r>
              <a:rPr lang="en-US" dirty="0" smtClean="0"/>
              <a:t>String’s hash value </a:t>
            </a:r>
            <a:r>
              <a:rPr kumimoji="0" lang="en-US" dirty="0" smtClean="0">
                <a:effectLst/>
              </a:rPr>
              <a:t>(</a:t>
            </a:r>
            <a:r>
              <a:rPr kumimoji="0" lang="en-US" dirty="0">
                <a:effectLst/>
              </a:rPr>
              <a:t>p mod q)</a:t>
            </a:r>
          </a:p>
          <a:p>
            <a:pPr lvl="1">
              <a:lnSpc>
                <a:spcPct val="90000"/>
              </a:lnSpc>
            </a:pPr>
            <a:r>
              <a:rPr kumimoji="0" lang="en-US" sz="3600" dirty="0" smtClean="0">
                <a:effectLst/>
              </a:rPr>
              <a:t> q </a:t>
            </a:r>
            <a:r>
              <a:rPr kumimoji="0" lang="th-TH" sz="3600" dirty="0" smtClean="0">
                <a:effectLst/>
              </a:rPr>
              <a:t>ควรเป็นจำนวนเฉพาะ</a:t>
            </a:r>
            <a:endParaRPr lang="en-US" sz="3600" dirty="0" smtClean="0"/>
          </a:p>
          <a:p>
            <a:pPr marL="354013" lvl="1" indent="-354013">
              <a:lnSpc>
                <a:spcPct val="90000"/>
              </a:lnSpc>
              <a:buFont typeface="Arial" pitchFamily="34" charset="0"/>
              <a:buChar char="•"/>
            </a:pPr>
            <a:r>
              <a:rPr lang="th-TH" sz="3600" dirty="0" smtClean="0"/>
              <a:t>คำนวณ</a:t>
            </a:r>
            <a:r>
              <a:rPr lang="en-US" sz="3600" dirty="0" smtClean="0"/>
              <a:t> (T[s+1, ..., </a:t>
            </a:r>
            <a:r>
              <a:rPr lang="en-US" sz="3600" dirty="0" err="1" smtClean="0"/>
              <a:t>s+m</a:t>
            </a:r>
            <a:r>
              <a:rPr lang="en-US" sz="3600" dirty="0" smtClean="0"/>
              <a:t>] mod q) for s = 0 .. n-m</a:t>
            </a:r>
          </a:p>
          <a:p>
            <a:pPr marL="354013" lvl="1" indent="-354013">
              <a:lnSpc>
                <a:spcPct val="90000"/>
              </a:lnSpc>
              <a:buFont typeface="Arial" pitchFamily="34" charset="0"/>
              <a:buChar char="•"/>
            </a:pPr>
            <a:r>
              <a:rPr lang="th-TH" sz="3600" dirty="0" smtClean="0"/>
              <a:t>ผลลัพธ์ </a:t>
            </a:r>
            <a:r>
              <a:rPr lang="en-US" sz="3600" dirty="0" smtClean="0"/>
              <a:t>P == T </a:t>
            </a:r>
            <a:r>
              <a:rPr lang="th-TH" sz="3600" dirty="0" smtClean="0"/>
              <a:t>ถ้า </a:t>
            </a:r>
            <a:r>
              <a:rPr lang="en-US" sz="3600" dirty="0" smtClean="0"/>
              <a:t>(p mod q) </a:t>
            </a:r>
            <a:r>
              <a:rPr lang="th-TH" sz="3600" dirty="0" smtClean="0"/>
              <a:t>เท่ากัน</a:t>
            </a:r>
            <a:r>
              <a:rPr lang="en-US" sz="3600" dirty="0" smtClean="0"/>
              <a:t> </a:t>
            </a:r>
          </a:p>
          <a:p>
            <a:pPr marL="354013" lvl="1" indent="-354013">
              <a:lnSpc>
                <a:spcPct val="90000"/>
              </a:lnSpc>
              <a:buNone/>
            </a:pPr>
            <a:endParaRPr lang="en-US" sz="3600" dirty="0" smtClean="0"/>
          </a:p>
          <a:p>
            <a:pPr marL="354013" lvl="1" indent="-354013">
              <a:lnSpc>
                <a:spcPct val="90000"/>
              </a:lnSpc>
              <a:buFont typeface="Arial" pitchFamily="34" charset="0"/>
              <a:buChar char="•"/>
            </a:pPr>
            <a:endParaRPr lang="en-US" sz="3600" dirty="0" smtClean="0"/>
          </a:p>
          <a:p>
            <a:pPr lvl="1">
              <a:lnSpc>
                <a:spcPct val="90000"/>
              </a:lnSpc>
              <a:buNone/>
            </a:pPr>
            <a:endParaRPr kumimoji="0" lang="en-US" sz="3600" dirty="0" smtClean="0">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A Rabin-Karp example</a:t>
            </a:r>
          </a:p>
        </p:txBody>
      </p:sp>
      <p:sp>
        <p:nvSpPr>
          <p:cNvPr id="42002" name="Rectangle 18"/>
          <p:cNvSpPr>
            <a:spLocks noGrp="1" noChangeArrowheads="1"/>
          </p:cNvSpPr>
          <p:nvPr>
            <p:ph type="body" idx="1"/>
          </p:nvPr>
        </p:nvSpPr>
        <p:spPr/>
        <p:txBody>
          <a:bodyPr>
            <a:normAutofit/>
          </a:bodyPr>
          <a:lstStyle/>
          <a:p>
            <a:r>
              <a:rPr lang="th-TH" sz="3200" dirty="0" smtClean="0"/>
              <a:t>กำหนดให้ </a:t>
            </a:r>
            <a:r>
              <a:rPr lang="en-US" sz="3200" dirty="0" smtClean="0"/>
              <a:t>T </a:t>
            </a:r>
            <a:r>
              <a:rPr lang="en-US" sz="3200" dirty="0"/>
              <a:t>= 31415926535 and P = 26</a:t>
            </a:r>
          </a:p>
          <a:p>
            <a:r>
              <a:rPr lang="en-US" sz="3200" dirty="0" smtClean="0"/>
              <a:t>q </a:t>
            </a:r>
            <a:r>
              <a:rPr lang="en-US" sz="3200" dirty="0"/>
              <a:t>= </a:t>
            </a:r>
            <a:r>
              <a:rPr lang="en-US" sz="3200" dirty="0" smtClean="0"/>
              <a:t>11 (</a:t>
            </a:r>
            <a:r>
              <a:rPr lang="th-TH" sz="3200" dirty="0" smtClean="0"/>
              <a:t>จำนวนเฉพาะ</a:t>
            </a:r>
            <a:r>
              <a:rPr lang="en-US" sz="3200" dirty="0" smtClean="0"/>
              <a:t>)</a:t>
            </a:r>
            <a:endParaRPr lang="en-US" sz="3200" dirty="0"/>
          </a:p>
          <a:p>
            <a:r>
              <a:rPr lang="en-US" sz="3200" dirty="0"/>
              <a:t>P mod q = 26 mod 11 = 4</a:t>
            </a:r>
          </a:p>
        </p:txBody>
      </p:sp>
      <p:sp>
        <p:nvSpPr>
          <p:cNvPr id="42003" name="Rectangle 19"/>
          <p:cNvSpPr>
            <a:spLocks noChangeArrowheads="1"/>
          </p:cNvSpPr>
          <p:nvPr/>
        </p:nvSpPr>
        <p:spPr bwMode="auto">
          <a:xfrm>
            <a:off x="1600200" y="2971800"/>
            <a:ext cx="533400" cy="381000"/>
          </a:xfrm>
          <a:prstGeom prst="rect">
            <a:avLst/>
          </a:prstGeom>
          <a:solidFill>
            <a:srgbClr val="3366FF"/>
          </a:solidFill>
          <a:ln w="9525">
            <a:solidFill>
              <a:schemeClr val="tx1"/>
            </a:solidFill>
            <a:miter lim="800000"/>
            <a:headEnd/>
            <a:tailEnd/>
          </a:ln>
          <a:effectLst/>
        </p:spPr>
        <p:txBody>
          <a:bodyPr wrap="none" anchor="ctr"/>
          <a:lstStyle/>
          <a:p>
            <a:pPr algn="ctr"/>
            <a:r>
              <a:rPr lang="en-US" sz="2800" b="1" dirty="0">
                <a:latin typeface="TH SarabunPSK" pitchFamily="34" charset="-34"/>
                <a:cs typeface="TH SarabunPSK" pitchFamily="34" charset="-34"/>
              </a:rPr>
              <a:t>1</a:t>
            </a:r>
          </a:p>
        </p:txBody>
      </p:sp>
      <p:sp>
        <p:nvSpPr>
          <p:cNvPr id="42004" name="Rectangle 20"/>
          <p:cNvSpPr>
            <a:spLocks noChangeArrowheads="1"/>
          </p:cNvSpPr>
          <p:nvPr/>
        </p:nvSpPr>
        <p:spPr bwMode="auto">
          <a:xfrm>
            <a:off x="1066800" y="2971800"/>
            <a:ext cx="533400" cy="381000"/>
          </a:xfrm>
          <a:prstGeom prst="rect">
            <a:avLst/>
          </a:prstGeom>
          <a:solidFill>
            <a:srgbClr val="3366FF"/>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42005" name="Rectangle 21"/>
          <p:cNvSpPr>
            <a:spLocks noChangeArrowheads="1"/>
          </p:cNvSpPr>
          <p:nvPr/>
        </p:nvSpPr>
        <p:spPr bwMode="auto">
          <a:xfrm>
            <a:off x="2667000" y="29718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42006" name="Rectangle 22"/>
          <p:cNvSpPr>
            <a:spLocks noChangeArrowheads="1"/>
          </p:cNvSpPr>
          <p:nvPr/>
        </p:nvSpPr>
        <p:spPr bwMode="auto">
          <a:xfrm>
            <a:off x="2133600" y="29718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42007" name="Rectangle 23"/>
          <p:cNvSpPr>
            <a:spLocks noChangeArrowheads="1"/>
          </p:cNvSpPr>
          <p:nvPr/>
        </p:nvSpPr>
        <p:spPr bwMode="auto">
          <a:xfrm>
            <a:off x="3733800" y="29718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42008" name="Rectangle 24"/>
          <p:cNvSpPr>
            <a:spLocks noChangeArrowheads="1"/>
          </p:cNvSpPr>
          <p:nvPr/>
        </p:nvSpPr>
        <p:spPr bwMode="auto">
          <a:xfrm>
            <a:off x="3200400" y="29718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42009" name="Rectangle 25"/>
          <p:cNvSpPr>
            <a:spLocks noChangeArrowheads="1"/>
          </p:cNvSpPr>
          <p:nvPr/>
        </p:nvSpPr>
        <p:spPr bwMode="auto">
          <a:xfrm>
            <a:off x="4800600" y="29718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42010" name="Rectangle 26"/>
          <p:cNvSpPr>
            <a:spLocks noChangeArrowheads="1"/>
          </p:cNvSpPr>
          <p:nvPr/>
        </p:nvSpPr>
        <p:spPr bwMode="auto">
          <a:xfrm>
            <a:off x="4267200" y="29718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42011" name="Rectangle 27"/>
          <p:cNvSpPr>
            <a:spLocks noChangeArrowheads="1"/>
          </p:cNvSpPr>
          <p:nvPr/>
        </p:nvSpPr>
        <p:spPr bwMode="auto">
          <a:xfrm>
            <a:off x="5867400" y="29718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42012" name="Rectangle 28"/>
          <p:cNvSpPr>
            <a:spLocks noChangeArrowheads="1"/>
          </p:cNvSpPr>
          <p:nvPr/>
        </p:nvSpPr>
        <p:spPr bwMode="auto">
          <a:xfrm>
            <a:off x="5334000" y="29718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42013" name="Rectangle 29"/>
          <p:cNvSpPr>
            <a:spLocks noChangeArrowheads="1"/>
          </p:cNvSpPr>
          <p:nvPr/>
        </p:nvSpPr>
        <p:spPr bwMode="auto">
          <a:xfrm>
            <a:off x="6400800" y="29718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42014" name="Rectangle 30"/>
          <p:cNvSpPr>
            <a:spLocks noChangeArrowheads="1"/>
          </p:cNvSpPr>
          <p:nvPr/>
        </p:nvSpPr>
        <p:spPr bwMode="auto">
          <a:xfrm>
            <a:off x="1600200" y="3962400"/>
            <a:ext cx="533400" cy="381000"/>
          </a:xfrm>
          <a:prstGeom prst="rect">
            <a:avLst/>
          </a:prstGeom>
          <a:solidFill>
            <a:srgbClr val="3366FF"/>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42015" name="Rectangle 31"/>
          <p:cNvSpPr>
            <a:spLocks noChangeArrowheads="1"/>
          </p:cNvSpPr>
          <p:nvPr/>
        </p:nvSpPr>
        <p:spPr bwMode="auto">
          <a:xfrm>
            <a:off x="1066800" y="3962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42016" name="Rectangle 32"/>
          <p:cNvSpPr>
            <a:spLocks noChangeArrowheads="1"/>
          </p:cNvSpPr>
          <p:nvPr/>
        </p:nvSpPr>
        <p:spPr bwMode="auto">
          <a:xfrm>
            <a:off x="2667000" y="3962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42017" name="Rectangle 33"/>
          <p:cNvSpPr>
            <a:spLocks noChangeArrowheads="1"/>
          </p:cNvSpPr>
          <p:nvPr/>
        </p:nvSpPr>
        <p:spPr bwMode="auto">
          <a:xfrm>
            <a:off x="2133600" y="3962400"/>
            <a:ext cx="533400" cy="381000"/>
          </a:xfrm>
          <a:prstGeom prst="rect">
            <a:avLst/>
          </a:prstGeom>
          <a:solidFill>
            <a:srgbClr val="3366FF"/>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42018" name="Rectangle 34"/>
          <p:cNvSpPr>
            <a:spLocks noChangeArrowheads="1"/>
          </p:cNvSpPr>
          <p:nvPr/>
        </p:nvSpPr>
        <p:spPr bwMode="auto">
          <a:xfrm>
            <a:off x="3733800" y="3962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42019" name="Rectangle 35"/>
          <p:cNvSpPr>
            <a:spLocks noChangeArrowheads="1"/>
          </p:cNvSpPr>
          <p:nvPr/>
        </p:nvSpPr>
        <p:spPr bwMode="auto">
          <a:xfrm>
            <a:off x="3200400" y="3962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42020" name="Rectangle 36"/>
          <p:cNvSpPr>
            <a:spLocks noChangeArrowheads="1"/>
          </p:cNvSpPr>
          <p:nvPr/>
        </p:nvSpPr>
        <p:spPr bwMode="auto">
          <a:xfrm>
            <a:off x="4800600" y="3962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42021" name="Rectangle 37"/>
          <p:cNvSpPr>
            <a:spLocks noChangeArrowheads="1"/>
          </p:cNvSpPr>
          <p:nvPr/>
        </p:nvSpPr>
        <p:spPr bwMode="auto">
          <a:xfrm>
            <a:off x="4267200" y="3962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42022" name="Rectangle 38"/>
          <p:cNvSpPr>
            <a:spLocks noChangeArrowheads="1"/>
          </p:cNvSpPr>
          <p:nvPr/>
        </p:nvSpPr>
        <p:spPr bwMode="auto">
          <a:xfrm>
            <a:off x="5867400" y="3962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42023" name="Rectangle 39"/>
          <p:cNvSpPr>
            <a:spLocks noChangeArrowheads="1"/>
          </p:cNvSpPr>
          <p:nvPr/>
        </p:nvSpPr>
        <p:spPr bwMode="auto">
          <a:xfrm>
            <a:off x="5334000" y="3962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42024" name="Rectangle 40"/>
          <p:cNvSpPr>
            <a:spLocks noChangeArrowheads="1"/>
          </p:cNvSpPr>
          <p:nvPr/>
        </p:nvSpPr>
        <p:spPr bwMode="auto">
          <a:xfrm>
            <a:off x="6400800" y="3962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42025" name="Text Box 41"/>
          <p:cNvSpPr txBox="1">
            <a:spLocks noChangeArrowheads="1"/>
          </p:cNvSpPr>
          <p:nvPr/>
        </p:nvSpPr>
        <p:spPr bwMode="auto">
          <a:xfrm>
            <a:off x="838200" y="4495800"/>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14 mod 11 = 3 not equal to 4</a:t>
            </a:r>
          </a:p>
        </p:txBody>
      </p:sp>
      <p:sp>
        <p:nvSpPr>
          <p:cNvPr id="42026" name="Text Box 42"/>
          <p:cNvSpPr txBox="1">
            <a:spLocks noChangeArrowheads="1"/>
          </p:cNvSpPr>
          <p:nvPr/>
        </p:nvSpPr>
        <p:spPr bwMode="auto">
          <a:xfrm>
            <a:off x="838200" y="3429000"/>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31 mod 11 = 9 not equal to 4</a:t>
            </a:r>
          </a:p>
        </p:txBody>
      </p:sp>
      <p:sp>
        <p:nvSpPr>
          <p:cNvPr id="42027" name="Rectangle 43"/>
          <p:cNvSpPr>
            <a:spLocks noChangeArrowheads="1"/>
          </p:cNvSpPr>
          <p:nvPr/>
        </p:nvSpPr>
        <p:spPr bwMode="auto">
          <a:xfrm>
            <a:off x="1600200" y="5029200"/>
            <a:ext cx="533400" cy="381000"/>
          </a:xfrm>
          <a:prstGeom prst="rect">
            <a:avLst/>
          </a:prstGeom>
          <a:solidFill>
            <a:schemeClr val="accent1"/>
          </a:solidFill>
          <a:ln w="9525">
            <a:solidFill>
              <a:schemeClr val="accent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42028" name="Rectangle 44"/>
          <p:cNvSpPr>
            <a:spLocks noChangeArrowheads="1"/>
          </p:cNvSpPr>
          <p:nvPr/>
        </p:nvSpPr>
        <p:spPr bwMode="auto">
          <a:xfrm>
            <a:off x="1066800" y="50292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42029" name="Rectangle 45"/>
          <p:cNvSpPr>
            <a:spLocks noChangeArrowheads="1"/>
          </p:cNvSpPr>
          <p:nvPr/>
        </p:nvSpPr>
        <p:spPr bwMode="auto">
          <a:xfrm>
            <a:off x="2667000" y="5029200"/>
            <a:ext cx="533400" cy="381000"/>
          </a:xfrm>
          <a:prstGeom prst="rect">
            <a:avLst/>
          </a:prstGeom>
          <a:solidFill>
            <a:schemeClr val="folHlink"/>
          </a:solidFill>
          <a:ln w="9525">
            <a:solidFill>
              <a:schemeClr val="accent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42030" name="Rectangle 46"/>
          <p:cNvSpPr>
            <a:spLocks noChangeArrowheads="1"/>
          </p:cNvSpPr>
          <p:nvPr/>
        </p:nvSpPr>
        <p:spPr bwMode="auto">
          <a:xfrm>
            <a:off x="2133600" y="5029200"/>
            <a:ext cx="533400" cy="381000"/>
          </a:xfrm>
          <a:prstGeom prst="rect">
            <a:avLst/>
          </a:prstGeom>
          <a:solidFill>
            <a:srgbClr val="3366FF"/>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42031" name="Rectangle 47"/>
          <p:cNvSpPr>
            <a:spLocks noChangeArrowheads="1"/>
          </p:cNvSpPr>
          <p:nvPr/>
        </p:nvSpPr>
        <p:spPr bwMode="auto">
          <a:xfrm>
            <a:off x="3733800" y="50292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42032" name="Rectangle 48"/>
          <p:cNvSpPr>
            <a:spLocks noChangeArrowheads="1"/>
          </p:cNvSpPr>
          <p:nvPr/>
        </p:nvSpPr>
        <p:spPr bwMode="auto">
          <a:xfrm>
            <a:off x="3200400" y="50292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42033" name="Rectangle 49"/>
          <p:cNvSpPr>
            <a:spLocks noChangeArrowheads="1"/>
          </p:cNvSpPr>
          <p:nvPr/>
        </p:nvSpPr>
        <p:spPr bwMode="auto">
          <a:xfrm>
            <a:off x="4800600" y="50292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42034" name="Rectangle 50"/>
          <p:cNvSpPr>
            <a:spLocks noChangeArrowheads="1"/>
          </p:cNvSpPr>
          <p:nvPr/>
        </p:nvSpPr>
        <p:spPr bwMode="auto">
          <a:xfrm>
            <a:off x="4267200" y="50292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42035" name="Rectangle 51"/>
          <p:cNvSpPr>
            <a:spLocks noChangeArrowheads="1"/>
          </p:cNvSpPr>
          <p:nvPr/>
        </p:nvSpPr>
        <p:spPr bwMode="auto">
          <a:xfrm>
            <a:off x="5867400" y="50292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42036" name="Rectangle 52"/>
          <p:cNvSpPr>
            <a:spLocks noChangeArrowheads="1"/>
          </p:cNvSpPr>
          <p:nvPr/>
        </p:nvSpPr>
        <p:spPr bwMode="auto">
          <a:xfrm>
            <a:off x="5334000" y="50292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42037" name="Rectangle 53"/>
          <p:cNvSpPr>
            <a:spLocks noChangeArrowheads="1"/>
          </p:cNvSpPr>
          <p:nvPr/>
        </p:nvSpPr>
        <p:spPr bwMode="auto">
          <a:xfrm>
            <a:off x="6400800" y="50292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42038" name="Text Box 54"/>
          <p:cNvSpPr txBox="1">
            <a:spLocks noChangeArrowheads="1"/>
          </p:cNvSpPr>
          <p:nvPr/>
        </p:nvSpPr>
        <p:spPr bwMode="auto">
          <a:xfrm>
            <a:off x="838200" y="5562600"/>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41 mod 11 = 8 not equal to 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Rabin-Karp example </a:t>
            </a:r>
          </a:p>
        </p:txBody>
      </p:sp>
      <p:sp>
        <p:nvSpPr>
          <p:cNvPr id="63569" name="Rectangle 81"/>
          <p:cNvSpPr>
            <a:spLocks noChangeArrowheads="1"/>
          </p:cNvSpPr>
          <p:nvPr/>
        </p:nvSpPr>
        <p:spPr bwMode="auto">
          <a:xfrm>
            <a:off x="1676400" y="129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570" name="Rectangle 82"/>
          <p:cNvSpPr>
            <a:spLocks noChangeArrowheads="1"/>
          </p:cNvSpPr>
          <p:nvPr/>
        </p:nvSpPr>
        <p:spPr bwMode="auto">
          <a:xfrm>
            <a:off x="1143000" y="129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571" name="Rectangle 83"/>
          <p:cNvSpPr>
            <a:spLocks noChangeArrowheads="1"/>
          </p:cNvSpPr>
          <p:nvPr/>
        </p:nvSpPr>
        <p:spPr bwMode="auto">
          <a:xfrm>
            <a:off x="2743200" y="1295400"/>
            <a:ext cx="533400" cy="381000"/>
          </a:xfrm>
          <a:prstGeom prst="rect">
            <a:avLst/>
          </a:prstGeom>
          <a:solidFill>
            <a:srgbClr val="3366FF"/>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572" name="Rectangle 84"/>
          <p:cNvSpPr>
            <a:spLocks noChangeArrowheads="1"/>
          </p:cNvSpPr>
          <p:nvPr/>
        </p:nvSpPr>
        <p:spPr bwMode="auto">
          <a:xfrm>
            <a:off x="2209800" y="129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63573" name="Rectangle 85"/>
          <p:cNvSpPr>
            <a:spLocks noChangeArrowheads="1"/>
          </p:cNvSpPr>
          <p:nvPr/>
        </p:nvSpPr>
        <p:spPr bwMode="auto">
          <a:xfrm>
            <a:off x="3810000" y="129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63574" name="Rectangle 86"/>
          <p:cNvSpPr>
            <a:spLocks noChangeArrowheads="1"/>
          </p:cNvSpPr>
          <p:nvPr/>
        </p:nvSpPr>
        <p:spPr bwMode="auto">
          <a:xfrm>
            <a:off x="3276600" y="1295400"/>
            <a:ext cx="533400" cy="381000"/>
          </a:xfrm>
          <a:prstGeom prst="rect">
            <a:avLst/>
          </a:prstGeom>
          <a:solidFill>
            <a:srgbClr val="3366FF"/>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575" name="Rectangle 87"/>
          <p:cNvSpPr>
            <a:spLocks noChangeArrowheads="1"/>
          </p:cNvSpPr>
          <p:nvPr/>
        </p:nvSpPr>
        <p:spPr bwMode="auto">
          <a:xfrm>
            <a:off x="4876800" y="129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63576" name="Rectangle 88"/>
          <p:cNvSpPr>
            <a:spLocks noChangeArrowheads="1"/>
          </p:cNvSpPr>
          <p:nvPr/>
        </p:nvSpPr>
        <p:spPr bwMode="auto">
          <a:xfrm>
            <a:off x="4343400" y="129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63577" name="Rectangle 89"/>
          <p:cNvSpPr>
            <a:spLocks noChangeArrowheads="1"/>
          </p:cNvSpPr>
          <p:nvPr/>
        </p:nvSpPr>
        <p:spPr bwMode="auto">
          <a:xfrm>
            <a:off x="5943600" y="129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578" name="Rectangle 90"/>
          <p:cNvSpPr>
            <a:spLocks noChangeArrowheads="1"/>
          </p:cNvSpPr>
          <p:nvPr/>
        </p:nvSpPr>
        <p:spPr bwMode="auto">
          <a:xfrm>
            <a:off x="5410200" y="129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579" name="Rectangle 91"/>
          <p:cNvSpPr>
            <a:spLocks noChangeArrowheads="1"/>
          </p:cNvSpPr>
          <p:nvPr/>
        </p:nvSpPr>
        <p:spPr bwMode="auto">
          <a:xfrm>
            <a:off x="6477000" y="129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580" name="Text Box 92"/>
          <p:cNvSpPr txBox="1">
            <a:spLocks noChangeArrowheads="1"/>
          </p:cNvSpPr>
          <p:nvPr/>
        </p:nvSpPr>
        <p:spPr bwMode="auto">
          <a:xfrm>
            <a:off x="914400" y="1752600"/>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15 mod 11 = 4 equal to 4 -&gt; spurious hit</a:t>
            </a:r>
          </a:p>
        </p:txBody>
      </p:sp>
      <p:sp>
        <p:nvSpPr>
          <p:cNvPr id="63581" name="Rectangle 93"/>
          <p:cNvSpPr>
            <a:spLocks noChangeArrowheads="1"/>
          </p:cNvSpPr>
          <p:nvPr/>
        </p:nvSpPr>
        <p:spPr bwMode="auto">
          <a:xfrm>
            <a:off x="1676400" y="2286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582" name="Rectangle 94"/>
          <p:cNvSpPr>
            <a:spLocks noChangeArrowheads="1"/>
          </p:cNvSpPr>
          <p:nvPr/>
        </p:nvSpPr>
        <p:spPr bwMode="auto">
          <a:xfrm>
            <a:off x="1143000" y="2286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583" name="Rectangle 95"/>
          <p:cNvSpPr>
            <a:spLocks noChangeArrowheads="1"/>
          </p:cNvSpPr>
          <p:nvPr/>
        </p:nvSpPr>
        <p:spPr bwMode="auto">
          <a:xfrm>
            <a:off x="2743200" y="2286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584" name="Rectangle 96"/>
          <p:cNvSpPr>
            <a:spLocks noChangeArrowheads="1"/>
          </p:cNvSpPr>
          <p:nvPr/>
        </p:nvSpPr>
        <p:spPr bwMode="auto">
          <a:xfrm>
            <a:off x="2209800" y="2286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63585" name="Rectangle 97"/>
          <p:cNvSpPr>
            <a:spLocks noChangeArrowheads="1"/>
          </p:cNvSpPr>
          <p:nvPr/>
        </p:nvSpPr>
        <p:spPr bwMode="auto">
          <a:xfrm>
            <a:off x="3810000" y="22860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63586" name="Rectangle 98"/>
          <p:cNvSpPr>
            <a:spLocks noChangeArrowheads="1"/>
          </p:cNvSpPr>
          <p:nvPr/>
        </p:nvSpPr>
        <p:spPr bwMode="auto">
          <a:xfrm>
            <a:off x="3276600" y="22860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587" name="Rectangle 99"/>
          <p:cNvSpPr>
            <a:spLocks noChangeArrowheads="1"/>
          </p:cNvSpPr>
          <p:nvPr/>
        </p:nvSpPr>
        <p:spPr bwMode="auto">
          <a:xfrm>
            <a:off x="4876800" y="2286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63588" name="Rectangle 100"/>
          <p:cNvSpPr>
            <a:spLocks noChangeArrowheads="1"/>
          </p:cNvSpPr>
          <p:nvPr/>
        </p:nvSpPr>
        <p:spPr bwMode="auto">
          <a:xfrm>
            <a:off x="4343400" y="2286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63589" name="Rectangle 101"/>
          <p:cNvSpPr>
            <a:spLocks noChangeArrowheads="1"/>
          </p:cNvSpPr>
          <p:nvPr/>
        </p:nvSpPr>
        <p:spPr bwMode="auto">
          <a:xfrm>
            <a:off x="5943600" y="2286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590" name="Rectangle 102"/>
          <p:cNvSpPr>
            <a:spLocks noChangeArrowheads="1"/>
          </p:cNvSpPr>
          <p:nvPr/>
        </p:nvSpPr>
        <p:spPr bwMode="auto">
          <a:xfrm>
            <a:off x="5410200" y="2286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591" name="Rectangle 103"/>
          <p:cNvSpPr>
            <a:spLocks noChangeArrowheads="1"/>
          </p:cNvSpPr>
          <p:nvPr/>
        </p:nvSpPr>
        <p:spPr bwMode="auto">
          <a:xfrm>
            <a:off x="6477000" y="2286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592" name="Text Box 104"/>
          <p:cNvSpPr txBox="1">
            <a:spLocks noChangeArrowheads="1"/>
          </p:cNvSpPr>
          <p:nvPr/>
        </p:nvSpPr>
        <p:spPr bwMode="auto">
          <a:xfrm>
            <a:off x="914400" y="2743200"/>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59 mod 11 = 4 equal to 4 -&gt; spurious hit</a:t>
            </a:r>
          </a:p>
        </p:txBody>
      </p:sp>
      <p:sp>
        <p:nvSpPr>
          <p:cNvPr id="63593" name="Rectangle 105"/>
          <p:cNvSpPr>
            <a:spLocks noChangeArrowheads="1"/>
          </p:cNvSpPr>
          <p:nvPr/>
        </p:nvSpPr>
        <p:spPr bwMode="auto">
          <a:xfrm>
            <a:off x="1676400" y="3200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594" name="Rectangle 106"/>
          <p:cNvSpPr>
            <a:spLocks noChangeArrowheads="1"/>
          </p:cNvSpPr>
          <p:nvPr/>
        </p:nvSpPr>
        <p:spPr bwMode="auto">
          <a:xfrm>
            <a:off x="1143000" y="3200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595" name="Rectangle 107"/>
          <p:cNvSpPr>
            <a:spLocks noChangeArrowheads="1"/>
          </p:cNvSpPr>
          <p:nvPr/>
        </p:nvSpPr>
        <p:spPr bwMode="auto">
          <a:xfrm>
            <a:off x="2743200" y="3200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596" name="Rectangle 108"/>
          <p:cNvSpPr>
            <a:spLocks noChangeArrowheads="1"/>
          </p:cNvSpPr>
          <p:nvPr/>
        </p:nvSpPr>
        <p:spPr bwMode="auto">
          <a:xfrm>
            <a:off x="2209800" y="3200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63597" name="Rectangle 109"/>
          <p:cNvSpPr>
            <a:spLocks noChangeArrowheads="1"/>
          </p:cNvSpPr>
          <p:nvPr/>
        </p:nvSpPr>
        <p:spPr bwMode="auto">
          <a:xfrm>
            <a:off x="3810000" y="32004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63598" name="Rectangle 110"/>
          <p:cNvSpPr>
            <a:spLocks noChangeArrowheads="1"/>
          </p:cNvSpPr>
          <p:nvPr/>
        </p:nvSpPr>
        <p:spPr bwMode="auto">
          <a:xfrm>
            <a:off x="3276600" y="3200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599" name="Rectangle 111"/>
          <p:cNvSpPr>
            <a:spLocks noChangeArrowheads="1"/>
          </p:cNvSpPr>
          <p:nvPr/>
        </p:nvSpPr>
        <p:spPr bwMode="auto">
          <a:xfrm>
            <a:off x="4876800" y="3200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63600" name="Rectangle 112"/>
          <p:cNvSpPr>
            <a:spLocks noChangeArrowheads="1"/>
          </p:cNvSpPr>
          <p:nvPr/>
        </p:nvSpPr>
        <p:spPr bwMode="auto">
          <a:xfrm>
            <a:off x="4343400" y="32004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63601" name="Rectangle 113"/>
          <p:cNvSpPr>
            <a:spLocks noChangeArrowheads="1"/>
          </p:cNvSpPr>
          <p:nvPr/>
        </p:nvSpPr>
        <p:spPr bwMode="auto">
          <a:xfrm>
            <a:off x="5943600" y="3200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602" name="Rectangle 114"/>
          <p:cNvSpPr>
            <a:spLocks noChangeArrowheads="1"/>
          </p:cNvSpPr>
          <p:nvPr/>
        </p:nvSpPr>
        <p:spPr bwMode="auto">
          <a:xfrm>
            <a:off x="5410200" y="3200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603" name="Rectangle 115"/>
          <p:cNvSpPr>
            <a:spLocks noChangeArrowheads="1"/>
          </p:cNvSpPr>
          <p:nvPr/>
        </p:nvSpPr>
        <p:spPr bwMode="auto">
          <a:xfrm>
            <a:off x="6477000" y="3200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604" name="Text Box 116"/>
          <p:cNvSpPr txBox="1">
            <a:spLocks noChangeArrowheads="1"/>
          </p:cNvSpPr>
          <p:nvPr/>
        </p:nvSpPr>
        <p:spPr bwMode="auto">
          <a:xfrm>
            <a:off x="914400" y="3657600"/>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92 mod 11 = 4 equal to 4 -&gt; spurious hit</a:t>
            </a:r>
          </a:p>
        </p:txBody>
      </p:sp>
      <p:sp>
        <p:nvSpPr>
          <p:cNvPr id="63605" name="Rectangle 117"/>
          <p:cNvSpPr>
            <a:spLocks noChangeArrowheads="1"/>
          </p:cNvSpPr>
          <p:nvPr/>
        </p:nvSpPr>
        <p:spPr bwMode="auto">
          <a:xfrm>
            <a:off x="1676400" y="4191000"/>
            <a:ext cx="533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606" name="Rectangle 118"/>
          <p:cNvSpPr>
            <a:spLocks noChangeArrowheads="1"/>
          </p:cNvSpPr>
          <p:nvPr/>
        </p:nvSpPr>
        <p:spPr bwMode="auto">
          <a:xfrm>
            <a:off x="1143000" y="4191000"/>
            <a:ext cx="533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607" name="Rectangle 119"/>
          <p:cNvSpPr>
            <a:spLocks noChangeArrowheads="1"/>
          </p:cNvSpPr>
          <p:nvPr/>
        </p:nvSpPr>
        <p:spPr bwMode="auto">
          <a:xfrm>
            <a:off x="2743200" y="4191000"/>
            <a:ext cx="533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608" name="Rectangle 120"/>
          <p:cNvSpPr>
            <a:spLocks noChangeArrowheads="1"/>
          </p:cNvSpPr>
          <p:nvPr/>
        </p:nvSpPr>
        <p:spPr bwMode="auto">
          <a:xfrm>
            <a:off x="2209800" y="4191000"/>
            <a:ext cx="533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63609" name="Rectangle 121"/>
          <p:cNvSpPr>
            <a:spLocks noChangeArrowheads="1"/>
          </p:cNvSpPr>
          <p:nvPr/>
        </p:nvSpPr>
        <p:spPr bwMode="auto">
          <a:xfrm>
            <a:off x="3810000" y="4191000"/>
            <a:ext cx="533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63610" name="Rectangle 122"/>
          <p:cNvSpPr>
            <a:spLocks noChangeArrowheads="1"/>
          </p:cNvSpPr>
          <p:nvPr/>
        </p:nvSpPr>
        <p:spPr bwMode="auto">
          <a:xfrm>
            <a:off x="3276600" y="4191000"/>
            <a:ext cx="533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611" name="Rectangle 123"/>
          <p:cNvSpPr>
            <a:spLocks noChangeArrowheads="1"/>
          </p:cNvSpPr>
          <p:nvPr/>
        </p:nvSpPr>
        <p:spPr bwMode="auto">
          <a:xfrm>
            <a:off x="4876800" y="4191000"/>
            <a:ext cx="5334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63612" name="Rectangle 124"/>
          <p:cNvSpPr>
            <a:spLocks noChangeArrowheads="1"/>
          </p:cNvSpPr>
          <p:nvPr/>
        </p:nvSpPr>
        <p:spPr bwMode="auto">
          <a:xfrm>
            <a:off x="4343400" y="4191000"/>
            <a:ext cx="5334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63613" name="Rectangle 125"/>
          <p:cNvSpPr>
            <a:spLocks noChangeArrowheads="1"/>
          </p:cNvSpPr>
          <p:nvPr/>
        </p:nvSpPr>
        <p:spPr bwMode="auto">
          <a:xfrm>
            <a:off x="5943600" y="4191000"/>
            <a:ext cx="533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614" name="Rectangle 126"/>
          <p:cNvSpPr>
            <a:spLocks noChangeArrowheads="1"/>
          </p:cNvSpPr>
          <p:nvPr/>
        </p:nvSpPr>
        <p:spPr bwMode="auto">
          <a:xfrm>
            <a:off x="5410200" y="4191000"/>
            <a:ext cx="533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615" name="Rectangle 127"/>
          <p:cNvSpPr>
            <a:spLocks noChangeArrowheads="1"/>
          </p:cNvSpPr>
          <p:nvPr/>
        </p:nvSpPr>
        <p:spPr bwMode="auto">
          <a:xfrm>
            <a:off x="6477000" y="4191000"/>
            <a:ext cx="533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616" name="Text Box 128"/>
          <p:cNvSpPr txBox="1">
            <a:spLocks noChangeArrowheads="1"/>
          </p:cNvSpPr>
          <p:nvPr/>
        </p:nvSpPr>
        <p:spPr bwMode="auto">
          <a:xfrm>
            <a:off x="914400" y="4664075"/>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26 mod 11 = 4 equal to 4 -&gt; an exact match!!</a:t>
            </a:r>
          </a:p>
        </p:txBody>
      </p:sp>
      <p:sp>
        <p:nvSpPr>
          <p:cNvPr id="63617" name="Rectangle 129"/>
          <p:cNvSpPr>
            <a:spLocks noChangeArrowheads="1"/>
          </p:cNvSpPr>
          <p:nvPr/>
        </p:nvSpPr>
        <p:spPr bwMode="auto">
          <a:xfrm>
            <a:off x="16764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618" name="Rectangle 130"/>
          <p:cNvSpPr>
            <a:spLocks noChangeArrowheads="1"/>
          </p:cNvSpPr>
          <p:nvPr/>
        </p:nvSpPr>
        <p:spPr bwMode="auto">
          <a:xfrm>
            <a:off x="11430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619" name="Rectangle 131"/>
          <p:cNvSpPr>
            <a:spLocks noChangeArrowheads="1"/>
          </p:cNvSpPr>
          <p:nvPr/>
        </p:nvSpPr>
        <p:spPr bwMode="auto">
          <a:xfrm>
            <a:off x="27432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3620" name="Rectangle 132"/>
          <p:cNvSpPr>
            <a:spLocks noChangeArrowheads="1"/>
          </p:cNvSpPr>
          <p:nvPr/>
        </p:nvSpPr>
        <p:spPr bwMode="auto">
          <a:xfrm>
            <a:off x="22098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63621" name="Rectangle 133"/>
          <p:cNvSpPr>
            <a:spLocks noChangeArrowheads="1"/>
          </p:cNvSpPr>
          <p:nvPr/>
        </p:nvSpPr>
        <p:spPr bwMode="auto">
          <a:xfrm>
            <a:off x="38100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63622" name="Rectangle 134"/>
          <p:cNvSpPr>
            <a:spLocks noChangeArrowheads="1"/>
          </p:cNvSpPr>
          <p:nvPr/>
        </p:nvSpPr>
        <p:spPr bwMode="auto">
          <a:xfrm>
            <a:off x="32766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623" name="Rectangle 135"/>
          <p:cNvSpPr>
            <a:spLocks noChangeArrowheads="1"/>
          </p:cNvSpPr>
          <p:nvPr/>
        </p:nvSpPr>
        <p:spPr bwMode="auto">
          <a:xfrm>
            <a:off x="4876800" y="51054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63624" name="Rectangle 136"/>
          <p:cNvSpPr>
            <a:spLocks noChangeArrowheads="1"/>
          </p:cNvSpPr>
          <p:nvPr/>
        </p:nvSpPr>
        <p:spPr bwMode="auto">
          <a:xfrm>
            <a:off x="43434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63625" name="Rectangle 137"/>
          <p:cNvSpPr>
            <a:spLocks noChangeArrowheads="1"/>
          </p:cNvSpPr>
          <p:nvPr/>
        </p:nvSpPr>
        <p:spPr bwMode="auto">
          <a:xfrm>
            <a:off x="59436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3626" name="Rectangle 138"/>
          <p:cNvSpPr>
            <a:spLocks noChangeArrowheads="1"/>
          </p:cNvSpPr>
          <p:nvPr/>
        </p:nvSpPr>
        <p:spPr bwMode="auto">
          <a:xfrm>
            <a:off x="5410200" y="51054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627" name="Rectangle 139"/>
          <p:cNvSpPr>
            <a:spLocks noChangeArrowheads="1"/>
          </p:cNvSpPr>
          <p:nvPr/>
        </p:nvSpPr>
        <p:spPr bwMode="auto">
          <a:xfrm>
            <a:off x="6477000" y="51054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3628" name="Text Box 140"/>
          <p:cNvSpPr txBox="1">
            <a:spLocks noChangeArrowheads="1"/>
          </p:cNvSpPr>
          <p:nvPr/>
        </p:nvSpPr>
        <p:spPr bwMode="auto">
          <a:xfrm>
            <a:off x="914400" y="5562600"/>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65 mod 11 = 10 not equal to 4</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Rabin-Karp example </a:t>
            </a:r>
          </a:p>
        </p:txBody>
      </p:sp>
      <p:sp>
        <p:nvSpPr>
          <p:cNvPr id="65541" name="Rectangle 5"/>
          <p:cNvSpPr>
            <a:spLocks noChangeArrowheads="1"/>
          </p:cNvSpPr>
          <p:nvPr/>
        </p:nvSpPr>
        <p:spPr bwMode="auto">
          <a:xfrm>
            <a:off x="1600200" y="17526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5542" name="Rectangle 6"/>
          <p:cNvSpPr>
            <a:spLocks noChangeArrowheads="1"/>
          </p:cNvSpPr>
          <p:nvPr/>
        </p:nvSpPr>
        <p:spPr bwMode="auto">
          <a:xfrm>
            <a:off x="1066800" y="17526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5543" name="Rectangle 7"/>
          <p:cNvSpPr>
            <a:spLocks noChangeArrowheads="1"/>
          </p:cNvSpPr>
          <p:nvPr/>
        </p:nvSpPr>
        <p:spPr bwMode="auto">
          <a:xfrm>
            <a:off x="2667000" y="17526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5544" name="Rectangle 8"/>
          <p:cNvSpPr>
            <a:spLocks noChangeArrowheads="1"/>
          </p:cNvSpPr>
          <p:nvPr/>
        </p:nvSpPr>
        <p:spPr bwMode="auto">
          <a:xfrm>
            <a:off x="2133600" y="17526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65545" name="Rectangle 9"/>
          <p:cNvSpPr>
            <a:spLocks noChangeArrowheads="1"/>
          </p:cNvSpPr>
          <p:nvPr/>
        </p:nvSpPr>
        <p:spPr bwMode="auto">
          <a:xfrm>
            <a:off x="3733800" y="17526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65546" name="Rectangle 10"/>
          <p:cNvSpPr>
            <a:spLocks noChangeArrowheads="1"/>
          </p:cNvSpPr>
          <p:nvPr/>
        </p:nvSpPr>
        <p:spPr bwMode="auto">
          <a:xfrm>
            <a:off x="3200400" y="17526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5547" name="Rectangle 11"/>
          <p:cNvSpPr>
            <a:spLocks noChangeArrowheads="1"/>
          </p:cNvSpPr>
          <p:nvPr/>
        </p:nvSpPr>
        <p:spPr bwMode="auto">
          <a:xfrm>
            <a:off x="4800600" y="1752600"/>
            <a:ext cx="533400" cy="381000"/>
          </a:xfrm>
          <a:prstGeom prst="rect">
            <a:avLst/>
          </a:prstGeom>
          <a:solidFill>
            <a:srgbClr val="CC99FF"/>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65548" name="Rectangle 12"/>
          <p:cNvSpPr>
            <a:spLocks noChangeArrowheads="1"/>
          </p:cNvSpPr>
          <p:nvPr/>
        </p:nvSpPr>
        <p:spPr bwMode="auto">
          <a:xfrm>
            <a:off x="4267200" y="17526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65549" name="Rectangle 13"/>
          <p:cNvSpPr>
            <a:spLocks noChangeArrowheads="1"/>
          </p:cNvSpPr>
          <p:nvPr/>
        </p:nvSpPr>
        <p:spPr bwMode="auto">
          <a:xfrm>
            <a:off x="5867400" y="17526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5550" name="Rectangle 14"/>
          <p:cNvSpPr>
            <a:spLocks noChangeArrowheads="1"/>
          </p:cNvSpPr>
          <p:nvPr/>
        </p:nvSpPr>
        <p:spPr bwMode="auto">
          <a:xfrm>
            <a:off x="5334000" y="17526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5551" name="Rectangle 15"/>
          <p:cNvSpPr>
            <a:spLocks noChangeArrowheads="1"/>
          </p:cNvSpPr>
          <p:nvPr/>
        </p:nvSpPr>
        <p:spPr bwMode="auto">
          <a:xfrm>
            <a:off x="6400800" y="17526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5552" name="Text Box 16"/>
          <p:cNvSpPr txBox="1">
            <a:spLocks noChangeArrowheads="1"/>
          </p:cNvSpPr>
          <p:nvPr/>
        </p:nvSpPr>
        <p:spPr bwMode="auto">
          <a:xfrm>
            <a:off x="838200" y="2209800"/>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53 mod 11 = 9 not equal to 4</a:t>
            </a:r>
          </a:p>
        </p:txBody>
      </p:sp>
      <p:sp>
        <p:nvSpPr>
          <p:cNvPr id="65553" name="Rectangle 17"/>
          <p:cNvSpPr>
            <a:spLocks noChangeArrowheads="1"/>
          </p:cNvSpPr>
          <p:nvPr/>
        </p:nvSpPr>
        <p:spPr bwMode="auto">
          <a:xfrm>
            <a:off x="1600200" y="2667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5554" name="Rectangle 18"/>
          <p:cNvSpPr>
            <a:spLocks noChangeArrowheads="1"/>
          </p:cNvSpPr>
          <p:nvPr/>
        </p:nvSpPr>
        <p:spPr bwMode="auto">
          <a:xfrm>
            <a:off x="1066800" y="2667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5555" name="Rectangle 19"/>
          <p:cNvSpPr>
            <a:spLocks noChangeArrowheads="1"/>
          </p:cNvSpPr>
          <p:nvPr/>
        </p:nvSpPr>
        <p:spPr bwMode="auto">
          <a:xfrm>
            <a:off x="2667000" y="2667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1</a:t>
            </a:r>
          </a:p>
        </p:txBody>
      </p:sp>
      <p:sp>
        <p:nvSpPr>
          <p:cNvPr id="65556" name="Rectangle 20"/>
          <p:cNvSpPr>
            <a:spLocks noChangeArrowheads="1"/>
          </p:cNvSpPr>
          <p:nvPr/>
        </p:nvSpPr>
        <p:spPr bwMode="auto">
          <a:xfrm>
            <a:off x="2133600" y="2667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4</a:t>
            </a:r>
          </a:p>
        </p:txBody>
      </p:sp>
      <p:sp>
        <p:nvSpPr>
          <p:cNvPr id="65557" name="Rectangle 21"/>
          <p:cNvSpPr>
            <a:spLocks noChangeArrowheads="1"/>
          </p:cNvSpPr>
          <p:nvPr/>
        </p:nvSpPr>
        <p:spPr bwMode="auto">
          <a:xfrm>
            <a:off x="3733800" y="2667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9</a:t>
            </a:r>
          </a:p>
        </p:txBody>
      </p:sp>
      <p:sp>
        <p:nvSpPr>
          <p:cNvPr id="65558" name="Rectangle 22"/>
          <p:cNvSpPr>
            <a:spLocks noChangeArrowheads="1"/>
          </p:cNvSpPr>
          <p:nvPr/>
        </p:nvSpPr>
        <p:spPr bwMode="auto">
          <a:xfrm>
            <a:off x="3200400" y="2667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5559" name="Rectangle 23"/>
          <p:cNvSpPr>
            <a:spLocks noChangeArrowheads="1"/>
          </p:cNvSpPr>
          <p:nvPr/>
        </p:nvSpPr>
        <p:spPr bwMode="auto">
          <a:xfrm>
            <a:off x="4800600" y="2667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6</a:t>
            </a:r>
          </a:p>
        </p:txBody>
      </p:sp>
      <p:sp>
        <p:nvSpPr>
          <p:cNvPr id="65560" name="Rectangle 24"/>
          <p:cNvSpPr>
            <a:spLocks noChangeArrowheads="1"/>
          </p:cNvSpPr>
          <p:nvPr/>
        </p:nvSpPr>
        <p:spPr bwMode="auto">
          <a:xfrm>
            <a:off x="4267200" y="2667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2</a:t>
            </a:r>
          </a:p>
        </p:txBody>
      </p:sp>
      <p:sp>
        <p:nvSpPr>
          <p:cNvPr id="65561" name="Rectangle 25"/>
          <p:cNvSpPr>
            <a:spLocks noChangeArrowheads="1"/>
          </p:cNvSpPr>
          <p:nvPr/>
        </p:nvSpPr>
        <p:spPr bwMode="auto">
          <a:xfrm>
            <a:off x="5867400" y="26670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3</a:t>
            </a:r>
          </a:p>
        </p:txBody>
      </p:sp>
      <p:sp>
        <p:nvSpPr>
          <p:cNvPr id="65562" name="Rectangle 26"/>
          <p:cNvSpPr>
            <a:spLocks noChangeArrowheads="1"/>
          </p:cNvSpPr>
          <p:nvPr/>
        </p:nvSpPr>
        <p:spPr bwMode="auto">
          <a:xfrm>
            <a:off x="5334000" y="2667000"/>
            <a:ext cx="533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5563" name="Rectangle 27"/>
          <p:cNvSpPr>
            <a:spLocks noChangeArrowheads="1"/>
          </p:cNvSpPr>
          <p:nvPr/>
        </p:nvSpPr>
        <p:spPr bwMode="auto">
          <a:xfrm>
            <a:off x="6400800" y="2667000"/>
            <a:ext cx="533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sz="2800" b="1">
                <a:latin typeface="TH SarabunPSK" pitchFamily="34" charset="-34"/>
                <a:cs typeface="TH SarabunPSK" pitchFamily="34" charset="-34"/>
              </a:rPr>
              <a:t>5</a:t>
            </a:r>
          </a:p>
        </p:txBody>
      </p:sp>
      <p:sp>
        <p:nvSpPr>
          <p:cNvPr id="65564" name="Text Box 28"/>
          <p:cNvSpPr txBox="1">
            <a:spLocks noChangeArrowheads="1"/>
          </p:cNvSpPr>
          <p:nvPr/>
        </p:nvSpPr>
        <p:spPr bwMode="auto">
          <a:xfrm>
            <a:off x="838200" y="3124200"/>
            <a:ext cx="5918200" cy="523220"/>
          </a:xfrm>
          <a:prstGeom prst="rect">
            <a:avLst/>
          </a:prstGeom>
          <a:noFill/>
          <a:ln w="9525">
            <a:noFill/>
            <a:miter lim="800000"/>
            <a:headEnd/>
            <a:tailEnd/>
          </a:ln>
          <a:effectLst/>
        </p:spPr>
        <p:txBody>
          <a:bodyPr>
            <a:spAutoFit/>
          </a:bodyPr>
          <a:lstStyle/>
          <a:p>
            <a:pPr algn="ctr"/>
            <a:r>
              <a:rPr lang="en-US" sz="2800" b="1">
                <a:latin typeface="TH SarabunPSK" pitchFamily="34" charset="-34"/>
                <a:cs typeface="TH SarabunPSK" pitchFamily="34" charset="-34"/>
              </a:rPr>
              <a:t>35 mod 11 = 2 not equal to 4</a:t>
            </a:r>
          </a:p>
        </p:txBody>
      </p:sp>
      <p:sp>
        <p:nvSpPr>
          <p:cNvPr id="65565" name="Rectangle 29"/>
          <p:cNvSpPr>
            <a:spLocks noGrp="1" noChangeArrowheads="1"/>
          </p:cNvSpPr>
          <p:nvPr>
            <p:ph type="body" idx="1"/>
          </p:nvPr>
        </p:nvSpPr>
        <p:spPr>
          <a:xfrm>
            <a:off x="685800" y="4038600"/>
            <a:ext cx="7772400" cy="2514600"/>
          </a:xfrm>
        </p:spPr>
        <p:txBody>
          <a:bodyPr>
            <a:normAutofit/>
          </a:bodyPr>
          <a:lstStyle/>
          <a:p>
            <a:pPr>
              <a:buFont typeface="Monotype Sorts" pitchFamily="2" charset="2"/>
              <a:buNone/>
            </a:pPr>
            <a:r>
              <a:rPr lang="en-US"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Rabin-Karp algorithm</a:t>
            </a:r>
            <a:endParaRPr lang="th-TH" dirty="0"/>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36</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pic>
        <p:nvPicPr>
          <p:cNvPr id="129027" name="Picture 3"/>
          <p:cNvPicPr>
            <a:picLocks noChangeAspect="1" noChangeArrowheads="1"/>
          </p:cNvPicPr>
          <p:nvPr/>
        </p:nvPicPr>
        <p:blipFill>
          <a:blip r:embed="rId2" cstate="print"/>
          <a:srcRect/>
          <a:stretch>
            <a:fillRect/>
          </a:stretch>
        </p:blipFill>
        <p:spPr bwMode="auto">
          <a:xfrm>
            <a:off x="701906" y="1752600"/>
            <a:ext cx="7740188" cy="3352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Work shop String </a:t>
            </a:r>
            <a:endParaRPr lang="en-US" dirty="0"/>
          </a:p>
        </p:txBody>
      </p:sp>
      <p:sp>
        <p:nvSpPr>
          <p:cNvPr id="3" name="Content Placeholder 2"/>
          <p:cNvSpPr>
            <a:spLocks noGrp="1"/>
          </p:cNvSpPr>
          <p:nvPr>
            <p:ph idx="1"/>
          </p:nvPr>
        </p:nvSpPr>
        <p:spPr>
          <a:xfrm>
            <a:off x="179512" y="1066800"/>
            <a:ext cx="8784976" cy="5242520"/>
          </a:xfrm>
        </p:spPr>
        <p:txBody>
          <a:bodyPr>
            <a:normAutofit fontScale="92500"/>
          </a:bodyPr>
          <a:lstStyle/>
          <a:p>
            <a:r>
              <a:rPr lang="en-US" b="1" dirty="0" smtClean="0"/>
              <a:t>Conversion from uppercase to lower case using c program</a:t>
            </a:r>
          </a:p>
          <a:p>
            <a:r>
              <a:rPr lang="en-US" b="1" dirty="0" smtClean="0"/>
              <a:t>Program for sorting of string in c language</a:t>
            </a:r>
          </a:p>
          <a:p>
            <a:r>
              <a:rPr lang="en-US" b="1" dirty="0" smtClean="0"/>
              <a:t>Concatenation of two strings in c programming language</a:t>
            </a:r>
          </a:p>
          <a:p>
            <a:pPr>
              <a:buNone/>
            </a:pPr>
            <a:r>
              <a:rPr lang="en-US" b="1" dirty="0" smtClean="0"/>
              <a:t>	</a:t>
            </a:r>
            <a:r>
              <a:rPr lang="en-US" dirty="0" smtClean="0"/>
              <a:t>Sample output:</a:t>
            </a:r>
          </a:p>
          <a:p>
            <a:pPr>
              <a:buNone/>
            </a:pPr>
            <a:r>
              <a:rPr lang="en-US" dirty="0" smtClean="0"/>
              <a:t>		Enter first string: </a:t>
            </a:r>
            <a:r>
              <a:rPr lang="en-US" dirty="0" err="1" smtClean="0"/>
              <a:t>cquestionbank</a:t>
            </a:r>
            <a:endParaRPr lang="en-US" dirty="0" smtClean="0"/>
          </a:p>
          <a:p>
            <a:pPr>
              <a:buNone/>
            </a:pPr>
            <a:r>
              <a:rPr lang="en-US" dirty="0" smtClean="0"/>
              <a:t>		Enter second string: @</a:t>
            </a:r>
            <a:r>
              <a:rPr lang="en-US" dirty="0" err="1" smtClean="0"/>
              <a:t>blogspot.com</a:t>
            </a:r>
            <a:endParaRPr lang="en-US" dirty="0" smtClean="0"/>
          </a:p>
          <a:p>
            <a:pPr>
              <a:buNone/>
            </a:pPr>
            <a:r>
              <a:rPr lang="en-US" dirty="0" smtClean="0"/>
              <a:t>		String after concatenation: cquestionbank@blogspot.com</a:t>
            </a:r>
            <a:endParaRPr lang="en-US" b="1" dirty="0" smtClean="0"/>
          </a:p>
        </p:txBody>
      </p:sp>
      <p:sp>
        <p:nvSpPr>
          <p:cNvPr id="4" name="TextBox 3"/>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37</a:t>
            </a:fld>
            <a:endParaRPr lang="th-TH"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String (2) </a:t>
            </a:r>
            <a:endParaRPr lang="th-TH" dirty="0"/>
          </a:p>
        </p:txBody>
      </p:sp>
      <p:sp>
        <p:nvSpPr>
          <p:cNvPr id="3" name="Content Placeholder 2"/>
          <p:cNvSpPr>
            <a:spLocks noGrp="1"/>
          </p:cNvSpPr>
          <p:nvPr>
            <p:ph idx="1"/>
          </p:nvPr>
        </p:nvSpPr>
        <p:spPr/>
        <p:txBody>
          <a:bodyPr>
            <a:normAutofit fontScale="92500" lnSpcReduction="20000"/>
          </a:bodyPr>
          <a:lstStyle/>
          <a:p>
            <a:r>
              <a:rPr lang="en-US" b="1" dirty="0" smtClean="0"/>
              <a:t>Write a c program to reverse a string in c </a:t>
            </a:r>
          </a:p>
          <a:p>
            <a:pPr>
              <a:buNone/>
            </a:pPr>
            <a:r>
              <a:rPr lang="en-US" b="1" dirty="0" smtClean="0"/>
              <a:t>		</a:t>
            </a:r>
            <a:r>
              <a:rPr lang="en-US" dirty="0" smtClean="0"/>
              <a:t>Sample output:</a:t>
            </a:r>
          </a:p>
          <a:p>
            <a:pPr>
              <a:buNone/>
            </a:pPr>
            <a:r>
              <a:rPr lang="en-US" dirty="0" smtClean="0"/>
              <a:t>			Enter any string : cquestionbank.blogspot.com</a:t>
            </a:r>
          </a:p>
          <a:p>
            <a:pPr>
              <a:buNone/>
            </a:pPr>
            <a:r>
              <a:rPr lang="en-US" dirty="0" smtClean="0"/>
              <a:t>			Reverse of string is : </a:t>
            </a:r>
            <a:r>
              <a:rPr lang="en-US" dirty="0" err="1" smtClean="0"/>
              <a:t>moc.topsgolb.knabnoitseuqc</a:t>
            </a:r>
            <a:endParaRPr lang="en-US" b="1" dirty="0" smtClean="0"/>
          </a:p>
          <a:p>
            <a:r>
              <a:rPr lang="en-US" b="1" dirty="0" smtClean="0"/>
              <a:t>C program to compare two strings without using string functions</a:t>
            </a:r>
          </a:p>
          <a:p>
            <a:pPr>
              <a:buNone/>
            </a:pPr>
            <a:r>
              <a:rPr lang="en-US" b="1" dirty="0" smtClean="0"/>
              <a:t>		</a:t>
            </a:r>
            <a:r>
              <a:rPr lang="en-US" dirty="0" smtClean="0"/>
              <a:t>Sample output:</a:t>
            </a:r>
          </a:p>
          <a:p>
            <a:pPr>
              <a:buNone/>
            </a:pPr>
            <a:r>
              <a:rPr lang="en-US" dirty="0" smtClean="0"/>
              <a:t>			Enter first string: cquestionbank.blogspot.com</a:t>
            </a:r>
          </a:p>
          <a:p>
            <a:pPr>
              <a:buNone/>
            </a:pPr>
            <a:r>
              <a:rPr lang="en-US" dirty="0" smtClean="0"/>
              <a:t>			Enter second string: cquestionbank.blogspot.com</a:t>
            </a:r>
          </a:p>
          <a:p>
            <a:pPr>
              <a:buNone/>
            </a:pPr>
            <a:r>
              <a:rPr lang="en-US" dirty="0" smtClean="0"/>
              <a:t>			Both strings are equal.</a:t>
            </a:r>
          </a:p>
          <a:p>
            <a:pPr>
              <a:buNone/>
            </a:pPr>
            <a:endParaRPr lang="en-US" b="1" dirty="0" smtClean="0"/>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38</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String (3) </a:t>
            </a:r>
            <a:endParaRPr lang="th-TH" dirty="0"/>
          </a:p>
        </p:txBody>
      </p:sp>
      <p:sp>
        <p:nvSpPr>
          <p:cNvPr id="3" name="Content Placeholder 2"/>
          <p:cNvSpPr>
            <a:spLocks noGrp="1"/>
          </p:cNvSpPr>
          <p:nvPr>
            <p:ph idx="1"/>
          </p:nvPr>
        </p:nvSpPr>
        <p:spPr>
          <a:xfrm>
            <a:off x="179512" y="1268760"/>
            <a:ext cx="8784976" cy="5208240"/>
          </a:xfrm>
        </p:spPr>
        <p:txBody>
          <a:bodyPr>
            <a:normAutofit fontScale="85000" lnSpcReduction="20000"/>
          </a:bodyPr>
          <a:lstStyle/>
          <a:p>
            <a:r>
              <a:rPr lang="en-US" b="1" dirty="0" smtClean="0"/>
              <a:t>String copy without using </a:t>
            </a:r>
            <a:r>
              <a:rPr lang="en-US" b="1" dirty="0" err="1" smtClean="0"/>
              <a:t>strcpy</a:t>
            </a:r>
            <a:r>
              <a:rPr lang="en-US" b="1" dirty="0" smtClean="0"/>
              <a:t> in c programming language</a:t>
            </a:r>
          </a:p>
          <a:p>
            <a:pPr>
              <a:buNone/>
            </a:pPr>
            <a:r>
              <a:rPr lang="en-US" b="1" dirty="0" smtClean="0"/>
              <a:t>		</a:t>
            </a:r>
            <a:r>
              <a:rPr lang="en-US" dirty="0" smtClean="0"/>
              <a:t>Sample output:</a:t>
            </a:r>
          </a:p>
          <a:p>
            <a:pPr>
              <a:buNone/>
            </a:pPr>
            <a:r>
              <a:rPr lang="en-US" dirty="0" smtClean="0"/>
              <a:t>			Enter any string: cquestionbank.blogspot.com</a:t>
            </a:r>
          </a:p>
          <a:p>
            <a:pPr>
              <a:buNone/>
            </a:pPr>
            <a:r>
              <a:rPr lang="en-US" dirty="0" smtClean="0"/>
              <a:t>			After copying: cquestionbank.blogspot.com</a:t>
            </a:r>
          </a:p>
          <a:p>
            <a:r>
              <a:rPr lang="en-US" b="1" dirty="0" smtClean="0"/>
              <a:t>Program to convert string into ASCII values in c programming language:</a:t>
            </a:r>
          </a:p>
          <a:p>
            <a:pPr>
              <a:buNone/>
            </a:pPr>
            <a:r>
              <a:rPr lang="en-US" b="1" dirty="0" smtClean="0"/>
              <a:t>		</a:t>
            </a:r>
            <a:r>
              <a:rPr lang="en-US" dirty="0" smtClean="0"/>
              <a:t>Sample Output:</a:t>
            </a:r>
          </a:p>
          <a:p>
            <a:pPr>
              <a:buNone/>
            </a:pPr>
            <a:r>
              <a:rPr lang="en-US" dirty="0" smtClean="0"/>
              <a:t>			Enter any string: cquestionbank.blogspot.com</a:t>
            </a:r>
          </a:p>
          <a:p>
            <a:pPr>
              <a:buNone/>
            </a:pPr>
            <a:r>
              <a:rPr lang="en-US" dirty="0" smtClean="0"/>
              <a:t>			ASCII values of each characters of given string: 99 113 			117 101 115 116 105 111 110 98 97 110 107 46 			98 108 111 103 115 112 111 116 46 99 111 109</a:t>
            </a:r>
            <a:endParaRPr lang="en-US" b="1" dirty="0" smtClean="0"/>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39</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h-TH" dirty="0">
                <a:latin typeface="TH SarabunPSK" pitchFamily="34" charset="-34"/>
                <a:cs typeface="TH SarabunPSK" pitchFamily="34" charset="-34"/>
              </a:rPr>
              <a:t>2. การอ้างอิงสมาชิกแต่ละหน่วยของตัวแปรแถว</a:t>
            </a:r>
            <a:r>
              <a:rPr lang="th-TH" dirty="0" smtClean="0">
                <a:latin typeface="TH SarabunPSK" pitchFamily="34" charset="-34"/>
                <a:cs typeface="TH SarabunPSK" pitchFamily="34" charset="-34"/>
              </a:rPr>
              <a:t>ลำดับ</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p:txBody>
          <a:bodyPr/>
          <a:lstStyle/>
          <a:p>
            <a:pPr algn="ctr">
              <a:buNone/>
            </a:pPr>
            <a:r>
              <a:rPr lang="th-TH" dirty="0">
                <a:latin typeface="TH SarabunPSK" pitchFamily="34" charset="-34"/>
                <a:cs typeface="TH SarabunPSK" pitchFamily="34" charset="-34"/>
              </a:rPr>
              <a:t>ชื่อตัวแปรแถวลำดับ</a:t>
            </a:r>
            <a:r>
              <a:rPr lang="en-US" dirty="0">
                <a:latin typeface="TH SarabunPSK" pitchFamily="34" charset="-34"/>
                <a:cs typeface="TH SarabunPSK" pitchFamily="34" charset="-34"/>
              </a:rPr>
              <a:t>[Index];</a:t>
            </a:r>
          </a:p>
          <a:p>
            <a:pPr>
              <a:buNone/>
            </a:pPr>
            <a:r>
              <a:rPr lang="en-US" dirty="0" smtClean="0">
                <a:latin typeface="TH SarabunPSK" pitchFamily="34" charset="-34"/>
                <a:cs typeface="TH SarabunPSK" pitchFamily="34" charset="-34"/>
              </a:rPr>
              <a:t>	Index </a:t>
            </a:r>
            <a:r>
              <a:rPr lang="th-TH" dirty="0" smtClean="0">
                <a:latin typeface="TH SarabunPSK" pitchFamily="34" charset="-34"/>
                <a:cs typeface="TH SarabunPSK" pitchFamily="34" charset="-34"/>
              </a:rPr>
              <a:t>คือนิพจน์</a:t>
            </a:r>
            <a:r>
              <a:rPr lang="th-TH" dirty="0">
                <a:latin typeface="TH SarabunPSK" pitchFamily="34" charset="-34"/>
                <a:cs typeface="TH SarabunPSK" pitchFamily="34" charset="-34"/>
              </a:rPr>
              <a:t>หรือตัวแปรชนิดจำนวนเต็ม มีค่าตั้งแต่ 0 จนถึง </a:t>
            </a:r>
            <a:r>
              <a:rPr lang="en-US" dirty="0">
                <a:latin typeface="TH SarabunPSK" pitchFamily="34" charset="-34"/>
                <a:cs typeface="TH SarabunPSK" pitchFamily="34" charset="-34"/>
              </a:rPr>
              <a:t>n-1</a:t>
            </a:r>
          </a:p>
          <a:p>
            <a:pPr>
              <a:buNone/>
            </a:pPr>
            <a:r>
              <a:rPr lang="th-TH" b="1" dirty="0">
                <a:latin typeface="TH SarabunPSK" pitchFamily="34" charset="-34"/>
                <a:cs typeface="TH SarabunPSK" pitchFamily="34" charset="-34"/>
              </a:rPr>
              <a:t>ตัวอย่าง 2</a:t>
            </a:r>
            <a:endParaRPr lang="en-US" b="1" dirty="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a:t>
            </a:r>
            <a:r>
              <a:rPr lang="en-US" dirty="0" err="1" smtClean="0">
                <a:latin typeface="TH SarabunPSK" pitchFamily="34" charset="-34"/>
                <a:cs typeface="TH SarabunPSK" pitchFamily="34" charset="-34"/>
              </a:rPr>
              <a:t>int</a:t>
            </a:r>
            <a:r>
              <a:rPr lang="en-US" dirty="0" smtClean="0">
                <a:latin typeface="TH SarabunPSK" pitchFamily="34" charset="-34"/>
                <a:cs typeface="TH SarabunPSK" pitchFamily="34" charset="-34"/>
              </a:rPr>
              <a:t> </a:t>
            </a:r>
            <a:r>
              <a:rPr lang="en-US" dirty="0">
                <a:latin typeface="TH SarabunPSK" pitchFamily="34" charset="-34"/>
                <a:cs typeface="TH SarabunPSK" pitchFamily="34" charset="-34"/>
              </a:rPr>
              <a:t>n[5];</a:t>
            </a:r>
          </a:p>
          <a:p>
            <a:pPr>
              <a:buNone/>
            </a:pPr>
            <a:r>
              <a:rPr lang="en-US" dirty="0" smtClean="0">
                <a:latin typeface="TH SarabunPSK" pitchFamily="34" charset="-34"/>
                <a:cs typeface="TH SarabunPSK" pitchFamily="34" charset="-34"/>
              </a:rPr>
              <a:t>	n[4</a:t>
            </a:r>
            <a:r>
              <a:rPr lang="en-US" dirty="0">
                <a:latin typeface="TH SarabunPSK" pitchFamily="34" charset="-34"/>
                <a:cs typeface="TH SarabunPSK" pitchFamily="34" charset="-34"/>
              </a:rPr>
              <a:t>] = 25;	// </a:t>
            </a:r>
            <a:r>
              <a:rPr lang="th-TH" dirty="0">
                <a:latin typeface="TH SarabunPSK" pitchFamily="34" charset="-34"/>
                <a:cs typeface="TH SarabunPSK" pitchFamily="34" charset="-34"/>
              </a:rPr>
              <a:t>หมายถึงการนำจำนวนเต็ม 25 ไปใส่ในตัวแปรแถวลำดับ </a:t>
            </a:r>
            <a:r>
              <a:rPr lang="en-US" dirty="0">
                <a:latin typeface="TH SarabunPSK" pitchFamily="34" charset="-34"/>
                <a:cs typeface="TH SarabunPSK" pitchFamily="34" charset="-34"/>
              </a:rPr>
              <a:t>n </a:t>
            </a:r>
            <a:r>
              <a:rPr lang="th-TH" dirty="0">
                <a:latin typeface="TH SarabunPSK" pitchFamily="34" charset="-34"/>
                <a:cs typeface="TH SarabunPSK" pitchFamily="34" charset="-34"/>
              </a:rPr>
              <a:t>ตำแหน่งที่ 4 </a:t>
            </a:r>
            <a:r>
              <a:rPr lang="th-TH" dirty="0" smtClean="0">
                <a:latin typeface="TH SarabunPSK" pitchFamily="34" charset="-34"/>
                <a:cs typeface="TH SarabunPSK" pitchFamily="34" charset="-34"/>
              </a:rPr>
              <a:t>โดย</a:t>
            </a:r>
            <a:r>
              <a:rPr lang="th-TH" dirty="0">
                <a:latin typeface="TH SarabunPSK" pitchFamily="34" charset="-34"/>
                <a:cs typeface="TH SarabunPSK" pitchFamily="34" charset="-34"/>
              </a:rPr>
              <a:t>สามาราถอ้างถึงสมาชิกแต่ละหน่วยของตัวแปรแถวลำดับ</a:t>
            </a:r>
            <a:r>
              <a:rPr lang="en-US" dirty="0">
                <a:latin typeface="TH SarabunPSK" pitchFamily="34" charset="-34"/>
                <a:cs typeface="TH SarabunPSK" pitchFamily="34" charset="-34"/>
              </a:rPr>
              <a:t> n[ ] </a:t>
            </a:r>
            <a:r>
              <a:rPr lang="th-TH" dirty="0">
                <a:latin typeface="TH SarabunPSK" pitchFamily="34" charset="-34"/>
                <a:cs typeface="TH SarabunPSK" pitchFamily="34" charset="-34"/>
              </a:rPr>
              <a:t>โดยใช้ </a:t>
            </a:r>
            <a:r>
              <a:rPr lang="en-US" dirty="0">
                <a:latin typeface="TH SarabunPSK" pitchFamily="34" charset="-34"/>
                <a:cs typeface="TH SarabunPSK" pitchFamily="34" charset="-34"/>
              </a:rPr>
              <a:t>n[0], n[1], n[2], n[3], n[4] </a:t>
            </a:r>
            <a:r>
              <a:rPr lang="th-TH" dirty="0">
                <a:latin typeface="TH SarabunPSK" pitchFamily="34" charset="-34"/>
                <a:cs typeface="TH SarabunPSK" pitchFamily="34" charset="-34"/>
              </a:rPr>
              <a:t> </a:t>
            </a:r>
            <a:endParaRPr lang="en-US" dirty="0">
              <a:latin typeface="TH SarabunPSK" pitchFamily="34" charset="-34"/>
              <a:cs typeface="TH SarabunPSK" pitchFamily="34" charset="-34"/>
            </a:endParaRPr>
          </a:p>
          <a:p>
            <a:endParaRPr lang="en-US" dirty="0">
              <a:latin typeface="TH SarabunPSK" pitchFamily="34" charset="-34"/>
              <a:cs typeface="TH SarabunPSK" pitchFamily="34" charset="-34"/>
            </a:endParaRPr>
          </a:p>
        </p:txBody>
      </p:sp>
      <p:sp>
        <p:nvSpPr>
          <p:cNvPr id="4" name="Rounded Rectangle 3"/>
          <p:cNvSpPr/>
          <p:nvPr/>
        </p:nvSpPr>
        <p:spPr>
          <a:xfrm>
            <a:off x="2743200" y="1219200"/>
            <a:ext cx="3733800" cy="685800"/>
          </a:xfrm>
          <a:prstGeom prst="roundRect">
            <a:avLst/>
          </a:prstGeom>
          <a:solidFill>
            <a:schemeClr val="accent3">
              <a:alpha val="3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H SarabunPSK" pitchFamily="34" charset="-34"/>
              <a:cs typeface="TH SarabunPSK" pitchFamily="34" charset="-34"/>
            </a:endParaRPr>
          </a:p>
        </p:txBody>
      </p:sp>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4</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String (4) </a:t>
            </a:r>
            <a:endParaRPr lang="th-TH" dirty="0"/>
          </a:p>
        </p:txBody>
      </p:sp>
      <p:sp>
        <p:nvSpPr>
          <p:cNvPr id="4"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40</a:t>
            </a:fld>
            <a:endParaRPr lang="th-TH" dirty="0"/>
          </a:p>
        </p:txBody>
      </p:sp>
      <p:sp>
        <p:nvSpPr>
          <p:cNvPr id="5" name="TextBox 4"/>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
        <p:nvSpPr>
          <p:cNvPr id="8" name="Content Placeholder 2"/>
          <p:cNvSpPr>
            <a:spLocks noGrp="1"/>
          </p:cNvSpPr>
          <p:nvPr>
            <p:ph idx="1"/>
          </p:nvPr>
        </p:nvSpPr>
        <p:spPr>
          <a:xfrm>
            <a:off x="179512" y="1268760"/>
            <a:ext cx="8784976" cy="5040560"/>
          </a:xfrm>
        </p:spPr>
        <p:txBody>
          <a:bodyPr/>
          <a:lstStyle/>
          <a:p>
            <a:r>
              <a:rPr lang="en-US" b="1" dirty="0" smtClean="0"/>
              <a:t>Rabin-Karp Implementation</a:t>
            </a:r>
            <a:endParaRPr lang="en-US" b="1" dirty="0"/>
          </a:p>
        </p:txBody>
      </p:sp>
      <p:pic>
        <p:nvPicPr>
          <p:cNvPr id="128003" name="Picture 3"/>
          <p:cNvPicPr>
            <a:picLocks noChangeAspect="1" noChangeArrowheads="1"/>
          </p:cNvPicPr>
          <p:nvPr/>
        </p:nvPicPr>
        <p:blipFill>
          <a:blip r:embed="rId2" cstate="print"/>
          <a:srcRect/>
          <a:stretch>
            <a:fillRect/>
          </a:stretch>
        </p:blipFill>
        <p:spPr bwMode="auto">
          <a:xfrm>
            <a:off x="1705804" y="2133602"/>
            <a:ext cx="5732394" cy="25907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LAB: String</a:t>
            </a:r>
            <a:endParaRPr lang="en-US" dirty="0"/>
          </a:p>
        </p:txBody>
      </p:sp>
      <p:sp>
        <p:nvSpPr>
          <p:cNvPr id="3" name="Content Placeholder 2"/>
          <p:cNvSpPr>
            <a:spLocks noGrp="1"/>
          </p:cNvSpPr>
          <p:nvPr>
            <p:ph idx="1"/>
          </p:nvPr>
        </p:nvSpPr>
        <p:spPr/>
        <p:txBody>
          <a:bodyPr/>
          <a:lstStyle/>
          <a:p>
            <a:r>
              <a:rPr lang="en-US" dirty="0" smtClean="0"/>
              <a:t>word</a:t>
            </a:r>
            <a:endParaRPr lang="en-US" dirty="0"/>
          </a:p>
        </p:txBody>
      </p:sp>
      <p:sp>
        <p:nvSpPr>
          <p:cNvPr id="4" name="TextBox 3"/>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41</a:t>
            </a:fld>
            <a:endParaRPr lang="th-TH"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35496"/>
            <a:ext cx="8784976" cy="936104"/>
          </a:xfrm>
        </p:spPr>
        <p:txBody>
          <a:bodyPr>
            <a:noAutofit/>
          </a:bodyPr>
          <a:lstStyle/>
          <a:p>
            <a:r>
              <a:rPr lang="th-TH" sz="3200" dirty="0">
                <a:latin typeface="TH SarabunPSK" pitchFamily="34" charset="-34"/>
                <a:cs typeface="TH SarabunPSK" pitchFamily="34" charset="-34"/>
              </a:rPr>
              <a:t>ตัวอย่าง </a:t>
            </a:r>
            <a:r>
              <a:rPr lang="th-TH" sz="3200" dirty="0" smtClean="0">
                <a:latin typeface="TH SarabunPSK" pitchFamily="34" charset="-34"/>
                <a:cs typeface="TH SarabunPSK" pitchFamily="34" charset="-34"/>
              </a:rPr>
              <a:t>3</a:t>
            </a:r>
            <a:r>
              <a:rPr lang="en-US" sz="3200" dirty="0" smtClean="0">
                <a:latin typeface="TH SarabunPSK" pitchFamily="34" charset="-34"/>
                <a:cs typeface="TH SarabunPSK" pitchFamily="34" charset="-34"/>
              </a:rPr>
              <a:t> </a:t>
            </a:r>
            <a:r>
              <a:rPr lang="th-TH" sz="3200" b="0" dirty="0" smtClean="0">
                <a:latin typeface="TH SarabunPSK" pitchFamily="34" charset="-34"/>
                <a:cs typeface="TH SarabunPSK" pitchFamily="34" charset="-34"/>
              </a:rPr>
              <a:t>โปรแกรม</a:t>
            </a:r>
            <a:r>
              <a:rPr lang="th-TH" sz="3200" b="0" dirty="0">
                <a:latin typeface="TH SarabunPSK" pitchFamily="34" charset="-34"/>
                <a:cs typeface="TH SarabunPSK" pitchFamily="34" charset="-34"/>
              </a:rPr>
              <a:t>เพื่ออ่านข้อมูลเข้าเป็นจำนวนเต็ม 10 จำนวน </a:t>
            </a:r>
            <a:r>
              <a:rPr lang="th-TH" sz="3200" b="0" dirty="0" smtClean="0">
                <a:latin typeface="TH SarabunPSK" pitchFamily="34" charset="-34"/>
                <a:cs typeface="TH SarabunPSK" pitchFamily="34" charset="-34"/>
              </a:rPr>
              <a:t/>
            </a:r>
            <a:br>
              <a:rPr lang="th-TH" sz="3200" b="0" dirty="0" smtClean="0">
                <a:latin typeface="TH SarabunPSK" pitchFamily="34" charset="-34"/>
                <a:cs typeface="TH SarabunPSK" pitchFamily="34" charset="-34"/>
              </a:rPr>
            </a:br>
            <a:r>
              <a:rPr lang="th-TH" sz="3200" b="0" dirty="0" smtClean="0">
                <a:latin typeface="TH SarabunPSK" pitchFamily="34" charset="-34"/>
                <a:cs typeface="TH SarabunPSK" pitchFamily="34" charset="-34"/>
              </a:rPr>
              <a:t>แล้ว</a:t>
            </a:r>
            <a:r>
              <a:rPr lang="th-TH" sz="3200" b="0" dirty="0">
                <a:latin typeface="TH SarabunPSK" pitchFamily="34" charset="-34"/>
                <a:cs typeface="TH SarabunPSK" pitchFamily="34" charset="-34"/>
              </a:rPr>
              <a:t>หาผลรวมของเลข</a:t>
            </a:r>
            <a:r>
              <a:rPr lang="th-TH" sz="3200" b="0" dirty="0" smtClean="0">
                <a:latin typeface="TH SarabunPSK" pitchFamily="34" charset="-34"/>
                <a:cs typeface="TH SarabunPSK" pitchFamily="34" charset="-34"/>
              </a:rPr>
              <a:t>เหล่านั้น</a:t>
            </a:r>
            <a:endParaRPr lang="en-US" sz="3200" b="0" dirty="0">
              <a:latin typeface="TH SarabunPSK" pitchFamily="34" charset="-34"/>
              <a:cs typeface="TH SarabunPSK" pitchFamily="34" charset="-34"/>
            </a:endParaRPr>
          </a:p>
        </p:txBody>
      </p:sp>
      <p:pic>
        <p:nvPicPr>
          <p:cNvPr id="4" name="Picture 3"/>
          <p:cNvPicPr/>
          <p:nvPr/>
        </p:nvPicPr>
        <p:blipFill>
          <a:blip r:embed="rId2" cstate="print"/>
          <a:srcRect/>
          <a:stretch>
            <a:fillRect/>
          </a:stretch>
        </p:blipFill>
        <p:spPr bwMode="auto">
          <a:xfrm>
            <a:off x="2234247" y="1764665"/>
            <a:ext cx="4675505" cy="4102735"/>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5</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h-TH" sz="3200" dirty="0">
                <a:latin typeface="TH SarabunPSK" pitchFamily="34" charset="-34"/>
                <a:cs typeface="TH SarabunPSK" pitchFamily="34" charset="-34"/>
              </a:rPr>
              <a:t>ตัวอย่าง </a:t>
            </a:r>
            <a:r>
              <a:rPr lang="th-TH" sz="3200" dirty="0" smtClean="0">
                <a:latin typeface="TH SarabunPSK" pitchFamily="34" charset="-34"/>
                <a:cs typeface="TH SarabunPSK" pitchFamily="34" charset="-34"/>
              </a:rPr>
              <a:t>4</a:t>
            </a:r>
            <a:r>
              <a:rPr lang="en-US" sz="3200" dirty="0" smtClean="0">
                <a:latin typeface="TH SarabunPSK" pitchFamily="34" charset="-34"/>
                <a:cs typeface="TH SarabunPSK" pitchFamily="34" charset="-34"/>
              </a:rPr>
              <a:t> </a:t>
            </a:r>
            <a:r>
              <a:rPr lang="th-TH" sz="3200" b="0" dirty="0" smtClean="0">
                <a:latin typeface="TH SarabunPSK" pitchFamily="34" charset="-34"/>
                <a:cs typeface="TH SarabunPSK" pitchFamily="34" charset="-34"/>
              </a:rPr>
              <a:t>โปรแกรมอ่าน</a:t>
            </a:r>
            <a:r>
              <a:rPr lang="th-TH" sz="3200" b="0" dirty="0">
                <a:latin typeface="TH SarabunPSK" pitchFamily="34" charset="-34"/>
                <a:cs typeface="TH SarabunPSK" pitchFamily="34" charset="-34"/>
              </a:rPr>
              <a:t>ข้อมูลชนิดจำนวนจริง 100 จำนวน หาค่าเฉลี่ยและจำนวนข้อมูลที่มีค่าสูงกว่า</a:t>
            </a:r>
            <a:r>
              <a:rPr lang="th-TH" sz="3200" b="0" dirty="0" smtClean="0">
                <a:latin typeface="TH SarabunPSK" pitchFamily="34" charset="-34"/>
                <a:cs typeface="TH SarabunPSK" pitchFamily="34" charset="-34"/>
              </a:rPr>
              <a:t>ค่าเฉลี่ย</a:t>
            </a:r>
            <a:endParaRPr lang="en-US" sz="3200" b="0" dirty="0">
              <a:latin typeface="TH SarabunPSK" pitchFamily="34" charset="-34"/>
              <a:cs typeface="TH SarabunPSK" pitchFamily="34" charset="-34"/>
            </a:endParaRPr>
          </a:p>
        </p:txBody>
      </p:sp>
      <p:pic>
        <p:nvPicPr>
          <p:cNvPr id="4" name="Picture 3"/>
          <p:cNvPicPr/>
          <p:nvPr/>
        </p:nvPicPr>
        <p:blipFill>
          <a:blip r:embed="rId2" cstate="print"/>
          <a:srcRect/>
          <a:stretch>
            <a:fillRect/>
          </a:stretch>
        </p:blipFill>
        <p:spPr bwMode="auto">
          <a:xfrm>
            <a:off x="1828800" y="1371600"/>
            <a:ext cx="5490210" cy="4842510"/>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6</a:t>
            </a:fld>
            <a:endParaRPr lang="th-TH" dirty="0"/>
          </a:p>
        </p:txBody>
      </p:sp>
      <p:sp>
        <p:nvSpPr>
          <p:cNvPr id="6" name="TextBox 5"/>
          <p:cNvSpPr txBox="1"/>
          <p:nvPr/>
        </p:nvSpPr>
        <p:spPr>
          <a:xfrm>
            <a:off x="2590800" y="6410980"/>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dirty="0">
                <a:latin typeface="TH SarabunPSK" pitchFamily="34" charset="-34"/>
                <a:cs typeface="TH SarabunPSK" pitchFamily="34" charset="-34"/>
              </a:rPr>
              <a:t>3. ตัวแปรแถวลำดับเพื่อเก็บข้อมูลชนิดสาย</a:t>
            </a:r>
            <a:r>
              <a:rPr lang="th-TH" dirty="0" smtClean="0">
                <a:latin typeface="TH SarabunPSK" pitchFamily="34" charset="-34"/>
                <a:cs typeface="TH SarabunPSK" pitchFamily="34" charset="-34"/>
              </a:rPr>
              <a:t>อักขระ</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a:xfrm>
            <a:off x="179512" y="1219200"/>
            <a:ext cx="8784976" cy="5090120"/>
          </a:xfrm>
        </p:spPr>
        <p:txBody>
          <a:bodyPr>
            <a:noAutofit/>
          </a:bodyPr>
          <a:lstStyle/>
          <a:p>
            <a:r>
              <a:rPr lang="th-TH" sz="2800" dirty="0" smtClean="0"/>
              <a:t>การ</a:t>
            </a:r>
            <a:r>
              <a:rPr lang="th-TH" sz="2800" dirty="0"/>
              <a:t>เก็บข้อมูลที่เป็นสายอักขระ </a:t>
            </a:r>
            <a:r>
              <a:rPr lang="en-US" sz="2800" dirty="0"/>
              <a:t>(String) </a:t>
            </a:r>
            <a:r>
              <a:rPr lang="th-TH" sz="2800" dirty="0"/>
              <a:t>ต้องเก็บแต่ละอักขระไว้ในตัวแปรแถวลำดับ โดยที่อักขระหนึ่งตัวคือ สมาชิกหน่วยหนึ่งของแถวลำดับซึ่งใช้เนื้อที่ 1 ไบต์</a:t>
            </a:r>
            <a:r>
              <a:rPr lang="th-TH" sz="2800" dirty="0" smtClean="0"/>
              <a:t>และจบสายอักขระ</a:t>
            </a:r>
            <a:r>
              <a:rPr lang="th-TH" sz="2800" dirty="0"/>
              <a:t>ด้วย </a:t>
            </a:r>
            <a:r>
              <a:rPr lang="en-US" sz="2800" dirty="0"/>
              <a:t>‘\0’</a:t>
            </a:r>
          </a:p>
          <a:p>
            <a:pPr>
              <a:buNone/>
            </a:pPr>
            <a:r>
              <a:rPr lang="th-TH" sz="2800" b="1" dirty="0" smtClean="0"/>
              <a:t>ตัวอย่าง 5 </a:t>
            </a:r>
            <a:r>
              <a:rPr lang="en-US" sz="2800" b="1" dirty="0" smtClean="0"/>
              <a:t> </a:t>
            </a:r>
            <a:r>
              <a:rPr lang="th-TH" sz="2800" dirty="0" smtClean="0"/>
              <a:t>การ</a:t>
            </a:r>
            <a:r>
              <a:rPr lang="th-TH" sz="2800" dirty="0"/>
              <a:t>เก็บสายอักขระในหน่วยความจำ </a:t>
            </a:r>
            <a:r>
              <a:rPr lang="th-TH" sz="2800" dirty="0" smtClean="0"/>
              <a:t>โดยสาย</a:t>
            </a:r>
            <a:r>
              <a:rPr lang="th-TH" sz="2800" dirty="0"/>
              <a:t>อักขระ </a:t>
            </a:r>
            <a:r>
              <a:rPr lang="en-US" sz="2800" dirty="0"/>
              <a:t>“mama” </a:t>
            </a:r>
            <a:r>
              <a:rPr lang="th-TH" sz="2800" dirty="0"/>
              <a:t>จะเก็บในตัวแปร</a:t>
            </a:r>
            <a:r>
              <a:rPr lang="th-TH" sz="2800" dirty="0" smtClean="0"/>
              <a:t>แถวลำดับดังนี้</a:t>
            </a:r>
            <a:endParaRPr lang="en-US" sz="2800" dirty="0"/>
          </a:p>
          <a:p>
            <a:pPr>
              <a:buNone/>
            </a:pPr>
            <a:r>
              <a:rPr lang="en-US" sz="2800" dirty="0" smtClean="0"/>
              <a:t>	</a:t>
            </a:r>
          </a:p>
          <a:p>
            <a:pPr>
              <a:buNone/>
            </a:pPr>
            <a:r>
              <a:rPr lang="en-US" sz="2800" dirty="0"/>
              <a:t>	</a:t>
            </a:r>
            <a:endParaRPr lang="en-US" sz="800" dirty="0" smtClean="0"/>
          </a:p>
          <a:p>
            <a:pPr>
              <a:buNone/>
            </a:pPr>
            <a:r>
              <a:rPr lang="th-TH" sz="2800" dirty="0" smtClean="0"/>
              <a:t>การ</a:t>
            </a:r>
            <a:r>
              <a:rPr lang="th-TH" sz="2800" dirty="0"/>
              <a:t>กำหนดตัวแปรแถวลำดับ เพื่อเก็บสายอักขระทำโดยใช้คำสั่งประกาศตัวแปรแถวลำดับ </a:t>
            </a:r>
            <a:r>
              <a:rPr lang="th-TH" sz="2800" dirty="0" smtClean="0"/>
              <a:t>ดังนี้</a:t>
            </a:r>
          </a:p>
          <a:p>
            <a:pPr algn="ctr">
              <a:buNone/>
            </a:pPr>
            <a:r>
              <a:rPr lang="en-US" sz="2400" b="1" dirty="0" smtClean="0">
                <a:latin typeface="Courier New" pitchFamily="49" charset="0"/>
                <a:cs typeface="Courier New" pitchFamily="49" charset="0"/>
              </a:rPr>
              <a:t>char </a:t>
            </a:r>
            <a:r>
              <a:rPr lang="th-TH" sz="2400" b="1" dirty="0">
                <a:latin typeface="Courier New" pitchFamily="49" charset="0"/>
              </a:rPr>
              <a:t>ชื่อตัวแปรลำดับ</a:t>
            </a:r>
            <a:r>
              <a:rPr lang="en-US" sz="2400" b="1" dirty="0" smtClean="0">
                <a:latin typeface="Courier New" pitchFamily="49" charset="0"/>
                <a:cs typeface="Courier New" pitchFamily="49" charset="0"/>
              </a:rPr>
              <a:t>[n];</a:t>
            </a:r>
          </a:p>
          <a:p>
            <a:pPr>
              <a:buNone/>
            </a:pPr>
            <a:r>
              <a:rPr lang="th-TH" sz="2800" dirty="0" smtClean="0"/>
              <a:t>	โดย </a:t>
            </a:r>
            <a:r>
              <a:rPr lang="en-US" sz="2800" dirty="0" smtClean="0"/>
              <a:t>n </a:t>
            </a:r>
            <a:r>
              <a:rPr lang="th-TH" sz="2800" dirty="0" smtClean="0"/>
              <a:t>คือจำนวน</a:t>
            </a:r>
            <a:r>
              <a:rPr lang="th-TH" sz="2800" dirty="0"/>
              <a:t>เต็มบวกที่มีค่ามากกว่าหรือจำนวนอักขระบวกด้วย</a:t>
            </a:r>
            <a:r>
              <a:rPr lang="th-TH" sz="2800" dirty="0" smtClean="0"/>
              <a:t>หนึ่ง(</a:t>
            </a:r>
            <a:r>
              <a:rPr lang="th-TH" sz="2800" dirty="0"/>
              <a:t>สำหรับ </a:t>
            </a:r>
            <a:r>
              <a:rPr lang="en-US" sz="2800" dirty="0"/>
              <a:t>\</a:t>
            </a:r>
            <a:r>
              <a:rPr lang="th-TH" sz="2800" dirty="0" smtClean="0"/>
              <a:t>0)</a:t>
            </a:r>
            <a:endParaRPr lang="en-US" sz="2800" dirty="0" smtClean="0"/>
          </a:p>
        </p:txBody>
      </p:sp>
      <p:sp>
        <p:nvSpPr>
          <p:cNvPr id="6" name="Rounded Rectangle 5"/>
          <p:cNvSpPr/>
          <p:nvPr/>
        </p:nvSpPr>
        <p:spPr>
          <a:xfrm>
            <a:off x="2869194" y="5410200"/>
            <a:ext cx="3352800" cy="457200"/>
          </a:xfrm>
          <a:prstGeom prst="roundRect">
            <a:avLst/>
          </a:prstGeom>
          <a:solidFill>
            <a:schemeClr val="accent3">
              <a:alpha val="31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dirty="0">
              <a:latin typeface="TH SarabunPSK" pitchFamily="34" charset="-34"/>
              <a:cs typeface="TH SarabunPSK" pitchFamily="34" charset="-34"/>
            </a:endParaRPr>
          </a:p>
        </p:txBody>
      </p:sp>
      <p:sp>
        <p:nvSpPr>
          <p:cNvPr id="5" name="Rounded Rectangle 4"/>
          <p:cNvSpPr/>
          <p:nvPr/>
        </p:nvSpPr>
        <p:spPr>
          <a:xfrm>
            <a:off x="2819400" y="3429000"/>
            <a:ext cx="3505200" cy="914400"/>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H SarabunPSK" pitchFamily="34" charset="-34"/>
              <a:cs typeface="TH SarabunPSK" pitchFamily="34" charset="-34"/>
            </a:endParaRPr>
          </a:p>
        </p:txBody>
      </p:sp>
      <p:graphicFrame>
        <p:nvGraphicFramePr>
          <p:cNvPr id="4" name="Table 3"/>
          <p:cNvGraphicFramePr>
            <a:graphicFrameLocks noGrp="1"/>
          </p:cNvGraphicFramePr>
          <p:nvPr>
            <p:extLst>
              <p:ext uri="{D42A27DB-BD31-4B8C-83A1-F6EECF244321}">
                <p14:modId xmlns:p14="http://schemas.microsoft.com/office/powerpoint/2010/main" val="1958094250"/>
              </p:ext>
            </p:extLst>
          </p:nvPr>
        </p:nvGraphicFramePr>
        <p:xfrm>
          <a:off x="3022282" y="3547364"/>
          <a:ext cx="3099435" cy="841248"/>
        </p:xfrm>
        <a:graphic>
          <a:graphicData uri="http://schemas.openxmlformats.org/drawingml/2006/table">
            <a:tbl>
              <a:tblPr/>
              <a:tblGrid>
                <a:gridCol w="716915"/>
                <a:gridCol w="594995"/>
                <a:gridCol w="595630"/>
                <a:gridCol w="595630"/>
                <a:gridCol w="596265"/>
              </a:tblGrid>
              <a:tr h="0">
                <a:tc>
                  <a:txBody>
                    <a:bodyPr/>
                    <a:lstStyle/>
                    <a:p>
                      <a:pPr marL="0" marR="0" algn="ctr">
                        <a:lnSpc>
                          <a:spcPct val="115000"/>
                        </a:lnSpc>
                        <a:spcBef>
                          <a:spcPts val="0"/>
                        </a:spcBef>
                        <a:spcAft>
                          <a:spcPts val="0"/>
                        </a:spcAft>
                      </a:pPr>
                      <a:r>
                        <a:rPr lang="en-US" sz="2400" b="1" dirty="0">
                          <a:latin typeface="Courier New" pitchFamily="49" charset="0"/>
                          <a:ea typeface="Calibri"/>
                          <a:cs typeface="Courier New" pitchFamily="49" charset="0"/>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ourier New" pitchFamily="49" charset="0"/>
                          <a:ea typeface="Calibri"/>
                          <a:cs typeface="Courier New" pitchFamily="49"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a:latin typeface="Courier New" pitchFamily="49" charset="0"/>
                          <a:ea typeface="Calibri"/>
                          <a:cs typeface="Courier New" pitchFamily="49" charset="0"/>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ourier New" pitchFamily="49" charset="0"/>
                          <a:ea typeface="Calibri"/>
                          <a:cs typeface="Courier New" pitchFamily="49"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ourier New" pitchFamily="49" charset="0"/>
                          <a:ea typeface="Calibri"/>
                          <a:cs typeface="Courier New"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US" sz="2400" b="1" dirty="0">
                          <a:latin typeface="Courier New" pitchFamily="49" charset="0"/>
                          <a:ea typeface="Calibri"/>
                          <a:cs typeface="Courier New" pitchFamily="49" charset="0"/>
                        </a:rPr>
                        <a:t>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2400" b="1" dirty="0">
                          <a:latin typeface="Courier New" pitchFamily="49" charset="0"/>
                          <a:ea typeface="Calibri"/>
                          <a:cs typeface="Courier New" pitchFamily="49"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2400" b="1" dirty="0">
                          <a:latin typeface="Courier New" pitchFamily="49" charset="0"/>
                          <a:ea typeface="Calibri"/>
                          <a:cs typeface="Courier New" pitchFamily="49" charset="0"/>
                        </a:rPr>
                        <a:t>2</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2400" b="1">
                          <a:latin typeface="Courier New" pitchFamily="49" charset="0"/>
                          <a:ea typeface="Calibri"/>
                          <a:cs typeface="Courier New" pitchFamily="49" charset="0"/>
                        </a:rPr>
                        <a:t>3</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2400" b="1" dirty="0">
                          <a:latin typeface="Courier New" pitchFamily="49" charset="0"/>
                          <a:ea typeface="Calibri"/>
                          <a:cs typeface="Courier New" pitchFamily="49" charset="0"/>
                        </a:rPr>
                        <a:t>4</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7"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7</a:t>
            </a:fld>
            <a:endParaRPr lang="th-TH" dirty="0"/>
          </a:p>
        </p:txBody>
      </p:sp>
      <p:sp>
        <p:nvSpPr>
          <p:cNvPr id="8" name="TextBox 7"/>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H SarabunPSK" pitchFamily="34" charset="-34"/>
                <a:cs typeface="TH SarabunPSK" pitchFamily="34" charset="-34"/>
              </a:rPr>
              <a:t>Note</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a:xfrm>
            <a:off x="179512" y="1066800"/>
            <a:ext cx="8784976" cy="5040560"/>
          </a:xfrm>
        </p:spPr>
        <p:txBody>
          <a:bodyPr/>
          <a:lstStyle/>
          <a:p>
            <a:r>
              <a:rPr lang="th-TH" dirty="0">
                <a:latin typeface="TH SarabunPSK" pitchFamily="34" charset="-34"/>
                <a:cs typeface="TH SarabunPSK" pitchFamily="34" charset="-34"/>
              </a:rPr>
              <a:t>การอ่านหรือการแสดงสายอักขระให้ใช้ </a:t>
            </a:r>
            <a:r>
              <a:rPr lang="en-US" dirty="0">
                <a:latin typeface="TH SarabunPSK" pitchFamily="34" charset="-34"/>
                <a:cs typeface="TH SarabunPSK" pitchFamily="34" charset="-34"/>
              </a:rPr>
              <a:t>%s </a:t>
            </a:r>
            <a:r>
              <a:rPr lang="th-TH" dirty="0">
                <a:latin typeface="TH SarabunPSK" pitchFamily="34" charset="-34"/>
                <a:cs typeface="TH SarabunPSK" pitchFamily="34" charset="-34"/>
              </a:rPr>
              <a:t>และใช้ชื่อตัวแปรแถวลำดับที่เก็บสายอักขระนี้</a:t>
            </a:r>
            <a:endParaRPr lang="en-US" dirty="0">
              <a:latin typeface="TH SarabunPSK" pitchFamily="34" charset="-34"/>
              <a:cs typeface="TH SarabunPSK" pitchFamily="34" charset="-34"/>
            </a:endParaRPr>
          </a:p>
          <a:p>
            <a:r>
              <a:rPr lang="th-TH" dirty="0">
                <a:latin typeface="TH SarabunPSK" pitchFamily="34" charset="-34"/>
                <a:cs typeface="TH SarabunPSK" pitchFamily="34" charset="-34"/>
              </a:rPr>
              <a:t>ฟังก์ชัน </a:t>
            </a:r>
            <a:r>
              <a:rPr lang="en-US" dirty="0" err="1">
                <a:latin typeface="TH SarabunPSK" pitchFamily="34" charset="-34"/>
                <a:cs typeface="TH SarabunPSK" pitchFamily="34" charset="-34"/>
              </a:rPr>
              <a:t>scanf</a:t>
            </a:r>
            <a:r>
              <a:rPr lang="en-US" dirty="0">
                <a:latin typeface="TH SarabunPSK" pitchFamily="34" charset="-34"/>
                <a:cs typeface="TH SarabunPSK" pitchFamily="34" charset="-34"/>
              </a:rPr>
              <a:t>(</a:t>
            </a:r>
            <a:r>
              <a:rPr lang="th-TH" dirty="0">
                <a:latin typeface="TH SarabunPSK" pitchFamily="34" charset="-34"/>
                <a:cs typeface="TH SarabunPSK" pitchFamily="34" charset="-34"/>
              </a:rPr>
              <a:t> </a:t>
            </a:r>
            <a:r>
              <a:rPr lang="en-US" dirty="0">
                <a:latin typeface="TH SarabunPSK" pitchFamily="34" charset="-34"/>
                <a:cs typeface="TH SarabunPSK" pitchFamily="34" charset="-34"/>
              </a:rPr>
              <a:t>)</a:t>
            </a:r>
            <a:r>
              <a:rPr lang="th-TH" dirty="0">
                <a:latin typeface="TH SarabunPSK" pitchFamily="34" charset="-34"/>
                <a:cs typeface="TH SarabunPSK" pitchFamily="34" charset="-34"/>
              </a:rPr>
              <a:t> จะอ่านสายอักขระจนกว่าจะเจอช่องว่าง จึงจะถือว่าจบสายอักขระนั้น ในกรณีที่ระบุจำนวนสดมภ์ก็จะอ่านจนถึงช่องว่างเท่านั้น ถ้าเจอช่องว่างก่อนอ่านครบตามจำนวนสดมภ์ที่ระบุ</a:t>
            </a:r>
            <a:endParaRPr lang="en-US" dirty="0">
              <a:latin typeface="TH SarabunPSK" pitchFamily="34" charset="-34"/>
              <a:cs typeface="TH SarabunPSK" pitchFamily="34" charset="-34"/>
            </a:endParaRPr>
          </a:p>
          <a:p>
            <a:endParaRPr lang="en-US" dirty="0">
              <a:latin typeface="TH SarabunPSK" pitchFamily="34" charset="-34"/>
              <a:cs typeface="TH SarabunPSK" pitchFamily="34" charset="-34"/>
            </a:endParaRPr>
          </a:p>
        </p:txBody>
      </p:sp>
      <p:pic>
        <p:nvPicPr>
          <p:cNvPr id="4" name="Picture 3"/>
          <p:cNvPicPr/>
          <p:nvPr/>
        </p:nvPicPr>
        <p:blipFill>
          <a:blip r:embed="rId2" cstate="print"/>
          <a:srcRect/>
          <a:stretch>
            <a:fillRect/>
          </a:stretch>
        </p:blipFill>
        <p:spPr bwMode="auto">
          <a:xfrm>
            <a:off x="2590800" y="4114800"/>
            <a:ext cx="3864610" cy="2075180"/>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8</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dirty="0">
                <a:latin typeface="TH SarabunPSK" pitchFamily="34" charset="-34"/>
                <a:cs typeface="TH SarabunPSK" pitchFamily="34" charset="-34"/>
              </a:rPr>
              <a:t>4. ตัวแปรแถว</a:t>
            </a:r>
            <a:r>
              <a:rPr lang="th-TH" dirty="0" smtClean="0">
                <a:latin typeface="TH SarabunPSK" pitchFamily="34" charset="-34"/>
                <a:cs typeface="TH SarabunPSK" pitchFamily="34" charset="-34"/>
              </a:rPr>
              <a:t>ลำดับ 2 มิติ</a:t>
            </a:r>
            <a:endParaRPr lang="en-US" dirty="0">
              <a:latin typeface="TH SarabunPSK" pitchFamily="34" charset="-34"/>
              <a:cs typeface="TH SarabunPSK" pitchFamily="34" charset="-34"/>
            </a:endParaRPr>
          </a:p>
        </p:txBody>
      </p:sp>
      <p:sp>
        <p:nvSpPr>
          <p:cNvPr id="3" name="Content Placeholder 2"/>
          <p:cNvSpPr>
            <a:spLocks noGrp="1"/>
          </p:cNvSpPr>
          <p:nvPr>
            <p:ph idx="1"/>
          </p:nvPr>
        </p:nvSpPr>
        <p:spPr>
          <a:xfrm>
            <a:off x="0" y="1268760"/>
            <a:ext cx="9144000" cy="5040560"/>
          </a:xfrm>
        </p:spPr>
        <p:txBody>
          <a:bodyPr/>
          <a:lstStyle/>
          <a:p>
            <a:r>
              <a:rPr lang="th-TH" dirty="0">
                <a:latin typeface="TH SarabunPSK" pitchFamily="34" charset="-34"/>
                <a:cs typeface="TH SarabunPSK" pitchFamily="34" charset="-34"/>
              </a:rPr>
              <a:t>การประกาศ</a:t>
            </a:r>
            <a:r>
              <a:rPr lang="th-TH" dirty="0" smtClean="0">
                <a:latin typeface="TH SarabunPSK" pitchFamily="34" charset="-34"/>
                <a:cs typeface="TH SarabunPSK" pitchFamily="34" charset="-34"/>
              </a:rPr>
              <a:t>ตัวแปร</a:t>
            </a:r>
            <a:r>
              <a:rPr lang="th-TH" dirty="0">
                <a:latin typeface="TH SarabunPSK" pitchFamily="34" charset="-34"/>
                <a:cs typeface="TH SarabunPSK" pitchFamily="34" charset="-34"/>
              </a:rPr>
              <a:t>แถวลำดับ 2 มิติ มีรูปแบบ</a:t>
            </a:r>
            <a:r>
              <a:rPr lang="th-TH" dirty="0" smtClean="0">
                <a:latin typeface="TH SarabunPSK" pitchFamily="34" charset="-34"/>
                <a:cs typeface="TH SarabunPSK" pitchFamily="34" charset="-34"/>
              </a:rPr>
              <a:t>ดังนี้</a:t>
            </a:r>
          </a:p>
          <a:p>
            <a:endParaRPr lang="en-US" sz="800" dirty="0" smtClean="0">
              <a:latin typeface="TH SarabunPSK" pitchFamily="34" charset="-34"/>
              <a:cs typeface="TH SarabunPSK" pitchFamily="34" charset="-34"/>
            </a:endParaRPr>
          </a:p>
          <a:p>
            <a:pPr algn="ctr">
              <a:buNone/>
            </a:pPr>
            <a:r>
              <a:rPr lang="th-TH" dirty="0">
                <a:latin typeface="TH SarabunPSK" pitchFamily="34" charset="-34"/>
                <a:cs typeface="TH SarabunPSK" pitchFamily="34" charset="-34"/>
              </a:rPr>
              <a:t>ชนิดข้อมูล	ชื่อตัวแปรแถวลำดับ</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nrows</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ncolumns</a:t>
            </a:r>
            <a:r>
              <a:rPr lang="en-US" sz="2000" b="1" dirty="0" smtClean="0">
                <a:latin typeface="Courier New" pitchFamily="49" charset="0"/>
                <a:cs typeface="Courier New" pitchFamily="49" charset="0"/>
              </a:rPr>
              <a:t>];</a:t>
            </a:r>
          </a:p>
          <a:p>
            <a:pPr>
              <a:buNone/>
            </a:pPr>
            <a:endParaRPr lang="en-US" sz="800" dirty="0" smtClean="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โดย</a:t>
            </a:r>
            <a:r>
              <a:rPr lang="th-TH" dirty="0">
                <a:latin typeface="TH SarabunPSK" pitchFamily="34" charset="-34"/>
                <a:cs typeface="TH SarabunPSK" pitchFamily="34" charset="-34"/>
              </a:rPr>
              <a:t>	ชนิด</a:t>
            </a:r>
            <a:r>
              <a:rPr lang="th-TH" dirty="0" smtClean="0">
                <a:latin typeface="TH SarabunPSK" pitchFamily="34" charset="-34"/>
                <a:cs typeface="TH SarabunPSK" pitchFamily="34" charset="-34"/>
              </a:rPr>
              <a:t>ข้อมูล</a:t>
            </a: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คือ </a:t>
            </a:r>
            <a:r>
              <a:rPr lang="th-TH" dirty="0">
                <a:latin typeface="TH SarabunPSK" pitchFamily="34" charset="-34"/>
                <a:cs typeface="TH SarabunPSK" pitchFamily="34" charset="-34"/>
              </a:rPr>
              <a:t>ชนิดของข้อมูลที่เก็บในตัวแปรแถวลำดับ</a:t>
            </a:r>
            <a:endParaRPr lang="en-US" dirty="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a:t>
            </a:r>
            <a:r>
              <a:rPr lang="en-US" dirty="0" err="1" smtClean="0">
                <a:latin typeface="TH SarabunPSK" pitchFamily="34" charset="-34"/>
                <a:cs typeface="TH SarabunPSK" pitchFamily="34" charset="-34"/>
              </a:rPr>
              <a:t>nrows</a:t>
            </a: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คือ </a:t>
            </a:r>
            <a:r>
              <a:rPr lang="th-TH" dirty="0">
                <a:latin typeface="TH SarabunPSK" pitchFamily="34" charset="-34"/>
                <a:cs typeface="TH SarabunPSK" pitchFamily="34" charset="-34"/>
              </a:rPr>
              <a:t>จำนวนแถวเป็นจำนวนเต็มบวก</a:t>
            </a:r>
            <a:endParaRPr lang="en-US" dirty="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a:t>
            </a:r>
            <a:r>
              <a:rPr lang="en-US" dirty="0" err="1" smtClean="0">
                <a:latin typeface="TH SarabunPSK" pitchFamily="34" charset="-34"/>
                <a:cs typeface="TH SarabunPSK" pitchFamily="34" charset="-34"/>
              </a:rPr>
              <a:t>ncolumn</a:t>
            </a: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คือ </a:t>
            </a:r>
            <a:r>
              <a:rPr lang="th-TH" dirty="0">
                <a:latin typeface="TH SarabunPSK" pitchFamily="34" charset="-34"/>
                <a:cs typeface="TH SarabunPSK" pitchFamily="34" charset="-34"/>
              </a:rPr>
              <a:t>จำนวนสดมภ์เป็นจำนวนเต็มบวก</a:t>
            </a:r>
            <a:endParaRPr lang="en-US" dirty="0">
              <a:latin typeface="TH SarabunPSK" pitchFamily="34" charset="-34"/>
              <a:cs typeface="TH SarabunPSK" pitchFamily="34" charset="-34"/>
            </a:endParaRPr>
          </a:p>
          <a:p>
            <a:pPr>
              <a:buNone/>
            </a:pPr>
            <a:r>
              <a:rPr lang="en-US" dirty="0" smtClean="0">
                <a:latin typeface="TH SarabunPSK" pitchFamily="34" charset="-34"/>
                <a:cs typeface="TH SarabunPSK" pitchFamily="34" charset="-34"/>
              </a:rPr>
              <a:t>		</a:t>
            </a:r>
            <a:r>
              <a:rPr lang="th-TH" dirty="0" smtClean="0">
                <a:latin typeface="TH SarabunPSK" pitchFamily="34" charset="-34"/>
                <a:cs typeface="TH SarabunPSK" pitchFamily="34" charset="-34"/>
              </a:rPr>
              <a:t>จำนวน</a:t>
            </a:r>
            <a:r>
              <a:rPr lang="th-TH" dirty="0">
                <a:latin typeface="TH SarabunPSK" pitchFamily="34" charset="-34"/>
                <a:cs typeface="TH SarabunPSK" pitchFamily="34" charset="-34"/>
              </a:rPr>
              <a:t>หน่วยของตัวแปรแถว</a:t>
            </a:r>
            <a:r>
              <a:rPr lang="th-TH" dirty="0" smtClean="0">
                <a:latin typeface="TH SarabunPSK" pitchFamily="34" charset="-34"/>
                <a:cs typeface="TH SarabunPSK" pitchFamily="34" charset="-34"/>
              </a:rPr>
              <a:t>ลำดับ 2 มิติ </a:t>
            </a:r>
            <a:r>
              <a:rPr lang="th-TH" dirty="0">
                <a:latin typeface="TH SarabunPSK" pitchFamily="34" charset="-34"/>
                <a:cs typeface="TH SarabunPSK" pitchFamily="34" charset="-34"/>
              </a:rPr>
              <a:t>คือ </a:t>
            </a:r>
            <a:r>
              <a:rPr lang="en-US" dirty="0" err="1">
                <a:latin typeface="TH SarabunPSK" pitchFamily="34" charset="-34"/>
                <a:cs typeface="TH SarabunPSK" pitchFamily="34" charset="-34"/>
              </a:rPr>
              <a:t>nrows</a:t>
            </a:r>
            <a:r>
              <a:rPr lang="en-US" dirty="0">
                <a:latin typeface="TH SarabunPSK" pitchFamily="34" charset="-34"/>
                <a:cs typeface="TH SarabunPSK" pitchFamily="34" charset="-34"/>
              </a:rPr>
              <a:t> x </a:t>
            </a:r>
            <a:r>
              <a:rPr lang="en-US" dirty="0" err="1">
                <a:latin typeface="TH SarabunPSK" pitchFamily="34" charset="-34"/>
                <a:cs typeface="TH SarabunPSK" pitchFamily="34" charset="-34"/>
              </a:rPr>
              <a:t>ncolumn</a:t>
            </a:r>
            <a:endParaRPr lang="en-US" dirty="0">
              <a:latin typeface="TH SarabunPSK" pitchFamily="34" charset="-34"/>
              <a:cs typeface="TH SarabunPSK" pitchFamily="34" charset="-34"/>
            </a:endParaRPr>
          </a:p>
          <a:p>
            <a:pPr>
              <a:buNone/>
            </a:pPr>
            <a:endParaRPr lang="en-US" dirty="0" smtClean="0"/>
          </a:p>
          <a:p>
            <a:pPr algn="ctr">
              <a:buNone/>
            </a:pPr>
            <a:endParaRPr lang="en-US" dirty="0"/>
          </a:p>
        </p:txBody>
      </p:sp>
      <p:sp>
        <p:nvSpPr>
          <p:cNvPr id="4" name="Rounded Rectangle 3"/>
          <p:cNvSpPr/>
          <p:nvPr/>
        </p:nvSpPr>
        <p:spPr>
          <a:xfrm>
            <a:off x="914400" y="2057400"/>
            <a:ext cx="7467600" cy="838200"/>
          </a:xfrm>
          <a:prstGeom prst="roundRect">
            <a:avLst/>
          </a:prstGeom>
          <a:solidFill>
            <a:schemeClr val="accent3">
              <a:alpha val="1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316416" y="6448251"/>
            <a:ext cx="648072" cy="365125"/>
          </a:xfrm>
        </p:spPr>
        <p:txBody>
          <a:bodyPr/>
          <a:lstStyle/>
          <a:p>
            <a:fld id="{F1979D7F-F454-42E0-8E93-6610DEEF94F9}" type="slidenum">
              <a:rPr lang="th-TH" smtClean="0"/>
              <a:pPr/>
              <a:t>9</a:t>
            </a:fld>
            <a:endParaRPr lang="th-TH" dirty="0"/>
          </a:p>
        </p:txBody>
      </p:sp>
      <p:sp>
        <p:nvSpPr>
          <p:cNvPr id="6" name="TextBox 5"/>
          <p:cNvSpPr txBox="1"/>
          <p:nvPr/>
        </p:nvSpPr>
        <p:spPr>
          <a:xfrm>
            <a:off x="2590800" y="6381484"/>
            <a:ext cx="3657600" cy="523220"/>
          </a:xfrm>
          <a:prstGeom prst="rect">
            <a:avLst/>
          </a:prstGeom>
          <a:noFill/>
        </p:spPr>
        <p:txBody>
          <a:bodyPr wrap="square" rtlCol="0">
            <a:spAutoFit/>
          </a:bodyPr>
          <a:lstStyle/>
          <a:p>
            <a:pPr algn="ctr"/>
            <a:r>
              <a:rPr lang="en-US" sz="2800" dirty="0" smtClean="0">
                <a:latin typeface="TH SarabunPSK" pitchFamily="34" charset="-34"/>
                <a:cs typeface="TH SarabunPSK" pitchFamily="34" charset="-34"/>
              </a:rPr>
              <a:t>Array and String</a:t>
            </a:r>
            <a:endParaRPr lang="th-TH"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OI_ArrayandStr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IOI_ArrayandString</Template>
  <TotalTime>1135</TotalTime>
  <Words>1579</Words>
  <Application>Microsoft Office PowerPoint</Application>
  <PresentationFormat>On-screen Show (4:3)</PresentationFormat>
  <Paragraphs>448</Paragraphs>
  <Slides>41</Slides>
  <Notes>3</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41</vt:i4>
      </vt:variant>
    </vt:vector>
  </HeadingPairs>
  <TitlesOfParts>
    <vt:vector size="42" baseType="lpstr">
      <vt:lpstr>IOI_ArrayandString</vt:lpstr>
      <vt:lpstr>แถวลำดับและสายอักขระ  (Array and String)</vt:lpstr>
      <vt:lpstr>หัวข้อ</vt:lpstr>
      <vt:lpstr>1. การประกาศตัวแปรแถวลำดับ </vt:lpstr>
      <vt:lpstr>2. การอ้างอิงสมาชิกแต่ละหน่วยของตัวแปรแถวลำดับ</vt:lpstr>
      <vt:lpstr>ตัวอย่าง 3 โปรแกรมเพื่ออ่านข้อมูลเข้าเป็นจำนวนเต็ม 10 จำนวน  แล้วหาผลรวมของเลขเหล่านั้น</vt:lpstr>
      <vt:lpstr>ตัวอย่าง 4 โปรแกรมอ่านข้อมูลชนิดจำนวนจริง 100 จำนวน หาค่าเฉลี่ยและจำนวนข้อมูลที่มีค่าสูงกว่าค่าเฉลี่ย</vt:lpstr>
      <vt:lpstr>3. ตัวแปรแถวลำดับเพื่อเก็บข้อมูลชนิดสายอักขระ</vt:lpstr>
      <vt:lpstr>Note</vt:lpstr>
      <vt:lpstr>4. ตัวแปรแถวลำดับ 2 มิติ</vt:lpstr>
      <vt:lpstr>การประกาศตัวแปรแถวลำดับ 2 มิติ</vt:lpstr>
      <vt:lpstr>ตัวอย่าง 6 โปรแกรมเพื่ออ่านข้อมูลชนิดจำนวนเต็มเก็บไว้ใน ตัวแปรลำดับ b[5][4] </vt:lpstr>
      <vt:lpstr>ตัวแปรแถวลำดับ 3 มิติ</vt:lpstr>
      <vt:lpstr>การประกาศตัวแปรแถวลำดับ 3 มิติ</vt:lpstr>
      <vt:lpstr>ตัวอย่าง 7 โปรแกรมเพื่ออ่านข้อมูลชนิดจำนวนเต็มเก็บในตัวแปรแถวลำดับ tab[ ][ ][ ] แล้วหาผลรวมของข้อมูล</vt:lpstr>
      <vt:lpstr>การกำหนดค่าเริ่มต้นให้กับแถวลำดับ</vt:lpstr>
      <vt:lpstr>ตัวอย่าง 8 การกำหนดค่าเริ่มต้นให้กับ ตัวแปรแถวลำดับ 1 มิติ และ 2 มิติ</vt:lpstr>
      <vt:lpstr>ตัวอย่าง 9 การกำหนดค่าเริ่มต้นให้กับตัวแปรแถวลำดับ 3 มิติ</vt:lpstr>
      <vt:lpstr>5. Workshop: Array</vt:lpstr>
      <vt:lpstr>6. Lab: Array  </vt:lpstr>
      <vt:lpstr>7. ฟังก์ชันเพื่อการทำงานกับสายอักขระ</vt:lpstr>
      <vt:lpstr>ฟังก์ชัน strcat()</vt:lpstr>
      <vt:lpstr>ตัวอย่าง 10 การใช้ฟังก์ชัน strcat()</vt:lpstr>
      <vt:lpstr>ฟังก์ชัน strcmp()</vt:lpstr>
      <vt:lpstr>ตัวอย่าง 11 การใช้ฟังก์ชัน strcmp()</vt:lpstr>
      <vt:lpstr>ฟังก์ชัน strcpy()</vt:lpstr>
      <vt:lpstr>ตัวอย่าง 12 การใช้ฟังก์ชัน strcpy()</vt:lpstr>
      <vt:lpstr>ฟังก์ชัน strlen()</vt:lpstr>
      <vt:lpstr>ตัวอย่าง 13 การใช้ฟังก์ชัน strlen()</vt:lpstr>
      <vt:lpstr>8. String Matching</vt:lpstr>
      <vt:lpstr>Brute Force String Matching</vt:lpstr>
      <vt:lpstr>Rabin–Karp algorithm</vt:lpstr>
      <vt:lpstr>ขั้นตอนการทำงานของ Rabin-Karp </vt:lpstr>
      <vt:lpstr>A Rabin-Karp example</vt:lpstr>
      <vt:lpstr>Rabin-Karp example </vt:lpstr>
      <vt:lpstr>Rabin-Karp example </vt:lpstr>
      <vt:lpstr>Rabin-Karp algorithm</vt:lpstr>
      <vt:lpstr>9. Work shop String </vt:lpstr>
      <vt:lpstr>Workshop: String (2) </vt:lpstr>
      <vt:lpstr>Workshop: String (3) </vt:lpstr>
      <vt:lpstr>Workshop: String (4) </vt:lpstr>
      <vt:lpstr>10. LAB: String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แถวลำดับ</dc:title>
  <dc:creator>Suwatchai</dc:creator>
  <cp:lastModifiedBy>Instructor</cp:lastModifiedBy>
  <cp:revision>137</cp:revision>
  <cp:lastPrinted>2012-10-08T08:47:22Z</cp:lastPrinted>
  <dcterms:created xsi:type="dcterms:W3CDTF">2012-09-24T00:27:14Z</dcterms:created>
  <dcterms:modified xsi:type="dcterms:W3CDTF">2012-10-08T09:01:23Z</dcterms:modified>
</cp:coreProperties>
</file>