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99" r:id="rId23"/>
    <p:sldId id="278" r:id="rId24"/>
    <p:sldId id="280" r:id="rId25"/>
    <p:sldId id="282" r:id="rId26"/>
    <p:sldId id="281" r:id="rId27"/>
    <p:sldId id="283" r:id="rId28"/>
    <p:sldId id="311" r:id="rId29"/>
    <p:sldId id="284" r:id="rId30"/>
    <p:sldId id="285" r:id="rId31"/>
    <p:sldId id="300" r:id="rId32"/>
    <p:sldId id="286" r:id="rId33"/>
    <p:sldId id="287" r:id="rId34"/>
    <p:sldId id="288" r:id="rId35"/>
    <p:sldId id="307" r:id="rId36"/>
    <p:sldId id="289" r:id="rId37"/>
    <p:sldId id="290" r:id="rId38"/>
    <p:sldId id="291" r:id="rId39"/>
    <p:sldId id="308" r:id="rId40"/>
    <p:sldId id="298" r:id="rId41"/>
    <p:sldId id="310" r:id="rId42"/>
    <p:sldId id="297" r:id="rId43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1"/>
    <a:srgbClr val="3499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26" y="-86"/>
      </p:cViewPr>
      <p:guideLst>
        <p:guide orient="horz" pos="3110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9FB585A7-B59F-4B24-A149-273195F1B8FB}" type="datetimeFigureOut">
              <a:rPr lang="th-TH" smtClean="0"/>
              <a:t>04/10/55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50F81BA5-8283-4B10-9048-1DBFB33637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4587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E5BBCBC-FE7D-404F-B548-B1C5906ABEB2}" type="datetimeFigureOut">
              <a:rPr lang="th-TH"/>
              <a:pPr>
                <a:defRPr/>
              </a:pPr>
              <a:t>04/10/55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D847A5A-076D-4C5E-A7C2-7609882CC2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6147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77CF7-11F3-47C3-8BB3-2EC85817310C}" type="slidenum">
              <a:rPr lang="th-T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40</a:t>
            </a:fld>
            <a:endParaRPr lang="th-T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41</a:t>
            </a:fld>
            <a:endParaRPr lang="th-T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42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5B914-893E-4FF1-AC10-8EF96F2FB2E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</a:t>
            </a:r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คณะวิทยาศาสตร์ประยุกต์ </a:t>
            </a:r>
          </a:p>
          <a:p>
            <a:pPr algn="r"/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9144" y="6422000"/>
            <a:ext cx="9134920" cy="391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 smtClean="0">
                <a:solidFill>
                  <a:schemeClr val="tx1"/>
                </a:solidFill>
                <a:effectLst/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</p:spTree>
    <p:extLst>
      <p:ext uri="{BB962C8B-B14F-4D97-AF65-F5344CB8AC3E}">
        <p14:creationId xmlns:p14="http://schemas.microsoft.com/office/powerpoint/2010/main" val="36328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88D9-BF8B-42FF-A56A-DEB9492D4F3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7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C7BA5-CFCF-48AC-9305-148B345924A2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23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79055"/>
            <a:ext cx="5257800" cy="7620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12EB9-3444-4F6D-B5CA-38E0B5C66CC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3830" y="76810"/>
            <a:ext cx="8807295" cy="66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Title </a:t>
            </a:r>
            <a:r>
              <a:rPr lang="th-TH" dirty="0" smtClean="0"/>
              <a:t>ภาษาไทย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1438-27F9-4212-ACA7-745883B8E87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BBB4-A694-40CD-B13B-91947005961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54237-95EA-4F27-BA5A-07D2CD11B7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8D9-BF8B-42FF-A56A-DEB9492D4F3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6794" y="6453336"/>
            <a:ext cx="5085565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1" y="6453336"/>
            <a:ext cx="227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เอิญ สุริยะฉาย </a:t>
            </a:r>
            <a:r>
              <a:rPr lang="en-US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408EE-5A57-47EB-BF7D-8E32335C003B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187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1438-27F9-4212-ACA7-745883B8E87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1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BBBB4-A694-40CD-B13B-91947005961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4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54237-95EA-4F27-BA5A-07D2CD11B76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4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E096F-591F-46B2-8C4E-C597CA75DBC7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34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9872F-4CE5-4200-B898-2CB62B6BA084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79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A3CB4-CE26-4E74-85BC-BCD82CE1E071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17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6804" y="6453336"/>
            <a:ext cx="4995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648072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>
              <a:defRPr sz="1200" b="1">
                <a:solidFill>
                  <a:schemeClr val="bg1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E36332D0-B886-43FA-9A69-41C8BFEA5EF3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11560" y="3293985"/>
            <a:ext cx="7920880" cy="2835316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4800" dirty="0">
                <a:solidFill>
                  <a:schemeClr val="tx1"/>
                </a:solidFill>
              </a:rPr>
              <a:t>อ.เอิญ สุริยะฉาย</a:t>
            </a:r>
            <a:br>
              <a:rPr lang="th-TH" sz="4800" dirty="0">
                <a:solidFill>
                  <a:schemeClr val="tx1"/>
                </a:solidFill>
              </a:rPr>
            </a:br>
            <a:r>
              <a:rPr lang="th-TH" sz="4400" dirty="0">
                <a:solidFill>
                  <a:schemeClr val="tx1"/>
                </a:solidFill>
                <a:ea typeface="MS PGothic" pitchFamily="34" charset="-128"/>
              </a:rPr>
              <a:t>ภาควิชาวิทยาการคอมพิวเตอร์และสารสนเทศ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4400" dirty="0">
                <a:solidFill>
                  <a:schemeClr val="tx1"/>
                </a:solidFill>
                <a:ea typeface="MS PGothic" pitchFamily="34" charset="-128"/>
              </a:rPr>
              <a:t>KMUTNB</a:t>
            </a:r>
            <a:endParaRPr lang="th-TH" sz="4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algn="r" fontAlgn="auto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4400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th-TH" sz="4400" dirty="0" smtClean="0">
                <a:solidFill>
                  <a:schemeClr val="tx1"/>
                </a:solidFill>
                <a:ea typeface="MS PGothic" pitchFamily="34" charset="-128"/>
              </a:rPr>
            </a:br>
            <a:endParaRPr lang="th-TH" spc="-130" dirty="0" smtClean="0">
              <a:solidFill>
                <a:srgbClr val="FF3300"/>
              </a:solidFill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14375" y="1285875"/>
            <a:ext cx="7772400" cy="18730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Control </a:t>
            </a:r>
            <a:r>
              <a:rPr lang="en-US" dirty="0" smtClean="0"/>
              <a:t>Statement</a:t>
            </a:r>
            <a:br>
              <a:rPr lang="en-US" dirty="0" smtClean="0"/>
            </a:br>
            <a:r>
              <a:rPr lang="th-TH" dirty="0" smtClean="0"/>
              <a:t>คำสั่งควบคุม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5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8740"/>
            <a:ext cx="8784976" cy="900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h-TH" dirty="0" smtClean="0"/>
              <a:t>รับค่าคะแนน (</a:t>
            </a:r>
            <a:r>
              <a:rPr lang="en-US" dirty="0" smtClean="0"/>
              <a:t>score) </a:t>
            </a:r>
            <a:r>
              <a:rPr lang="th-TH" dirty="0" smtClean="0"/>
              <a:t>จากผู้ใช้แล้วมาคำนวณผลสอบ ถ้ามากกว่า 80 ได้ </a:t>
            </a:r>
            <a:r>
              <a:rPr lang="en-US" dirty="0" smtClean="0"/>
              <a:t>Good </a:t>
            </a:r>
            <a:r>
              <a:rPr lang="th-TH" dirty="0" smtClean="0"/>
              <a:t>ถ้ามากกว่า 50 ได้ </a:t>
            </a:r>
            <a:r>
              <a:rPr lang="en-US" dirty="0" smtClean="0"/>
              <a:t>Pass </a:t>
            </a:r>
            <a:r>
              <a:rPr lang="th-TH" dirty="0" smtClean="0"/>
              <a:t>นอกนั้นได้ </a:t>
            </a:r>
            <a:r>
              <a:rPr lang="en-US" dirty="0" smtClean="0"/>
              <a:t>Fail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656565" y="1997115"/>
            <a:ext cx="4905545" cy="42672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(score &gt;= 80)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printf("Good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(score &gt;= 50)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printf("Pass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printf("Fail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printf("--- End ---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2573905"/>
            <a:ext cx="2052626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80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--- End ---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2160" y="4302097"/>
            <a:ext cx="2052626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49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Fail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--- End 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5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3745"/>
            <a:ext cx="8784976" cy="8855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h-TH" dirty="0" smtClean="0"/>
              <a:t>รับค่าคะแนน </a:t>
            </a:r>
            <a:r>
              <a:rPr lang="en-US" dirty="0" smtClean="0"/>
              <a:t>score </a:t>
            </a:r>
            <a:r>
              <a:rPr lang="th-TH" dirty="0" smtClean="0"/>
              <a:t>(</a:t>
            </a:r>
            <a:r>
              <a:rPr lang="en-US" dirty="0" smtClean="0"/>
              <a:t>s) </a:t>
            </a:r>
            <a:r>
              <a:rPr lang="th-TH" dirty="0" smtClean="0"/>
              <a:t>จากผู้ใช้แล้วมาคำนวณผลสอบ ถ้ามากกว่า 80 ได้ </a:t>
            </a:r>
            <a:r>
              <a:rPr lang="en-US" dirty="0" smtClean="0"/>
              <a:t>Good </a:t>
            </a:r>
            <a:r>
              <a:rPr lang="th-TH" dirty="0" smtClean="0"/>
              <a:t>ถ้ามากกว่า 50 ได้ </a:t>
            </a:r>
            <a:r>
              <a:rPr lang="en-US" dirty="0" smtClean="0"/>
              <a:t>Pass </a:t>
            </a:r>
            <a:r>
              <a:rPr lang="th-TH" dirty="0" smtClean="0"/>
              <a:t>นอกนั้นได้ </a:t>
            </a:r>
            <a:r>
              <a:rPr lang="en-US" dirty="0" smtClean="0"/>
              <a:t>Fail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  <p:grpSp>
        <p:nvGrpSpPr>
          <p:cNvPr id="39" name="Group 38"/>
          <p:cNvGrpSpPr/>
          <p:nvPr/>
        </p:nvGrpSpPr>
        <p:grpSpPr>
          <a:xfrm>
            <a:off x="891102" y="2019300"/>
            <a:ext cx="7420959" cy="4310116"/>
            <a:chOff x="891102" y="2019300"/>
            <a:chExt cx="7420959" cy="4310116"/>
          </a:xfrm>
        </p:grpSpPr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3508921" y="2019300"/>
              <a:ext cx="969818" cy="381000"/>
            </a:xfrm>
            <a:prstGeom prst="flowChartTerminator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start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3508921" y="5948416"/>
              <a:ext cx="969818" cy="381000"/>
            </a:xfrm>
            <a:prstGeom prst="flowChartTerminator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stop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>
              <a:off x="3084626" y="2616200"/>
              <a:ext cx="1818409" cy="381000"/>
            </a:xfrm>
            <a:prstGeom prst="parallelogram">
              <a:avLst>
                <a:gd name="adj" fmla="val 52732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read s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879530" y="5503916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88980" y="3213100"/>
              <a:ext cx="1409700" cy="533400"/>
              <a:chOff x="3086100" y="4267200"/>
              <a:chExt cx="1409700" cy="533400"/>
            </a:xfrm>
          </p:grpSpPr>
          <p:sp>
            <p:nvSpPr>
              <p:cNvPr id="15" name="AutoShape 85"/>
              <p:cNvSpPr>
                <a:spLocks noChangeArrowheads="1"/>
              </p:cNvSpPr>
              <p:nvPr/>
            </p:nvSpPr>
            <p:spPr bwMode="auto">
              <a:xfrm>
                <a:off x="3086100" y="4267200"/>
                <a:ext cx="1409700" cy="533400"/>
              </a:xfrm>
              <a:prstGeom prst="diamond">
                <a:avLst/>
              </a:prstGeom>
              <a:solidFill>
                <a:srgbClr val="FFFFFF"/>
              </a:solidFill>
              <a:ln w="254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sz="18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38129" y="4343400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s&gt;=80</a:t>
                </a:r>
                <a:endParaRPr lang="en-US" sz="18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891102" y="3999513"/>
              <a:ext cx="1818409" cy="381000"/>
            </a:xfrm>
            <a:prstGeom prst="parallelogram">
              <a:avLst>
                <a:gd name="adj" fmla="val 52732"/>
              </a:avLst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sz="16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Write Good</a:t>
              </a:r>
              <a:endPara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108902" y="3829234"/>
              <a:ext cx="1409700" cy="533400"/>
              <a:chOff x="3086100" y="4267200"/>
              <a:chExt cx="1409700" cy="533400"/>
            </a:xfrm>
          </p:grpSpPr>
          <p:sp>
            <p:nvSpPr>
              <p:cNvPr id="19" name="AutoShape 85"/>
              <p:cNvSpPr>
                <a:spLocks noChangeArrowheads="1"/>
              </p:cNvSpPr>
              <p:nvPr/>
            </p:nvSpPr>
            <p:spPr bwMode="auto">
              <a:xfrm>
                <a:off x="3086100" y="4267200"/>
                <a:ext cx="1409700" cy="533400"/>
              </a:xfrm>
              <a:prstGeom prst="diamond">
                <a:avLst/>
              </a:prstGeom>
              <a:solidFill>
                <a:srgbClr val="FFFFFF"/>
              </a:solidFill>
              <a:ln w="25400">
                <a:solidFill>
                  <a:schemeClr val="accent6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sz="18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43552" y="4343400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s&gt;=50</a:t>
                </a:r>
                <a:endParaRPr lang="en-US" sz="18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AutoShape 30"/>
            <p:cNvSpPr>
              <a:spLocks noChangeArrowheads="1"/>
            </p:cNvSpPr>
            <p:nvPr/>
          </p:nvSpPr>
          <p:spPr bwMode="auto">
            <a:xfrm>
              <a:off x="3341339" y="4427613"/>
              <a:ext cx="1818409" cy="381000"/>
            </a:xfrm>
            <a:prstGeom prst="parallelogram">
              <a:avLst>
                <a:gd name="adj" fmla="val 52732"/>
              </a:avLst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write Pass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AutoShape 30"/>
            <p:cNvSpPr>
              <a:spLocks noChangeArrowheads="1"/>
            </p:cNvSpPr>
            <p:nvPr/>
          </p:nvSpPr>
          <p:spPr bwMode="auto">
            <a:xfrm>
              <a:off x="6493652" y="4427613"/>
              <a:ext cx="1818409" cy="381000"/>
            </a:xfrm>
            <a:prstGeom prst="parallelogram">
              <a:avLst>
                <a:gd name="adj" fmla="val 52732"/>
              </a:avLst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write Fail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10" idx="2"/>
              <a:endCxn id="12" idx="0"/>
            </p:cNvCxnSpPr>
            <p:nvPr/>
          </p:nvCxnSpPr>
          <p:spPr>
            <a:xfrm rot="16200000" flipH="1">
              <a:off x="3885880" y="2508249"/>
              <a:ext cx="2159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4"/>
            </p:cNvCxnSpPr>
            <p:nvPr/>
          </p:nvCxnSpPr>
          <p:spPr>
            <a:xfrm rot="5400000">
              <a:off x="3885881" y="3105150"/>
              <a:ext cx="2159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1" idx="0"/>
            </p:cNvCxnSpPr>
            <p:nvPr/>
          </p:nvCxnSpPr>
          <p:spPr>
            <a:xfrm rot="5400000">
              <a:off x="3885880" y="5840466"/>
              <a:ext cx="2159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37536" y="3089430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endPara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2630" y="3083511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endPara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Elbow Connector 34"/>
            <p:cNvCxnSpPr>
              <a:endCxn id="17" idx="0"/>
            </p:cNvCxnSpPr>
            <p:nvPr/>
          </p:nvCxnSpPr>
          <p:spPr>
            <a:xfrm rot="10800000" flipV="1">
              <a:off x="1800308" y="3479799"/>
              <a:ext cx="1488673" cy="519713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/>
            <p:nvPr/>
          </p:nvCxnSpPr>
          <p:spPr>
            <a:xfrm>
              <a:off x="4698680" y="3479800"/>
              <a:ext cx="1115072" cy="349434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endCxn id="22" idx="0"/>
            </p:cNvCxnSpPr>
            <p:nvPr/>
          </p:nvCxnSpPr>
          <p:spPr>
            <a:xfrm>
              <a:off x="6518602" y="4095934"/>
              <a:ext cx="884255" cy="331679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endCxn id="21" idx="0"/>
            </p:cNvCxnSpPr>
            <p:nvPr/>
          </p:nvCxnSpPr>
          <p:spPr>
            <a:xfrm rot="10800000" flipV="1">
              <a:off x="4250544" y="4095933"/>
              <a:ext cx="858358" cy="331679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420160" y="3706428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endPara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1082" y="3703468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endPara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5718687" y="4999359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5" name="Shape 34"/>
            <p:cNvCxnSpPr>
              <a:stCxn id="21" idx="4"/>
              <a:endCxn id="34" idx="2"/>
            </p:cNvCxnSpPr>
            <p:nvPr/>
          </p:nvCxnSpPr>
          <p:spPr>
            <a:xfrm rot="16200000" flipH="1">
              <a:off x="4832092" y="4227064"/>
              <a:ext cx="305046" cy="1468143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22" idx="4"/>
              <a:endCxn id="34" idx="6"/>
            </p:cNvCxnSpPr>
            <p:nvPr/>
          </p:nvCxnSpPr>
          <p:spPr>
            <a:xfrm rot="5400000">
              <a:off x="6522549" y="4233351"/>
              <a:ext cx="305046" cy="1455570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7" idx="4"/>
              <a:endCxn id="13" idx="2"/>
            </p:cNvCxnSpPr>
            <p:nvPr/>
          </p:nvCxnSpPr>
          <p:spPr>
            <a:xfrm rot="16200000" flipH="1">
              <a:off x="2221067" y="3959752"/>
              <a:ext cx="1237703" cy="2079223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34" idx="4"/>
              <a:endCxn id="13" idx="6"/>
            </p:cNvCxnSpPr>
            <p:nvPr/>
          </p:nvCxnSpPr>
          <p:spPr>
            <a:xfrm rot="5400000">
              <a:off x="4775431" y="4560659"/>
              <a:ext cx="390257" cy="1724857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– else </a:t>
            </a:r>
            <a:r>
              <a:rPr lang="th-TH" dirty="0" smtClean="0"/>
              <a:t>แบบย่อ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ย่อคำสั่ง </a:t>
            </a:r>
            <a:r>
              <a:rPr lang="en-US" dirty="0" smtClean="0"/>
              <a:t>if-else </a:t>
            </a:r>
            <a:r>
              <a:rPr lang="th-TH" dirty="0" smtClean="0"/>
              <a:t>ให้</a:t>
            </a:r>
            <a:r>
              <a:rPr lang="th-TH" dirty="0" smtClean="0"/>
              <a:t>กระชับ </a:t>
            </a:r>
            <a:r>
              <a:rPr lang="th-TH" dirty="0" smtClean="0"/>
              <a:t>ดูง่ายมากยิ่งขึ้น</a:t>
            </a:r>
          </a:p>
          <a:p>
            <a:endParaRPr lang="th-TH" dirty="0" smtClean="0"/>
          </a:p>
          <a:p>
            <a:r>
              <a:rPr lang="th-TH" dirty="0" smtClean="0"/>
              <a:t>ตรวจสอบผลลัพธ์ของเงื่อนไข (นิพจน์)</a:t>
            </a:r>
          </a:p>
          <a:p>
            <a:pPr lvl="1"/>
            <a:r>
              <a:rPr lang="th-TH" dirty="0" smtClean="0"/>
              <a:t>ถ้าเป็น </a:t>
            </a:r>
            <a:r>
              <a:rPr lang="th-TH" b="1" dirty="0" smtClean="0">
                <a:solidFill>
                  <a:srgbClr val="00B050"/>
                </a:solidFill>
              </a:rPr>
              <a:t>จริง (</a:t>
            </a:r>
            <a:r>
              <a:rPr lang="en-US" b="1" dirty="0" smtClean="0">
                <a:solidFill>
                  <a:srgbClr val="00B050"/>
                </a:solidFill>
              </a:rPr>
              <a:t>true) </a:t>
            </a:r>
            <a:r>
              <a:rPr lang="th-TH" dirty="0" smtClean="0"/>
              <a:t>ให้ทำคำสั่ง1</a:t>
            </a:r>
          </a:p>
          <a:p>
            <a:pPr lvl="1"/>
            <a:r>
              <a:rPr lang="th-TH" dirty="0" smtClean="0"/>
              <a:t>ถ้าเป็น </a:t>
            </a:r>
            <a:r>
              <a:rPr lang="th-TH" b="1" dirty="0" smtClean="0">
                <a:solidFill>
                  <a:srgbClr val="FF0000"/>
                </a:solidFill>
              </a:rPr>
              <a:t>เท็จ (</a:t>
            </a:r>
            <a:r>
              <a:rPr lang="en-US" b="1" dirty="0" smtClean="0">
                <a:solidFill>
                  <a:srgbClr val="FF0000"/>
                </a:solidFill>
              </a:rPr>
              <a:t>false) </a:t>
            </a:r>
            <a:r>
              <a:rPr lang="th-TH" dirty="0" smtClean="0"/>
              <a:t>ให้ทำคำสั่ง2</a:t>
            </a:r>
          </a:p>
          <a:p>
            <a:endParaRPr lang="th-TH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41545" y="1932963"/>
            <a:ext cx="5638800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เงื่อนไข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? </a:t>
            </a:r>
            <a:r>
              <a:rPr lang="th-TH" sz="24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คำสั่ง</a:t>
            </a:r>
            <a:r>
              <a:rPr lang="en-US" sz="24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: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คำสั่ง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400" b="1" kern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80" y="4751775"/>
            <a:ext cx="5867400" cy="14478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a, b, max;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max =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 &gt; b) ?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ถ้า		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a = 2	b = 3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th-TH" sz="2000" b="1" kern="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เท็จ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คำตอบคือ </a:t>
            </a:r>
            <a:r>
              <a:rPr lang="en-US" sz="2000" b="1" kern="0" dirty="0">
                <a:latin typeface="Courier New" pitchFamily="49" charset="0"/>
                <a:cs typeface="Tahoma" pitchFamily="34" charset="0"/>
              </a:rPr>
              <a:t>3</a:t>
            </a:r>
            <a:endParaRPr lang="th-TH" sz="20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ถ้า		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kern="0" dirty="0">
                <a:latin typeface="Courier New" pitchFamily="49" charset="0"/>
                <a:cs typeface="Tahoma" pitchFamily="34" charset="0"/>
              </a:rPr>
              <a:t>4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b = 3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th-TH" sz="2000" b="1" kern="0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จริง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คำตอบคือ </a:t>
            </a:r>
            <a:r>
              <a:rPr lang="en-US" sz="2000" b="1" kern="0" dirty="0" smtClean="0">
                <a:latin typeface="Courier New" pitchFamily="49" charset="0"/>
                <a:cs typeface="Tahoma" pitchFamily="34" charset="0"/>
              </a:rPr>
              <a:t>4</a:t>
            </a:r>
            <a:endParaRPr lang="es-ES" sz="20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s-ES" sz="20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68380" y="4751775"/>
            <a:ext cx="2324100" cy="14478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(a&gt;b)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 = a;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b;</a:t>
            </a:r>
            <a:endParaRPr lang="es-ES" sz="2000" b="1" kern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urved Left Arrow 9"/>
          <p:cNvSpPr/>
          <p:nvPr/>
        </p:nvSpPr>
        <p:spPr>
          <a:xfrm rot="15939498">
            <a:off x="4820037" y="2840649"/>
            <a:ext cx="673303" cy="34601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switch – case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29" y="1043735"/>
            <a:ext cx="4522187" cy="5242766"/>
          </a:xfrm>
        </p:spPr>
        <p:txBody>
          <a:bodyPr>
            <a:normAutofit fontScale="92500" lnSpcReduction="10000"/>
          </a:bodyPr>
          <a:lstStyle/>
          <a:p>
            <a:pPr algn="thaiDist"/>
            <a:r>
              <a:rPr lang="en-US" dirty="0" smtClean="0"/>
              <a:t>switch – case </a:t>
            </a:r>
            <a:r>
              <a:rPr lang="th-TH" dirty="0" smtClean="0"/>
              <a:t>ใช้ในกรณีที่มีทางเลือกให้ทำงานหลายทาง  โดยใช้เงื่อนไขร่วมกัน </a:t>
            </a:r>
          </a:p>
          <a:p>
            <a:pPr algn="thaiDist"/>
            <a:r>
              <a:rPr lang="th-TH" dirty="0" smtClean="0"/>
              <a:t>โดยพิจารณาผลลัพธ์ของนิพจน์แล้วถ้าตรงกับ </a:t>
            </a:r>
            <a:r>
              <a:rPr lang="en-US" dirty="0" smtClean="0"/>
              <a:t>case </a:t>
            </a:r>
            <a:r>
              <a:rPr lang="th-TH" dirty="0" smtClean="0"/>
              <a:t>ใด จะทำงานตามคำสั่งใต้ </a:t>
            </a:r>
            <a:r>
              <a:rPr lang="en-US" dirty="0" smtClean="0"/>
              <a:t>case </a:t>
            </a:r>
            <a:r>
              <a:rPr lang="th-TH" dirty="0" smtClean="0"/>
              <a:t>นั้น</a:t>
            </a:r>
          </a:p>
          <a:p>
            <a:pPr lvl="1" algn="thaiDist"/>
            <a:r>
              <a:rPr lang="th-TH" dirty="0" smtClean="0"/>
              <a:t>กรณีมี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default</a:t>
            </a:r>
            <a:r>
              <a:rPr lang="en-US" dirty="0" smtClean="0"/>
              <a:t> </a:t>
            </a:r>
            <a:r>
              <a:rPr lang="th-TH" dirty="0" smtClean="0"/>
              <a:t>ถ้าไม่ตรงเงื่อนไขใด ๆ จะทำที่คำสั่ง </a:t>
            </a:r>
            <a:r>
              <a:rPr lang="en-US" dirty="0" smtClean="0"/>
              <a:t>default</a:t>
            </a:r>
          </a:p>
          <a:p>
            <a:pPr lvl="1" algn="thaiDist"/>
            <a:r>
              <a:rPr lang="th-TH" dirty="0" smtClean="0"/>
              <a:t>กรณีไม่มี </a:t>
            </a:r>
            <a:r>
              <a:rPr lang="en-US" dirty="0" smtClean="0"/>
              <a:t>default </a:t>
            </a:r>
            <a:r>
              <a:rPr lang="th-TH" dirty="0" smtClean="0"/>
              <a:t>ถ้าไม่ตรงเงื่อนไขใด ๆ จะไม่ทำงานใน </a:t>
            </a:r>
            <a:r>
              <a:rPr lang="en-US" dirty="0" smtClean="0"/>
              <a:t>switch – case </a:t>
            </a:r>
            <a:r>
              <a:rPr lang="th-TH" dirty="0" smtClean="0"/>
              <a:t>นั้นเลย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938464" y="2033844"/>
            <a:ext cx="3899730" cy="3915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นิพจน์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ตัวแปร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break;</a:t>
            </a:r>
            <a:endParaRPr lang="th-TH" sz="2000" b="1" i="1" dirty="0" smtClean="0"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 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7165" y="1133745"/>
            <a:ext cx="2610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นิพจน์ต้องได้ค่าเป็น</a:t>
            </a:r>
            <a:br>
              <a:rPr lang="th-TH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</a:br>
            <a:r>
              <a:rPr lang="th-TH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จำนวนเต็มหรือตัวอักษร</a:t>
            </a:r>
            <a:endParaRPr lang="th-TH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break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คำสั่ง </a:t>
            </a:r>
            <a:r>
              <a:rPr lang="en-US" dirty="0" smtClean="0"/>
              <a:t>break </a:t>
            </a:r>
            <a:r>
              <a:rPr lang="th-TH" dirty="0" smtClean="0"/>
              <a:t>คือคำสั่งที่ใช้ยกเลิกคำสั่งที่เหลืออยู่ภายในกลุ่มคำสั่ง </a:t>
            </a:r>
            <a:br>
              <a:rPr lang="th-TH" dirty="0" smtClean="0"/>
            </a:br>
            <a:r>
              <a:rPr lang="th-TH" b="1" dirty="0" smtClean="0">
                <a:solidFill>
                  <a:srgbClr val="0070C0"/>
                </a:solidFill>
              </a:rPr>
              <a:t>{ }</a:t>
            </a:r>
            <a:r>
              <a:rPr lang="th-TH" dirty="0" smtClean="0"/>
              <a:t> ถ้าโปรแกรมทำงานมาจนคำสั่ง </a:t>
            </a:r>
            <a:r>
              <a:rPr lang="en-US" dirty="0" smtClean="0"/>
              <a:t>break </a:t>
            </a:r>
            <a:r>
              <a:rPr lang="th-TH" dirty="0" smtClean="0"/>
              <a:t>ก็จะออกจากกลุ่มคำสั่งปัจจุบันทันที</a:t>
            </a:r>
          </a:p>
          <a:p>
            <a:pPr algn="thaiDist"/>
            <a:endParaRPr lang="th-TH" dirty="0" smtClean="0"/>
          </a:p>
          <a:p>
            <a:pPr algn="thaiDist"/>
            <a:endParaRPr lang="th-TH" dirty="0" smtClean="0"/>
          </a:p>
          <a:p>
            <a:pPr algn="thaiDist"/>
            <a:r>
              <a:rPr lang="th-TH" dirty="0" smtClean="0"/>
              <a:t>ใช้ร่วมกับคำสั่ง </a:t>
            </a:r>
            <a:r>
              <a:rPr lang="en-US" dirty="0" smtClean="0"/>
              <a:t>switch </a:t>
            </a:r>
            <a:r>
              <a:rPr lang="th-TH" dirty="0" smtClean="0"/>
              <a:t>โดยใช้เป็นคำสั่งสุดท้ายของแต่ละ </a:t>
            </a:r>
            <a:r>
              <a:rPr lang="en-US" dirty="0" smtClean="0"/>
              <a:t>case </a:t>
            </a:r>
            <a:r>
              <a:rPr lang="th-TH" dirty="0" smtClean="0"/>
              <a:t>เพื่อไม่ให้ทำงาน </a:t>
            </a:r>
            <a:r>
              <a:rPr lang="en-US" dirty="0" smtClean="0"/>
              <a:t>case </a:t>
            </a:r>
            <a:r>
              <a:rPr lang="th-TH" dirty="0" smtClean="0"/>
              <a:t>ถัดไปใน </a:t>
            </a:r>
            <a:r>
              <a:rPr lang="en-US" dirty="0" smtClean="0"/>
              <a:t>switch </a:t>
            </a:r>
            <a:r>
              <a:rPr lang="th-TH" dirty="0" smtClean="0"/>
              <a:t>แล้วออกจาก </a:t>
            </a:r>
            <a:r>
              <a:rPr lang="en-US" dirty="0" smtClean="0"/>
              <a:t>switch </a:t>
            </a:r>
            <a:r>
              <a:rPr lang="th-TH" dirty="0" smtClean="0"/>
              <a:t>นั้นทันที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3338990"/>
            <a:ext cx="5638800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break;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switch – case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ในทุกๆ </a:t>
            </a:r>
            <a:r>
              <a:rPr lang="en-US" dirty="0" smtClean="0"/>
              <a:t>case </a:t>
            </a:r>
            <a:r>
              <a:rPr lang="th-TH" dirty="0" smtClean="0"/>
              <a:t>ควรมีคำสั่ง </a:t>
            </a:r>
            <a:r>
              <a:rPr lang="en-US" dirty="0" smtClean="0"/>
              <a:t>break; </a:t>
            </a:r>
            <a:r>
              <a:rPr lang="th-TH" dirty="0" smtClean="0"/>
              <a:t>เพื่อปิดท้าย </a:t>
            </a:r>
            <a:r>
              <a:rPr lang="en-US" dirty="0" smtClean="0"/>
              <a:t>case </a:t>
            </a:r>
            <a:r>
              <a:rPr lang="th-TH" dirty="0" smtClean="0"/>
              <a:t>นั้นๆ ยกเว้น </a:t>
            </a:r>
            <a:r>
              <a:rPr lang="en-US" dirty="0" smtClean="0"/>
              <a:t>default </a:t>
            </a:r>
            <a:r>
              <a:rPr lang="th-TH" dirty="0" smtClean="0"/>
              <a:t>เนื่องจากเป็นกรณีสุดท้าย จึงไม่ต้องมี </a:t>
            </a:r>
          </a:p>
          <a:p>
            <a:pPr algn="thaiDist"/>
            <a:r>
              <a:rPr lang="th-TH" dirty="0" smtClean="0"/>
              <a:t>ในแต่ละ </a:t>
            </a:r>
            <a:r>
              <a:rPr lang="en-US" dirty="0" smtClean="0"/>
              <a:t>case </a:t>
            </a:r>
            <a:r>
              <a:rPr lang="th-TH" dirty="0" smtClean="0"/>
              <a:t>สามารถมีคำสั่งมากกว่าหนึ่งคำสั่ง หรือจะไม่มีเลยก็ได้</a:t>
            </a:r>
          </a:p>
          <a:p>
            <a:pPr algn="thaiDist"/>
            <a:r>
              <a:rPr lang="th-TH" dirty="0" smtClean="0">
                <a:solidFill>
                  <a:srgbClr val="FF0000"/>
                </a:solidFill>
              </a:rPr>
              <a:t>ถ้าในแต่ละ </a:t>
            </a:r>
            <a:r>
              <a:rPr lang="en-US" dirty="0" smtClean="0">
                <a:solidFill>
                  <a:srgbClr val="FF0000"/>
                </a:solidFill>
              </a:rPr>
              <a:t>case </a:t>
            </a:r>
            <a:r>
              <a:rPr lang="th-TH" dirty="0" smtClean="0">
                <a:solidFill>
                  <a:srgbClr val="FF0000"/>
                </a:solidFill>
              </a:rPr>
              <a:t>มี </a:t>
            </a:r>
            <a:r>
              <a:rPr lang="en-US" dirty="0" smtClean="0">
                <a:solidFill>
                  <a:srgbClr val="FF0000"/>
                </a:solidFill>
              </a:rPr>
              <a:t>statement </a:t>
            </a:r>
            <a:r>
              <a:rPr lang="th-TH" dirty="0" smtClean="0">
                <a:solidFill>
                  <a:srgbClr val="FF0000"/>
                </a:solidFill>
              </a:rPr>
              <a:t>มากกว่า 1 </a:t>
            </a:r>
            <a:r>
              <a:rPr lang="en-US" dirty="0" smtClean="0">
                <a:solidFill>
                  <a:srgbClr val="FF0000"/>
                </a:solidFill>
              </a:rPr>
              <a:t>statement </a:t>
            </a:r>
            <a:r>
              <a:rPr lang="th-TH" dirty="0" smtClean="0">
                <a:solidFill>
                  <a:srgbClr val="FF0000"/>
                </a:solidFill>
              </a:rPr>
              <a:t>สามารถใส่ต่อกันได้เลยโดยไม่ต้องใส่  { }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6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5" y="980728"/>
            <a:ext cx="5625625" cy="53340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switch(n)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printf("number 1 \n");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printf("number 2 \n"); </a:t>
            </a:r>
            <a:endParaRPr lang="th-TH" sz="20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   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:</a:t>
            </a:r>
            <a:endParaRPr lang="th-TH" sz="20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printf("number 3 \n");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endParaRPr lang="th-TH" sz="20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printf("number &gt; </a:t>
            </a:r>
            <a:r>
              <a:rPr lang="th-TH" sz="2000" b="1" kern="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24845" y="167242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24845" y="266302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2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</a:t>
            </a:r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2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4845" y="365362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3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</a:t>
            </a:r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3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24845" y="464422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5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&gt;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2220" y="169338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2220" y="268398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2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2220" y="367458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3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2220" y="4665187"/>
            <a:ext cx="2052626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th-TH" sz="2000" dirty="0" smtClean="0">
                <a:latin typeface="Lucida Sans Typewriter" pitchFamily="49" charset="0"/>
                <a:cs typeface="Tahoma" pitchFamily="34" charset="0"/>
              </a:rPr>
              <a:t>5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10" y="37296"/>
            <a:ext cx="8784976" cy="936104"/>
          </a:xfrm>
        </p:spPr>
        <p:txBody>
          <a:bodyPr/>
          <a:lstStyle/>
          <a:p>
            <a:r>
              <a:rPr lang="en-US" dirty="0" smtClean="0"/>
              <a:t>Example # 7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5" y="818710"/>
            <a:ext cx="6136451" cy="553561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18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18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1800" b="1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switch(n)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  printf("number 1 \n");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//break;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  printf("number 2 \n"); </a:t>
            </a:r>
            <a:endParaRPr lang="th-TH" sz="18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1800" b="1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Tahoma" pitchFamily="34" charset="0"/>
              </a:rPr>
              <a:t>     </a:t>
            </a:r>
            <a:r>
              <a:rPr lang="th-TH" sz="1800" b="1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Tahoma" pitchFamily="34" charset="0"/>
              </a:rPr>
              <a:t>      </a:t>
            </a:r>
            <a:r>
              <a:rPr lang="en-US" sz="1800" b="1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//break;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:</a:t>
            </a:r>
            <a:endParaRPr lang="th-TH" sz="18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  printf("number 3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//break;</a:t>
            </a:r>
            <a:endParaRPr lang="th-TH" sz="1800" b="1" i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1800" b="1" kern="0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  printf("number 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&gt; 3 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4875" y="1318465"/>
            <a:ext cx="2052626" cy="167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1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2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3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&gt; 3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4875" y="3223465"/>
            <a:ext cx="2052626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3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3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&gt;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4875" y="4671265"/>
            <a:ext cx="2052626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5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number &gt;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7245" y="1295400"/>
            <a:ext cx="2052626" cy="167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7245" y="3200400"/>
            <a:ext cx="2052626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77245" y="4648200"/>
            <a:ext cx="2052626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7065" y="35624"/>
            <a:ext cx="3807423" cy="936104"/>
          </a:xfrm>
        </p:spPr>
        <p:txBody>
          <a:bodyPr/>
          <a:lstStyle/>
          <a:p>
            <a:r>
              <a:rPr lang="en-US" dirty="0" smtClean="0"/>
              <a:t>Example # 8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5" y="503676"/>
            <a:ext cx="4860540" cy="577864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18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char menu;   </a:t>
            </a: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price;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printf("Lunch Menu\n");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printf(" Menu : A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printf(" Menu : B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printf("Enter Menu:");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800" b="1" kern="0" dirty="0" err="1" smtClean="0">
                <a:latin typeface="Courier New" pitchFamily="49" charset="0"/>
                <a:cs typeface="Courier New" pitchFamily="49" charset="0"/>
              </a:rPr>
              <a:t>c",&amp;menu</a:t>
            </a: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 (menu){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800" b="1" kern="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'A' </a:t>
            </a: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printf("Fish Steak");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price = 50;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800" b="1" kern="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printf("Meat Steak");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price = 60;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  printf(" = %d Baht", price);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2090" y="1043735"/>
            <a:ext cx="3285365" cy="1687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Lunch Menu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Menu : A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Menu : B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</a:t>
            </a:r>
            <a:r>
              <a:rPr lang="en-US" sz="2000" dirty="0" err="1" smtClean="0">
                <a:latin typeface="Lucida Sans Typewriter" pitchFamily="49" charset="0"/>
                <a:cs typeface="Tahoma" pitchFamily="34" charset="0"/>
              </a:rPr>
              <a:t>Menu:A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Fish Steak = 50 Baht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82090" y="3023955"/>
            <a:ext cx="3285365" cy="1687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Lunch Menu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Menu : A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Menu : B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</a:t>
            </a:r>
            <a:r>
              <a:rPr lang="en-US" sz="2000" dirty="0" err="1" smtClean="0">
                <a:latin typeface="Lucida Sans Typewriter" pitchFamily="49" charset="0"/>
                <a:cs typeface="Tahoma" pitchFamily="34" charset="0"/>
              </a:rPr>
              <a:t>Menu:B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Meat Steak = 60 Baht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เป็นคำสั่งให้วนรอบ (</a:t>
            </a:r>
            <a:r>
              <a:rPr lang="en-US" dirty="0" smtClean="0"/>
              <a:t>loop) </a:t>
            </a:r>
            <a:r>
              <a:rPr lang="th-TH" dirty="0" smtClean="0"/>
              <a:t>โดยมีจำนวนรอบในการวนซ้ำที่แน่นอน</a:t>
            </a:r>
          </a:p>
          <a:p>
            <a:endParaRPr lang="th-TH" dirty="0" smtClean="0"/>
          </a:p>
          <a:p>
            <a:endParaRPr lang="th-TH" dirty="0" smtClean="0"/>
          </a:p>
          <a:p>
            <a:pPr marL="457200" indent="-457200">
              <a:buFont typeface="+mj-lt"/>
              <a:buAutoNum type="arabicPeriod"/>
            </a:pPr>
            <a:r>
              <a:rPr lang="th-TH" b="1" dirty="0" smtClean="0">
                <a:solidFill>
                  <a:srgbClr val="0070C0"/>
                </a:solidFill>
              </a:rPr>
              <a:t>ค่าเริ่มต้น</a:t>
            </a:r>
            <a:r>
              <a:rPr lang="th-TH" dirty="0" smtClean="0"/>
              <a:t> – ส่วนที่กำหนดค่าเริ่มต้นให้กับตัวแปรนับรอบ</a:t>
            </a:r>
          </a:p>
          <a:p>
            <a:pPr marL="457200" indent="-457200">
              <a:buFont typeface="+mj-lt"/>
              <a:buAutoNum type="arabicPeriod"/>
            </a:pPr>
            <a:r>
              <a:rPr lang="th-TH" b="1" dirty="0" smtClean="0">
                <a:solidFill>
                  <a:srgbClr val="0070C0"/>
                </a:solidFill>
              </a:rPr>
              <a:t>เงื่อนไข</a:t>
            </a:r>
            <a:r>
              <a:rPr lang="th-TH" dirty="0" smtClean="0"/>
              <a:t> – ใช้ตรวจสอบการทำงานของตัวแปรว่า จริง หรือ เท็จ </a:t>
            </a:r>
          </a:p>
          <a:p>
            <a:pPr lvl="1"/>
            <a:r>
              <a:rPr lang="th-TH" dirty="0" smtClean="0"/>
              <a:t>ถ้าเงื่อนไขเป็น </a:t>
            </a:r>
            <a:r>
              <a:rPr lang="th-TH" b="1" dirty="0" smtClean="0">
                <a:solidFill>
                  <a:srgbClr val="00B050"/>
                </a:solidFill>
              </a:rPr>
              <a:t>จริง</a:t>
            </a:r>
            <a:r>
              <a:rPr lang="th-TH" dirty="0" smtClean="0"/>
              <a:t> ก็ทำงานในลูป </a:t>
            </a:r>
            <a:r>
              <a:rPr lang="en-US" dirty="0" smtClean="0"/>
              <a:t>for </a:t>
            </a:r>
            <a:r>
              <a:rPr lang="th-TH" dirty="0" smtClean="0"/>
              <a:t>ต่อไป </a:t>
            </a:r>
          </a:p>
          <a:p>
            <a:pPr lvl="1"/>
            <a:r>
              <a:rPr lang="th-TH" dirty="0" smtClean="0"/>
              <a:t>ถ้าเงื่อนไขเป็น </a:t>
            </a:r>
            <a:r>
              <a:rPr lang="th-TH" b="1" dirty="0" smtClean="0">
                <a:solidFill>
                  <a:srgbClr val="FF0000"/>
                </a:solidFill>
              </a:rPr>
              <a:t>เท็จ</a:t>
            </a:r>
            <a:r>
              <a:rPr lang="th-TH" dirty="0" smtClean="0"/>
              <a:t> จะออกจากการทำงานของลูป </a:t>
            </a:r>
            <a:r>
              <a:rPr lang="en-US" dirty="0" smtClean="0"/>
              <a:t>for</a:t>
            </a:r>
          </a:p>
          <a:p>
            <a:pPr marL="457200" indent="-457200">
              <a:buFont typeface="+mj-lt"/>
              <a:buAutoNum type="arabicPeriod"/>
            </a:pPr>
            <a:r>
              <a:rPr lang="th-TH" b="1" dirty="0" smtClean="0">
                <a:solidFill>
                  <a:srgbClr val="0070C0"/>
                </a:solidFill>
              </a:rPr>
              <a:t>เพิ่มลดค่า </a:t>
            </a:r>
            <a:r>
              <a:rPr lang="th-TH" dirty="0" smtClean="0"/>
              <a:t>– ใช้เพิ่มค่าหรือลดค่าให้กับตัวแปรนับรอบ</a:t>
            </a:r>
            <a:endParaRPr lang="th-TH" dirty="0"/>
          </a:p>
          <a:p>
            <a:r>
              <a:rPr lang="th-TH" dirty="0" smtClean="0"/>
              <a:t>หาก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คำสั่งของ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th-TH" dirty="0" smtClean="0"/>
              <a:t> มีหลายคำสั่ง ให้ใส่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dirty="0" smtClean="0"/>
              <a:t> </a:t>
            </a:r>
            <a:r>
              <a:rPr lang="th-TH" dirty="0" smtClean="0"/>
              <a:t>คุม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885528" y="1929780"/>
            <a:ext cx="5638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kern="0" dirty="0" smtClean="0">
                <a:latin typeface="Tahoma" pitchFamily="34" charset="0"/>
                <a:cs typeface="Tahoma" pitchFamily="34" charset="0"/>
              </a:rPr>
              <a:t>(ค่าเริ่มต้น 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; </a:t>
            </a:r>
            <a:r>
              <a:rPr lang="th-TH" sz="2400" b="1" kern="0" dirty="0" smtClean="0">
                <a:latin typeface="Tahoma" pitchFamily="34" charset="0"/>
                <a:cs typeface="Tahoma" pitchFamily="34" charset="0"/>
              </a:rPr>
              <a:t>เงื่อนไข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 ;</a:t>
            </a:r>
            <a:r>
              <a:rPr lang="th-TH" sz="2400" b="1" kern="0" dirty="0" smtClean="0">
                <a:latin typeface="Tahoma" pitchFamily="34" charset="0"/>
                <a:cs typeface="Tahoma" pitchFamily="34" charset="0"/>
              </a:rPr>
              <a:t> เพิ่มลดค่า)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Tahoma" pitchFamily="34" charset="0"/>
                <a:cs typeface="Tahoma" pitchFamily="34" charset="0"/>
              </a:rPr>
              <a:t>	  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;</a:t>
            </a:r>
            <a:endParaRPr lang="en-US" sz="2400" b="1" kern="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เนื้อหาประกอบด้วย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</a:t>
            </a:r>
          </a:p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– else</a:t>
            </a:r>
          </a:p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</a:t>
            </a:r>
            <a:r>
              <a:rPr lang="th-TH" dirty="0" smtClean="0"/>
              <a:t>ซ้อน </a:t>
            </a:r>
            <a:r>
              <a:rPr lang="en-US" dirty="0" smtClean="0"/>
              <a:t>if (nested if)</a:t>
            </a:r>
          </a:p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– else </a:t>
            </a:r>
            <a:r>
              <a:rPr lang="th-TH" dirty="0" smtClean="0"/>
              <a:t>แบบย่อ</a:t>
            </a:r>
          </a:p>
          <a:p>
            <a:r>
              <a:rPr lang="th-TH" dirty="0" smtClean="0"/>
              <a:t>คำสั่งเงื่อนไข </a:t>
            </a:r>
            <a:r>
              <a:rPr lang="en-US" dirty="0" smtClean="0"/>
              <a:t>switch – case</a:t>
            </a:r>
          </a:p>
          <a:p>
            <a:r>
              <a:rPr lang="th-TH" dirty="0" smtClean="0"/>
              <a:t>คำสั่งวนซ้ำ </a:t>
            </a:r>
            <a:r>
              <a:rPr lang="en-US" dirty="0" smtClean="0"/>
              <a:t>for</a:t>
            </a:r>
          </a:p>
          <a:p>
            <a:r>
              <a:rPr lang="th-TH" dirty="0" smtClean="0"/>
              <a:t>คำสั่ง </a:t>
            </a:r>
            <a:r>
              <a:rPr lang="en-US" dirty="0" smtClean="0"/>
              <a:t>for </a:t>
            </a:r>
            <a:r>
              <a:rPr lang="th-TH" dirty="0" smtClean="0"/>
              <a:t>ซ้อน </a:t>
            </a:r>
            <a:r>
              <a:rPr lang="en-US" dirty="0" smtClean="0"/>
              <a:t>for (nested for)</a:t>
            </a:r>
          </a:p>
          <a:p>
            <a:r>
              <a:rPr lang="th-TH" dirty="0" smtClean="0"/>
              <a:t>คำสั่งวนซ้ำ </a:t>
            </a:r>
            <a:r>
              <a:rPr lang="en-US" dirty="0" smtClean="0"/>
              <a:t>while</a:t>
            </a:r>
          </a:p>
          <a:p>
            <a:r>
              <a:rPr lang="th-TH" dirty="0" smtClean="0"/>
              <a:t>คำสั่งวนซ้ำ </a:t>
            </a:r>
            <a:r>
              <a:rPr lang="en-US" dirty="0" smtClean="0"/>
              <a:t>do – while 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1286635" y="1988840"/>
            <a:ext cx="6667509" cy="403244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  <p:sp>
        <p:nvSpPr>
          <p:cNvPr id="22" name="Flowchart: Connector 21"/>
          <p:cNvSpPr/>
          <p:nvPr/>
        </p:nvSpPr>
        <p:spPr>
          <a:xfrm>
            <a:off x="3643924" y="2859923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22"/>
          <p:cNvCxnSpPr>
            <a:stCxn id="28" idx="2"/>
            <a:endCxn id="22" idx="2"/>
          </p:cNvCxnSpPr>
          <p:nvPr/>
        </p:nvCxnSpPr>
        <p:spPr>
          <a:xfrm rot="5400000" flipH="1">
            <a:off x="2486195" y="4170053"/>
            <a:ext cx="2451447" cy="135989"/>
          </a:xfrm>
          <a:prstGeom prst="bentConnector4">
            <a:avLst>
              <a:gd name="adj1" fmla="val -9325"/>
              <a:gd name="adj2" fmla="val 1222051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8043" y="3820978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0660" y="3230104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120915" y="2214104"/>
            <a:ext cx="1350819" cy="402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latin typeface="Tahoma" pitchFamily="34" charset="0"/>
                <a:cs typeface="Tahoma" pitchFamily="34" charset="0"/>
              </a:rPr>
              <a:t>ค่าเริ่มต้น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2869583" y="4344285"/>
            <a:ext cx="1835729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for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2843809" y="5061132"/>
            <a:ext cx="1872208" cy="402638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เพิ่มลดค่า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91474" y="3407904"/>
            <a:ext cx="1409700" cy="533400"/>
            <a:chOff x="3086100" y="4267200"/>
            <a:chExt cx="1409700" cy="533400"/>
          </a:xfrm>
          <a:noFill/>
        </p:grpSpPr>
        <p:sp>
          <p:nvSpPr>
            <p:cNvPr id="30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26" idx="2"/>
            <a:endCxn id="22" idx="0"/>
          </p:cNvCxnSpPr>
          <p:nvPr/>
        </p:nvCxnSpPr>
        <p:spPr>
          <a:xfrm rot="5400000">
            <a:off x="3674735" y="2738332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4"/>
          </p:cNvCxnSpPr>
          <p:nvPr/>
        </p:nvCxnSpPr>
        <p:spPr>
          <a:xfrm rot="5400000">
            <a:off x="3674734" y="3286313"/>
            <a:ext cx="243181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rot="5400000">
            <a:off x="3590396" y="4138356"/>
            <a:ext cx="402981" cy="88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28" idx="0"/>
          </p:cNvCxnSpPr>
          <p:nvPr/>
        </p:nvCxnSpPr>
        <p:spPr>
          <a:xfrm rot="5400000">
            <a:off x="3626577" y="4900260"/>
            <a:ext cx="314209" cy="7535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24128" y="421700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37" name="Shape 36"/>
          <p:cNvCxnSpPr>
            <a:endCxn id="36" idx="0"/>
          </p:cNvCxnSpPr>
          <p:nvPr/>
        </p:nvCxnSpPr>
        <p:spPr>
          <a:xfrm>
            <a:off x="4486013" y="3674604"/>
            <a:ext cx="2316295" cy="542401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1286635" y="970620"/>
            <a:ext cx="6667509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 algn="ctr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(ค่าเริ่มต้น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;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เพิ่มลดค่า)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 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9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1787792"/>
            <a:ext cx="3894584" cy="291248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 = 1; i &lt;= 5; i++)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printf("%d \n ",i);  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printf("END");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6296" y="332656"/>
            <a:ext cx="166112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1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3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671266" y="1124744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7579479" y="5013176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6007952" y="1648945"/>
            <a:ext cx="296447" cy="1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6003775" y="2578907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/>
          <p:nvPr/>
        </p:nvCxnSpPr>
        <p:spPr>
          <a:xfrm rot="5400000" flipH="1">
            <a:off x="4868306" y="3937955"/>
            <a:ext cx="2575739" cy="162444"/>
          </a:xfrm>
          <a:prstGeom prst="bentConnector4">
            <a:avLst>
              <a:gd name="adj1" fmla="val -8875"/>
              <a:gd name="adj2" fmla="val 91173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64088" y="3644876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True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684316" y="3028987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False</a:t>
            </a:r>
            <a:endParaRPr lang="en-US" sz="2000" dirty="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5480766" y="1802191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1</a:t>
            </a:r>
            <a:endParaRPr kumimoji="0" lang="en-US" sz="2000" b="0" i="0" u="none" strike="noStrike" kern="0" cap="none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480766" y="4904408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+1</a:t>
            </a:r>
            <a:endParaRPr kumimoji="0" lang="en-US" sz="2000" b="0" i="0" u="none" strike="noStrike" kern="0" cap="none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51325" y="3153522"/>
            <a:ext cx="1409700" cy="533400"/>
            <a:chOff x="3086100" y="4267200"/>
            <a:chExt cx="1409700" cy="533400"/>
          </a:xfrm>
        </p:grpSpPr>
        <p:sp>
          <p:nvSpPr>
            <p:cNvPr id="19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43552" y="4343400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&lt;=5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rot="5400000">
            <a:off x="5969136" y="2391868"/>
            <a:ext cx="37407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020871" y="3014386"/>
            <a:ext cx="270608" cy="9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942861" y="3895214"/>
            <a:ext cx="426628" cy="10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951246" y="4699478"/>
            <a:ext cx="409859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32" idx="0"/>
          </p:cNvCxnSpPr>
          <p:nvPr/>
        </p:nvCxnSpPr>
        <p:spPr>
          <a:xfrm>
            <a:off x="6861025" y="3420222"/>
            <a:ext cx="1203363" cy="69332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436095" y="4113549"/>
            <a:ext cx="1440161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write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i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236296" y="4113549"/>
            <a:ext cx="1656184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dirty="0" smtClean="0">
                <a:latin typeface="Tahoma" pitchFamily="34" charset="0"/>
                <a:cs typeface="Tahoma" pitchFamily="34" charset="0"/>
              </a:rPr>
              <a:t>write END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7805075" y="4753862"/>
            <a:ext cx="518627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/>
      <p:bldP spid="15" grpId="0"/>
      <p:bldP spid="16" grpId="0" animBg="1"/>
      <p:bldP spid="17" grpId="0" animBg="1"/>
      <p:bldP spid="26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10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  <p:sp>
        <p:nvSpPr>
          <p:cNvPr id="9" name="Rectangle 8"/>
          <p:cNvSpPr/>
          <p:nvPr/>
        </p:nvSpPr>
        <p:spPr bwMode="auto">
          <a:xfrm>
            <a:off x="533400" y="1447800"/>
            <a:ext cx="5028710" cy="356537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 = 1; i &lt;= 5; i++)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printf("i = %d , ",i);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printf("2*%d = %d \n",i,i*2);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printf("END");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1447800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1 , 2*1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2 , 2*2 = 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3 , 2*3 = 6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4 , 2*4 = 8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5 , 2*5 = 10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7135" y="1448780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11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5" y="1447800"/>
            <a:ext cx="5535615" cy="428545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= 1;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   ;  i &lt;= 5  ;   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%d , ",i);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printf("2*%d = %d \n",i,i*2);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printf("END");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6225" y="1453927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1 , 2*1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2 , 2*2 = 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3 , 2*3 = 6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4 , 2*4 = 8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5 , 2*5 = 10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1454907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12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06514" y="1427584"/>
            <a:ext cx="4455495" cy="389162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18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latin typeface="Courier New" pitchFamily="49" charset="0"/>
                <a:cs typeface="Courier New" pitchFamily="49" charset="0"/>
              </a:rPr>
              <a:t>  int i, sum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 = 2 ; i &lt;= 10 ; i+=2)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printf("i = %d \n",i);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18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latin typeface="Courier New" pitchFamily="49" charset="0"/>
                <a:cs typeface="Courier New" pitchFamily="49" charset="0"/>
              </a:rPr>
              <a:t>  printf("sum = %d ", sum);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18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0312" y="476672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2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4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6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8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10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sum = 30</a:t>
            </a:r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542481" y="1346572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7637187" y="5499472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9" idx="2"/>
            <a:endCxn id="18" idx="0"/>
          </p:cNvCxnSpPr>
          <p:nvPr/>
        </p:nvCxnSpPr>
        <p:spPr>
          <a:xfrm rot="16200000" flipH="1">
            <a:off x="5905800" y="1849161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7218087" y="4546972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write sum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874990" y="3262391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hape 13"/>
          <p:cNvCxnSpPr>
            <a:stCxn id="20" idx="2"/>
            <a:endCxn id="13" idx="2"/>
          </p:cNvCxnSpPr>
          <p:nvPr/>
        </p:nvCxnSpPr>
        <p:spPr>
          <a:xfrm rot="5400000" flipH="1">
            <a:off x="4840881" y="4448901"/>
            <a:ext cx="2220619" cy="152401"/>
          </a:xfrm>
          <a:prstGeom prst="bentConnector4">
            <a:avLst>
              <a:gd name="adj1" fmla="val -10294"/>
              <a:gd name="adj2" fmla="val 82618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21255" y="4204072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true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471726" y="3632572"/>
            <a:ext cx="705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false</a:t>
            </a:r>
            <a:endParaRPr lang="en-US" sz="2000" dirty="0"/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351981" y="2616572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5351981" y="1970753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 =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109526" y="4586953"/>
            <a:ext cx="183572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 =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sum+i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5351981" y="5232772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+=2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22540" y="3810372"/>
            <a:ext cx="1409700" cy="533400"/>
            <a:chOff x="3086100" y="4267200"/>
            <a:chExt cx="1409700" cy="533400"/>
          </a:xfrm>
        </p:grpSpPr>
        <p:sp>
          <p:nvSpPr>
            <p:cNvPr id="22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43552" y="4343400"/>
              <a:ext cx="8947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&lt;=10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>
            <a:stCxn id="18" idx="2"/>
            <a:endCxn id="17" idx="0"/>
          </p:cNvCxnSpPr>
          <p:nvPr/>
        </p:nvCxnSpPr>
        <p:spPr>
          <a:xfrm rot="5400000">
            <a:off x="5905801" y="2494981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3" idx="0"/>
          </p:cNvCxnSpPr>
          <p:nvPr/>
        </p:nvCxnSpPr>
        <p:spPr>
          <a:xfrm rot="5400000">
            <a:off x="5905801" y="3140800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</p:cNvCxnSpPr>
          <p:nvPr/>
        </p:nvCxnSpPr>
        <p:spPr>
          <a:xfrm rot="5400000">
            <a:off x="5905800" y="3688781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0"/>
          </p:cNvCxnSpPr>
          <p:nvPr/>
        </p:nvCxnSpPr>
        <p:spPr>
          <a:xfrm rot="16200000" flipH="1">
            <a:off x="5905800" y="4465361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0" idx="0"/>
          </p:cNvCxnSpPr>
          <p:nvPr/>
        </p:nvCxnSpPr>
        <p:spPr>
          <a:xfrm rot="5400000">
            <a:off x="5905801" y="5111181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12" idx="0"/>
          </p:cNvCxnSpPr>
          <p:nvPr/>
        </p:nvCxnSpPr>
        <p:spPr>
          <a:xfrm>
            <a:off x="6732240" y="4077072"/>
            <a:ext cx="1395052" cy="4699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0"/>
          </p:cNvCxnSpPr>
          <p:nvPr/>
        </p:nvCxnSpPr>
        <p:spPr>
          <a:xfrm rot="5400000">
            <a:off x="7836347" y="5213722"/>
            <a:ext cx="5715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62310" y="458670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for </a:t>
            </a:r>
            <a:r>
              <a:rPr lang="th-TH" dirty="0" smtClean="0"/>
              <a:t>ซ้อน </a:t>
            </a:r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เป็นการนำคำสั่งทำซ้ำ </a:t>
            </a:r>
            <a:r>
              <a:rPr lang="en-US" dirty="0" smtClean="0"/>
              <a:t>for </a:t>
            </a:r>
            <a:r>
              <a:rPr lang="th-TH" dirty="0" smtClean="0"/>
              <a:t>หลายๆ ชุดมาทำงานซ้อนกัน</a:t>
            </a:r>
          </a:p>
          <a:p>
            <a:r>
              <a:rPr lang="th-TH" dirty="0" smtClean="0"/>
              <a:t>การทำงานจะเริ่มจากลูป </a:t>
            </a:r>
            <a:r>
              <a:rPr lang="en-US" dirty="0" smtClean="0"/>
              <a:t>for </a:t>
            </a:r>
            <a:r>
              <a:rPr lang="th-TH" dirty="0" smtClean="0"/>
              <a:t>ที่อยู่ข้างนอกไปสู่การทำงานของลูป </a:t>
            </a:r>
            <a:r>
              <a:rPr lang="en-US" dirty="0" smtClean="0"/>
              <a:t>for </a:t>
            </a:r>
            <a:r>
              <a:rPr lang="th-TH" dirty="0" smtClean="0"/>
              <a:t>ที่อยู่ข้างใน</a:t>
            </a:r>
          </a:p>
          <a:p>
            <a:r>
              <a:rPr lang="th-TH" dirty="0" smtClean="0"/>
              <a:t>ลูป </a:t>
            </a:r>
            <a:r>
              <a:rPr lang="en-US" dirty="0" smtClean="0"/>
              <a:t>for </a:t>
            </a:r>
            <a:r>
              <a:rPr lang="th-TH" dirty="0" smtClean="0"/>
              <a:t>ที่อยู่ข้างในจะทำจนเสร็จสมบูรณ์จึงจะกลับออกไปทำลูปนอกอีกครั้ง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13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565" y="1343862"/>
            <a:ext cx="4995555" cy="4560539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=1;i&lt;=3;i++)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%d\n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 j=1 ; j&lt;=3 ; j++)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{</a:t>
            </a:r>
          </a:p>
          <a:p>
            <a:pPr marL="34290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("j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d\n",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10312" y="946150"/>
            <a:ext cx="1728788" cy="523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ผลลัพธ์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3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3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3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3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7215" y="1358770"/>
            <a:ext cx="1485165" cy="4815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14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99200" y="851223"/>
            <a:ext cx="172878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th-TH" sz="2400" kern="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ผลลัพธ์</a:t>
            </a:r>
            <a:endParaRPr kumimoji="0" lang="th-TH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=2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=3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38200" y="1283671"/>
            <a:ext cx="4813920" cy="446994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 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=1;i&lt;=3;i++)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%d\n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 j=1 ; j&lt;=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{</a:t>
            </a:r>
          </a:p>
          <a:p>
            <a:pPr marL="34290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("j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d\n",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7215" y="1268760"/>
            <a:ext cx="1485165" cy="4905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15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1418" y="1268760"/>
            <a:ext cx="4465637" cy="4140460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n ; 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for(j = 1; j &lt;=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if(j !=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("0");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("0\n");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7135" y="1447800"/>
            <a:ext cx="2741240" cy="1666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000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7135" y="1447800"/>
            <a:ext cx="2741240" cy="1666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16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16014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โปรแกรมเพื่อทดสอบว่าตัวเลขว่าเป็นจำนวนเฉพาะหรือไม่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4" y="1784774"/>
            <a:ext cx="5625625" cy="443453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num, i, prime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printf("Enter number:");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scanf("%d",&amp;num);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for(i=1; i&lt;=num; i++)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if(num%i == 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prime++;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if(prime == 2)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printf("%d is Prime",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printf("%d is Not Prime",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2180" y="2057890"/>
            <a:ext cx="2655295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number:7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 is Prime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2181" y="3093005"/>
            <a:ext cx="2655295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number:10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10 is Not Prime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92181" y="4128120"/>
            <a:ext cx="2655295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number:727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727 is Prime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</a:t>
            </a:r>
            <a:r>
              <a:rPr lang="th-TH" dirty="0" smtClean="0"/>
              <a:t>เป็นคำสั่งให้ตรวจสอบผลลัพธ์ของเงื่อนไข (นิพจน์)</a:t>
            </a:r>
          </a:p>
          <a:p>
            <a:pPr lvl="1"/>
            <a:r>
              <a:rPr lang="th-TH" dirty="0" smtClean="0"/>
              <a:t>ถ้าเป็น </a:t>
            </a:r>
            <a:r>
              <a:rPr lang="th-TH" b="1" dirty="0" smtClean="0">
                <a:solidFill>
                  <a:srgbClr val="00B050"/>
                </a:solidFill>
              </a:rPr>
              <a:t>จริง (</a:t>
            </a:r>
            <a:r>
              <a:rPr lang="en-US" b="1" dirty="0" smtClean="0">
                <a:solidFill>
                  <a:srgbClr val="00B050"/>
                </a:solidFill>
              </a:rPr>
              <a:t>True) </a:t>
            </a:r>
            <a:r>
              <a:rPr lang="th-TH" dirty="0" smtClean="0"/>
              <a:t>ให้ทำคำสั่งต่าง ๆ ใน </a:t>
            </a:r>
            <a:r>
              <a:rPr lang="en-US" dirty="0" smtClean="0"/>
              <a:t>if</a:t>
            </a:r>
          </a:p>
          <a:p>
            <a:pPr lvl="1"/>
            <a:r>
              <a:rPr lang="th-TH" dirty="0" smtClean="0"/>
              <a:t>ถ้าเป็น </a:t>
            </a:r>
            <a:r>
              <a:rPr lang="th-TH" b="1" dirty="0" smtClean="0">
                <a:solidFill>
                  <a:srgbClr val="FF0000"/>
                </a:solidFill>
              </a:rPr>
              <a:t>เท็จ (</a:t>
            </a:r>
            <a:r>
              <a:rPr lang="en-US" b="1" dirty="0" smtClean="0">
                <a:solidFill>
                  <a:srgbClr val="FF0000"/>
                </a:solidFill>
              </a:rPr>
              <a:t>False) </a:t>
            </a:r>
            <a:r>
              <a:rPr lang="th-TH" dirty="0" smtClean="0"/>
              <a:t>จะไม่ทำคำสั่งต่าง ๆ ใน </a:t>
            </a:r>
            <a:r>
              <a:rPr lang="en-US" dirty="0" smtClean="0"/>
              <a:t>if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</a:t>
            </a:r>
            <a:r>
              <a:rPr lang="th-TH" dirty="0" smtClean="0"/>
              <a:t>จะทำคำสั่ง1</a:t>
            </a:r>
            <a:br>
              <a:rPr lang="th-TH" dirty="0" smtClean="0"/>
            </a:br>
            <a:r>
              <a:rPr lang="th-TH" dirty="0" smtClean="0"/>
              <a:t>แล้วทำคำสั่ง2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False </a:t>
            </a:r>
            <a:r>
              <a:rPr lang="th-TH" dirty="0" smtClean="0"/>
              <a:t>จะข้ามไปทำคำสั่ง2 เลย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67544" y="3114652"/>
            <a:ext cx="2574286" cy="1579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4182" y="2627412"/>
            <a:ext cx="5277172" cy="316835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nn-NO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3706974" y="3999012"/>
            <a:ext cx="182880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012421" y="2950865"/>
            <a:ext cx="495301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4"/>
          </p:cNvCxnSpPr>
          <p:nvPr/>
        </p:nvCxnSpPr>
        <p:spPr>
          <a:xfrm rot="5400000">
            <a:off x="6145374" y="5080893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6145374" y="4623693"/>
            <a:ext cx="304800" cy="304800"/>
          </a:xfrm>
          <a:prstGeom prst="flowChart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hape 17"/>
          <p:cNvCxnSpPr>
            <a:endCxn id="12" idx="6"/>
          </p:cNvCxnSpPr>
          <p:nvPr/>
        </p:nvCxnSpPr>
        <p:spPr>
          <a:xfrm flipH="1">
            <a:off x="6450174" y="3515222"/>
            <a:ext cx="647700" cy="1260871"/>
          </a:xfrm>
          <a:prstGeom prst="bentConnector3">
            <a:avLst>
              <a:gd name="adj1" fmla="val -21210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9" idx="4"/>
            <a:endCxn id="12" idx="2"/>
          </p:cNvCxnSpPr>
          <p:nvPr/>
        </p:nvCxnSpPr>
        <p:spPr>
          <a:xfrm rot="16200000" flipH="1">
            <a:off x="5204384" y="3835102"/>
            <a:ext cx="357981" cy="152400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0"/>
          </p:cNvCxnSpPr>
          <p:nvPr/>
        </p:nvCxnSpPr>
        <p:spPr>
          <a:xfrm rot="10800000" flipV="1">
            <a:off x="4621374" y="3515222"/>
            <a:ext cx="800100" cy="48379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16624" y="3061593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4" y="309969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21474" y="3198913"/>
            <a:ext cx="1676400" cy="632618"/>
            <a:chOff x="6019800" y="3848101"/>
            <a:chExt cx="1676400" cy="632618"/>
          </a:xfrm>
        </p:grpSpPr>
        <p:sp>
          <p:nvSpPr>
            <p:cNvPr id="19" name="AutoShape 85"/>
            <p:cNvSpPr>
              <a:spLocks noChangeArrowheads="1"/>
            </p:cNvSpPr>
            <p:nvPr/>
          </p:nvSpPr>
          <p:spPr bwMode="auto">
            <a:xfrm>
              <a:off x="6019800" y="3848101"/>
              <a:ext cx="1676400" cy="632618"/>
            </a:xfrm>
            <a:prstGeom prst="diamond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6996" y="3943290"/>
              <a:ext cx="1063112" cy="40011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/>
              <a:r>
                <a:rPr lang="th-TH" sz="2000" b="1" dirty="0" smtClean="0">
                  <a:solidFill>
                    <a:srgbClr val="0070C0"/>
                  </a:solidFill>
                  <a:latin typeface="Courier New" pitchFamily="49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5410386" y="5219700"/>
            <a:ext cx="182880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while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</a:t>
            </a:r>
            <a:r>
              <a:rPr lang="th-TH" dirty="0" smtClean="0"/>
              <a:t>เป็นคำสั่งวนซ้ำ สั่งให้ทำค่ำสั่งใน </a:t>
            </a:r>
            <a:r>
              <a:rPr lang="en-US" dirty="0" smtClean="0"/>
              <a:t>while </a:t>
            </a:r>
            <a:r>
              <a:rPr lang="th-TH" dirty="0" smtClean="0"/>
              <a:t>ซ้ำๆ จนกระทั่งเงื่อนไขเป็นเท็จ จึงจะจบการวนซ้ำ</a:t>
            </a:r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ตรวจสอบเงื่อนไขก่อนเข้าทำงานใน </a:t>
            </a:r>
            <a:r>
              <a:rPr lang="en-US" dirty="0" smtClean="0"/>
              <a:t>while </a:t>
            </a:r>
            <a:r>
              <a:rPr lang="th-TH" dirty="0" smtClean="0"/>
              <a:t>ทุกครั้ง</a:t>
            </a:r>
          </a:p>
          <a:p>
            <a:r>
              <a:rPr lang="th-TH" dirty="0" smtClean="0"/>
              <a:t>ถ้าเงื่อนไขเป็นจริง จะทำงานคำสั่งใน </a:t>
            </a:r>
            <a:r>
              <a:rPr lang="en-US" dirty="0" smtClean="0"/>
              <a:t>while </a:t>
            </a:r>
            <a:r>
              <a:rPr lang="th-TH" dirty="0" smtClean="0"/>
              <a:t>แล้วจึงกลับไปตรวจสอบเงื่อนไขอีกครั้ง</a:t>
            </a:r>
          </a:p>
          <a:p>
            <a:r>
              <a:rPr lang="th-TH" dirty="0" smtClean="0"/>
              <a:t>วนซ้ำจนกว่าเงื่อนไขจะเป็นเท็จ จึงออกจาก </a:t>
            </a:r>
            <a:r>
              <a:rPr lang="en-US" dirty="0" smtClean="0"/>
              <a:t>loop while</a:t>
            </a:r>
          </a:p>
          <a:p>
            <a:r>
              <a:rPr lang="th-TH" dirty="0" smtClean="0"/>
              <a:t>หาก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คำสั่ง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ของ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while</a:t>
            </a:r>
            <a:r>
              <a:rPr lang="th-TH" dirty="0" smtClean="0"/>
              <a:t> </a:t>
            </a:r>
            <a:r>
              <a:rPr lang="th-TH" dirty="0" smtClean="0"/>
              <a:t>มีหลายคำสั่ง ให้ใส่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dirty="0" smtClean="0"/>
              <a:t> </a:t>
            </a:r>
            <a:r>
              <a:rPr lang="th-TH" dirty="0" smtClean="0"/>
              <a:t>คุม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69335" y="2528900"/>
            <a:ext cx="5638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while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kern="0" dirty="0" smtClean="0">
                <a:latin typeface="Tahoma" pitchFamily="34" charset="0"/>
                <a:cs typeface="Tahoma" pitchFamily="34" charset="0"/>
              </a:rPr>
              <a:t>(เงื่อนไข)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Tahoma" pitchFamily="34" charset="0"/>
                <a:cs typeface="Tahoma" pitchFamily="34" charset="0"/>
              </a:rPr>
              <a:t>		    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;</a:t>
            </a:r>
            <a:endParaRPr lang="en-US" sz="2400" b="1" kern="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while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261864" y="2123854"/>
            <a:ext cx="6550496" cy="3897433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3609747" y="2859923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hape 8"/>
          <p:cNvCxnSpPr>
            <a:stCxn id="13" idx="2"/>
            <a:endCxn id="8" idx="2"/>
          </p:cNvCxnSpPr>
          <p:nvPr/>
        </p:nvCxnSpPr>
        <p:spPr>
          <a:xfrm rot="5400000" flipH="1">
            <a:off x="2665031" y="3957040"/>
            <a:ext cx="2036857" cy="147425"/>
          </a:xfrm>
          <a:prstGeom prst="bentConnector4">
            <a:avLst>
              <a:gd name="adj1" fmla="val -29529"/>
              <a:gd name="adj2" fmla="val 1040655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6815" y="4014065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2070" y="3429000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726795" y="4646542"/>
            <a:ext cx="2060753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57297" y="3615680"/>
            <a:ext cx="1409700" cy="533400"/>
            <a:chOff x="3086100" y="4267200"/>
            <a:chExt cx="1409700" cy="533400"/>
          </a:xfrm>
          <a:noFill/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>
            <a:off x="3536669" y="3390201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2110" y="4469050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23" name="Shape 22"/>
          <p:cNvCxnSpPr/>
          <p:nvPr/>
        </p:nvCxnSpPr>
        <p:spPr>
          <a:xfrm>
            <a:off x="4481990" y="3879050"/>
            <a:ext cx="2316295" cy="542401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1752600" y="980728"/>
            <a:ext cx="5638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		    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Straight Arrow Connector 42"/>
          <p:cNvCxnSpPr>
            <a:endCxn id="8" idx="0"/>
          </p:cNvCxnSpPr>
          <p:nvPr/>
        </p:nvCxnSpPr>
        <p:spPr>
          <a:xfrm rot="16200000" flipH="1">
            <a:off x="3484004" y="2581780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rot="5400000">
            <a:off x="3514502" y="4396489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17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33399" y="1447799"/>
            <a:ext cx="5073715" cy="382640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4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4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4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  int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(n &lt; 5)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 = %d \n",n);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4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447800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1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3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18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1511" y="980728"/>
            <a:ext cx="6138682" cy="54006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num, sum, n;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sum =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printf("Enter number \n(0 = End)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(num != 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printf("num = %d \n",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num;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printf("Enter number:");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printf("AVG.  = %d ", sum/n);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8" y="1104900"/>
            <a:ext cx="2520280" cy="339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(0 = End) :10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AVG.  = 20</a:t>
            </a:r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do – while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do – while </a:t>
            </a:r>
            <a:r>
              <a:rPr lang="th-TH" dirty="0" smtClean="0"/>
              <a:t>เป็นคำสั่งวนซ้ำ สั่งให้ทำคำสั่งใน </a:t>
            </a:r>
            <a:r>
              <a:rPr lang="en-US" dirty="0" smtClean="0"/>
              <a:t>do-while </a:t>
            </a:r>
            <a:r>
              <a:rPr lang="th-TH" dirty="0" smtClean="0"/>
              <a:t>หนึ่งรอบ แล้วจึงตรวจสอบเงื่อนไข แล้วทำซ้ำจนกระทั่งเงื่อนไขเป็นเท็จ จึงจะจบการวนซ้ำ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3383995"/>
            <a:ext cx="5638800" cy="1575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 {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   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do – while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261864" y="2771927"/>
            <a:ext cx="6550496" cy="3357373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3609747" y="3429000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hape 8"/>
          <p:cNvCxnSpPr>
            <a:stCxn id="16" idx="2"/>
            <a:endCxn id="8" idx="2"/>
          </p:cNvCxnSpPr>
          <p:nvPr/>
        </p:nvCxnSpPr>
        <p:spPr>
          <a:xfrm rot="5400000" flipH="1">
            <a:off x="2662854" y="4528293"/>
            <a:ext cx="2046185" cy="152400"/>
          </a:xfrm>
          <a:prstGeom prst="bentConnector4">
            <a:avLst>
              <a:gd name="adj1" fmla="val -11172"/>
              <a:gd name="adj2" fmla="val 1165899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6805" y="5427223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6995" y="4914165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546775" y="4194085"/>
            <a:ext cx="2430270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do-while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57297" y="5094185"/>
            <a:ext cx="1409700" cy="533400"/>
            <a:chOff x="3086100" y="4267200"/>
            <a:chExt cx="1409700" cy="533400"/>
          </a:xfrm>
          <a:noFill/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>
            <a:off x="3536669" y="3968720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7105" y="5139190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43" name="Straight Arrow Connector 42"/>
          <p:cNvCxnSpPr>
            <a:endCxn id="8" idx="0"/>
          </p:cNvCxnSpPr>
          <p:nvPr/>
        </p:nvCxnSpPr>
        <p:spPr>
          <a:xfrm rot="16200000" flipH="1">
            <a:off x="3484004" y="3150857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514501" y="4846539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1752600" y="1043862"/>
            <a:ext cx="5638800" cy="1575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 {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   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6985" y="5364215"/>
            <a:ext cx="99011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19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1447800"/>
            <a:ext cx="4838700" cy="36576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int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 = %d \n", 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(n &lt; 5);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447800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1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3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936104"/>
          </a:xfrm>
        </p:spPr>
        <p:txBody>
          <a:bodyPr/>
          <a:lstStyle/>
          <a:p>
            <a:r>
              <a:rPr lang="en-US" dirty="0" smtClean="0"/>
              <a:t>Example # 20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71500" y="908720"/>
            <a:ext cx="6237693" cy="54006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num, sum, n;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sum =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printf("Enter number \n(0 = End)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printf("num = %d \n",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num;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printf("Enter number:");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while (num != 0)</a:t>
            </a:r>
            <a:endParaRPr lang="nn-NO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printf("AVG.  = %d ", sum/n);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8" y="1104900"/>
            <a:ext cx="2520280" cy="339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(0 = End) :10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AVG.  = 20</a:t>
            </a:r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725144"/>
            <a:ext cx="270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do-while </a:t>
            </a:r>
            <a:r>
              <a:rPr lang="th-TH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จะคล้ายกับ</a:t>
            </a:r>
            <a:r>
              <a:rPr lang="en-US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while</a:t>
            </a:r>
            <a:r>
              <a:rPr lang="th-TH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แต่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2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do-while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จะต้องทำอย่างน้อย 1 รอบก่อน</a:t>
            </a:r>
            <a:endParaRPr lang="th-TH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10" y="26132"/>
            <a:ext cx="8784976" cy="936104"/>
          </a:xfrm>
        </p:spPr>
        <p:txBody>
          <a:bodyPr/>
          <a:lstStyle/>
          <a:p>
            <a:r>
              <a:rPr lang="en-US" dirty="0" smtClean="0"/>
              <a:t>Example # 21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1510" y="952500"/>
            <a:ext cx="5210590" cy="5311815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i, sum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printf("Insert number : 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printf("input data [y/n]:");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c = getch();</a:t>
            </a:r>
            <a:endParaRPr lang="th-TH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printf("%c \n", c);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(c == 'y');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printf("sum = %d\n", sum);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1028700"/>
            <a:ext cx="3390900" cy="255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Insert number : 1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input data [y/n]:y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Insert number : 2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input data [y/n]:y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Insert number : 3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input data [y/n]:n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sum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21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06515" y="952500"/>
            <a:ext cx="5165585" cy="5448300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i, sum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printf("Insert number : 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printf("input data [y/n]:");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c = getch();</a:t>
            </a:r>
            <a:endParaRPr lang="th-TH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printf("%c \n", c);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(c == 'y');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printf("sum = %d\n", sum);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070" y="998730"/>
            <a:ext cx="379171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เรียกใช้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Library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stdio.h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2070" y="1313765"/>
            <a:ext cx="379171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เรียกใช้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Library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conio.h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ใช้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getch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2070" y="1628801"/>
            <a:ext cx="3791716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โปรแกรมหลัก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02070" y="1898831"/>
            <a:ext cx="3791716" cy="315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{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เริ่มต้นโปรแกรมหลัก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2070" y="221386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char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02070" y="2483895"/>
            <a:ext cx="379171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, sum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02070" y="279893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เริ่มคำสั่งวนรอบแบบ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do-while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2070" y="3113966"/>
            <a:ext cx="379171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"Insert number : "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02070" y="374403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คำนวณค่า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sum = sum +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02070" y="405907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"input data [y/n]:"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2070" y="437410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รับตัวอักษรไว้ในตัวแปร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2070" y="468914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นำตัวอักษรในตัวแปร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มาแสดง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02070" y="500417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จบคำสั่งวนรอบแบบ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do-while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02070" y="527420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ตรวจสอบเงื่อนไขว่า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 == y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หรือไม่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02070" y="558924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แสดงค่า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02070" y="585927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}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จบโปรแกรมหลัก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2070" y="342900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รับข้อมูลใส่ตัวแปร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814160" y="1707349"/>
            <a:ext cx="4333904" cy="290990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&gt;</a:t>
            </a:r>
            <a:endParaRPr lang="th-TH" sz="2400" kern="0" dirty="0" smtClean="0">
              <a:solidFill>
                <a:schemeClr val="accent3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main()</a:t>
            </a:r>
            <a:endParaRPr lang="en-US" sz="24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Tahoma" pitchFamily="34" charset="0"/>
                <a:cs typeface="Tahoma" pitchFamily="34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score;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err="1" smtClean="0">
                <a:latin typeface="Tahoma" pitchFamily="34" charset="0"/>
                <a:cs typeface="Tahoma" pitchFamily="34" charset="0"/>
              </a:rPr>
              <a:t>scanf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("%</a:t>
            </a:r>
            <a:r>
              <a:rPr lang="en-US" sz="2400" kern="0" dirty="0" err="1" smtClean="0">
                <a:latin typeface="Tahoma" pitchFamily="34" charset="0"/>
                <a:cs typeface="Tahoma" pitchFamily="34" charset="0"/>
              </a:rPr>
              <a:t>d",&amp;score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if (score &gt;= 50)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printf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("You Passed \n");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printf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("Good bye \n");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}</a:t>
            </a:r>
            <a:endParaRPr lang="en-US" sz="24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818573"/>
            <a:ext cx="2052626" cy="11620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 Passed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3456873"/>
            <a:ext cx="2052626" cy="11620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49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0" y="1707349"/>
            <a:ext cx="4747950" cy="290990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(score &gt;= 50)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printf("You Passed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printf("Good bye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53625"/>
            <a:ext cx="8784976" cy="936104"/>
          </a:xfrm>
        </p:spPr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23528" y="998729"/>
            <a:ext cx="2538282" cy="1705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คำสั่งอื่น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1811" y="998730"/>
            <a:ext cx="2790310" cy="1710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652121" y="1493784"/>
            <a:ext cx="3195354" cy="4815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นิพจน์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break;</a:t>
            </a:r>
            <a:endParaRPr lang="th-TH" sz="2000" b="1" i="1" dirty="0" smtClean="0"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 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3528" y="2708920"/>
            <a:ext cx="5328592" cy="99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bIns="108000"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(ค่าเริ่มต้น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;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เพิ่มลดค่า)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 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3528" y="3699030"/>
            <a:ext cx="5328592" cy="965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bIns="108000"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	   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3528" y="4644135"/>
            <a:ext cx="5328592" cy="166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bIns="108000"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 {</a:t>
            </a:r>
            <a:endParaRPr lang="th-TH" sz="20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   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52120" y="998730"/>
            <a:ext cx="3195355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spc="-30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th-TH" sz="2000" b="1" spc="-3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pc="-300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th-TH" sz="2000" b="1" spc="-300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spc="-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spc="-30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th-TH" sz="2000" b="1" spc="-3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b="1" spc="-3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spc="-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kern="0" spc="-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41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6593" y="1223755"/>
            <a:ext cx="2360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คำสั่งวนซ้ำ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while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06515" y="1853825"/>
            <a:ext cx="4500500" cy="400544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954039" y="2589894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stCxn id="14" idx="2"/>
            <a:endCxn id="10" idx="2"/>
          </p:cNvCxnSpPr>
          <p:nvPr/>
        </p:nvCxnSpPr>
        <p:spPr>
          <a:xfrm rot="5400000" flipH="1">
            <a:off x="1009323" y="3687011"/>
            <a:ext cx="2036857" cy="147425"/>
          </a:xfrm>
          <a:prstGeom prst="bentConnector4">
            <a:avLst>
              <a:gd name="adj1" fmla="val -29529"/>
              <a:gd name="adj2" fmla="val 102259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1107" y="3744036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6815" y="3158970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071087" y="4376513"/>
            <a:ext cx="2060753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01589" y="3345651"/>
            <a:ext cx="1409700" cy="533400"/>
            <a:chOff x="3086100" y="4267200"/>
            <a:chExt cx="1409700" cy="533400"/>
          </a:xfrm>
          <a:noFill/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1880961" y="3120172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rot="16200000" flipH="1">
            <a:off x="1828296" y="2311751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858794" y="4126460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4707015" y="1853825"/>
            <a:ext cx="4210236" cy="400544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6760097" y="2605842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hape 41"/>
          <p:cNvCxnSpPr>
            <a:endCxn id="41" idx="2"/>
          </p:cNvCxnSpPr>
          <p:nvPr/>
        </p:nvCxnSpPr>
        <p:spPr>
          <a:xfrm rot="5400000" flipH="1">
            <a:off x="5813204" y="3705135"/>
            <a:ext cx="2046185" cy="152400"/>
          </a:xfrm>
          <a:prstGeom prst="bentConnector4">
            <a:avLst>
              <a:gd name="adj1" fmla="val -29394"/>
              <a:gd name="adj2" fmla="val 1002791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67155" y="4604065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77345" y="4091007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 bwMode="auto">
          <a:xfrm>
            <a:off x="5697125" y="3370927"/>
            <a:ext cx="2430270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do-while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6" name="Group 14"/>
          <p:cNvGrpSpPr/>
          <p:nvPr/>
        </p:nvGrpSpPr>
        <p:grpSpPr>
          <a:xfrm>
            <a:off x="6207647" y="4271027"/>
            <a:ext cx="1409700" cy="533400"/>
            <a:chOff x="3086100" y="4267200"/>
            <a:chExt cx="1409700" cy="533400"/>
          </a:xfrm>
          <a:noFill/>
        </p:grpSpPr>
        <p:sp>
          <p:nvSpPr>
            <p:cNvPr id="47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5400000">
            <a:off x="6687019" y="3145562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0"/>
          </p:cNvCxnSpPr>
          <p:nvPr/>
        </p:nvCxnSpPr>
        <p:spPr>
          <a:xfrm rot="16200000" flipH="1">
            <a:off x="6634354" y="2327699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6664851" y="4023381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87335" y="4541057"/>
            <a:ext cx="99011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16805" y="3609020"/>
            <a:ext cx="99011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47137" y="1223755"/>
            <a:ext cx="2905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คำสั่งวนซ้ำ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do-while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7"/>
          <p:cNvSpPr>
            <a:spLocks noGrp="1"/>
          </p:cNvSpPr>
          <p:nvPr>
            <p:ph type="subTitle" idx="1"/>
          </p:nvPr>
        </p:nvSpPr>
        <p:spPr>
          <a:xfrm>
            <a:off x="683581" y="3248980"/>
            <a:ext cx="7776850" cy="277230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Q&amp;A</a:t>
            </a:r>
            <a:endParaRPr lang="th-TH" sz="8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990110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คำสั่งที่อยู่ใน </a:t>
            </a:r>
            <a:r>
              <a:rPr lang="en-US" dirty="0" smtClean="0"/>
              <a:t>if </a:t>
            </a:r>
            <a:r>
              <a:rPr lang="th-TH" dirty="0" smtClean="0"/>
              <a:t>หากมีคำสั่งมากกว่า 1 คำสั่งสามารถทำได้โดยการใช้เครื่องหมายวงเล็บปีกกา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{  }</a:t>
            </a:r>
            <a:r>
              <a:rPr lang="th-TH" dirty="0" smtClean="0"/>
              <a:t> เพื่อจัดคำสั่งเป็นกลุ่มเดียวกัน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86535" y="2513383"/>
            <a:ext cx="2324100" cy="2667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คำสั่ง1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;</a:t>
            </a:r>
            <a:endParaRPr lang="th-TH" sz="2000" b="1" dirty="0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คำสั่ง2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th-TH" sz="2000" b="1" dirty="0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คำสั่ง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41831" y="2258870"/>
            <a:ext cx="5715634" cy="38862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(score &gt;= 50)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printf("Score = %d \</a:t>
            </a:r>
            <a:r>
              <a:rPr lang="en-US" sz="20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n",score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printf("You Passed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printf("Good bye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7265" y="2394113"/>
            <a:ext cx="2095500" cy="1409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Score = 70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 Passed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- else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</a:t>
            </a:r>
            <a:r>
              <a:rPr lang="th-TH" dirty="0" smtClean="0"/>
              <a:t>เป็นคำสั่งให้ตรวจสอบผลลัพธ์ของเงื่อนไข (นิพจน์)</a:t>
            </a:r>
          </a:p>
          <a:p>
            <a:pPr lvl="1"/>
            <a:r>
              <a:rPr lang="th-TH" dirty="0" smtClean="0"/>
              <a:t>ถ้าเป็น </a:t>
            </a:r>
            <a:r>
              <a:rPr lang="th-TH" b="1" dirty="0" smtClean="0">
                <a:solidFill>
                  <a:srgbClr val="00B050"/>
                </a:solidFill>
              </a:rPr>
              <a:t>จริง (</a:t>
            </a:r>
            <a:r>
              <a:rPr lang="en-US" b="1" dirty="0" smtClean="0">
                <a:solidFill>
                  <a:srgbClr val="00B050"/>
                </a:solidFill>
              </a:rPr>
              <a:t>true) </a:t>
            </a:r>
            <a:r>
              <a:rPr lang="th-TH" dirty="0" smtClean="0"/>
              <a:t>ให้ทำคำสั่งต่าง ๆ ใน </a:t>
            </a:r>
            <a:r>
              <a:rPr lang="en-US" dirty="0" smtClean="0"/>
              <a:t>if</a:t>
            </a:r>
          </a:p>
          <a:p>
            <a:pPr lvl="1"/>
            <a:r>
              <a:rPr lang="th-TH" dirty="0" smtClean="0"/>
              <a:t>ถ้าเป็น </a:t>
            </a:r>
            <a:r>
              <a:rPr lang="th-TH" b="1" dirty="0" smtClean="0">
                <a:solidFill>
                  <a:srgbClr val="FF0000"/>
                </a:solidFill>
              </a:rPr>
              <a:t>เท็จ (</a:t>
            </a:r>
            <a:r>
              <a:rPr lang="en-US" b="1" dirty="0" smtClean="0">
                <a:solidFill>
                  <a:srgbClr val="FF0000"/>
                </a:solidFill>
              </a:rPr>
              <a:t>false) </a:t>
            </a:r>
            <a:r>
              <a:rPr lang="th-TH" dirty="0" smtClean="0"/>
              <a:t>ให้ทำคำสั่งต่าง ๆ ใน </a:t>
            </a:r>
            <a:r>
              <a:rPr lang="en-US" dirty="0" smtClean="0"/>
              <a:t>else</a:t>
            </a:r>
            <a:endParaRPr lang="th-TH" dirty="0" smtClean="0"/>
          </a:p>
          <a:p>
            <a:endParaRPr lang="th-TH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05196" y="3204369"/>
            <a:ext cx="2700299" cy="163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09560" y="3204369"/>
            <a:ext cx="5456575" cy="27432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nn-NO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3714361" y="4575969"/>
            <a:ext cx="182880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829308" y="3527822"/>
            <a:ext cx="495301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4"/>
          </p:cNvCxnSpPr>
          <p:nvPr/>
        </p:nvCxnSpPr>
        <p:spPr>
          <a:xfrm rot="5400000">
            <a:off x="5962261" y="565785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5962261" y="5200650"/>
            <a:ext cx="304800" cy="304800"/>
          </a:xfrm>
          <a:prstGeom prst="flowChart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hape 13"/>
          <p:cNvCxnSpPr>
            <a:stCxn id="10" idx="4"/>
            <a:endCxn id="13" idx="2"/>
          </p:cNvCxnSpPr>
          <p:nvPr/>
        </p:nvCxnSpPr>
        <p:spPr>
          <a:xfrm rot="16200000" flipH="1">
            <a:off x="5116521" y="4507309"/>
            <a:ext cx="357981" cy="133350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10" idx="0"/>
          </p:cNvCxnSpPr>
          <p:nvPr/>
        </p:nvCxnSpPr>
        <p:spPr>
          <a:xfrm rot="10800000" flipV="1">
            <a:off x="4628761" y="4092179"/>
            <a:ext cx="609600" cy="48379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33511" y="363855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5711" y="36766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32"/>
          <p:cNvGrpSpPr/>
          <p:nvPr/>
        </p:nvGrpSpPr>
        <p:grpSpPr>
          <a:xfrm>
            <a:off x="5238361" y="3775870"/>
            <a:ext cx="1676400" cy="632618"/>
            <a:chOff x="6019800" y="3848101"/>
            <a:chExt cx="1676400" cy="632618"/>
          </a:xfrm>
        </p:grpSpPr>
        <p:sp>
          <p:nvSpPr>
            <p:cNvPr id="22" name="AutoShape 85"/>
            <p:cNvSpPr>
              <a:spLocks noChangeArrowheads="1"/>
            </p:cNvSpPr>
            <p:nvPr/>
          </p:nvSpPr>
          <p:spPr bwMode="auto">
            <a:xfrm>
              <a:off x="6019800" y="3848101"/>
              <a:ext cx="1676400" cy="632618"/>
            </a:xfrm>
            <a:prstGeom prst="diamond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3559" y="3928591"/>
              <a:ext cx="106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2000" b="1" dirty="0" smtClean="0">
                  <a:solidFill>
                    <a:srgbClr val="0070C0"/>
                  </a:solidFill>
                  <a:latin typeface="Courier New" pitchFamily="49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6570881" y="4575969"/>
            <a:ext cx="207023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hape 19"/>
          <p:cNvCxnSpPr>
            <a:stCxn id="22" idx="3"/>
            <a:endCxn id="19" idx="0"/>
          </p:cNvCxnSpPr>
          <p:nvPr/>
        </p:nvCxnSpPr>
        <p:spPr>
          <a:xfrm>
            <a:off x="6914761" y="4092179"/>
            <a:ext cx="691235" cy="483790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9" idx="3"/>
            <a:endCxn id="13" idx="6"/>
          </p:cNvCxnSpPr>
          <p:nvPr/>
        </p:nvCxnSpPr>
        <p:spPr>
          <a:xfrm rot="5400000">
            <a:off x="6757539" y="4504592"/>
            <a:ext cx="357981" cy="1338935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3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โปรแกรมเปรียบเทียบค่า 2 ค่าที่รับจากผู้ใช้แล้วพิมพ์ค่าที่มากกว่าออกทางจอภาพ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80366" y="2123855"/>
            <a:ext cx="5490610" cy="390001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d",&amp;a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d",&amp;b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if(a&gt;=b)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printf("%d more than %</a:t>
            </a:r>
            <a:r>
              <a:rPr lang="en-US" sz="20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d",a,b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printf("%d more than %</a:t>
            </a:r>
            <a:r>
              <a:rPr lang="en-US" sz="20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d",b,a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printf("\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nEND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140505"/>
            <a:ext cx="2661465" cy="133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20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20 more than 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3744035"/>
            <a:ext cx="2661465" cy="133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20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20 more than 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937220"/>
          </a:xfrm>
        </p:spPr>
        <p:txBody>
          <a:bodyPr>
            <a:normAutofit/>
          </a:bodyPr>
          <a:lstStyle/>
          <a:p>
            <a:r>
              <a:rPr lang="en-US" dirty="0" smtClean="0"/>
              <a:t>Example # 4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31541" y="937220"/>
            <a:ext cx="5310590" cy="53721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(score &gt;= 50)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printf("You Passed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printf("^-^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printf("You Failed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printf("T-T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printf("Good bye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524000"/>
            <a:ext cx="2052626" cy="133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 Passed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^-^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3390900"/>
            <a:ext cx="2052626" cy="133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49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 Failed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T-T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</a:t>
            </a:r>
            <a:r>
              <a:rPr lang="th-TH" dirty="0" smtClean="0"/>
              <a:t>ซ้อน </a:t>
            </a:r>
            <a:r>
              <a:rPr lang="en-US" dirty="0" smtClean="0"/>
              <a:t>if (nested if)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720874"/>
          </a:xfrm>
        </p:spPr>
        <p:txBody>
          <a:bodyPr>
            <a:normAutofit fontScale="70000" lnSpcReduction="20000"/>
          </a:bodyPr>
          <a:lstStyle/>
          <a:p>
            <a:pPr algn="thaiDist"/>
            <a:r>
              <a:rPr lang="th-TH" dirty="0" smtClean="0"/>
              <a:t>เป็นการนำ คำสั่ง </a:t>
            </a:r>
            <a:r>
              <a:rPr lang="en-US" dirty="0" smtClean="0"/>
              <a:t>if-else </a:t>
            </a:r>
            <a:r>
              <a:rPr lang="th-TH" dirty="0" smtClean="0"/>
              <a:t>ไปใส่ไว้ภายใน </a:t>
            </a:r>
            <a:r>
              <a:rPr lang="en-US" dirty="0" smtClean="0"/>
              <a:t>if </a:t>
            </a:r>
            <a:r>
              <a:rPr lang="th-TH" dirty="0" smtClean="0"/>
              <a:t>หรือ </a:t>
            </a:r>
            <a:r>
              <a:rPr lang="en-US" dirty="0" smtClean="0"/>
              <a:t>if-else </a:t>
            </a:r>
            <a:r>
              <a:rPr lang="th-TH" dirty="0" smtClean="0"/>
              <a:t>อีกทีนึง ทำให้สามารถตรวจสอบเงื่อนไขได้มากขึ้น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Statement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512" y="2636912"/>
            <a:ext cx="2590800" cy="2697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เงื่อนไข1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18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  คำสั่ง1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th-TH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เงื่อนไข2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 ;</a:t>
            </a:r>
            <a:endParaRPr lang="th-TH" sz="18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th-TH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3)</a:t>
            </a:r>
          </a:p>
          <a:p>
            <a:pPr>
              <a:buNone/>
            </a:pP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 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15816" y="1855812"/>
            <a:ext cx="6048672" cy="445350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nn-NO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012160" y="4941168"/>
            <a:ext cx="248444" cy="248444"/>
          </a:xfrm>
          <a:prstGeom prst="flowChartConnec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utoShape 85"/>
          <p:cNvSpPr>
            <a:spLocks noChangeArrowheads="1"/>
          </p:cNvSpPr>
          <p:nvPr/>
        </p:nvSpPr>
        <p:spPr bwMode="auto">
          <a:xfrm>
            <a:off x="3923928" y="2204864"/>
            <a:ext cx="1584176" cy="576064"/>
          </a:xfrm>
          <a:prstGeom prst="diamond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95936" y="2348880"/>
            <a:ext cx="146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3059832" y="2924944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คำสั่ง1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8104" y="213285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19872" y="213285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>
            <a:off x="5292080" y="2780928"/>
            <a:ext cx="1584176" cy="576064"/>
          </a:xfrm>
          <a:prstGeom prst="diamond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82090" y="2888940"/>
            <a:ext cx="146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AutoShape 85"/>
          <p:cNvSpPr>
            <a:spLocks noChangeArrowheads="1"/>
          </p:cNvSpPr>
          <p:nvPr/>
        </p:nvSpPr>
        <p:spPr bwMode="auto">
          <a:xfrm>
            <a:off x="6444208" y="3356992"/>
            <a:ext cx="1584176" cy="576064"/>
          </a:xfrm>
          <a:prstGeom prst="diamond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16216" y="3464713"/>
            <a:ext cx="146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4427984" y="3429000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คำสั่ง2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5652120" y="4005064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คำสั่ง3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auto">
          <a:xfrm>
            <a:off x="7862292" y="4005064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คำสั่ง4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308304" y="4548708"/>
            <a:ext cx="248444" cy="248444"/>
          </a:xfrm>
          <a:prstGeom prst="flowChartConnector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hape 26"/>
          <p:cNvCxnSpPr>
            <a:stCxn id="39" idx="1"/>
            <a:endCxn id="14" idx="0"/>
          </p:cNvCxnSpPr>
          <p:nvPr/>
        </p:nvCxnSpPr>
        <p:spPr>
          <a:xfrm rot="10800000" flipV="1">
            <a:off x="3538922" y="2492896"/>
            <a:ext cx="385006" cy="432048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39" idx="3"/>
            <a:endCxn id="43" idx="0"/>
          </p:cNvCxnSpPr>
          <p:nvPr/>
        </p:nvCxnSpPr>
        <p:spPr>
          <a:xfrm>
            <a:off x="5508104" y="2492896"/>
            <a:ext cx="576064" cy="288032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43" idx="1"/>
            <a:endCxn id="49" idx="0"/>
          </p:cNvCxnSpPr>
          <p:nvPr/>
        </p:nvCxnSpPr>
        <p:spPr>
          <a:xfrm rot="10800000" flipV="1">
            <a:off x="4907074" y="3068960"/>
            <a:ext cx="385006" cy="36004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43" idx="3"/>
            <a:endCxn id="46" idx="0"/>
          </p:cNvCxnSpPr>
          <p:nvPr/>
        </p:nvCxnSpPr>
        <p:spPr>
          <a:xfrm>
            <a:off x="6876256" y="3068960"/>
            <a:ext cx="360040" cy="28803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46" idx="1"/>
            <a:endCxn id="50" idx="0"/>
          </p:cNvCxnSpPr>
          <p:nvPr/>
        </p:nvCxnSpPr>
        <p:spPr>
          <a:xfrm rot="10800000" flipV="1">
            <a:off x="6131210" y="3645024"/>
            <a:ext cx="312998" cy="360040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46" idx="3"/>
            <a:endCxn id="51" idx="0"/>
          </p:cNvCxnSpPr>
          <p:nvPr/>
        </p:nvCxnSpPr>
        <p:spPr>
          <a:xfrm>
            <a:off x="8028384" y="3645024"/>
            <a:ext cx="312998" cy="360040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50" idx="3"/>
            <a:endCxn id="52" idx="2"/>
          </p:cNvCxnSpPr>
          <p:nvPr/>
        </p:nvCxnSpPr>
        <p:spPr>
          <a:xfrm rot="16200000" flipH="1">
            <a:off x="6565845" y="3930470"/>
            <a:ext cx="307825" cy="1177094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51" idx="3"/>
            <a:endCxn id="52" idx="6"/>
          </p:cNvCxnSpPr>
          <p:nvPr/>
        </p:nvCxnSpPr>
        <p:spPr>
          <a:xfrm rot="5400000">
            <a:off x="7795153" y="4126700"/>
            <a:ext cx="307825" cy="784634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>
            <a:off x="4591794" y="5301208"/>
            <a:ext cx="248444" cy="248444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Shape 55"/>
          <p:cNvCxnSpPr>
            <a:stCxn id="52" idx="4"/>
            <a:endCxn id="12" idx="6"/>
          </p:cNvCxnSpPr>
          <p:nvPr/>
        </p:nvCxnSpPr>
        <p:spPr>
          <a:xfrm rot="5400000">
            <a:off x="6712446" y="4345310"/>
            <a:ext cx="268238" cy="117192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49" idx="3"/>
            <a:endCxn id="12" idx="2"/>
          </p:cNvCxnSpPr>
          <p:nvPr/>
        </p:nvCxnSpPr>
        <p:spPr>
          <a:xfrm rot="16200000" flipH="1">
            <a:off x="4821443" y="3874672"/>
            <a:ext cx="1276349" cy="110508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30"/>
          <p:cNvSpPr>
            <a:spLocks noChangeArrowheads="1"/>
          </p:cNvSpPr>
          <p:nvPr/>
        </p:nvSpPr>
        <p:spPr bwMode="auto">
          <a:xfrm>
            <a:off x="3995936" y="5805263"/>
            <a:ext cx="144016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latin typeface="Courier New" pitchFamily="49" charset="0"/>
                <a:cs typeface="Tahoma" pitchFamily="34" charset="0"/>
              </a:rPr>
              <a:t>คำสั่งอื่นๆ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hape 63"/>
          <p:cNvCxnSpPr>
            <a:stCxn id="12" idx="4"/>
            <a:endCxn id="54" idx="6"/>
          </p:cNvCxnSpPr>
          <p:nvPr/>
        </p:nvCxnSpPr>
        <p:spPr>
          <a:xfrm rot="5400000">
            <a:off x="5370401" y="4659449"/>
            <a:ext cx="235818" cy="1296144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4" idx="3"/>
            <a:endCxn id="54" idx="2"/>
          </p:cNvCxnSpPr>
          <p:nvPr/>
        </p:nvCxnSpPr>
        <p:spPr>
          <a:xfrm rot="16200000" flipH="1">
            <a:off x="2995136" y="3828771"/>
            <a:ext cx="2140445" cy="1052872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804248" y="277163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16016" y="277163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56376" y="33477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8144" y="33477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7" name="Straight Arrow Connector 76"/>
          <p:cNvCxnSpPr>
            <a:stCxn id="54" idx="4"/>
            <a:endCxn id="59" idx="0"/>
          </p:cNvCxnSpPr>
          <p:nvPr/>
        </p:nvCxnSpPr>
        <p:spPr>
          <a:xfrm rot="5400000">
            <a:off x="4588211" y="5677457"/>
            <a:ext cx="25561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9" idx="0"/>
          </p:cNvCxnSpPr>
          <p:nvPr/>
        </p:nvCxnSpPr>
        <p:spPr>
          <a:xfrm rot="5400000">
            <a:off x="4608004" y="2096852"/>
            <a:ext cx="21602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I_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IOI_SlideTemplate</Template>
  <TotalTime>629</TotalTime>
  <Words>3412</Words>
  <Application>Microsoft Office PowerPoint</Application>
  <PresentationFormat>On-screen Show (4:3)</PresentationFormat>
  <Paragraphs>905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IOI_SlideTemplate</vt:lpstr>
      <vt:lpstr>Control Statement คำสั่งควบคุม</vt:lpstr>
      <vt:lpstr>เนื้อหาประกอบด้วย</vt:lpstr>
      <vt:lpstr>คำสั่งเงื่อนไข if</vt:lpstr>
      <vt:lpstr>Example # 1</vt:lpstr>
      <vt:lpstr>คำสั่งเงื่อนไข if</vt:lpstr>
      <vt:lpstr>คำสั่งเงื่อนไข if - else</vt:lpstr>
      <vt:lpstr>Example # 3</vt:lpstr>
      <vt:lpstr>Example # 4</vt:lpstr>
      <vt:lpstr>คำสั่งเงื่อนไข if ซ้อน if (nested if)</vt:lpstr>
      <vt:lpstr>Example # 5</vt:lpstr>
      <vt:lpstr>Example # 5</vt:lpstr>
      <vt:lpstr>คำสั่งเงื่อนไข if – else แบบย่อ</vt:lpstr>
      <vt:lpstr>คำสั่งเงื่อนไข switch – case</vt:lpstr>
      <vt:lpstr>คำสั่ง break</vt:lpstr>
      <vt:lpstr>คำสั่งเงื่อนไข switch – case</vt:lpstr>
      <vt:lpstr>Example # 6</vt:lpstr>
      <vt:lpstr>Example # 7</vt:lpstr>
      <vt:lpstr>Example # 8</vt:lpstr>
      <vt:lpstr>คำสั่งวนซ้ำ for</vt:lpstr>
      <vt:lpstr>คำสั่งวนซ้ำ for</vt:lpstr>
      <vt:lpstr>Example # 9</vt:lpstr>
      <vt:lpstr>Example # 10</vt:lpstr>
      <vt:lpstr>Example # 11</vt:lpstr>
      <vt:lpstr>Example # 12</vt:lpstr>
      <vt:lpstr>คำสั่ง for ซ้อน for</vt:lpstr>
      <vt:lpstr>Example # 13</vt:lpstr>
      <vt:lpstr>Example # 14</vt:lpstr>
      <vt:lpstr>Example # 15</vt:lpstr>
      <vt:lpstr>Example # 16</vt:lpstr>
      <vt:lpstr>คำสั่งวนซ้ำ while</vt:lpstr>
      <vt:lpstr>คำสั่งวนซ้ำ while</vt:lpstr>
      <vt:lpstr>Example # 17</vt:lpstr>
      <vt:lpstr>Example # 18</vt:lpstr>
      <vt:lpstr>คำสั่งวนซ้ำ do – while</vt:lpstr>
      <vt:lpstr>คำสั่งวนซ้ำ do – while</vt:lpstr>
      <vt:lpstr>Example # 19</vt:lpstr>
      <vt:lpstr>Example # 20</vt:lpstr>
      <vt:lpstr>Example # 21</vt:lpstr>
      <vt:lpstr>Example # 21</vt:lpstr>
      <vt:lpstr>สรุป</vt:lpstr>
      <vt:lpstr>สรุป</vt:lpstr>
      <vt:lpstr>END</vt:lpstr>
    </vt:vector>
  </TitlesOfParts>
  <Company>KMUTNB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</dc:title>
  <dc:creator>Earn Suriyachay</dc:creator>
  <cp:lastModifiedBy>Instructor</cp:lastModifiedBy>
  <cp:revision>140</cp:revision>
  <cp:lastPrinted>2012-10-04T08:16:05Z</cp:lastPrinted>
  <dcterms:created xsi:type="dcterms:W3CDTF">2011-08-22T14:08:12Z</dcterms:created>
  <dcterms:modified xsi:type="dcterms:W3CDTF">2012-10-04T08:18:56Z</dcterms:modified>
</cp:coreProperties>
</file>