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C76DC8-C0E9-4010-8820-C0639AB5EBD6}" type="datetimeFigureOut">
              <a:rPr lang="th-TH"/>
              <a:pPr>
                <a:defRPr/>
              </a:pPr>
              <a:t>05/10/55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596AB0-82D8-4A49-B66C-635075301D9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6389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8C39F1-628C-4738-8446-6F9CC8349D1A}" type="datetimeFigureOut">
              <a:rPr lang="th-TH"/>
              <a:pPr>
                <a:defRPr/>
              </a:pPr>
              <a:t>05/10/55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6A0A0F-0AF4-463A-8778-58ED91027F5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024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FAB091-1955-4BAD-935B-47E8B3D27881}" type="datetime1">
              <a:rPr lang="th-TH" smtClean="0"/>
              <a:t>05/10/55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DA919-F432-4C9D-8E0B-8622EC75C1A6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</a:t>
            </a:r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คณะวิทยาศาสตร์ประยุกต์ </a:t>
            </a:r>
          </a:p>
          <a:p>
            <a:pPr algn="r"/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9144" y="6422000"/>
            <a:ext cx="9134920" cy="391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 smtClean="0">
                <a:solidFill>
                  <a:schemeClr val="tx1"/>
                </a:solidFill>
                <a:effectLst/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4450"/>
            <a:ext cx="9144000" cy="863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 คณะวิทยาศาสตร์ประยุกต์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" y="6421438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</p:spTree>
    <p:extLst>
      <p:ext uri="{BB962C8B-B14F-4D97-AF65-F5344CB8AC3E}">
        <p14:creationId xmlns:p14="http://schemas.microsoft.com/office/powerpoint/2010/main" val="36328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F4C419-D10F-4649-82E0-23FCC5BAB9EB}" type="datetime1">
              <a:rPr lang="th-TH" smtClean="0"/>
              <a:t>05/10/55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67699-5E94-48B8-815B-A50C765A26D2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7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8D79B5-9274-4CC1-9641-317412FDD655}" type="datetime1">
              <a:rPr lang="th-TH" smtClean="0"/>
              <a:t>05/10/55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99755-8C97-437C-BD35-0F98BB4B1E8E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239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450"/>
            <a:ext cx="9144000" cy="863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 คณะวิทยาศาสตร์ประยุกต์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25" y="6421438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th-TH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277F61-B6B3-40DE-BECA-A94670E7F24D}" type="datetime1">
              <a:rPr lang="th-TH" smtClean="0"/>
              <a:t>05/10/55</a:t>
            </a:fld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DA919-F432-4C9D-8E0B-8622EC75C1A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010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H SarabunPSK" pitchFamily="34" charset="-34"/>
                <a:cs typeface="TH SarabunPSK" pitchFamily="34" charset="-34"/>
              </a:defRPr>
            </a:lvl1pPr>
            <a:lvl2pPr>
              <a:defRPr>
                <a:latin typeface="TH SarabunPSK" pitchFamily="34" charset="-34"/>
                <a:cs typeface="TH SarabunPSK" pitchFamily="34" charset="-34"/>
              </a:defRPr>
            </a:lvl2pPr>
            <a:lvl3pPr>
              <a:defRPr>
                <a:latin typeface="TH SarabunPSK" pitchFamily="34" charset="-34"/>
                <a:cs typeface="TH SarabunPSK" pitchFamily="34" charset="-34"/>
              </a:defRPr>
            </a:lvl3pPr>
            <a:lvl4pPr>
              <a:defRPr>
                <a:latin typeface="TH SarabunPSK" pitchFamily="34" charset="-34"/>
                <a:cs typeface="TH SarabunPSK" pitchFamily="34" charset="-34"/>
              </a:defRPr>
            </a:lvl4pPr>
            <a:lvl5pPr>
              <a:defRPr>
                <a:latin typeface="TH SarabunPSK" pitchFamily="34" charset="-34"/>
                <a:cs typeface="TH SarabunPSK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B45198-92E9-4662-9021-D9649DC19EB2}" type="datetime1">
              <a:rPr lang="th-TH" smtClean="0"/>
              <a:t>05/10/55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9792" y="6453336"/>
            <a:ext cx="5112568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Files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D4F4B010-C250-4BB1-A18A-2AA86F9428F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645333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สถิตย์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ประสมพันธ์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1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6A74E-07D4-4AE3-9B0A-7ED73FB984D1}" type="datetime1">
              <a:rPr lang="th-TH" smtClean="0"/>
              <a:t>05/10/55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Files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CFF9C-E73C-480A-A6AC-5D384007B182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87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6632F8-6778-4ADD-B1CE-E2BDEC9309C7}" type="datetime1">
              <a:rPr lang="th-TH" smtClean="0"/>
              <a:t>05/10/55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Files</a:t>
            </a:r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52B55-9515-4B04-A084-F69CE9CAFCDC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1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768447-B842-43D1-A301-152E3C0E0376}" type="datetime1">
              <a:rPr lang="th-TH" smtClean="0"/>
              <a:t>05/10/55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EB3CF-B1B5-477D-9208-5019D122FD69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4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60212F-43F8-48DE-A185-5C2A1A297076}" type="datetime1">
              <a:rPr lang="th-TH" smtClean="0"/>
              <a:t>05/10/55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9B270-1AE7-4E93-95F4-04E28E1D59CA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4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7B39B8-E78E-48AC-9222-0B3717D76F7A}" type="datetime1">
              <a:rPr lang="th-TH" smtClean="0"/>
              <a:t>05/10/55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05A55-9E8F-4B3E-8172-536928BBAA04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4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F31BAE-814B-46C5-A377-A92144A032AE}" type="datetime1">
              <a:rPr lang="th-TH" smtClean="0"/>
              <a:t>05/10/55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78ADA-90EB-483E-8E7D-EF0F211C6B7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79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A8A7A2-DBBC-4E93-BF3A-262F3C9BD9A2}" type="datetime1">
              <a:rPr lang="th-TH" smtClean="0"/>
              <a:t>05/10/55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C3ED0-454C-4E69-B163-DCCB2BDA1DEE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17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pPr>
              <a:defRPr/>
            </a:pPr>
            <a:r>
              <a:rPr lang="en-US" smtClean="0"/>
              <a:t>Files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648072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>
              <a:defRPr sz="1200" b="1">
                <a:solidFill>
                  <a:schemeClr val="bg1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169C7A62-2142-4ED7-AD74-34A2EAC8DD93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38175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93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12875"/>
            <a:ext cx="7772400" cy="21875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/>
              <a:t>แฟ้ม (</a:t>
            </a:r>
            <a:r>
              <a:rPr lang="en-US" dirty="0" smtClean="0"/>
              <a:t>Files)</a:t>
            </a:r>
            <a:endParaRPr lang="th-TH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อ.สถิตย์ ประสมพันธ์</a:t>
            </a:r>
          </a:p>
          <a:p>
            <a:pPr fontAlgn="auto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ภาควิชาวิทยาการคอมพิวเตอร์และสารสนเทศ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KMUTNB</a:t>
            </a:r>
            <a:endParaRPr lang="th-TH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การเปิดไฟล์</a:t>
            </a:r>
            <a:r>
              <a:rPr lang="en-US" smtClean="0">
                <a:cs typeface="Angsana New" pitchFamily="18" charset="-34"/>
              </a:rPr>
              <a:t> (Opening Files) </a:t>
            </a:r>
            <a:endParaRPr lang="th-TH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z="3000" dirty="0" smtClean="0"/>
              <a:t>ใช้ฟังก์ชัน</a:t>
            </a:r>
            <a:r>
              <a:rPr lang="en-US" sz="3000" dirty="0" smtClean="0">
                <a:cs typeface="Cordia New" pitchFamily="34" charset="-34"/>
              </a:rPr>
              <a:t> </a:t>
            </a:r>
            <a:r>
              <a:rPr lang="en-US" sz="3000" dirty="0" err="1" smtClean="0">
                <a:cs typeface="Cordia New" pitchFamily="34" charset="-34"/>
              </a:rPr>
              <a:t>fopen</a:t>
            </a:r>
            <a:r>
              <a:rPr lang="en-US" sz="3000" dirty="0" smtClean="0">
                <a:cs typeface="Cordia New" pitchFamily="34" charset="-34"/>
              </a:rPr>
              <a:t>() </a:t>
            </a:r>
            <a:r>
              <a:rPr lang="th-TH" sz="3000" dirty="0" smtClean="0"/>
              <a:t>ซึ่งมีรูปแบบดังนี้</a:t>
            </a:r>
            <a:r>
              <a:rPr lang="en-US" sz="3000" dirty="0" smtClean="0">
                <a:cs typeface="Cordia New" pitchFamily="34" charset="-34"/>
              </a:rPr>
              <a:t>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3000" dirty="0" smtClean="0">
                <a:cs typeface="Cordia New" pitchFamily="34" charset="-34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char *path, char *mode);</a:t>
            </a:r>
          </a:p>
          <a:p>
            <a:pPr eaLnBrk="1" hangingPunct="1"/>
            <a:r>
              <a:rPr lang="th-TH" sz="3000" dirty="0" smtClean="0"/>
              <a:t>ฟังก์ชันนี้</a:t>
            </a:r>
            <a:r>
              <a:rPr lang="th-TH" sz="3000" dirty="0" smtClean="0"/>
              <a:t>มี</a:t>
            </a:r>
            <a:r>
              <a:rPr lang="en-US" sz="3000" dirty="0" smtClean="0">
                <a:cs typeface="Cordia New" pitchFamily="34" charset="-34"/>
              </a:rPr>
              <a:t> 2 arguments </a:t>
            </a:r>
            <a:r>
              <a:rPr lang="th-TH" sz="3000" dirty="0" smtClean="0"/>
              <a:t>ทั้ง</a:t>
            </a:r>
            <a:r>
              <a:rPr lang="en-US" sz="3000" dirty="0" smtClean="0">
                <a:cs typeface="Cordia New" pitchFamily="34" charset="-34"/>
              </a:rPr>
              <a:t> 2 arguments </a:t>
            </a:r>
            <a:r>
              <a:rPr lang="th-TH" sz="3000" dirty="0" smtClean="0"/>
              <a:t>เป็น</a:t>
            </a:r>
            <a:r>
              <a:rPr lang="en-US" sz="3000" dirty="0" smtClean="0">
                <a:cs typeface="Cordia New" pitchFamily="34" charset="-34"/>
              </a:rPr>
              <a:t> pointer </a:t>
            </a:r>
            <a:r>
              <a:rPr lang="th-TH" sz="3000" dirty="0" smtClean="0"/>
              <a:t>ไปยัง</a:t>
            </a:r>
            <a:r>
              <a:rPr lang="en-US" sz="3000" dirty="0" smtClean="0">
                <a:cs typeface="Cordia New" pitchFamily="34" charset="-34"/>
              </a:rPr>
              <a:t> character strings </a:t>
            </a:r>
            <a:r>
              <a:rPr lang="th-TH" sz="3000" dirty="0" smtClean="0"/>
              <a:t>โดย</a:t>
            </a:r>
            <a:r>
              <a:rPr lang="en-US" sz="3000" dirty="0" smtClean="0">
                <a:cs typeface="Cordia New" pitchFamily="34" charset="-34"/>
              </a:rPr>
              <a:t> pointer </a:t>
            </a:r>
            <a:r>
              <a:rPr lang="th-TH" sz="3000" dirty="0" smtClean="0"/>
              <a:t>แรกจะเก็บค่า</a:t>
            </a:r>
            <a:r>
              <a:rPr lang="en-US" sz="3000" dirty="0" smtClean="0">
                <a:cs typeface="Cordia New" pitchFamily="34" charset="-34"/>
              </a:rPr>
              <a:t> address </a:t>
            </a:r>
            <a:r>
              <a:rPr lang="th-TH" sz="3000" dirty="0" smtClean="0"/>
              <a:t>ของชื่อ</a:t>
            </a:r>
            <a:r>
              <a:rPr lang="en-US" sz="3000" dirty="0" smtClean="0">
                <a:cs typeface="Cordia New" pitchFamily="34" charset="-34"/>
              </a:rPr>
              <a:t> file </a:t>
            </a:r>
            <a:r>
              <a:rPr lang="th-TH" sz="3000" dirty="0" smtClean="0"/>
              <a:t>ที่จะถูกเปิด</a:t>
            </a:r>
            <a:r>
              <a:rPr lang="en-US" sz="3000" dirty="0" smtClean="0">
                <a:cs typeface="Cordia New" pitchFamily="34" charset="-34"/>
              </a:rPr>
              <a:t> </a:t>
            </a:r>
            <a:r>
              <a:rPr lang="th-TH" sz="3000" dirty="0" smtClean="0"/>
              <a:t>และ</a:t>
            </a:r>
            <a:r>
              <a:rPr lang="en-US" sz="3000" dirty="0" smtClean="0">
                <a:cs typeface="Cordia New" pitchFamily="34" charset="-34"/>
              </a:rPr>
              <a:t> pointer </a:t>
            </a:r>
            <a:r>
              <a:rPr lang="th-TH" sz="3000" dirty="0" smtClean="0"/>
              <a:t>ที่</a:t>
            </a:r>
            <a:r>
              <a:rPr lang="en-US" sz="3000" dirty="0" smtClean="0">
                <a:cs typeface="Cordia New" pitchFamily="34" charset="-34"/>
              </a:rPr>
              <a:t> 2 </a:t>
            </a:r>
            <a:r>
              <a:rPr lang="th-TH" sz="3000" dirty="0" smtClean="0"/>
              <a:t>เป็น</a:t>
            </a:r>
            <a:r>
              <a:rPr lang="en-US" sz="3000" dirty="0" smtClean="0">
                <a:cs typeface="Cordia New" pitchFamily="34" charset="-34"/>
              </a:rPr>
              <a:t> address </a:t>
            </a:r>
            <a:r>
              <a:rPr lang="th-TH" sz="3000" dirty="0" smtClean="0"/>
              <a:t>ของ</a:t>
            </a:r>
            <a:r>
              <a:rPr lang="en-US" sz="3000" dirty="0" smtClean="0">
                <a:cs typeface="Cordia New" pitchFamily="34" charset="-34"/>
              </a:rPr>
              <a:t> access mode  </a:t>
            </a:r>
          </a:p>
          <a:p>
            <a:pPr eaLnBrk="1" hangingPunct="1"/>
            <a:r>
              <a:rPr lang="th-TH" sz="3000" dirty="0" smtClean="0"/>
              <a:t>ตัวอย่าง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(“song.txt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”, “w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th-TH" sz="20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8640"/>
            <a:ext cx="8229600" cy="925785"/>
          </a:xfrm>
        </p:spPr>
        <p:txBody>
          <a:bodyPr>
            <a:noAutofit/>
          </a:bodyPr>
          <a:lstStyle/>
          <a:p>
            <a:pPr eaLnBrk="1" hangingPunct="1"/>
            <a:r>
              <a:rPr lang="th-TH" dirty="0" smtClean="0"/>
              <a:t>  ความหมายของ</a:t>
            </a:r>
            <a:r>
              <a:rPr lang="en-US" dirty="0" smtClean="0"/>
              <a:t> access mode</a:t>
            </a:r>
            <a:endParaRPr lang="th-T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graphicFrame>
        <p:nvGraphicFramePr>
          <p:cNvPr id="9629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10429"/>
              </p:ext>
            </p:extLst>
          </p:nvPr>
        </p:nvGraphicFramePr>
        <p:xfrm>
          <a:off x="684213" y="1143000"/>
          <a:ext cx="7697787" cy="3721348"/>
        </p:xfrm>
        <a:graphic>
          <a:graphicData uri="http://schemas.openxmlformats.org/drawingml/2006/table">
            <a:tbl>
              <a:tblPr/>
              <a:tblGrid>
                <a:gridCol w="2362200"/>
                <a:gridCol w="5335587"/>
              </a:tblGrid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Content  </a:t>
                      </a:r>
                      <a:r>
                        <a:rPr kumimoji="0" lang="th-TH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ของ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	  access mode string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"w"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เปิด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เพื่อ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write </a:t>
                      </a: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ซึ่งถ้ามี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นั้นอยู่แล้วการเลือกใช้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mode </a:t>
                      </a: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นี้จะทำการลบ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content </a:t>
                      </a: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ของเดิมออก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 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"r"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เปิด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เพื่อ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read  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"a"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เปิด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เพื่อ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write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ถ้ามี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เดิมอยู่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จะ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write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ข้อมูลต่อท้าย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เดิม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6" name="Rectangle 32"/>
          <p:cNvSpPr>
            <a:spLocks noChangeArrowheads="1"/>
          </p:cNvSpPr>
          <p:nvPr/>
        </p:nvSpPr>
        <p:spPr bwMode="auto">
          <a:xfrm>
            <a:off x="683568" y="5229225"/>
            <a:ext cx="7704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ถ้า</a:t>
            </a:r>
            <a:r>
              <a:rPr lang="th-TH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ฟังก์ชัน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fopen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()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ทำงานสำเร็จจะ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return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ค่าของ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file pointer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แต่หากทำงานไม่สำเร็จ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ไม่สามารถเปิด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file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ฟังก์ชันจะ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return NULL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graphicFrame>
        <p:nvGraphicFramePr>
          <p:cNvPr id="9629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65105"/>
              </p:ext>
            </p:extLst>
          </p:nvPr>
        </p:nvGraphicFramePr>
        <p:xfrm>
          <a:off x="684213" y="1143000"/>
          <a:ext cx="7697787" cy="4013200"/>
        </p:xfrm>
        <a:graphic>
          <a:graphicData uri="http://schemas.openxmlformats.org/drawingml/2006/table">
            <a:tbl>
              <a:tblPr/>
              <a:tblGrid>
                <a:gridCol w="2362200"/>
                <a:gridCol w="5335587"/>
              </a:tblGrid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Content  </a:t>
                      </a:r>
                      <a:r>
                        <a:rPr kumimoji="0" lang="th-TH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ของ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	  access mode string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“r+"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เปิด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เพื่ออ่านและเขียน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“w+"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เปิด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ใหม่เพื่ออ่านและเขียน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"a+"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เปิด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file </a:t>
                      </a: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สำหรับอ่านและเขียนต่อท้าย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0" name="Rectangle 32"/>
          <p:cNvSpPr>
            <a:spLocks noChangeArrowheads="1"/>
          </p:cNvSpPr>
          <p:nvPr/>
        </p:nvSpPr>
        <p:spPr bwMode="auto">
          <a:xfrm>
            <a:off x="684213" y="5300663"/>
            <a:ext cx="77042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ถ้าฟังก์ชัน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fopen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()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ทำงานสำเร็จจะ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return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ค่าของ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file pointer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แต่หากทำงานไม่สำเร็จ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ไม่สามารถเปิด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file </a:t>
            </a:r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ฟังก์ชันจะ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return NULL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625" y="188640"/>
            <a:ext cx="8229600" cy="925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TH SarabunPSK" pitchFamily="34" charset="-34"/>
                <a:ea typeface="+mj-ea"/>
                <a:cs typeface="TH SarabunPSK" pitchFamily="34" charset="-34"/>
              </a:defRPr>
            </a:lvl1pPr>
          </a:lstStyle>
          <a:p>
            <a:r>
              <a:rPr lang="th-TH" dirty="0" smtClean="0"/>
              <a:t>  ความหมายของ</a:t>
            </a:r>
            <a:r>
              <a:rPr lang="en-US" dirty="0" smtClean="0"/>
              <a:t> access mode (2)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การปิ</a:t>
            </a:r>
            <a:r>
              <a:rPr lang="th-TH" dirty="0" smtClean="0"/>
              <a:t>ดแฟ้ม </a:t>
            </a:r>
            <a:r>
              <a:rPr lang="en-US" dirty="0" smtClean="0">
                <a:cs typeface="Angsana New" pitchFamily="18" charset="-34"/>
              </a:rPr>
              <a:t>(Closing </a:t>
            </a:r>
            <a:r>
              <a:rPr lang="en-US" dirty="0" smtClean="0">
                <a:cs typeface="Angsana New" pitchFamily="18" charset="-34"/>
              </a:rPr>
              <a:t>files) </a:t>
            </a:r>
            <a:endParaRPr lang="th-TH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dirty="0" smtClean="0"/>
              <a:t>เมื่อใช้</a:t>
            </a:r>
            <a:r>
              <a:rPr lang="en-US" dirty="0" smtClean="0">
                <a:cs typeface="Cordia New" pitchFamily="34" charset="-34"/>
              </a:rPr>
              <a:t> files </a:t>
            </a:r>
            <a:r>
              <a:rPr lang="th-TH" dirty="0" smtClean="0"/>
              <a:t>แล้วจะต้องปิด</a:t>
            </a:r>
            <a:r>
              <a:rPr lang="th-TH" dirty="0" smtClean="0"/>
              <a:t>ด้วยฟังก์ชัน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th-TH" dirty="0" smtClean="0"/>
              <a:t>ซึ่งมีรูปแบบดังนี้</a:t>
            </a:r>
            <a:r>
              <a:rPr lang="en-US" dirty="0" smtClean="0">
                <a:cs typeface="Cordia New" pitchFamily="34" charset="-34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Cordia New" pitchFamily="34" charset="-34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FILE *stream);</a:t>
            </a:r>
          </a:p>
          <a:p>
            <a:r>
              <a:rPr lang="th-TH" dirty="0" smtClean="0"/>
              <a:t>ฟังก์ชัน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th-TH" dirty="0" smtClean="0"/>
              <a:t>จะ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dirty="0" smtClean="0">
                <a:cs typeface="Cordia New" pitchFamily="34" charset="-34"/>
              </a:rPr>
              <a:t>return </a:t>
            </a:r>
            <a:r>
              <a:rPr lang="th-TH" dirty="0" smtClean="0"/>
              <a:t>ค่า</a:t>
            </a:r>
            <a:r>
              <a:rPr lang="en-US" dirty="0" smtClean="0">
                <a:cs typeface="Cordia New" pitchFamily="34" charset="-34"/>
              </a:rPr>
              <a:t> 0 </a:t>
            </a:r>
            <a:r>
              <a:rPr lang="th-TH" dirty="0" smtClean="0"/>
              <a:t>หากทำงานสำเร็จ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หากทำไม่สำเร็จจะ</a:t>
            </a:r>
            <a:r>
              <a:rPr lang="en-US" dirty="0" smtClean="0">
                <a:cs typeface="Cordia New" pitchFamily="34" charset="-34"/>
              </a:rPr>
              <a:t> return </a:t>
            </a:r>
            <a:r>
              <a:rPr lang="th-TH" dirty="0" smtClean="0"/>
              <a:t>ค่าเป็น</a:t>
            </a:r>
            <a:r>
              <a:rPr lang="en-US" dirty="0" smtClean="0">
                <a:cs typeface="Cordia New" pitchFamily="34" charset="-34"/>
              </a:rPr>
              <a:t> EOF </a:t>
            </a:r>
          </a:p>
          <a:p>
            <a:pPr eaLnBrk="1" hangingPunct="1"/>
            <a:r>
              <a:rPr lang="th-TH" dirty="0" smtClean="0"/>
              <a:t>ตัวอย่าง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song.txt”,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cs typeface="Cordia New" pitchFamily="34" charset="-34"/>
            </a:endParaRPr>
          </a:p>
          <a:p>
            <a:pPr eaLnBrk="1" hangingPunct="1">
              <a:buFontTx/>
              <a:buNone/>
            </a:pPr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3600" smtClean="0">
                <a:latin typeface="Cordia New" pitchFamily="34" charset="-34"/>
                <a:cs typeface="AngsanaUPC" pitchFamily="18" charset="-34"/>
              </a:rPr>
              <a:t>  </a:t>
            </a:r>
            <a:r>
              <a:rPr lang="th-TH" smtClean="0"/>
              <a:t>การใช้</a:t>
            </a:r>
            <a:r>
              <a:rPr lang="en-US" smtClean="0">
                <a:cs typeface="Angsana New" pitchFamily="18" charset="-34"/>
              </a:rPr>
              <a:t> fopen() </a:t>
            </a:r>
            <a:r>
              <a:rPr lang="th-TH" smtClean="0"/>
              <a:t>และ</a:t>
            </a:r>
            <a:r>
              <a:rPr lang="en-US" smtClean="0">
                <a:cs typeface="Angsana New" pitchFamily="18" charset="-34"/>
              </a:rPr>
              <a:t> fclose() </a:t>
            </a:r>
            <a:endParaRPr lang="th-TH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("D:\\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ascii.txt","r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("I can open file\n");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("Error! File can’t open\n");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(0);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57188"/>
            <a:ext cx="8964488" cy="7675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h-TH" dirty="0" smtClean="0">
                <a:latin typeface="Cordia New" pitchFamily="34" charset="-34"/>
              </a:rPr>
              <a:t>การอ่านและเขียนตัวอักษร</a:t>
            </a:r>
            <a:r>
              <a:rPr lang="th-TH" dirty="0" smtClean="0">
                <a:latin typeface="Cordia New" pitchFamily="34" charset="-34"/>
              </a:rPr>
              <a:t>จากแฟ้ม</a:t>
            </a:r>
            <a:endParaRPr lang="th-TH" dirty="0" smtClean="0">
              <a:latin typeface="Cordia New" pitchFamily="34" charset="-3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28750"/>
            <a:ext cx="8334127" cy="4736554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dirty="0" smtClean="0"/>
              <a:t>ในการอ่าน</a:t>
            </a:r>
            <a:r>
              <a:rPr lang="en-US" dirty="0" smtClean="0">
                <a:cs typeface="Cordia New" pitchFamily="34" charset="-34"/>
              </a:rPr>
              <a:t> character </a:t>
            </a:r>
            <a:r>
              <a:rPr lang="th-TH" dirty="0" smtClean="0"/>
              <a:t>จาก</a:t>
            </a:r>
            <a:r>
              <a:rPr lang="en-US" dirty="0" smtClean="0">
                <a:cs typeface="Cordia New" pitchFamily="34" charset="-34"/>
              </a:rPr>
              <a:t> input stream </a:t>
            </a:r>
            <a:r>
              <a:rPr lang="th-TH" dirty="0" smtClean="0"/>
              <a:t>ที่ถูกชี้โดย</a:t>
            </a:r>
            <a:r>
              <a:rPr lang="en-US" dirty="0" smtClean="0">
                <a:cs typeface="Cordia New" pitchFamily="34" charset="-34"/>
              </a:rPr>
              <a:t> file pointer </a:t>
            </a:r>
            <a:r>
              <a:rPr lang="th-TH" dirty="0" smtClean="0"/>
              <a:t>สามารถ</a:t>
            </a:r>
            <a:r>
              <a:rPr lang="th-TH" dirty="0" smtClean="0"/>
              <a:t>ใช้ฟังก์ชัน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dirty="0" err="1" smtClean="0">
                <a:cs typeface="Cordia New" pitchFamily="34" charset="-34"/>
              </a:rPr>
              <a:t>getc</a:t>
            </a:r>
            <a:r>
              <a:rPr lang="en-US" dirty="0" smtClean="0">
                <a:cs typeface="Cordia New" pitchFamily="34" charset="-34"/>
              </a:rPr>
              <a:t>() </a:t>
            </a:r>
            <a:r>
              <a:rPr lang="th-TH" dirty="0" smtClean="0"/>
              <a:t>และ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dirty="0" err="1" smtClean="0">
                <a:cs typeface="Cordia New" pitchFamily="34" charset="-34"/>
              </a:rPr>
              <a:t>fgetc</a:t>
            </a:r>
            <a:r>
              <a:rPr lang="en-US" dirty="0" smtClean="0">
                <a:cs typeface="Cordia New" pitchFamily="34" charset="-34"/>
              </a:rPr>
              <a:t>() </a:t>
            </a:r>
            <a:r>
              <a:rPr lang="th-TH" dirty="0" smtClean="0"/>
              <a:t>ซึ่งมีรูปแบบ</a:t>
            </a:r>
            <a:r>
              <a:rPr lang="th-TH" dirty="0" smtClean="0"/>
              <a:t>ของฟังก์ชัน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ดังนี้</a:t>
            </a:r>
            <a:r>
              <a:rPr lang="en-US" dirty="0" smtClean="0">
                <a:cs typeface="Cordia New" pitchFamily="34" charset="-34"/>
              </a:rPr>
              <a:t> 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char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(FILE *stream); 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th-TH" sz="2800" dirty="0" smtClean="0">
                <a:latin typeface="Courier New" pitchFamily="49" charset="0"/>
              </a:rPr>
              <a:t>	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dirty="0" smtClean="0"/>
              <a:t>โดย</a:t>
            </a:r>
            <a:r>
              <a:rPr lang="th-TH" dirty="0" smtClean="0"/>
              <a:t>หากฟังก์ชันทำงาน</a:t>
            </a:r>
            <a:r>
              <a:rPr lang="th-TH" dirty="0" smtClean="0"/>
              <a:t>สำเร็จ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ฟังก์ชันจะ</a:t>
            </a:r>
            <a:r>
              <a:rPr lang="th-TH" dirty="0" smtClean="0"/>
              <a:t>คืนค่าเป็น</a:t>
            </a:r>
            <a:r>
              <a:rPr lang="en-US" dirty="0" smtClean="0">
                <a:cs typeface="Cordia New" pitchFamily="34" charset="-34"/>
              </a:rPr>
              <a:t> character </a:t>
            </a:r>
            <a:r>
              <a:rPr lang="th-TH" dirty="0" smtClean="0"/>
              <a:t>ในรูปแบบของ</a:t>
            </a:r>
            <a:r>
              <a:rPr lang="en-US" dirty="0" smtClean="0">
                <a:cs typeface="Cordia New" pitchFamily="34" charset="-34"/>
              </a:rPr>
              <a:t> char </a:t>
            </a:r>
            <a:r>
              <a:rPr lang="th-TH" dirty="0" smtClean="0"/>
              <a:t>และหากทำงานไม่สำเร็จจะคืนค่า</a:t>
            </a:r>
            <a:r>
              <a:rPr lang="en-US" dirty="0" smtClean="0">
                <a:cs typeface="Cordia New" pitchFamily="34" charset="-34"/>
              </a:rPr>
              <a:t> EOF </a:t>
            </a:r>
            <a:r>
              <a:rPr lang="th-TH" dirty="0" smtClean="0"/>
              <a:t>กลับมา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ขอให้ดู</a:t>
            </a:r>
            <a:r>
              <a:rPr lang="th-TH" dirty="0" smtClean="0"/>
              <a:t>วิธีการใช้ฟังก์ชันจาก</a:t>
            </a:r>
            <a:r>
              <a:rPr lang="th-TH" dirty="0" smtClean="0"/>
              <a:t>โปรแกรมต่อไปนี้</a:t>
            </a:r>
            <a:r>
              <a:rPr lang="en-US" dirty="0" smtClean="0">
                <a:cs typeface="Cordia New" pitchFamily="34" charset="-34"/>
              </a:rPr>
              <a:t> 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7"/>
          <p:cNvSpPr>
            <a:spLocks noGrp="1"/>
          </p:cNvSpPr>
          <p:nvPr>
            <p:ph idx="1"/>
          </p:nvPr>
        </p:nvSpPr>
        <p:spPr>
          <a:xfrm>
            <a:off x="179512" y="968534"/>
            <a:ext cx="8640960" cy="534078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("D:\\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ascii.txt","r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NULL){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("I can successfully open my file\n");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))!=EOF){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c",ch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 }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 else{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("Error! I can't open my file\n");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11560" y="260648"/>
            <a:ext cx="79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การอ่านและเขียนตัวอักษร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จากแฟ้ม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(2)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8313" y="1268412"/>
            <a:ext cx="8229600" cy="4896891"/>
          </a:xfrm>
        </p:spPr>
        <p:txBody>
          <a:bodyPr/>
          <a:lstStyle/>
          <a:p>
            <a:pPr eaLnBrk="1" hangingPunct="1"/>
            <a:r>
              <a:rPr lang="th-TH" sz="2600" b="1" dirty="0" smtClean="0">
                <a:latin typeface="Courier New" pitchFamily="49" charset="0"/>
              </a:rPr>
              <a:t>ฟังก์ชัน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600" dirty="0" smtClean="0">
                <a:latin typeface="Courier New" pitchFamily="49" charset="0"/>
              </a:rPr>
              <a:t>เป็นฟังก์ชันที่ใช้อ่านข้อมูลตัวอักขระตัวเดียวขึ้นจากแฟ้มข้อมูลที่ต้องการ </a:t>
            </a:r>
          </a:p>
          <a:p>
            <a:pPr eaLnBrk="1" hangingPunct="1"/>
            <a:r>
              <a:rPr lang="th-TH" sz="2600" b="1" dirty="0" smtClean="0">
                <a:latin typeface="Courier New" pitchFamily="49" charset="0"/>
              </a:rPr>
              <a:t>รูปแบบการใช้ฟังก์ชัน </a:t>
            </a:r>
            <a:endParaRPr lang="th-TH" sz="2600" dirty="0" smtClean="0">
              <a:latin typeface="Courier New" pitchFamily="49" charset="0"/>
            </a:endParaRPr>
          </a:p>
          <a:p>
            <a:pPr eaLnBrk="1" hangingPunct="1"/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600" dirty="0" smtClean="0">
                <a:latin typeface="Courier New" pitchFamily="49" charset="0"/>
              </a:rPr>
              <a:t>หรือ</a:t>
            </a:r>
            <a:br>
              <a:rPr lang="th-TH" sz="2600" dirty="0" smtClean="0">
                <a:latin typeface="Courier New" pitchFamily="49" charset="0"/>
              </a:rPr>
            </a:b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single_char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th-TH" sz="2600" dirty="0" smtClean="0">
                <a:latin typeface="Courier New" pitchFamily="49" charset="0"/>
              </a:rPr>
              <a:t>โดยที่ </a:t>
            </a:r>
            <a:br>
              <a:rPr lang="th-TH" sz="2600" dirty="0" smtClean="0">
                <a:latin typeface="Courier New" pitchFamily="49" charset="0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single_char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600" dirty="0" smtClean="0">
                <a:latin typeface="Courier New" pitchFamily="49" charset="0"/>
              </a:rPr>
              <a:t>คือ ตัวแปรชนิด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single character </a:t>
            </a:r>
            <a:r>
              <a:rPr lang="th-TH" sz="2600" dirty="0" smtClean="0">
                <a:latin typeface="Courier New" pitchFamily="49" charset="0"/>
              </a:rPr>
              <a:t>ที่ใช้เก็บข้อมูลตัวอักขระ ตัวเดียว</a:t>
            </a:r>
            <a:br>
              <a:rPr lang="th-TH" sz="2600" dirty="0" smtClean="0">
                <a:latin typeface="Courier New" pitchFamily="49" charset="0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600" dirty="0" smtClean="0">
                <a:latin typeface="Courier New" pitchFamily="49" charset="0"/>
              </a:rPr>
              <a:t>คือ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file pointer </a:t>
            </a:r>
            <a:r>
              <a:rPr lang="th-TH" sz="2600" dirty="0" smtClean="0">
                <a:latin typeface="Courier New" pitchFamily="49" charset="0"/>
              </a:rPr>
              <a:t>ของแฟ้มข้อมูลที่ต้องการบันทึกข้อมูลลงไป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260648"/>
            <a:ext cx="79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การอ่านและเขียนตัวอักษร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จากแฟ้ม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(3)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90285" cy="5472607"/>
          </a:xfrm>
        </p:spPr>
        <p:txBody>
          <a:bodyPr rtlCol="0">
            <a:normAutofit/>
          </a:bodyPr>
          <a:lstStyle/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stdio.h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conio.h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stdlib.h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main(void)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{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FILE *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fp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char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ch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if((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fp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=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fopen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("D:\\file1.txt","r"))==NULL)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{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("Error in open file");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("\007");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     exit(1);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}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do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{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ch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=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getc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fp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putchar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ch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} while(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ch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!=EOF);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fclose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fp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Angsana New" pitchFamily="18" charset="-34"/>
              </a:rPr>
              <a:t>getch</a:t>
            </a: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(); 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     return 0;</a:t>
            </a:r>
          </a:p>
          <a:p>
            <a:pPr marL="324000" indent="-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Angsana New" pitchFamily="18" charset="-34"/>
              </a:rPr>
              <a:t>}</a:t>
            </a:r>
            <a:endParaRPr lang="th-TH" sz="14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260648"/>
            <a:ext cx="79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การอ่านและเขียนตัวอักษร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จากแฟ้ม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(4)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619877" cy="1066800"/>
          </a:xfrm>
        </p:spPr>
        <p:txBody>
          <a:bodyPr/>
          <a:lstStyle/>
          <a:p>
            <a:pPr eaLnBrk="1" hangingPunct="1"/>
            <a:r>
              <a:rPr lang="th-TH" dirty="0" smtClean="0"/>
              <a:t>ฟังก์ชันสำหรับ</a:t>
            </a:r>
            <a:r>
              <a:rPr lang="th-TH" dirty="0" smtClean="0"/>
              <a:t>การเขียนตัวอักษร</a:t>
            </a:r>
            <a:r>
              <a:rPr lang="th-TH" dirty="0" smtClean="0"/>
              <a:t>ไปสู่</a:t>
            </a:r>
            <a:r>
              <a:rPr lang="th-TH" dirty="0" smtClean="0"/>
              <a:t>แฟ้ม</a:t>
            </a:r>
            <a:endParaRPr lang="th-TH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96752"/>
            <a:ext cx="8229600" cy="496855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h-TH" dirty="0" smtClean="0"/>
              <a:t>ฟังก์ชันสำหรับ</a:t>
            </a:r>
            <a:r>
              <a:rPr lang="th-TH" dirty="0" smtClean="0"/>
              <a:t>การ</a:t>
            </a:r>
            <a:r>
              <a:rPr lang="en-US" dirty="0" smtClean="0"/>
              <a:t> write character </a:t>
            </a:r>
            <a:r>
              <a:rPr lang="th-TH" dirty="0" smtClean="0"/>
              <a:t>ไปสู่</a:t>
            </a:r>
            <a:r>
              <a:rPr lang="en-US" dirty="0" smtClean="0"/>
              <a:t> file 2 </a:t>
            </a:r>
            <a:r>
              <a:rPr lang="th-TH" dirty="0" smtClean="0"/>
              <a:t>ฟังก์ชันดังนี้</a:t>
            </a:r>
            <a:endParaRPr lang="th-TH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th-TH" sz="3000" dirty="0" smtClean="0">
                <a:latin typeface="Cordia New" pitchFamily="34" charset="-34"/>
                <a:cs typeface="AngsanaUPC" pitchFamily="18" charset="-34"/>
              </a:rPr>
              <a:t>	</a:t>
            </a:r>
            <a:r>
              <a:rPr lang="en-US" sz="3000" dirty="0" smtClean="0">
                <a:latin typeface="Cordia New" pitchFamily="34" charset="-34"/>
                <a:cs typeface="AngsanaUPC" pitchFamily="18" charset="-34"/>
              </a:rPr>
              <a:t>  </a:t>
            </a:r>
            <a:endParaRPr lang="en-US" sz="3000" dirty="0" smtClean="0">
              <a:latin typeface="Cordia New" pitchFamily="34" charset="-34"/>
              <a:cs typeface="AngsanaUPC" pitchFamily="18" charset="-34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3000" dirty="0">
                <a:solidFill>
                  <a:srgbClr val="6600CC"/>
                </a:solidFill>
                <a:latin typeface="Cordia New" pitchFamily="34" charset="-34"/>
                <a:ea typeface="MS Mincho" pitchFamily="49" charset="-128"/>
                <a:cs typeface="AngsanaUPC" pitchFamily="18" charset="-34"/>
              </a:rPr>
              <a:t>	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  <a:cs typeface="Angsana New" pitchFamily="18" charset="-34"/>
              </a:rPr>
              <a:t>int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  <a:cs typeface="Angsana New" pitchFamily="18" charset="-34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  <a:cs typeface="Angsana New" pitchFamily="18" charset="-34"/>
              </a:rPr>
              <a:t>fputc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rdia New" pitchFamily="34" charset="-34"/>
                <a:cs typeface="AngsanaUPC" pitchFamily="18" charset="-34"/>
              </a:rPr>
              <a:t>(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 c, FILE 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rdia New" pitchFamily="34" charset="-34"/>
                <a:ea typeface="MS Mincho" pitchFamily="49" charset="-128"/>
                <a:cs typeface="AngsanaUPC" pitchFamily="18" charset="-34"/>
              </a:rPr>
              <a:t>*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stream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rdia New" pitchFamily="34" charset="-34"/>
                <a:cs typeface="AngsanaUPC" pitchFamily="18" charset="-34"/>
              </a:rPr>
              <a:t>)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; </a:t>
            </a:r>
            <a:endParaRPr lang="en-US" sz="26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	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putc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rdia New" pitchFamily="34" charset="-34"/>
                <a:cs typeface="AngsanaUPC" pitchFamily="18" charset="-34"/>
              </a:rPr>
              <a:t>(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 c, FILE 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rdia New" pitchFamily="34" charset="-34"/>
                <a:cs typeface="AngsanaUPC" pitchFamily="18" charset="-34"/>
              </a:rPr>
              <a:t>*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stream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rdia New" pitchFamily="34" charset="-34"/>
                <a:cs typeface="AngsanaUPC" pitchFamily="18" charset="-34"/>
              </a:rPr>
              <a:t>)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;</a:t>
            </a:r>
            <a:endParaRPr lang="en-US" sz="26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th-TH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h-TH" dirty="0" smtClean="0"/>
              <a:t>ฟังก์ชันทั้ง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th-TH" dirty="0" smtClean="0"/>
              <a:t>มี</a:t>
            </a:r>
            <a:r>
              <a:rPr lang="en-US" dirty="0" smtClean="0"/>
              <a:t> 2 arguments </a:t>
            </a:r>
            <a:r>
              <a:rPr lang="th-TH" dirty="0" smtClean="0"/>
              <a:t>โดย</a:t>
            </a:r>
            <a:r>
              <a:rPr lang="en-US" dirty="0" smtClean="0"/>
              <a:t> argument </a:t>
            </a:r>
            <a:r>
              <a:rPr lang="th-TH" dirty="0" smtClean="0"/>
              <a:t>แรกเป็น</a:t>
            </a:r>
            <a:r>
              <a:rPr lang="en-US" dirty="0" smtClean="0"/>
              <a:t> character </a:t>
            </a:r>
            <a:r>
              <a:rPr lang="th-TH" dirty="0" smtClean="0"/>
              <a:t>ในรูปแบบของ</a:t>
            </a:r>
            <a:r>
              <a:rPr lang="en-US" dirty="0" smtClean="0"/>
              <a:t> integer </a:t>
            </a:r>
            <a:r>
              <a:rPr lang="th-TH" dirty="0" smtClean="0"/>
              <a:t>ส่วน</a:t>
            </a:r>
            <a:r>
              <a:rPr lang="en-US" dirty="0" smtClean="0"/>
              <a:t> argument </a:t>
            </a:r>
            <a:r>
              <a:rPr lang="th-TH" dirty="0" smtClean="0"/>
              <a:t>ที่</a:t>
            </a:r>
            <a:r>
              <a:rPr lang="en-US" dirty="0" smtClean="0"/>
              <a:t> 2 </a:t>
            </a:r>
            <a:r>
              <a:rPr lang="th-TH" dirty="0" smtClean="0"/>
              <a:t>เป็น</a:t>
            </a:r>
            <a:r>
              <a:rPr lang="en-US" dirty="0" smtClean="0"/>
              <a:t> file pointer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h-TH" dirty="0" smtClean="0"/>
              <a:t>ถ้าฟังก์ชันทำงาน</a:t>
            </a:r>
            <a:r>
              <a:rPr lang="th-TH" dirty="0" smtClean="0"/>
              <a:t>สำเร็จจะ</a:t>
            </a:r>
            <a:r>
              <a:rPr lang="en-US" dirty="0" smtClean="0"/>
              <a:t> return character </a:t>
            </a:r>
            <a:r>
              <a:rPr lang="th-TH" dirty="0" smtClean="0"/>
              <a:t>ที่</a:t>
            </a:r>
            <a:r>
              <a:rPr lang="en-US" dirty="0" smtClean="0"/>
              <a:t> output </a:t>
            </a:r>
            <a:r>
              <a:rPr lang="th-TH" dirty="0" smtClean="0"/>
              <a:t>ไปในรูปแบบของ</a:t>
            </a:r>
            <a:r>
              <a:rPr lang="en-US" dirty="0" smtClean="0"/>
              <a:t> integer </a:t>
            </a:r>
            <a:r>
              <a:rPr lang="th-TH" dirty="0" smtClean="0"/>
              <a:t>หากทำงานไม่สำเร็จจะคืนค่า</a:t>
            </a:r>
            <a:r>
              <a:rPr lang="en-US" dirty="0" smtClean="0"/>
              <a:t> EOF </a:t>
            </a:r>
            <a:endParaRPr lang="th-TH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rdia New" pitchFamily="34" charset="-34"/>
                <a:cs typeface="AngsanaUPC" pitchFamily="18" charset="-34"/>
              </a:rPr>
              <a:t> </a:t>
            </a:r>
            <a:endParaRPr lang="th-TH" dirty="0" smtClean="0">
              <a:latin typeface="Cordia New" pitchFamily="34" charset="-34"/>
              <a:cs typeface="AngsanaUPC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4096"/>
          </a:xfrm>
        </p:spPr>
        <p:txBody>
          <a:bodyPr/>
          <a:lstStyle/>
          <a:p>
            <a:pPr eaLnBrk="1" hangingPunct="1"/>
            <a:r>
              <a:rPr lang="th-TH" dirty="0" smtClean="0"/>
              <a:t>ความหมายของแฟ้มข้อมูลในภาษา </a:t>
            </a:r>
            <a:r>
              <a:rPr lang="en-US" dirty="0" smtClean="0">
                <a:cs typeface="Cordia New" pitchFamily="34" charset="-34"/>
              </a:rPr>
              <a:t>C </a:t>
            </a:r>
            <a:endParaRPr lang="th-TH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59" cy="4968551"/>
          </a:xfrm>
        </p:spPr>
        <p:txBody>
          <a:bodyPr>
            <a:normAutofit/>
          </a:bodyPr>
          <a:lstStyle/>
          <a:p>
            <a:pPr eaLnBrk="1" hangingPunct="1"/>
            <a:r>
              <a:rPr lang="th-TH" sz="3000" dirty="0" smtClean="0"/>
              <a:t>แฟ้มข้อมูล (</a:t>
            </a:r>
            <a:r>
              <a:rPr lang="en-US" sz="3000" dirty="0" smtClean="0">
                <a:cs typeface="Cordia New" pitchFamily="34" charset="-34"/>
              </a:rPr>
              <a:t>data file) </a:t>
            </a:r>
            <a:r>
              <a:rPr lang="th-TH" sz="3000" dirty="0" smtClean="0"/>
              <a:t>คือ แฟ้มที่มีการเก็บข้อมูลที่มีความสัมพันธ์กันมาไว้ด้วยกัน โดยมีการเก็บข้อมูลอย่างต่อเนื่องกันไป ตั้งแต่ต้นแฟ้มข้อมูลไปจนกระทั่งจบแฟ้มข้อมูล </a:t>
            </a:r>
          </a:p>
          <a:p>
            <a:pPr eaLnBrk="1" hangingPunct="1"/>
            <a:r>
              <a:rPr lang="th-TH" sz="3000" dirty="0" smtClean="0"/>
              <a:t>โดยที่ผู้เขียนข้อมูลสามารถแบ่งข้อมูลที่ต้องการจัดเก็บลงในแฟ้มเป็น </a:t>
            </a:r>
            <a:r>
              <a:rPr lang="en-US" sz="3000" dirty="0" smtClean="0">
                <a:cs typeface="Cordia New" pitchFamily="34" charset="-34"/>
              </a:rPr>
              <a:t>field </a:t>
            </a:r>
            <a:r>
              <a:rPr lang="th-TH" sz="3000" dirty="0" smtClean="0"/>
              <a:t>หรือ </a:t>
            </a:r>
            <a:r>
              <a:rPr lang="en-US" sz="3000" dirty="0" smtClean="0">
                <a:cs typeface="Cordia New" pitchFamily="34" charset="-34"/>
              </a:rPr>
              <a:t>record </a:t>
            </a:r>
            <a:r>
              <a:rPr lang="th-TH" sz="3000" dirty="0" smtClean="0"/>
              <a:t>ก็ได้ หรืออาจจัดเก็บข้อมูลตามแนวขนาดเนื้อที่โดยไม่จำเป็นต้องแบ่งข้อมูลในแฟ้มเป็น </a:t>
            </a:r>
            <a:r>
              <a:rPr lang="en-US" sz="3000" dirty="0" smtClean="0">
                <a:cs typeface="Cordia New" pitchFamily="34" charset="-34"/>
              </a:rPr>
              <a:t>field </a:t>
            </a:r>
            <a:r>
              <a:rPr lang="th-TH" sz="3000" dirty="0" smtClean="0"/>
              <a:t>หรือ </a:t>
            </a:r>
            <a:r>
              <a:rPr lang="en-US" sz="3000" dirty="0" smtClean="0">
                <a:cs typeface="Cordia New" pitchFamily="34" charset="-34"/>
              </a:rPr>
              <a:t>record </a:t>
            </a:r>
            <a:r>
              <a:rPr lang="th-TH" sz="3000" dirty="0" smtClean="0"/>
              <a:t>ก็ได้ </a:t>
            </a:r>
          </a:p>
          <a:p>
            <a:pPr eaLnBrk="1" hangingPunct="1"/>
            <a:r>
              <a:rPr lang="th-TH" sz="3000" dirty="0" smtClean="0"/>
              <a:t>โดยปกติผู้เขียนโปรแกรมภาษา </a:t>
            </a:r>
            <a:r>
              <a:rPr lang="en-US" sz="3000" dirty="0" smtClean="0">
                <a:cs typeface="Cordia New" pitchFamily="34" charset="-34"/>
              </a:rPr>
              <a:t>C </a:t>
            </a:r>
            <a:r>
              <a:rPr lang="th-TH" sz="3000" dirty="0" smtClean="0"/>
              <a:t>นิยมแบ่งข้อมูลที่ต้องการลงในแฟ้มเป็น </a:t>
            </a:r>
            <a:r>
              <a:rPr lang="en-US" sz="3000" dirty="0" smtClean="0">
                <a:cs typeface="Cordia New" pitchFamily="34" charset="-34"/>
              </a:rPr>
              <a:t>field </a:t>
            </a:r>
            <a:r>
              <a:rPr lang="th-TH" sz="3000" dirty="0" smtClean="0"/>
              <a:t>หรือ </a:t>
            </a:r>
            <a:r>
              <a:rPr lang="en-US" sz="3000" dirty="0" smtClean="0">
                <a:cs typeface="Cordia New" pitchFamily="34" charset="-34"/>
              </a:rPr>
              <a:t>record </a:t>
            </a:r>
            <a:r>
              <a:rPr lang="th-TH" sz="3000" dirty="0" smtClean="0"/>
              <a:t>เพราะมีความสะดวกในการเรียกใช้ข้อมูลจากแฟ้มที่ต้องการนอกจากนี้ยังสามารถใช้โปรแกรม </a:t>
            </a:r>
            <a:r>
              <a:rPr lang="en-US" sz="3000" dirty="0" smtClean="0">
                <a:cs typeface="Cordia New" pitchFamily="34" charset="-34"/>
              </a:rPr>
              <a:t>text editor </a:t>
            </a:r>
            <a:r>
              <a:rPr lang="th-TH" sz="3000" dirty="0" smtClean="0"/>
              <a:t>หรือโปรแกรม </a:t>
            </a:r>
            <a:r>
              <a:rPr lang="en-US" sz="3000" dirty="0" smtClean="0">
                <a:cs typeface="Cordia New" pitchFamily="34" charset="-34"/>
              </a:rPr>
              <a:t>word processing </a:t>
            </a:r>
            <a:r>
              <a:rPr lang="th-TH" sz="3000" dirty="0" smtClean="0"/>
              <a:t>สร้างแฟ้มข้อมูลที่ต้องการได้อย่างสะดวกรวดเร็ว</a:t>
            </a:r>
          </a:p>
          <a:p>
            <a:pPr eaLnBrk="1" hangingPunct="1"/>
            <a:endParaRPr lang="th-TH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h-TH" dirty="0" smtClean="0"/>
              <a:t>    การ</a:t>
            </a:r>
            <a:r>
              <a:rPr lang="en-US" dirty="0" smtClean="0"/>
              <a:t> copy file </a:t>
            </a:r>
            <a:endParaRPr lang="th-TH" dirty="0" smtClean="0"/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472608"/>
          </a:xfrm>
        </p:spPr>
        <p:txBody>
          <a:bodyPr>
            <a:noAutofit/>
          </a:bodyPr>
          <a:lstStyle/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main() {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("D:\\file1.txt","r");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("D:\\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targetFile.txt","w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NULL)||(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NULL))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("File open error\n"); 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else {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EOF) {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((char)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NULL)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NULL)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360000" indent="0"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1111424"/>
            <a:ext cx="8229600" cy="505388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latin typeface="Angsana New" pitchFamily="18" charset="-34"/>
              </a:rPr>
              <a:t>ฟังก์ชัน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)</a:t>
            </a:r>
            <a:r>
              <a:rPr lang="th-TH" sz="2000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เป็นฟังชันที่ใช้บันทึกข้อมูลตัวอักขระตัวเดียวลงไปในแฟ้มข้อมูลที่ต้องการ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latin typeface="Angsana New" pitchFamily="18" charset="-34"/>
              </a:rPr>
              <a:t>รูปแบบการใช้ฟังก์ชัน</a:t>
            </a:r>
            <a:endParaRPr lang="th-TH" dirty="0" smtClean="0">
              <a:latin typeface="Angsana New" pitchFamily="18" charset="-34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single_char,fp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Angsana New" pitchFamily="18" charset="-34"/>
              </a:rPr>
              <a:t>โดยที่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single_char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คือ ค่าคงที่ชนิดตัวอักขระตัวเดียว หรือตัวแปร</a:t>
            </a:r>
            <a:r>
              <a:rPr lang="th-TH" dirty="0" smtClean="0">
                <a:latin typeface="Angsana New" pitchFamily="18" charset="-34"/>
              </a:rPr>
              <a:t>ชนิด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single_character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คือ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pointer </a:t>
            </a:r>
            <a:r>
              <a:rPr lang="th-TH" dirty="0" smtClean="0">
                <a:latin typeface="Angsana New" pitchFamily="18" charset="-34"/>
              </a:rPr>
              <a:t>ของแฟ้มข้อมูลที่ต้องการบันทึกข้อมูลลงไป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h-TH" dirty="0" smtClean="0">
              <a:latin typeface="Angsana New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44624"/>
            <a:ext cx="8763893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TH SarabunPSK" pitchFamily="34" charset="-34"/>
                <a:ea typeface="+mj-ea"/>
                <a:cs typeface="TH SarabunPSK" pitchFamily="34" charset="-34"/>
              </a:defRPr>
            </a:lvl1pPr>
          </a:lstStyle>
          <a:p>
            <a:r>
              <a:rPr lang="th-TH" dirty="0" smtClean="0"/>
              <a:t>ฟังก์ชันสำหรับการเขียนตัวอักษรไปสู่แฟ้ม</a:t>
            </a:r>
            <a:r>
              <a:rPr lang="en-US" dirty="0" smtClean="0"/>
              <a:t> (2)</a:t>
            </a:r>
            <a:endParaRPr lang="th-TH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68313" y="692696"/>
            <a:ext cx="8229600" cy="568863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#include&lt;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#include&lt;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#include&lt;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char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if((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("D:\\file1.txt","w"))==NULL)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("Error in open file");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("\007");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exit(1);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}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("Please press &lt;Enter&gt; to quit program.\n");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your sentence : 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} while(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!='\r');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th-TH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619877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h-TH" dirty="0" smtClean="0"/>
              <a:t>ฟังก์ชันสำหรับ</a:t>
            </a:r>
            <a:r>
              <a:rPr lang="th-TH" dirty="0" smtClean="0"/>
              <a:t>การเขียนตัวอักษร</a:t>
            </a:r>
            <a:r>
              <a:rPr lang="th-TH" dirty="0" smtClean="0"/>
              <a:t>ไปสู่</a:t>
            </a:r>
            <a:r>
              <a:rPr lang="th-TH" dirty="0" smtClean="0"/>
              <a:t>แฟ้ม </a:t>
            </a:r>
            <a:r>
              <a:rPr lang="en-US" dirty="0" smtClean="0"/>
              <a:t>(3)</a:t>
            </a:r>
            <a:endParaRPr lang="th-TH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424936" cy="1066800"/>
          </a:xfrm>
        </p:spPr>
        <p:txBody>
          <a:bodyPr/>
          <a:lstStyle/>
          <a:p>
            <a:pPr eaLnBrk="1" hangingPunct="1"/>
            <a:r>
              <a:rPr lang="th-TH" dirty="0" smtClean="0">
                <a:latin typeface="Cordia New" pitchFamily="34" charset="-34"/>
              </a:rPr>
              <a:t>การ</a:t>
            </a:r>
            <a:r>
              <a:rPr lang="th-TH" dirty="0" smtClean="0"/>
              <a:t>อ่านและเขียน </a:t>
            </a:r>
            <a:r>
              <a:rPr lang="en-US" dirty="0" smtClean="0"/>
              <a:t>String </a:t>
            </a:r>
            <a:r>
              <a:rPr lang="th-TH" dirty="0" smtClean="0">
                <a:latin typeface="Cordia New" pitchFamily="34" charset="-34"/>
              </a:rPr>
              <a:t>ลง</a:t>
            </a:r>
            <a:r>
              <a:rPr lang="th-TH" dirty="0" smtClean="0">
                <a:latin typeface="Cordia New" pitchFamily="34" charset="-34"/>
              </a:rPr>
              <a:t>แฟ้ม</a:t>
            </a:r>
            <a:endParaRPr lang="th-TH" dirty="0" smtClean="0">
              <a:latin typeface="Cordia New" pitchFamily="34" charset="-34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00062" y="1571625"/>
            <a:ext cx="8464425" cy="4324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dirty="0" smtClean="0"/>
              <a:t>มีฟังก์ชัน</a:t>
            </a:r>
            <a:r>
              <a:rPr lang="en-US" dirty="0" smtClean="0"/>
              <a:t> </a:t>
            </a:r>
            <a:r>
              <a:rPr lang="th-TH" dirty="0" smtClean="0"/>
              <a:t>ที่เกี่ยวข้องดังต่อไปนี้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endParaRPr lang="en-US" sz="24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sz="24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char *s, FILE *stream); </a:t>
            </a:r>
            <a:endParaRPr lang="en-US" sz="24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4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sz="24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size, FILE *stream);</a:t>
            </a:r>
            <a:endParaRPr lang="th-TH" sz="2400" b="1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784976" cy="432435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 </a:t>
            </a:r>
            <a:r>
              <a:rPr lang="th-TH" dirty="0" smtClean="0"/>
              <a:t>ใช้ฟังก์ชัน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() </a:t>
            </a:r>
            <a:r>
              <a:rPr lang="th-TH" dirty="0" smtClean="0"/>
              <a:t>และ</a:t>
            </a:r>
            <a:r>
              <a:rPr lang="en-US" dirty="0" smtClean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() </a:t>
            </a:r>
            <a:r>
              <a:rPr lang="th-TH" dirty="0" smtClean="0"/>
              <a:t>ซึ่งทำงานเหมือนกับ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() </a:t>
            </a:r>
            <a:r>
              <a:rPr lang="th-TH" dirty="0" smtClean="0"/>
              <a:t>และ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() </a:t>
            </a:r>
            <a:r>
              <a:rPr lang="th-TH" dirty="0" smtClean="0"/>
              <a:t>ยกเว้นมี</a:t>
            </a:r>
            <a:r>
              <a:rPr lang="en-US" dirty="0" smtClean="0"/>
              <a:t> arguments </a:t>
            </a:r>
            <a:r>
              <a:rPr lang="th-TH" dirty="0" smtClean="0"/>
              <a:t>ตัวแรกเป็น</a:t>
            </a:r>
            <a:r>
              <a:rPr lang="en-US" dirty="0" smtClean="0"/>
              <a:t> file pointer </a:t>
            </a:r>
            <a:r>
              <a:rPr lang="th-TH" dirty="0" smtClean="0"/>
              <a:t>รูปแบบ</a:t>
            </a:r>
            <a:r>
              <a:rPr lang="th-TH" dirty="0" smtClean="0"/>
              <a:t>ของฟังก์ชันมี</a:t>
            </a:r>
            <a:r>
              <a:rPr lang="th-TH" dirty="0" smtClean="0"/>
              <a:t>ดังนี้</a:t>
            </a:r>
            <a:r>
              <a:rPr lang="en-US" dirty="0" smtClean="0"/>
              <a:t> </a:t>
            </a:r>
          </a:p>
          <a:p>
            <a:pPr>
              <a:buFontTx/>
              <a:buNone/>
            </a:pPr>
            <a:endParaRPr lang="en-US" sz="2000" b="1" dirty="0" smtClean="0">
              <a:solidFill>
                <a:srgbClr val="6600CC"/>
              </a:solidFill>
              <a:latin typeface="Courier New" pitchFamily="49" charset="0"/>
              <a:ea typeface="MS Mincho" pitchFamily="49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  <a:cs typeface="Courier New" pitchFamily="49" charset="0"/>
              </a:rPr>
              <a:t>fscanf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  <a:cs typeface="Courier New" pitchFamily="49" charset="0"/>
              </a:rPr>
              <a:t>FILE 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*stream, </a:t>
            </a:r>
            <a:r>
              <a:rPr lang="en-US" sz="20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char *format, ...);  </a:t>
            </a:r>
            <a:endParaRPr lang="en-US" sz="20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0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( FILE *stream, </a:t>
            </a:r>
            <a:r>
              <a:rPr lang="en-US" sz="20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char *format, ...);  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การอ่านและเขียน </a:t>
            </a:r>
            <a:r>
              <a:rPr lang="en-US" dirty="0" smtClean="0"/>
              <a:t>String </a:t>
            </a:r>
            <a:r>
              <a:rPr lang="th-TH" dirty="0" smtClean="0"/>
              <a:t>ลง</a:t>
            </a:r>
            <a:r>
              <a:rPr lang="th-TH" dirty="0" smtClean="0"/>
              <a:t>แฟ้ม </a:t>
            </a:r>
            <a:r>
              <a:rPr lang="en-US" dirty="0" smtClean="0"/>
              <a:t>(2)</a:t>
            </a:r>
            <a:endParaRPr lang="th-TH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8"/>
          <p:cNvSpPr>
            <a:spLocks noGrp="1"/>
          </p:cNvSpPr>
          <p:nvPr>
            <p:ph idx="1"/>
          </p:nvPr>
        </p:nvSpPr>
        <p:spPr>
          <a:xfrm>
            <a:off x="323528" y="476672"/>
            <a:ext cx="8406135" cy="5522367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 STRSIZE 1000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 READ "r"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checkread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char word[STRSIZE];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("D:\\file1.txt",READ);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NULL)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"Can't open file");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else {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checkread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,"%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s",word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checkread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EOF) {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checkread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,"%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s",word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,"Number of words %d\n",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88640"/>
            <a:ext cx="6192688" cy="576064"/>
          </a:xfrm>
        </p:spPr>
        <p:txBody>
          <a:bodyPr>
            <a:no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(3)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40060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h-TH" sz="2400" dirty="0">
                <a:latin typeface="Courier New" pitchFamily="49" charset="0"/>
              </a:rPr>
              <a:t>ฟังก์ชัน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th-TH" sz="2400" dirty="0">
                <a:latin typeface="Courier New" pitchFamily="49" charset="0"/>
              </a:rPr>
              <a:t>เป็นฟังก์ชันที่ใช้บันทึกข้อมูล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write) </a:t>
            </a:r>
            <a:r>
              <a:rPr lang="th-TH" sz="2400" dirty="0">
                <a:latin typeface="Courier New" pitchFamily="49" charset="0"/>
              </a:rPr>
              <a:t>ลงแฟ้มโดยสามารถจัดรูปแบบข้อมูลที่ต้องการบันทึกได้</a:t>
            </a:r>
          </a:p>
          <a:p>
            <a:pPr lvl="1"/>
            <a:r>
              <a:rPr lang="th-TH" sz="2400" dirty="0">
                <a:latin typeface="Courier New" pitchFamily="49" charset="0"/>
              </a:rPr>
              <a:t>คล้ายกับฟังก์ชัน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) </a:t>
            </a:r>
            <a:endParaRPr lang="th-TH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th-TH" sz="2400" dirty="0">
                <a:latin typeface="Courier New" pitchFamily="49" charset="0"/>
              </a:rPr>
              <a:t>แตกต่างกันตรงที่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)</a:t>
            </a:r>
            <a:r>
              <a:rPr lang="th-TH" sz="2400" dirty="0">
                <a:latin typeface="Courier New" pitchFamily="49" charset="0"/>
              </a:rPr>
              <a:t>เป็นฟังก์ชันที่ใช้พิมพ์ผลลัพธ์ออกทางจอภาพแต่ฟังก์ชัน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th-TH" sz="2400" dirty="0">
                <a:latin typeface="Courier New" pitchFamily="49" charset="0"/>
              </a:rPr>
              <a:t>ใช้บันทึกข้อมูลลงแฟ้ม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th-TH" sz="2400" dirty="0">
                <a:latin typeface="Courier New" pitchFamily="49" charset="0"/>
              </a:rPr>
              <a:t>รูปแบบการใช้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fp,control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string,variable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list); </a:t>
            </a:r>
            <a:endParaRPr lang="th-T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th-TH" sz="2400" dirty="0">
                <a:latin typeface="Courier New" pitchFamily="49" charset="0"/>
              </a:rPr>
              <a:t>โดยที่ 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>
                <a:latin typeface="Courier New" pitchFamily="49" charset="0"/>
              </a:rPr>
              <a:t>คือ ตัวชี้ตำแหน่งในแฟ้มข้อมูล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control string </a:t>
            </a:r>
            <a:r>
              <a:rPr lang="th-TH" sz="2400" dirty="0">
                <a:latin typeface="Courier New" pitchFamily="49" charset="0"/>
              </a:rPr>
              <a:t>คือ รหัสรูปแบบข้อมูลและรหัสควบคุมใช้เหมือนฟังก์ชัน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th-TH" sz="2400" dirty="0">
                <a:latin typeface="Courier New" pitchFamily="49" charset="0"/>
              </a:rPr>
              <a:t>เช่น สามารถระบุชนิดของข้อมูลที่ต้องการบันทึกลงแฟ้มเป็น </a:t>
            </a:r>
            <a:r>
              <a:rPr lang="th-TH" sz="2000" dirty="0">
                <a:latin typeface="Courier New" pitchFamily="49" charset="0"/>
              </a:rPr>
              <a:t>%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d, %c, %f, %s </a:t>
            </a:r>
            <a:r>
              <a:rPr lang="th-TH" sz="2400" dirty="0">
                <a:latin typeface="Courier New" pitchFamily="49" charset="0"/>
              </a:rPr>
              <a:t>หรือใช้รหัสควบคุม </a:t>
            </a:r>
            <a:r>
              <a:rPr lang="th-TH" sz="2000" dirty="0">
                <a:latin typeface="Courier New" pitchFamily="49" charset="0"/>
              </a:rPr>
              <a:t>\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2400" dirty="0">
                <a:latin typeface="Courier New" pitchFamily="49" charset="0"/>
              </a:rPr>
              <a:t>หรือ</a:t>
            </a:r>
            <a:r>
              <a:rPr lang="th-TH" sz="2000" dirty="0">
                <a:latin typeface="Courier New" pitchFamily="49" charset="0"/>
              </a:rPr>
              <a:t> \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th-TH" sz="2400" dirty="0">
                <a:latin typeface="Courier New" pitchFamily="49" charset="0"/>
              </a:rPr>
              <a:t>ก็ได้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variable list </a:t>
            </a:r>
            <a:r>
              <a:rPr lang="th-TH" sz="2400" dirty="0">
                <a:latin typeface="Courier New" pitchFamily="49" charset="0"/>
              </a:rPr>
              <a:t>คือ ค่าคงที่ ตัวแปร หรือนิพจน์ที่จะเขียนลงแฟ้มข้อมูล ถ้าเป็นค่าคงที่สตริงต้องเขียนอยู่ภายในเครื่องหมาย </a:t>
            </a:r>
            <a:r>
              <a:rPr lang="th-TH" sz="2000" dirty="0">
                <a:latin typeface="Courier New" pitchFamily="49" charset="0"/>
              </a:rPr>
              <a:t>“…”</a:t>
            </a:r>
            <a:r>
              <a:rPr lang="th-TH" sz="2400" dirty="0">
                <a:latin typeface="Courier New" pitchFamily="49" charset="0"/>
              </a:rPr>
              <a:t> </a:t>
            </a:r>
          </a:p>
          <a:p>
            <a:pPr eaLnBrk="1" hangingPunct="1"/>
            <a:endParaRPr lang="th-TH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(4)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3093" cy="5328592"/>
          </a:xfrm>
        </p:spPr>
        <p:txBody>
          <a:bodyPr/>
          <a:lstStyle/>
          <a:p>
            <a:pPr eaLnBrk="1" hangingPunct="1"/>
            <a:r>
              <a:rPr lang="th-TH" sz="2400" b="1" dirty="0" smtClean="0">
                <a:latin typeface="Courier New" pitchFamily="49" charset="0"/>
              </a:rPr>
              <a:t>ตัวอย่าง </a:t>
            </a:r>
            <a:r>
              <a:rPr lang="th-TH" sz="2400" dirty="0" smtClean="0">
                <a:latin typeface="Courier New" pitchFamily="49" charset="0"/>
              </a:rPr>
              <a:t>แสดงการใช้ฟังก์ชัน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x=15; float f=4.562; char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[20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“%d \t %f \t %s \n”,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x,f,str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th-TH" sz="800" dirty="0" smtClean="0">
              <a:latin typeface="Courier New" pitchFamily="49" charset="0"/>
            </a:endParaRPr>
          </a:p>
          <a:p>
            <a:pPr eaLnBrk="1" hangingPunct="1"/>
            <a:r>
              <a:rPr lang="th-TH" sz="2400" dirty="0" smtClean="0">
                <a:latin typeface="Courier New" pitchFamily="49" charset="0"/>
              </a:rPr>
              <a:t>โดย</a:t>
            </a:r>
            <a:r>
              <a:rPr lang="th-TH" sz="2400" dirty="0" smtClean="0">
                <a:latin typeface="Courier New" pitchFamily="49" charset="0"/>
              </a:rPr>
              <a:t>ที่ 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ตัวชี้ตำแหน่งในแฟ้มข้อมูล</a:t>
            </a:r>
            <a:r>
              <a:rPr lang="th-TH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ตัวแปร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เก็บข้อมูลตัวเลข 15 ซึ่งจะถูกบันทึกลงแฟ้มเป็น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ที่ 1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ตัวแปร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เก็บข้อมูลตัวเลข 4.562 ซึ่งจะถูกบันทึกลงแฟ้มเป็น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ที่ 2 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ตัวแปร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เก็บข้อความว่า </a:t>
            </a:r>
            <a:r>
              <a:rPr lang="en-US" sz="2000" dirty="0" smtClean="0">
                <a:latin typeface="Courier New" pitchFamily="49" charset="0"/>
              </a:rPr>
              <a:t>“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ซึ่งจะถูกบันทึกลงแฟ้มเป็น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ที่ 3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th-TH" sz="2000" b="1" dirty="0" smtClean="0">
                <a:latin typeface="Courier New" pitchFamily="49" charset="0"/>
              </a:rPr>
              <a:t>\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รหัสควบคุมที่สั่งให้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ไป 1 ครั้ง ก่อนที่จะบันทึกข้อมูล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ต่อไป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th-TH" sz="2000" b="1" dirty="0" smtClean="0">
                <a:latin typeface="Courier New" pitchFamily="49" charset="0"/>
              </a:rPr>
              <a:t>\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รหัส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new line </a:t>
            </a:r>
            <a:r>
              <a:rPr lang="th-TH" sz="2400" dirty="0" smtClean="0">
                <a:latin typeface="Courier New" pitchFamily="49" charset="0"/>
              </a:rPr>
              <a:t>ใช้สั่งให้ขึ้นบรรทัดใหม่ในแฟ้มข้อมูล </a:t>
            </a:r>
          </a:p>
          <a:p>
            <a:pPr eaLnBrk="1" hangingPunct="1"/>
            <a:endParaRPr lang="th-TH" sz="24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(5)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256584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3200" dirty="0" smtClean="0"/>
              <a:t>ฟังก์ชัน </a:t>
            </a:r>
            <a:r>
              <a:rPr lang="en-US" sz="3200" dirty="0" err="1" smtClean="0"/>
              <a:t>fscanf</a:t>
            </a:r>
            <a:r>
              <a:rPr lang="en-US" sz="3200" dirty="0" smtClean="0"/>
              <a:t>( ) </a:t>
            </a:r>
            <a:r>
              <a:rPr lang="th-TH" sz="3200" dirty="0" smtClean="0"/>
              <a:t>เป็นฟังก์ชันที่ใช้อ่านข้อมูล (</a:t>
            </a:r>
            <a:r>
              <a:rPr lang="en-US" sz="3200" dirty="0" smtClean="0"/>
              <a:t>read) </a:t>
            </a:r>
            <a:r>
              <a:rPr lang="th-TH" sz="3200" dirty="0" smtClean="0"/>
              <a:t>ขึ้นจากแฟ้มข้อมูลแล้วนำมาเก็บไว้ในตัวแปรที่ต้องการได้โดยมีการทำงานคล้ายกับฟังก์ชัน </a:t>
            </a:r>
            <a:r>
              <a:rPr lang="en-US" sz="3200" dirty="0" err="1" smtClean="0"/>
              <a:t>scanf</a:t>
            </a:r>
            <a:r>
              <a:rPr lang="en-US" sz="3200" dirty="0" smtClean="0"/>
              <a:t>( )</a:t>
            </a:r>
            <a:endParaRPr lang="th-TH" sz="3200" dirty="0" smtClean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3200" dirty="0" smtClean="0"/>
              <a:t>รูปแบบการใช้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/>
              <a:t>	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control string, variable list);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3200" dirty="0" smtClean="0"/>
              <a:t>โดยที่ </a:t>
            </a:r>
            <a:endParaRPr lang="en-US" sz="3200" dirty="0" smtClean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3200" dirty="0" err="1" smtClean="0"/>
              <a:t>fp</a:t>
            </a:r>
            <a:r>
              <a:rPr lang="en-US" sz="3200" dirty="0" smtClean="0"/>
              <a:t> </a:t>
            </a:r>
            <a:r>
              <a:rPr lang="th-TH" sz="3200" dirty="0" smtClean="0"/>
              <a:t>คือ ตัวชี้ตำแหน่งในแฟ้มข้อมูล</a:t>
            </a:r>
            <a:br>
              <a:rPr lang="th-TH" sz="3200" dirty="0" smtClean="0"/>
            </a:br>
            <a:r>
              <a:rPr lang="en-US" sz="3200" dirty="0" smtClean="0"/>
              <a:t>control string </a:t>
            </a:r>
            <a:r>
              <a:rPr lang="th-TH" sz="3200" dirty="0" smtClean="0"/>
              <a:t>คือ รหัสรูปแบบข้อมูลเช่น ระบุชนิดของข้อมูลที่ต้องการอ่านข้อมูลจากแฟ้มเป็น </a:t>
            </a:r>
            <a:r>
              <a:rPr lang="th-TH" sz="2200" dirty="0" smtClean="0">
                <a:latin typeface="Courier New" pitchFamily="49" charset="0"/>
              </a:rPr>
              <a:t>%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d,%c,%f,%s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3200" dirty="0" smtClean="0"/>
              <a:t>และสามารถใช้รหัส </a:t>
            </a:r>
            <a:r>
              <a:rPr lang="en-US" sz="3200" dirty="0" smtClean="0"/>
              <a:t>new line </a:t>
            </a:r>
            <a:r>
              <a:rPr lang="th-TH" sz="3200" dirty="0" smtClean="0"/>
              <a:t>หรือ \</a:t>
            </a:r>
            <a:r>
              <a:rPr lang="en-US" sz="3200" dirty="0" smtClean="0"/>
              <a:t>n </a:t>
            </a:r>
            <a:r>
              <a:rPr lang="th-TH" sz="3200" dirty="0" smtClean="0"/>
              <a:t>ได้</a:t>
            </a:r>
            <a:br>
              <a:rPr lang="th-TH" sz="3200" dirty="0" smtClean="0"/>
            </a:br>
            <a:r>
              <a:rPr lang="en-US" sz="3200" dirty="0" smtClean="0"/>
              <a:t>variable list </a:t>
            </a:r>
            <a:r>
              <a:rPr lang="th-TH" sz="3200" dirty="0" smtClean="0"/>
              <a:t>คือ ชื่อตัวแปรที่ใช้เก็บข้อมูลที่อ่านมาจากแฟ้มข้อมูล โดยจะต้องระบุเครื่องหมาย &amp; (</a:t>
            </a:r>
            <a:r>
              <a:rPr lang="en-US" sz="3200" dirty="0" smtClean="0"/>
              <a:t>ampersand) </a:t>
            </a:r>
            <a:r>
              <a:rPr lang="th-TH" sz="3200" dirty="0" smtClean="0"/>
              <a:t>นำหน้าชื่อตัวแปรด้วย ยกเว้นตัวแปรสตริงเท่านั้นที่ไม่ต้องมีเครื่องหมาย &amp; 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th-TH" sz="16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(6)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11256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h-TH" b="1" dirty="0" smtClean="0"/>
              <a:t>ตัวอย่าง </a:t>
            </a:r>
            <a:r>
              <a:rPr lang="th-TH" dirty="0" smtClean="0"/>
              <a:t>แสดงการใช้ฟังก์ชัน </a:t>
            </a:r>
            <a:r>
              <a:rPr lang="en-US" dirty="0" err="1" smtClean="0">
                <a:cs typeface="Angsana New" pitchFamily="18" charset="-34"/>
              </a:rPr>
              <a:t>fscanf</a:t>
            </a:r>
            <a:r>
              <a:rPr lang="en-US" dirty="0" smtClean="0">
                <a:cs typeface="Angsana New" pitchFamily="18" charset="-34"/>
              </a:rPr>
              <a:t>( </a:t>
            </a:r>
            <a:r>
              <a:rPr lang="en-US" dirty="0" smtClean="0">
                <a:cs typeface="Angsana New" pitchFamily="18" charset="-34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800" dirty="0">
              <a:latin typeface="Courier New" pitchFamily="49" charset="0"/>
              <a:cs typeface="Angsana New" pitchFamily="18" charset="-34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float f; char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[80];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,”%d %f %s \n”,&amp;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f,str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h-TH" dirty="0" smtClean="0"/>
              <a:t>โดยที่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 b="1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คือ ตัวแปรชนิด 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ใช้เก็บข้อมูลที่อ่านจากแฟ้ม </a:t>
            </a:r>
            <a:r>
              <a:rPr lang="en-US" sz="2200" dirty="0" smtClean="0">
                <a:latin typeface="Courier New" pitchFamily="49" charset="0"/>
              </a:rPr>
              <a:t>field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ที่ 1</a:t>
            </a:r>
            <a:br>
              <a:rPr lang="th-TH" dirty="0" smtClean="0">
                <a:latin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คือ ตัวแปรชนิด </a:t>
            </a:r>
            <a:r>
              <a:rPr lang="en-US" sz="2200" dirty="0" smtClean="0">
                <a:latin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ใช้เก็บข้อมูลที่อ่านจากแฟ้ม </a:t>
            </a:r>
            <a:r>
              <a:rPr lang="en-US" sz="2200" dirty="0" smtClean="0">
                <a:latin typeface="Courier New" pitchFamily="49" charset="0"/>
              </a:rPr>
              <a:t>field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ที่ 2</a:t>
            </a:r>
            <a:br>
              <a:rPr lang="th-TH" dirty="0" smtClean="0">
                <a:latin typeface="Courier New" pitchFamily="49" charset="0"/>
              </a:rPr>
            </a:br>
            <a:r>
              <a:rPr lang="en-US" sz="2200" b="1" dirty="0" err="1" smtClean="0">
                <a:latin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คือ ตัวแปรสตริง ใช้เก็บข้อมูลที่อ่านจากแฟ้ม </a:t>
            </a:r>
            <a:r>
              <a:rPr lang="en-US" sz="2000" dirty="0" smtClean="0">
                <a:latin typeface="Courier New" pitchFamily="49" charset="0"/>
              </a:rPr>
              <a:t>field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ที่ 3</a:t>
            </a:r>
            <a:br>
              <a:rPr lang="th-TH" dirty="0" smtClean="0">
                <a:latin typeface="Courier New" pitchFamily="49" charset="0"/>
              </a:rPr>
            </a:br>
            <a:r>
              <a:rPr lang="en-US" sz="2200" b="1" dirty="0" err="1" smtClean="0">
                <a:latin typeface="Courier New" pitchFamily="49" charset="0"/>
              </a:rPr>
              <a:t>fptr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th-TH" dirty="0" smtClean="0">
                <a:latin typeface="Courier New" pitchFamily="49" charset="0"/>
              </a:rPr>
              <a:t>คือ </a:t>
            </a:r>
            <a:r>
              <a:rPr lang="en-US" sz="2000" dirty="0" smtClean="0">
                <a:latin typeface="Courier New" pitchFamily="49" charset="0"/>
              </a:rPr>
              <a:t>file pointer </a:t>
            </a:r>
            <a:r>
              <a:rPr lang="th-TH" dirty="0" smtClean="0">
                <a:latin typeface="Courier New" pitchFamily="49" charset="0"/>
              </a:rPr>
              <a:t>ใช้ชี้ตำแหน่งข้อมูลในแฟ้ม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(7)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29600" cy="1066800"/>
          </a:xfrm>
        </p:spPr>
        <p:txBody>
          <a:bodyPr/>
          <a:lstStyle/>
          <a:p>
            <a:pPr eaLnBrk="1" hangingPunct="1"/>
            <a:r>
              <a:rPr lang="th-TH" dirty="0" smtClean="0"/>
              <a:t>ประเภทของแฟ้มข้อมูล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324350"/>
          </a:xfrm>
        </p:spPr>
        <p:txBody>
          <a:bodyPr/>
          <a:lstStyle/>
          <a:p>
            <a:pPr eaLnBrk="1" hangingPunct="1"/>
            <a:r>
              <a:rPr lang="en-US" smtClean="0">
                <a:cs typeface="Angsana New" pitchFamily="18" charset="-34"/>
              </a:rPr>
              <a:t>Text file </a:t>
            </a:r>
            <a:r>
              <a:rPr lang="th-TH" smtClean="0"/>
              <a:t>เป็นไฟล์ที่เก็บข้อมูลในรูปแบบของตัวอักษรและทำการแยกแต่ละบรรทัดของ </a:t>
            </a:r>
            <a:r>
              <a:rPr lang="en-US" smtClean="0">
                <a:cs typeface="Angsana New" pitchFamily="18" charset="-34"/>
              </a:rPr>
              <a:t>text file </a:t>
            </a:r>
            <a:r>
              <a:rPr lang="th-TH" smtClean="0"/>
              <a:t>ออกจากกันด้วย</a:t>
            </a:r>
          </a:p>
          <a:p>
            <a:pPr eaLnBrk="1" hangingPunct="1"/>
            <a:r>
              <a:rPr lang="en-US" smtClean="0">
                <a:cs typeface="Angsana New" pitchFamily="18" charset="-34"/>
              </a:rPr>
              <a:t>Binary file </a:t>
            </a:r>
            <a:r>
              <a:rPr lang="th-TH" smtClean="0"/>
              <a:t>เป็นไฟล์ที่เก็บข้อมูลในรูปแบบเฉพาะของคอมพิวเตอร์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51521" y="476672"/>
            <a:ext cx="8568630" cy="561590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stdio.h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stdlib.h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conio.h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main(void)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{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FILE *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x=5;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float f=4.5;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char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[80]="C and C++ Programming";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char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[80];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("Enter your file name ( file format is *.txt ) :");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gets(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if( 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=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fopen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, "w")) == NULL 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("Error in open file ");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("\007");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exit(1);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}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, "%d \t %.2f \t %s\n", x, f,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("Successful to write data to file");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fclose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getch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} </a:t>
            </a:r>
            <a:endParaRPr lang="th-TH" sz="16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88640"/>
            <a:ext cx="61926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(8)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184576"/>
          </a:xfrm>
        </p:spPr>
        <p:txBody>
          <a:bodyPr>
            <a:normAutofit/>
          </a:bodyPr>
          <a:lstStyle/>
          <a:p>
            <a:pPr eaLnBrk="1" hangingPunct="1"/>
            <a:r>
              <a:rPr lang="th-TH" sz="3000" dirty="0" smtClean="0">
                <a:latin typeface="Courier New" pitchFamily="49" charset="0"/>
              </a:rPr>
              <a:t>การทำงานของโปรแกรมตัวอย่างนี้ </a:t>
            </a:r>
          </a:p>
          <a:p>
            <a:pPr eaLnBrk="1" hangingPunct="1"/>
            <a:r>
              <a:rPr lang="th-TH" sz="3000" dirty="0" smtClean="0">
                <a:latin typeface="Courier New" pitchFamily="49" charset="0"/>
              </a:rPr>
              <a:t>จะให้เปิดแฟ้มข้อมูลขึ้นมาเพื่อเขียน </a:t>
            </a:r>
          </a:p>
          <a:p>
            <a:pPr eaLnBrk="1" hangingPunct="1"/>
            <a:r>
              <a:rPr lang="th-TH" sz="3000" dirty="0" smtClean="0">
                <a:latin typeface="Courier New" pitchFamily="49" charset="0"/>
              </a:rPr>
              <a:t>โดยให้ผู้ใช้งานตั้งชื่อแฟ้มเอง แต่ให้มีนามสกุล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.txt </a:t>
            </a:r>
            <a:r>
              <a:rPr lang="th-TH" sz="3000" dirty="0" smtClean="0">
                <a:latin typeface="Courier New" pitchFamily="49" charset="0"/>
              </a:rPr>
              <a:t>เช่น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D:\\test.txt </a:t>
            </a:r>
            <a:r>
              <a:rPr lang="th-TH" sz="3000" dirty="0" smtClean="0">
                <a:latin typeface="Courier New" pitchFamily="49" charset="0"/>
              </a:rPr>
              <a:t>คือ ตั้งชื่อแฟ้ม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3000" dirty="0" smtClean="0">
                <a:latin typeface="Courier New" pitchFamily="49" charset="0"/>
              </a:rPr>
              <a:t>เก็บไว้ที่ไดร์ฟ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</a:t>
            </a:r>
          </a:p>
          <a:p>
            <a:pPr eaLnBrk="1" hangingPunct="1"/>
            <a:r>
              <a:rPr lang="th-TH" sz="3000" dirty="0" smtClean="0">
                <a:latin typeface="Courier New" pitchFamily="49" charset="0"/>
              </a:rPr>
              <a:t>ถ้าเปิดไม่ได้ก็จะพิมพ์ข้อผิดพลาด </a:t>
            </a:r>
          </a:p>
          <a:p>
            <a:pPr eaLnBrk="1" hangingPunct="1"/>
            <a:r>
              <a:rPr lang="th-TH" sz="3000" dirty="0" smtClean="0">
                <a:latin typeface="Courier New" pitchFamily="49" charset="0"/>
              </a:rPr>
              <a:t>ซึ่งถ้าเปิดได้แล้วจะนำค่าของตัวแปร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x, f </a:t>
            </a:r>
            <a:r>
              <a:rPr lang="th-TH" sz="3000" dirty="0" smtClean="0">
                <a:latin typeface="Courier New" pitchFamily="49" charset="0"/>
              </a:rPr>
              <a:t>และ ตัวแปร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3000" dirty="0" smtClean="0">
                <a:latin typeface="Courier New" pitchFamily="49" charset="0"/>
              </a:rPr>
              <a:t>เขียนลงในแฟ้มข้อมูลดังกล่าว </a:t>
            </a:r>
            <a:r>
              <a:rPr lang="en-US" sz="2400" dirty="0">
                <a:latin typeface="Courier New" pitchFamily="49" charset="0"/>
              </a:rPr>
              <a:t>1</a:t>
            </a:r>
            <a:r>
              <a:rPr lang="th-TH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record </a:t>
            </a:r>
            <a:r>
              <a:rPr lang="th-TH" sz="3000" dirty="0" smtClean="0">
                <a:latin typeface="Courier New" pitchFamily="49" charset="0"/>
              </a:rPr>
              <a:t>ตามคำสั่ง</a:t>
            </a:r>
          </a:p>
          <a:p>
            <a:pPr lvl="1" eaLnBrk="1" hangingPunct="1"/>
            <a:r>
              <a:rPr lang="th-TH" sz="2600" dirty="0" smtClean="0">
                <a:latin typeface="Courier New" pitchFamily="49" charset="0"/>
              </a:rPr>
              <a:t>ซึ่งการเขียนข้อมูลจะมีการเว้นช่องว่างในแต่ละฟิลด์ เนื่องจากมีการใช้รหัส </a:t>
            </a:r>
            <a:r>
              <a:rPr lang="en-US" sz="2400" dirty="0" smtClean="0">
                <a:latin typeface="Courier New" pitchFamily="49" charset="0"/>
              </a:rPr>
              <a:t>\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th-TH" sz="2600" dirty="0" smtClean="0">
                <a:latin typeface="Courier New" pitchFamily="49" charset="0"/>
              </a:rPr>
              <a:t>และ </a:t>
            </a:r>
            <a:r>
              <a:rPr lang="en-US" sz="2400" dirty="0" smtClean="0">
                <a:latin typeface="Courier New" pitchFamily="49" charset="0"/>
              </a:rPr>
              <a:t>\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2600" dirty="0" smtClean="0">
                <a:latin typeface="Courier New" pitchFamily="49" charset="0"/>
              </a:rPr>
              <a:t>ทำให้เกิดความสะดวกในการอ่านข้อมูลจากแฟ้มขึ้นมาใช้งานต่อไป เขียนเสร็จแล้วก็จะใช้ฟังก์ชัน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th-TH" sz="2600" dirty="0" smtClean="0">
                <a:latin typeface="Courier New" pitchFamily="49" charset="0"/>
              </a:rPr>
              <a:t>เพื่อปิดแฟ้มข้อมูล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(9)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07505" y="980729"/>
            <a:ext cx="4608512" cy="5185122"/>
          </a:xfrm>
          <a:ln>
            <a:solidFill>
              <a:schemeClr val="bg1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stdio.h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stdlib.h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conio.h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main(void)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{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FILE *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x=1;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float f=8.5;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char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[80]="C and C++ Programming";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j;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char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[80];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endParaRPr lang="en-US" sz="1600" dirty="0" smtClean="0">
              <a:latin typeface="Courier New" pitchFamily="49" charset="0"/>
              <a:cs typeface="Angsana New" pitchFamily="18" charset="-34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("Enter your file name ( 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file 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format is *.txt ) 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:");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gets(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Georgia" pitchFamily="18" charset="0"/>
              <a:buNone/>
              <a:defRPr/>
            </a:pPr>
            <a:endParaRPr lang="en-US" sz="1600" dirty="0" smtClean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980182"/>
            <a:ext cx="4320479" cy="51851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if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( (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=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fopen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, "w")) == NULL )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{ </a:t>
            </a:r>
            <a:endParaRPr lang="en-US" sz="1600" dirty="0">
              <a:latin typeface="Courier New" pitchFamily="49" charset="0"/>
              <a:cs typeface="Angsana New" pitchFamily="18" charset="-34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("Error in open file ");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("\007");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exit(1);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}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for(j=1; j&lt;=5; j++) {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, "%d \t %.2f \t %s\n ", x, f,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x= x+1;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f= f+1.5;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fclose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getch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return 0;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}</a:t>
            </a:r>
            <a:endParaRPr lang="th-TH" sz="1600" dirty="0" smtClean="0"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(10)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658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th-TH" sz="2400" b="1" dirty="0" smtClean="0">
                <a:latin typeface="Courier New" pitchFamily="49" charset="0"/>
              </a:rPr>
              <a:t>ฟังก์ชัน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latin typeface="Courier New" pitchFamily="49" charset="0"/>
              </a:rPr>
              <a:t>เป็น</a:t>
            </a:r>
            <a:r>
              <a:rPr lang="th-TH" sz="2400" dirty="0" smtClean="0">
                <a:latin typeface="Courier New" pitchFamily="49" charset="0"/>
              </a:rPr>
              <a:t>ฟังก์ชันที่ใช้เก็บข้อมูล ลงแฟ้มโดยที่การเก็บข้อมูลแต่ละครั้ง สามารถกำหนดขนาดของข้อมูลที่ต้องการบันทึกได้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th-TH" sz="2400" b="1" dirty="0" smtClean="0">
                <a:latin typeface="Courier New" pitchFamily="49" charset="0"/>
              </a:rPr>
              <a:t>รูปแบบการใช้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size, n,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lang="th-TH" sz="2400" dirty="0" smtClean="0">
                <a:latin typeface="Courier New" pitchFamily="49" charset="0"/>
              </a:rPr>
              <a:t>โดยที่ 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th-TH" sz="2400" b="1" dirty="0" smtClean="0">
                <a:latin typeface="Courier New" pitchFamily="49" charset="0"/>
              </a:rPr>
              <a:t>&amp;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ตำแหน่งของตัวแปรที่เก็บข้อมูลที่ต้องการนำไปเก็บไว้ในแฟ้ม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ขนาดของข้อมูลที่ต้องการ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 </a:t>
            </a:r>
            <a:r>
              <a:rPr lang="th-TH" sz="2400" dirty="0" smtClean="0">
                <a:latin typeface="Courier New" pitchFamily="49" charset="0"/>
              </a:rPr>
              <a:t>ลงแฟ้มในแต่ละครั้ง ซึ่งสามารถหาได้จากฟังก์ชัน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(data type); </a:t>
            </a:r>
            <a:r>
              <a:rPr lang="th-TH" sz="2400" dirty="0" smtClean="0">
                <a:latin typeface="Courier New" pitchFamily="49" charset="0"/>
              </a:rPr>
              <a:t>หรือ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(variable name); </a:t>
            </a:r>
            <a:r>
              <a:rPr lang="th-TH" sz="2400" dirty="0" smtClean="0">
                <a:latin typeface="Courier New" pitchFamily="49" charset="0"/>
              </a:rPr>
              <a:t>เช่น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th-TH" sz="2400" dirty="0" smtClean="0">
                <a:latin typeface="Courier New" pitchFamily="49" charset="0"/>
              </a:rPr>
              <a:t>หรือ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(j);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2400" dirty="0" smtClean="0">
                <a:latin typeface="Courier New" pitchFamily="49" charset="0"/>
              </a:rPr>
              <a:t>คือ จำนวนครั้งที่ต้องการ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 </a:t>
            </a:r>
            <a:r>
              <a:rPr lang="th-TH" sz="2400" dirty="0" smtClean="0">
                <a:latin typeface="Courier New" pitchFamily="49" charset="0"/>
              </a:rPr>
              <a:t>ข้อมูลลงแฟ้ม</a:t>
            </a:r>
            <a:br>
              <a:rPr lang="th-TH" sz="2400" dirty="0" smtClean="0">
                <a:latin typeface="Courier New" pitchFamily="49" charset="0"/>
              </a:rPr>
            </a:b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คือ ตัวชี้ตำแหน่งข้อมูลในแฟ้ม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file pointer)</a:t>
            </a:r>
          </a:p>
          <a:p>
            <a:pPr eaLnBrk="1" hangingPunct="1">
              <a:lnSpc>
                <a:spcPct val="110000"/>
              </a:lnSpc>
            </a:pPr>
            <a:r>
              <a:rPr lang="th-TH" sz="2400" b="1" dirty="0" smtClean="0">
                <a:latin typeface="Courier New" pitchFamily="49" charset="0"/>
              </a:rPr>
              <a:t>ข้อควรจำ</a:t>
            </a:r>
            <a:r>
              <a:rPr lang="th-TH" sz="2400" dirty="0" smtClean="0">
                <a:latin typeface="Courier New" pitchFamily="49" charset="0"/>
              </a:rPr>
              <a:t> ฟังก์ชัน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th-TH" sz="2400" dirty="0" smtClean="0">
                <a:latin typeface="Courier New" pitchFamily="49" charset="0"/>
              </a:rPr>
              <a:t>จะให้ค่าเลขจำนวนเต็มเท่ากับ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(</a:t>
            </a:r>
            <a:r>
              <a:rPr lang="th-TH" sz="2400" dirty="0" smtClean="0">
                <a:latin typeface="Courier New" pitchFamily="49" charset="0"/>
              </a:rPr>
              <a:t>จำนวนครั้งที่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 </a:t>
            </a:r>
            <a:r>
              <a:rPr lang="th-TH" sz="2400" dirty="0" smtClean="0">
                <a:latin typeface="Courier New" pitchFamily="49" charset="0"/>
              </a:rPr>
              <a:t>ข้อมูลลงแฟ้ม) เมื่อไม่เกิดข้อผิดพลาดในการเขียนข้อมูล และจะให้ค่าน้อยกว่า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2400" dirty="0" smtClean="0">
                <a:latin typeface="Courier New" pitchFamily="49" charset="0"/>
              </a:rPr>
              <a:t>เมื่อมีข้อผิดพลาดเกิดขึ้น </a:t>
            </a:r>
          </a:p>
          <a:p>
            <a:pPr eaLnBrk="1" hangingPunct="1">
              <a:lnSpc>
                <a:spcPct val="110000"/>
              </a:lnSpc>
            </a:pPr>
            <a:endParaRPr lang="th-TH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smtClean="0"/>
              <a:t>String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(11)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112568"/>
          </a:xfrm>
        </p:spPr>
        <p:txBody>
          <a:bodyPr/>
          <a:lstStyle/>
          <a:p>
            <a:pPr eaLnBrk="1" hangingPunct="1"/>
            <a:r>
              <a:rPr lang="th-TH" sz="2400" dirty="0" smtClean="0">
                <a:latin typeface="Courier New" pitchFamily="49" charset="0"/>
              </a:rPr>
              <a:t>แสดการใช้ฟังก์ชัน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eaLnBrk="1" hangingPunct="1"/>
            <a:r>
              <a:rPr lang="th-TH" sz="2400" dirty="0" smtClean="0">
                <a:latin typeface="Courier New" pitchFamily="49" charset="0"/>
              </a:rPr>
              <a:t>เช่น</a:t>
            </a:r>
            <a:endParaRPr lang="th-TH" sz="2400" dirty="0" smtClean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1)</a:t>
            </a:r>
          </a:p>
          <a:p>
            <a:pPr eaLnBrk="1" hangingPunct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x=1.2345678912345;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(double x),1,fptr);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latin typeface="Courier New" pitchFamily="49" charset="0"/>
              </a:rPr>
              <a:t>เป็นการบันทึกข้อมูลที่เก็บไว้ในตัวแปร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th-TH" sz="2400" dirty="0" smtClean="0">
                <a:latin typeface="Courier New" pitchFamily="49" charset="0"/>
              </a:rPr>
              <a:t>ลงแฟ้มข้อมูล โดยทำการบันทึก 1 ครั้ง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n=1) </a:t>
            </a:r>
            <a:r>
              <a:rPr lang="th-TH" sz="2400" dirty="0" smtClean="0">
                <a:latin typeface="Courier New" pitchFamily="49" charset="0"/>
              </a:rPr>
              <a:t>ขนาดของข้อมูลที่บันทึกลงแฟ้มในแต่ละครั้งมีขนาด 8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bytes </a:t>
            </a:r>
            <a:r>
              <a:rPr lang="th-TH" sz="2400" dirty="0" smtClean="0">
                <a:latin typeface="Courier New" pitchFamily="49" charset="0"/>
              </a:rPr>
              <a:t>ตามชนิดตัวแปร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j;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a[10]={10,20,30,40,50,60,70,80,90,100};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(j=0;j&lt;10;j++)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(&amp;a[j],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a[j]),1,fptr);</a:t>
            </a:r>
          </a:p>
          <a:p>
            <a:pPr eaLnBrk="1" hangingPunct="1"/>
            <a:endParaRPr lang="th-TH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err="1" smtClean="0"/>
              <a:t>Struct</a:t>
            </a:r>
            <a:r>
              <a:rPr lang="en-US" sz="4400" dirty="0" smtClean="0"/>
              <a:t>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45252" cy="5400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{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name[30];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char id[20];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}student;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[80],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[80];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("Enter your file name (file format is *.txt) :");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")) == NULL )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("Error in open file"); 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exit(1);</a:t>
            </a:r>
          </a:p>
          <a:p>
            <a:pPr eaLnBrk="1" fontAlgn="auto" hangingPunct="1">
              <a:spcAft>
                <a:spcPts val="0"/>
              </a:spcAft>
              <a:buFont typeface="Georgia" pitchFamily="18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th-TH" sz="14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err="1" smtClean="0"/>
              <a:t>Struct</a:t>
            </a:r>
            <a:r>
              <a:rPr lang="en-US" sz="4400" dirty="0" smtClean="0"/>
              <a:t>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(2)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528" y="1125538"/>
            <a:ext cx="8517260" cy="5111774"/>
          </a:xfrm>
        </p:spPr>
        <p:txBody>
          <a:bodyPr>
            <a:noAutofit/>
          </a:bodyPr>
          <a:lstStyle/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 {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student name :");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student.name );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student id :");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student.id );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student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:");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student.gpa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(&amp;student,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(student), 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("Add another student(y/n)?:");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== 'y' 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16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err="1" smtClean="0"/>
              <a:t>Struct</a:t>
            </a:r>
            <a:r>
              <a:rPr lang="en-US" sz="4400" dirty="0" smtClean="0"/>
              <a:t>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(3)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51520" y="1052513"/>
            <a:ext cx="8713093" cy="504031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2400" b="1" dirty="0" smtClean="0">
                <a:latin typeface="Courier New" pitchFamily="49" charset="0"/>
              </a:rPr>
              <a:t>ฟังก์ชัน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latin typeface="Courier New" pitchFamily="49" charset="0"/>
              </a:rPr>
              <a:t>ฟังก์ชัน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th-TH" sz="2400" dirty="0" smtClean="0">
                <a:latin typeface="Courier New" pitchFamily="49" charset="0"/>
              </a:rPr>
              <a:t>เป็นฟังก์ชันที่ใช้อ่านข้อมูลจากแฟ้ม โดยที่แต่ละครั้งสามารถกำหนดขนาด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size) </a:t>
            </a:r>
            <a:r>
              <a:rPr lang="th-TH" sz="2400" dirty="0" smtClean="0">
                <a:latin typeface="Courier New" pitchFamily="49" charset="0"/>
              </a:rPr>
              <a:t>ของข้อมูลที่ต้องการอ่านได้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2400" b="1" dirty="0" smtClean="0">
                <a:latin typeface="Courier New" pitchFamily="49" charset="0"/>
              </a:rPr>
              <a:t>รูปแบบการใช้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var,size,n,fp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th-TH" sz="2400" dirty="0" smtClean="0">
                <a:latin typeface="Courier New" pitchFamily="49" charset="0"/>
              </a:rPr>
              <a:t>โดยที่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2000" b="1" dirty="0" smtClean="0">
                <a:latin typeface="Courier New" pitchFamily="49" charset="0"/>
              </a:rPr>
              <a:t>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latin typeface="Courier New" pitchFamily="49" charset="0"/>
              </a:rPr>
              <a:t>คือ ตำแหน่งของตัวแปรที่เก็บข้อมูลที่ต้องการนำไปเก็บไว้ในแฟ้ม</a:t>
            </a:r>
            <a:endParaRPr lang="en-US" sz="2000" dirty="0" smtClean="0">
              <a:latin typeface="Courier New" pitchFamily="49" charset="0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latin typeface="Courier New" pitchFamily="49" charset="0"/>
              </a:rPr>
              <a:t>คือ ขนาดของข้อมูลที่ต้องการ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read </a:t>
            </a:r>
            <a:r>
              <a:rPr lang="th-TH" sz="2000" dirty="0" smtClean="0">
                <a:latin typeface="Courier New" pitchFamily="49" charset="0"/>
              </a:rPr>
              <a:t>ขึ้นจากแฟ้มในแต่ละครั้ง ซึ่งสามารถหาได้จากฟังก์ชัน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(data type); </a:t>
            </a:r>
            <a:r>
              <a:rPr lang="th-TH" sz="2000" dirty="0" smtClean="0">
                <a:latin typeface="Courier New" pitchFamily="49" charset="0"/>
              </a:rPr>
              <a:t>หรือ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(variable name); </a:t>
            </a:r>
            <a:r>
              <a:rPr lang="th-TH" sz="2000" dirty="0" smtClean="0">
                <a:latin typeface="Courier New" pitchFamily="49" charset="0"/>
              </a:rPr>
              <a:t>เช่น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th-TH" sz="2000" dirty="0" smtClean="0">
                <a:latin typeface="Courier New" pitchFamily="49" charset="0"/>
              </a:rPr>
              <a:t>หรือ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(j);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2000" dirty="0" smtClean="0">
                <a:latin typeface="Courier New" pitchFamily="49" charset="0"/>
              </a:rPr>
              <a:t>คือ จำนวนครั้งที่ต้องการ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read </a:t>
            </a:r>
            <a:r>
              <a:rPr lang="th-TH" sz="2000" dirty="0" smtClean="0">
                <a:latin typeface="Courier New" pitchFamily="49" charset="0"/>
              </a:rPr>
              <a:t>ข้อจากแฟ้ม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latin typeface="Courier New" pitchFamily="49" charset="0"/>
              </a:rPr>
              <a:t>คือ ตัวชี้ตำแหน่งข้อมูลในแฟ้ม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pointer)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2400" b="1" dirty="0" smtClean="0">
                <a:latin typeface="Courier New" pitchFamily="49" charset="0"/>
              </a:rPr>
              <a:t>ข้อควรจำ</a:t>
            </a:r>
            <a:r>
              <a:rPr lang="th-TH" sz="2400" dirty="0" smtClean="0">
                <a:latin typeface="Courier New" pitchFamily="49" charset="0"/>
              </a:rPr>
              <a:t> 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2400" dirty="0" smtClean="0">
                <a:latin typeface="Courier New" pitchFamily="49" charset="0"/>
              </a:rPr>
              <a:t>ฟังก์ชัน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th-TH" sz="2400" dirty="0" smtClean="0">
                <a:latin typeface="Courier New" pitchFamily="49" charset="0"/>
              </a:rPr>
              <a:t>จะให้ค่าตัวเลขจำนวนเต็ม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2400" dirty="0" smtClean="0">
                <a:latin typeface="Courier New" pitchFamily="49" charset="0"/>
              </a:rPr>
              <a:t>เมื่อไม่เกิดข้อผิดพลาดในการอ่านข้อมูล และจะให้ค่าเป็นศูนย์ (0 หรือ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NULL) </a:t>
            </a:r>
            <a:endParaRPr lang="th-TH" sz="24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th-TH" sz="2400" dirty="0" smtClean="0">
                <a:latin typeface="Courier New" pitchFamily="49" charset="0"/>
              </a:rPr>
              <a:t>เมื่อมีข้อผิดพลาดในการอ่านข้อมูลจากแฟ้มหรือสิ้นสุดไฟล์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EOF)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err="1" smtClean="0"/>
              <a:t>Struct</a:t>
            </a:r>
            <a:r>
              <a:rPr lang="en-US" sz="4400" dirty="0" smtClean="0"/>
              <a:t>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(4)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2859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th-TH" sz="2400" b="1" dirty="0" smtClean="0">
                <a:latin typeface="Courier New" pitchFamily="49" charset="0"/>
              </a:rPr>
              <a:t>ตัวอย่าง </a:t>
            </a:r>
            <a:r>
              <a:rPr lang="th-TH" sz="2400" dirty="0" smtClean="0">
                <a:latin typeface="Courier New" pitchFamily="49" charset="0"/>
              </a:rPr>
              <a:t>แสดงการใช้ฟังก์ชัน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th-TH" sz="2400" dirty="0" smtClean="0">
                <a:latin typeface="Courier New" pitchFamily="49" charset="0"/>
              </a:rPr>
              <a:t>เช่น </a:t>
            </a:r>
            <a:endParaRPr lang="th-TH" sz="2400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endParaRPr lang="th-TH" sz="800" dirty="0" smtClean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 x;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x,sizeof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(double x),1,fptr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endParaRPr lang="th-TH" sz="800" dirty="0" smtClean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th-TH" sz="2400" dirty="0" smtClean="0">
                <a:latin typeface="Courier New" pitchFamily="49" charset="0"/>
              </a:rPr>
              <a:t>เป็นการอ่านข้อมูลในแฟ้มข้อมูลมาเก็บไว้ที่ตัวแปร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โดยทำการอ่านข้อมูล 1 ครั้ง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n=1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th-TH" sz="2400" dirty="0" smtClean="0">
                <a:latin typeface="Courier New" pitchFamily="49" charset="0"/>
              </a:rPr>
              <a:t>ขนาดของข้อมูลที่อ่านจากแฟ้มในแต่ละครั้งมีขนาด </a:t>
            </a:r>
            <a:r>
              <a:rPr lang="th-TH" sz="2400" dirty="0" smtClean="0">
                <a:latin typeface="Courier New" pitchFamily="49" charset="0"/>
              </a:rPr>
              <a:t>8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ตามชนิดตัวแปร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a[10];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j;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(j=0;j&lt;10;j++)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(&amp;a[ j],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a[ j]),1,fptr);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th-TH" sz="2400" dirty="0" smtClean="0">
                <a:latin typeface="Courier New" pitchFamily="49" charset="0"/>
              </a:rPr>
              <a:t>เป็นการอ่านข้อมูลในแฟ้มมาเก็บไว้ในตัวแปรชุด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โดยทำการอ่านข้อมูล 10 ครั้ง โดยที่ขนาดของข้อมูลที่อ่านจากแฟ้มในแต่ละครั้งมีขนาด 2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latin typeface="Courier New" pitchFamily="49" charset="0"/>
              </a:rPr>
              <a:t>ตามชนิดตัวแปร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th-TH" sz="20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err="1" smtClean="0"/>
              <a:t>Struct</a:t>
            </a:r>
            <a:r>
              <a:rPr lang="en-US" sz="4400" dirty="0" smtClean="0"/>
              <a:t>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(5)</a:t>
            </a:r>
            <a:endParaRPr lang="th-TH" sz="44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0" y="981075"/>
            <a:ext cx="4860033" cy="5328245"/>
          </a:xfrm>
          <a:ln>
            <a:solidFill>
              <a:schemeClr val="bg1">
                <a:lumMod val="75000"/>
              </a:schemeClr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stdio.h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conio.h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#include&lt;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stdlib.h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&gt;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main(void)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{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struct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{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   char name[30];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   char id[20];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       float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gpa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;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} student;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char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[80];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FILE *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;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("Enter your file name (file format is *.txt) :"); 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  gets(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	  if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( (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=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fopen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fname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, "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rb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")) == NULL ) </a:t>
            </a:r>
          </a:p>
          <a:p>
            <a:pPr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>
                <a:latin typeface="Courier New" pitchFamily="49" charset="0"/>
                <a:cs typeface="Angsana New" pitchFamily="18" charset="-34"/>
              </a:rPr>
              <a:t>     { </a:t>
            </a:r>
          </a:p>
          <a:p>
            <a:pPr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1600" dirty="0" err="1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>
                <a:latin typeface="Courier New" pitchFamily="49" charset="0"/>
                <a:cs typeface="Angsana New" pitchFamily="18" charset="-34"/>
              </a:rPr>
              <a:t>("Error in open file"); </a:t>
            </a:r>
          </a:p>
          <a:p>
            <a:pPr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>
                <a:latin typeface="Courier New" pitchFamily="49" charset="0"/>
                <a:cs typeface="Angsana New" pitchFamily="18" charset="-34"/>
              </a:rPr>
              <a:t>         exit(1);</a:t>
            </a:r>
          </a:p>
          <a:p>
            <a:pPr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>
                <a:latin typeface="Courier New" pitchFamily="49" charset="0"/>
                <a:cs typeface="Angsana New" pitchFamily="18" charset="-34"/>
              </a:rPr>
              <a:t>     }</a:t>
            </a:r>
          </a:p>
          <a:p>
            <a:pPr eaLnBrk="1" fontAlgn="auto" hangingPunct="1">
              <a:spcBef>
                <a:spcPts val="0"/>
              </a:spcBef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</a:t>
            </a:r>
            <a:endParaRPr lang="en-US" sz="1600" dirty="0" smtClean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การอ่านและเขียน </a:t>
            </a:r>
            <a:r>
              <a:rPr lang="en-US" sz="4400" dirty="0" err="1" smtClean="0"/>
              <a:t>Struct</a:t>
            </a:r>
            <a:r>
              <a:rPr lang="en-US" sz="4400" dirty="0" smtClean="0"/>
              <a:t> </a:t>
            </a:r>
            <a:r>
              <a:rPr lang="th-TH" sz="4400" dirty="0" smtClean="0"/>
              <a:t>ลง</a:t>
            </a:r>
            <a:r>
              <a:rPr lang="th-TH" sz="4400" dirty="0" smtClean="0"/>
              <a:t>แฟ้ม </a:t>
            </a:r>
            <a:r>
              <a:rPr lang="en-US" sz="4400" dirty="0" smtClean="0"/>
              <a:t>(6)</a:t>
            </a:r>
            <a:endParaRPr lang="th-TH" sz="4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0032" y="981075"/>
            <a:ext cx="4283967" cy="5328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while(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fread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(&amp;student,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sizeof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(student),1,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 == 1 ) 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{ 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("\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nName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= %s\n", student.name);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("Id = %s\n", student.id); 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("GPA = %.2f\n", 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student.gpa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fclose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fptr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); 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Angsana New" pitchFamily="18" charset="-34"/>
              </a:rPr>
              <a:t>getch</a:t>
            </a: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(); 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return 0;</a:t>
            </a:r>
          </a:p>
          <a:p>
            <a:pPr>
              <a:buFont typeface="Georgia" pitchFamily="18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Angsana New" pitchFamily="18" charset="-34"/>
              </a:rPr>
              <a:t>}</a:t>
            </a:r>
            <a:endParaRPr lang="th-TH" sz="16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864096"/>
          </a:xfrm>
        </p:spPr>
        <p:txBody>
          <a:bodyPr/>
          <a:lstStyle/>
          <a:p>
            <a:pPr eaLnBrk="1" hangingPunct="1"/>
            <a:r>
              <a:rPr lang="th-TH" dirty="0" smtClean="0"/>
              <a:t>ลักษณะโครงสร้างของแฟ้มข้อมูลทั่วไป</a:t>
            </a:r>
          </a:p>
        </p:txBody>
      </p:sp>
      <p:pic>
        <p:nvPicPr>
          <p:cNvPr id="16387" name="Content Placeholder 7" descr="clip_image001_0047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341438"/>
            <a:ext cx="7200900" cy="44894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16388" name="AutoShape 2" descr="http://e-learning.snru.ac.th/els/program1/image/clip_image001_0047.gif"/>
          <p:cNvSpPr>
            <a:spLocks noChangeAspect="1" noChangeArrowheads="1"/>
          </p:cNvSpPr>
          <p:nvPr/>
        </p:nvSpPr>
        <p:spPr bwMode="auto">
          <a:xfrm>
            <a:off x="8315325" y="-1493838"/>
            <a:ext cx="5038725" cy="3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04055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h-TH" dirty="0" smtClean="0"/>
              <a:t>การควบคุมตำแหน่งของ </a:t>
            </a:r>
            <a:r>
              <a:rPr lang="en-US" dirty="0" err="1" smtClean="0"/>
              <a:t>fp</a:t>
            </a:r>
            <a:r>
              <a:rPr lang="en-US" dirty="0" smtClean="0"/>
              <a:t> (file pointer) </a:t>
            </a:r>
            <a:r>
              <a:rPr lang="th-TH" dirty="0" smtClean="0"/>
              <a:t>ในแฟ้มข้อมูล นิยมใช้กันมากในการประมวลผลแฟ้มข้อมูลแบบสุ่ม (</a:t>
            </a:r>
            <a:r>
              <a:rPr lang="en-US" dirty="0" smtClean="0"/>
              <a:t>random file access) </a:t>
            </a:r>
            <a:endParaRPr lang="th-TH" dirty="0" smtClean="0"/>
          </a:p>
          <a:p>
            <a:pPr eaLnBrk="1" hangingPunct="1"/>
            <a:r>
              <a:rPr lang="th-TH" dirty="0" smtClean="0"/>
              <a:t>ซึ่งสามารถให้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th-TH" dirty="0" smtClean="0"/>
              <a:t>ไปยังตำแหน่งเริ่มต้นของแฟ้มข้อมูล (</a:t>
            </a:r>
            <a:r>
              <a:rPr lang="en-US" dirty="0" smtClean="0"/>
              <a:t>BOF </a:t>
            </a:r>
            <a:r>
              <a:rPr lang="en-US" dirty="0" smtClean="0"/>
              <a:t>=Beginning </a:t>
            </a:r>
            <a:r>
              <a:rPr lang="en-US" dirty="0" smtClean="0"/>
              <a:t>of </a:t>
            </a:r>
            <a:r>
              <a:rPr lang="en-US" dirty="0" smtClean="0"/>
              <a:t>File</a:t>
            </a:r>
            <a:r>
              <a:rPr lang="en-US" dirty="0" smtClean="0"/>
              <a:t>) </a:t>
            </a:r>
            <a:r>
              <a:rPr lang="th-TH" dirty="0" smtClean="0"/>
              <a:t>หรือ ตำแหน่งใดตำแหน่งหนึ่งในแฟ้มข้อมูล</a:t>
            </a:r>
            <a:r>
              <a:rPr lang="th-TH" dirty="0" smtClean="0"/>
              <a:t>ได้</a:t>
            </a:r>
          </a:p>
          <a:p>
            <a:r>
              <a:rPr lang="th-TH" dirty="0"/>
              <a:t>ฟังก์ชันที่ใช้ควบคุมตำแหน่ง </a:t>
            </a:r>
            <a:r>
              <a:rPr lang="en-US" dirty="0"/>
              <a:t>file pointer </a:t>
            </a:r>
            <a:r>
              <a:rPr lang="th-TH" dirty="0"/>
              <a:t>มีดังนี้</a:t>
            </a:r>
          </a:p>
          <a:p>
            <a:r>
              <a:rPr lang="th-TH" dirty="0"/>
              <a:t>ฟังก์ชัน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rewind( )</a:t>
            </a:r>
            <a:r>
              <a:rPr lang="en-US" dirty="0"/>
              <a:t/>
            </a:r>
            <a:br>
              <a:rPr lang="en-US" dirty="0"/>
            </a:br>
            <a:r>
              <a:rPr lang="th-TH" dirty="0"/>
              <a:t>เป็นฟังก์ชันที่ใช้ย้ายตำแหน่งของ </a:t>
            </a:r>
            <a:r>
              <a:rPr lang="en-US" dirty="0"/>
              <a:t>file pointer </a:t>
            </a:r>
            <a:r>
              <a:rPr lang="th-TH" dirty="0"/>
              <a:t>ไปยังตำแหน่งเริ่มต้นของแฟ้ม</a:t>
            </a:r>
          </a:p>
          <a:p>
            <a:r>
              <a:rPr lang="th-TH" dirty="0"/>
              <a:t>รูปแบบการใช้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rewind(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th-TH" dirty="0" smtClean="0"/>
          </a:p>
          <a:p>
            <a:pPr eaLnBrk="1" hangingPunct="1"/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95536" y="332656"/>
            <a:ext cx="8568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ฟังก์ชันที่ใช้ควบคุมตำแหน่งของ 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file pointer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ใน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แฟ้ม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51521" y="1052737"/>
            <a:ext cx="8424168" cy="5113114"/>
          </a:xfrm>
        </p:spPr>
        <p:txBody>
          <a:bodyPr/>
          <a:lstStyle/>
          <a:p>
            <a:pPr eaLnBrk="1" hangingPunct="1"/>
            <a:r>
              <a:rPr lang="th-TH" sz="3000" b="1" dirty="0" smtClean="0"/>
              <a:t>ฟังก์ชัน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th-TH" sz="3000" dirty="0" smtClean="0"/>
              <a:t>เป็นฟังก์ชันที่ใช้ย้ายตำแหน่งของ </a:t>
            </a:r>
            <a:r>
              <a:rPr lang="en-US" sz="3000" dirty="0" smtClean="0"/>
              <a:t>file pointer </a:t>
            </a:r>
            <a:r>
              <a:rPr lang="th-TH" sz="3000" dirty="0" smtClean="0"/>
              <a:t>ไปยังตำแหน่งที่ต้องการในแฟ้มข้อมูลโดยจะต้องกำหนดจุดเริ่มต้น (</a:t>
            </a:r>
            <a:r>
              <a:rPr lang="en-US" sz="3000" dirty="0" smtClean="0"/>
              <a:t>origin) </a:t>
            </a:r>
            <a:r>
              <a:rPr lang="th-TH" sz="3000" dirty="0" smtClean="0"/>
              <a:t>ของ </a:t>
            </a:r>
            <a:r>
              <a:rPr lang="en-US" sz="3000" dirty="0" smtClean="0"/>
              <a:t>file pointer </a:t>
            </a:r>
            <a:r>
              <a:rPr lang="th-TH" sz="3000" dirty="0" smtClean="0"/>
              <a:t>และค่า </a:t>
            </a:r>
            <a:r>
              <a:rPr lang="en-US" sz="3000" dirty="0" smtClean="0"/>
              <a:t>offset </a:t>
            </a:r>
          </a:p>
          <a:p>
            <a:pPr eaLnBrk="1" hangingPunct="1"/>
            <a:r>
              <a:rPr lang="th-TH" sz="3000" b="1" dirty="0" smtClean="0"/>
              <a:t>รูปแบบการใช้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offset, origin);</a:t>
            </a:r>
          </a:p>
          <a:p>
            <a:pPr eaLnBrk="1" hangingPunct="1"/>
            <a:r>
              <a:rPr lang="th-TH" sz="3000" dirty="0" smtClean="0"/>
              <a:t>โดยที่ </a:t>
            </a:r>
            <a:r>
              <a:rPr lang="en-US" sz="3000" b="1" dirty="0" smtClean="0"/>
              <a:t>offset </a:t>
            </a:r>
            <a:r>
              <a:rPr lang="th-TH" sz="3000" dirty="0" smtClean="0"/>
              <a:t>คือ ระยะห่างจากตำแหน่งจุดเริ่มต้น มีหน่วยเป็น </a:t>
            </a:r>
            <a:r>
              <a:rPr lang="en-US" sz="3000" dirty="0" smtClean="0"/>
              <a:t>byte</a:t>
            </a:r>
            <a:br>
              <a:rPr lang="en-US" sz="3000" dirty="0" smtClean="0"/>
            </a:br>
            <a:r>
              <a:rPr lang="en-US" sz="3000" b="1" dirty="0" smtClean="0"/>
              <a:t>origin </a:t>
            </a:r>
            <a:r>
              <a:rPr lang="th-TH" sz="3000" dirty="0" smtClean="0"/>
              <a:t>คือ จุดที่ </a:t>
            </a:r>
            <a:r>
              <a:rPr lang="en-US" sz="3000" dirty="0" smtClean="0"/>
              <a:t>file pointer </a:t>
            </a:r>
            <a:r>
              <a:rPr lang="th-TH" sz="3000" dirty="0" smtClean="0"/>
              <a:t>ชี้อยู่ มีอยู่ 3 สถานะ ดังนี้คือ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600" dirty="0" smtClean="0"/>
              <a:t>SEEK_SET 0 file pointer </a:t>
            </a:r>
            <a:r>
              <a:rPr lang="th-TH" sz="2600" dirty="0" smtClean="0"/>
              <a:t>อยู่ที่ต้นแฟ้ม </a:t>
            </a:r>
            <a:r>
              <a:rPr lang="en-US" sz="2600" dirty="0" smtClean="0"/>
              <a:t>BOF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600" dirty="0" smtClean="0"/>
              <a:t>SEEK_CUR 1 file pointer </a:t>
            </a:r>
            <a:r>
              <a:rPr lang="th-TH" sz="2600" dirty="0" smtClean="0"/>
              <a:t>อยู่ที่ตำแหน่งปัจจุบัน</a:t>
            </a:r>
            <a:endParaRPr lang="en-US" sz="26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600" dirty="0" smtClean="0"/>
              <a:t>SEEK_END 2 file pointer </a:t>
            </a:r>
            <a:r>
              <a:rPr lang="th-TH" sz="2600" dirty="0" smtClean="0"/>
              <a:t>อยู่ที่ท้ายไฟล์ </a:t>
            </a:r>
            <a:r>
              <a:rPr lang="en-US" sz="2600" dirty="0" smtClean="0"/>
              <a:t>EOF</a:t>
            </a:r>
          </a:p>
          <a:p>
            <a:pPr eaLnBrk="1" hangingPunct="1"/>
            <a:endParaRPr lang="th-TH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536" y="332656"/>
            <a:ext cx="8568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ฟังก์ชันที่ใช้ควบคุมตำแหน่งของ 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file pointer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ใน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แฟ้ม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(2)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51520" y="1268413"/>
            <a:ext cx="8517830" cy="4896891"/>
          </a:xfrm>
        </p:spPr>
        <p:txBody>
          <a:bodyPr/>
          <a:lstStyle/>
          <a:p>
            <a:pPr eaLnBrk="1" hangingPunct="1"/>
            <a:r>
              <a:rPr lang="th-TH" dirty="0" smtClean="0">
                <a:latin typeface="Courier New" pitchFamily="49" charset="0"/>
              </a:rPr>
              <a:t>ตัวอย่าง แสดงการใช้งาน </a:t>
            </a:r>
            <a:r>
              <a:rPr lang="en-US" sz="2400" dirty="0" err="1" smtClean="0">
                <a:latin typeface="Courier New" pitchFamily="49" charset="0"/>
              </a:rPr>
              <a:t>fseek</a:t>
            </a:r>
            <a:r>
              <a:rPr lang="en-US" sz="2400" dirty="0" smtClean="0">
                <a:latin typeface="Courier New" pitchFamily="49" charset="0"/>
              </a:rPr>
              <a:t>(fptr,10,0);</a:t>
            </a:r>
          </a:p>
          <a:p>
            <a:pPr eaLnBrk="1" hangingPunct="1"/>
            <a:r>
              <a:rPr lang="th-TH" dirty="0" smtClean="0">
                <a:latin typeface="Courier New" pitchFamily="49" charset="0"/>
              </a:rPr>
              <a:t>หรือคำสั่ง </a:t>
            </a:r>
            <a:r>
              <a:rPr lang="en-US" sz="2400" dirty="0" err="1" smtClean="0">
                <a:latin typeface="Courier New" pitchFamily="49" charset="0"/>
              </a:rPr>
              <a:t>fseek</a:t>
            </a:r>
            <a:r>
              <a:rPr lang="en-US" sz="2400" dirty="0" smtClean="0">
                <a:latin typeface="Courier New" pitchFamily="49" charset="0"/>
              </a:rPr>
              <a:t>(fptr,10, SEEK_SET);</a:t>
            </a:r>
            <a:r>
              <a:rPr lang="en-US" dirty="0" smtClean="0">
                <a:latin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</a:rPr>
            </a:br>
            <a:r>
              <a:rPr lang="th-TH" dirty="0" smtClean="0">
                <a:latin typeface="Courier New" pitchFamily="49" charset="0"/>
              </a:rPr>
              <a:t>หมายความว่าให้ย้าย </a:t>
            </a:r>
            <a:r>
              <a:rPr lang="en-US" sz="2400" dirty="0" smtClean="0">
                <a:latin typeface="Courier New" pitchFamily="49" charset="0"/>
              </a:rPr>
              <a:t>file pointer </a:t>
            </a:r>
            <a:r>
              <a:rPr lang="th-TH" dirty="0" smtClean="0">
                <a:latin typeface="Courier New" pitchFamily="49" charset="0"/>
              </a:rPr>
              <a:t>ถัดจากตำแหน่งต้นไฟล์ </a:t>
            </a:r>
            <a:r>
              <a:rPr lang="en-US" sz="2400" dirty="0" smtClean="0">
                <a:latin typeface="Courier New" pitchFamily="49" charset="0"/>
              </a:rPr>
              <a:t>(BOF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th-TH" dirty="0" smtClean="0">
                <a:latin typeface="Courier New" pitchFamily="49" charset="0"/>
              </a:rPr>
              <a:t>ไปอีก 10 </a:t>
            </a:r>
            <a:r>
              <a:rPr lang="en-US" sz="2400" dirty="0" smtClean="0">
                <a:latin typeface="Courier New" pitchFamily="49" charset="0"/>
              </a:rPr>
              <a:t>bytes</a:t>
            </a:r>
            <a:endParaRPr lang="en-US" sz="2400" dirty="0" smtClean="0">
              <a:latin typeface="Courier New" pitchFamily="49" charset="0"/>
            </a:endParaRPr>
          </a:p>
          <a:p>
            <a:pPr eaLnBrk="1" hangingPunct="1"/>
            <a:r>
              <a:rPr lang="th-TH" dirty="0" smtClean="0">
                <a:latin typeface="Courier New" pitchFamily="49" charset="0"/>
              </a:rPr>
              <a:t>ข้อควรจำ ฟังก์ชัน </a:t>
            </a:r>
            <a:r>
              <a:rPr lang="en-US" sz="2400" dirty="0" err="1" smtClean="0">
                <a:latin typeface="Courier New" pitchFamily="49" charset="0"/>
              </a:rPr>
              <a:t>fseek</a:t>
            </a:r>
            <a:r>
              <a:rPr lang="en-US" sz="2400" dirty="0" smtClean="0">
                <a:latin typeface="Courier New" pitchFamily="49" charset="0"/>
              </a:rPr>
              <a:t>( ) </a:t>
            </a:r>
            <a:r>
              <a:rPr lang="th-TH" dirty="0" smtClean="0">
                <a:latin typeface="Courier New" pitchFamily="49" charset="0"/>
              </a:rPr>
              <a:t>จะให้ค่าไม่เท่ากับศูนย์ เมื่อไม่สามารถย้าย </a:t>
            </a:r>
            <a:r>
              <a:rPr lang="en-US" sz="2400" dirty="0" smtClean="0">
                <a:latin typeface="Courier New" pitchFamily="49" charset="0"/>
              </a:rPr>
              <a:t>file pointer </a:t>
            </a:r>
            <a:r>
              <a:rPr lang="th-TH" dirty="0" smtClean="0">
                <a:latin typeface="Courier New" pitchFamily="49" charset="0"/>
              </a:rPr>
              <a:t>ได้</a:t>
            </a:r>
          </a:p>
          <a:p>
            <a:pPr eaLnBrk="1" hangingPunct="1"/>
            <a:endParaRPr lang="th-TH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536" y="332656"/>
            <a:ext cx="8568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ฟังก์ชันที่ใช้ควบคุมตำแหน่งของ 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file pointer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ใน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แฟ้ม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(3)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79512" y="1125538"/>
            <a:ext cx="8785101" cy="518378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Courier New" pitchFamily="49" charset="0"/>
              </a:rPr>
              <a:t>ฟังก์ชัน </a:t>
            </a:r>
            <a:r>
              <a:rPr lang="en-US" sz="2400" dirty="0" err="1" smtClean="0">
                <a:latin typeface="Courier New" pitchFamily="49" charset="0"/>
              </a:rPr>
              <a:t>ftell</a:t>
            </a:r>
            <a:r>
              <a:rPr lang="en-US" sz="2400" dirty="0" smtClean="0">
                <a:latin typeface="Courier New" pitchFamily="49" charset="0"/>
              </a:rPr>
              <a:t>( )</a:t>
            </a:r>
            <a:r>
              <a:rPr lang="en-US" dirty="0" smtClean="0">
                <a:latin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</a:rPr>
            </a:br>
            <a:r>
              <a:rPr lang="th-TH" dirty="0" smtClean="0">
                <a:latin typeface="Courier New" pitchFamily="49" charset="0"/>
              </a:rPr>
              <a:t>เป็นฟังก์ชันที่ใช้บอกตำแหน่งของ </a:t>
            </a:r>
            <a:r>
              <a:rPr lang="en-US" sz="2400" dirty="0" smtClean="0">
                <a:latin typeface="Courier New" pitchFamily="49" charset="0"/>
              </a:rPr>
              <a:t>file pointer </a:t>
            </a:r>
            <a:r>
              <a:rPr lang="th-TH" dirty="0" smtClean="0">
                <a:latin typeface="Courier New" pitchFamily="49" charset="0"/>
              </a:rPr>
              <a:t>ว่าปัจจุบันกำลังชี้อยู่ที่ตำแหน่งใดในแฟ้มข้อมูล โดยฟังก์ชันนี้จะให้ค่ากลับเป็นตัวเลขจำนวนเต็ม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Courier New" pitchFamily="49" charset="0"/>
              </a:rPr>
              <a:t>รูปแบบการใช้  </a:t>
            </a:r>
            <a:r>
              <a:rPr lang="en-US" sz="2400" dirty="0" err="1" smtClean="0">
                <a:latin typeface="Courier New" pitchFamily="49" charset="0"/>
              </a:rPr>
              <a:t>ftell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dirty="0" err="1" smtClean="0">
                <a:latin typeface="Courier New" pitchFamily="49" charset="0"/>
              </a:rPr>
              <a:t>fp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Courier New" pitchFamily="49" charset="0"/>
              </a:rPr>
              <a:t>ตัวอย่าง แสดงการใช้งาน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position;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position = </a:t>
            </a:r>
            <a:r>
              <a:rPr lang="en-US" sz="2400" dirty="0" err="1" smtClean="0">
                <a:latin typeface="Courier New" pitchFamily="49" charset="0"/>
              </a:rPr>
              <a:t>ftell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fp</a:t>
            </a:r>
            <a:r>
              <a:rPr lang="en-US" sz="2400" dirty="0" smtClean="0">
                <a:latin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</a:rPr>
              <a:t>(“Position is %d </a:t>
            </a:r>
            <a:r>
              <a:rPr lang="en-US" sz="2400" dirty="0" err="1" smtClean="0">
                <a:latin typeface="Courier New" pitchFamily="49" charset="0"/>
              </a:rPr>
              <a:t>Byte”,position</a:t>
            </a:r>
            <a:r>
              <a:rPr lang="en-US" sz="2400" dirty="0" smtClean="0">
                <a:latin typeface="Courier New" pitchFamily="49" charset="0"/>
              </a:rPr>
              <a:t>);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h-TH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536" y="332656"/>
            <a:ext cx="8568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ฟังก์ชันที่ใช้ควบคุมตำแหน่งของ 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file pointer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ใน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แฟ้ม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(4)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h-TH" sz="4400" dirty="0" smtClean="0"/>
              <a:t>การประมวลผลแฟ้มข้อมูลในภาษา </a:t>
            </a:r>
            <a:r>
              <a:rPr lang="en-US" sz="4400" dirty="0" smtClean="0"/>
              <a:t>C</a:t>
            </a:r>
            <a:endParaRPr lang="th-TH" sz="60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397028"/>
          </a:xfrm>
        </p:spPr>
        <p:txBody>
          <a:bodyPr>
            <a:noAutofit/>
          </a:bodyPr>
          <a:lstStyle/>
          <a:p>
            <a:pPr eaLnBrk="1" hangingPunct="1"/>
            <a:r>
              <a:rPr lang="th-TH" dirty="0" smtClean="0"/>
              <a:t>โดยปกติแล้วผู้เขียนโปรแกรมเกี่ยวกับแฟ้มข้อมูลในภาษา </a:t>
            </a:r>
            <a:r>
              <a:rPr lang="en-US" dirty="0" smtClean="0">
                <a:cs typeface="Cordia New" pitchFamily="34" charset="-34"/>
              </a:rPr>
              <a:t>C </a:t>
            </a:r>
            <a:r>
              <a:rPr lang="th-TH" dirty="0" smtClean="0"/>
              <a:t>จะมีความต้องประมวลผลแฟ้มข้อมูลอยู่ 3 แบบ คือ </a:t>
            </a:r>
          </a:p>
          <a:p>
            <a:pPr marL="457200" lvl="1" indent="0" eaLnBrk="1" hangingPunct="1">
              <a:buNone/>
            </a:pPr>
            <a:r>
              <a:rPr lang="th-TH" dirty="0" smtClean="0"/>
              <a:t>1) การบันทึกข้อมูลในแฟ้มข้อมูล (</a:t>
            </a:r>
            <a:r>
              <a:rPr lang="en-US" dirty="0" smtClean="0">
                <a:cs typeface="Cordia New" pitchFamily="34" charset="-34"/>
              </a:rPr>
              <a:t>write data into file)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cs typeface="Cordia New" pitchFamily="34" charset="-34"/>
              </a:rPr>
              <a:t>2) </a:t>
            </a:r>
            <a:r>
              <a:rPr lang="th-TH" dirty="0" smtClean="0"/>
              <a:t>การอ่านข้อมูลขึ้นจากแฟ้มข้อมูลขึ้นมาใช้งาน (</a:t>
            </a:r>
            <a:r>
              <a:rPr lang="en-US" dirty="0" smtClean="0">
                <a:cs typeface="Cordia New" pitchFamily="34" charset="-34"/>
              </a:rPr>
              <a:t>read data from file)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cs typeface="Cordia New" pitchFamily="34" charset="-34"/>
              </a:rPr>
              <a:t>3) </a:t>
            </a:r>
            <a:r>
              <a:rPr lang="th-TH" dirty="0" smtClean="0"/>
              <a:t>การเพิ่มข้อมูลลงไปในแฟ้มข้อมูล (</a:t>
            </a:r>
            <a:r>
              <a:rPr lang="en-US" dirty="0" smtClean="0">
                <a:cs typeface="Cordia New" pitchFamily="34" charset="-34"/>
              </a:rPr>
              <a:t>append data into file)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dirty="0" smtClean="0">
                <a:cs typeface="Cordia New" pitchFamily="34" charset="-34"/>
              </a:rPr>
              <a:t/>
            </a:r>
            <a:br>
              <a:rPr lang="en-US" dirty="0" smtClean="0">
                <a:cs typeface="Cordia New" pitchFamily="34" charset="-34"/>
              </a:rPr>
            </a:br>
            <a:endParaRPr lang="en-US" dirty="0" smtClean="0">
              <a:cs typeface="Cordia New" pitchFamily="34" charset="-34"/>
            </a:endParaRPr>
          </a:p>
          <a:p>
            <a:pPr eaLnBrk="1" hangingPunct="1"/>
            <a:endParaRPr lang="th-TH" sz="4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การบันทึกข้อมูลเก็บไว้ใน</a:t>
            </a:r>
            <a:r>
              <a:rPr lang="th-TH" sz="4400" dirty="0" smtClean="0"/>
              <a:t>แฟ้ม (</a:t>
            </a:r>
            <a:r>
              <a:rPr lang="en-US" sz="4400" dirty="0">
                <a:cs typeface="Cordia New" pitchFamily="34" charset="-34"/>
              </a:rPr>
              <a:t>W</a:t>
            </a:r>
            <a:r>
              <a:rPr lang="en-US" sz="4400" dirty="0" smtClean="0">
                <a:cs typeface="Cordia New" pitchFamily="34" charset="-34"/>
              </a:rPr>
              <a:t>rite data into file) </a:t>
            </a:r>
            <a:endParaRPr lang="th-TH" sz="72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256584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th-TH" sz="2200" dirty="0" smtClean="0"/>
              <a:t>1. เปิดแฟ้มข้อมูลด้วยคำสั่ง </a:t>
            </a:r>
            <a:r>
              <a:rPr lang="en-US" sz="2200" dirty="0" err="1" smtClean="0">
                <a:cs typeface="Angsana New" pitchFamily="18" charset="-34"/>
              </a:rPr>
              <a:t>fopen</a:t>
            </a:r>
            <a:r>
              <a:rPr lang="en-US" sz="2200" dirty="0" smtClean="0">
                <a:cs typeface="Angsana New" pitchFamily="18" charset="-34"/>
              </a:rPr>
              <a:t>( ) </a:t>
            </a:r>
            <a:r>
              <a:rPr lang="th-TH" sz="2200" dirty="0" smtClean="0"/>
              <a:t>ตั้งชื่อแฟ้มข้อมูล (</a:t>
            </a:r>
            <a:r>
              <a:rPr lang="en-US" sz="2200" dirty="0" smtClean="0">
                <a:cs typeface="Angsana New" pitchFamily="18" charset="-34"/>
              </a:rPr>
              <a:t>file name) </a:t>
            </a:r>
            <a:r>
              <a:rPr lang="th-TH" sz="2200" dirty="0" smtClean="0"/>
              <a:t>พร้อมกับระบุ </a:t>
            </a:r>
            <a:r>
              <a:rPr lang="en-US" sz="2200" dirty="0" smtClean="0">
                <a:cs typeface="Angsana New" pitchFamily="18" charset="-34"/>
              </a:rPr>
              <a:t>mode </a:t>
            </a:r>
            <a:r>
              <a:rPr lang="th-TH" sz="2200" dirty="0" smtClean="0"/>
              <a:t>ของการบันทึกข้อมูลลงในแฟ้มเป็น “</a:t>
            </a:r>
            <a:r>
              <a:rPr lang="en-US" sz="2200" dirty="0" smtClean="0">
                <a:cs typeface="Angsana New" pitchFamily="18" charset="-34"/>
              </a:rPr>
              <a:t>w”</a:t>
            </a:r>
          </a:p>
          <a:p>
            <a:pPr marL="0" indent="0" eaLnBrk="1" hangingPunct="1">
              <a:buNone/>
            </a:pPr>
            <a:r>
              <a:rPr lang="en-US" sz="2200" dirty="0" smtClean="0">
                <a:cs typeface="Angsana New" pitchFamily="18" charset="-34"/>
              </a:rPr>
              <a:t>2. </a:t>
            </a:r>
            <a:r>
              <a:rPr lang="th-TH" sz="2200" dirty="0" smtClean="0"/>
              <a:t>บันทึกข้อมูลลงในแฟ้มโดยใช้ฟังก์ชัน </a:t>
            </a:r>
            <a:r>
              <a:rPr lang="en-US" sz="2200" dirty="0" err="1" smtClean="0">
                <a:cs typeface="Angsana New" pitchFamily="18" charset="-34"/>
              </a:rPr>
              <a:t>putc</a:t>
            </a:r>
            <a:r>
              <a:rPr lang="en-US" sz="2200" dirty="0" smtClean="0">
                <a:cs typeface="Angsana New" pitchFamily="18" charset="-34"/>
              </a:rPr>
              <a:t>( ) </a:t>
            </a:r>
            <a:r>
              <a:rPr lang="th-TH" sz="2200" dirty="0" smtClean="0"/>
              <a:t>หรือ </a:t>
            </a:r>
            <a:r>
              <a:rPr lang="en-US" sz="2200" dirty="0" err="1" smtClean="0">
                <a:cs typeface="Angsana New" pitchFamily="18" charset="-34"/>
              </a:rPr>
              <a:t>fprintf</a:t>
            </a:r>
            <a:r>
              <a:rPr lang="en-US" sz="2200" dirty="0" smtClean="0">
                <a:cs typeface="Angsana New" pitchFamily="18" charset="-34"/>
              </a:rPr>
              <a:t>( ) </a:t>
            </a:r>
            <a:r>
              <a:rPr lang="th-TH" sz="2200" dirty="0" smtClean="0"/>
              <a:t>หรือ </a:t>
            </a:r>
            <a:r>
              <a:rPr lang="en-US" sz="2200" dirty="0" err="1" smtClean="0">
                <a:cs typeface="Angsana New" pitchFamily="18" charset="-34"/>
              </a:rPr>
              <a:t>fwrite</a:t>
            </a:r>
            <a:r>
              <a:rPr lang="en-US" sz="2200" dirty="0" smtClean="0">
                <a:cs typeface="Angsana New" pitchFamily="18" charset="-34"/>
              </a:rPr>
              <a:t>( ) </a:t>
            </a:r>
            <a:r>
              <a:rPr lang="th-TH" sz="2200" dirty="0" smtClean="0"/>
              <a:t>บันทึกข้อมูลลงแฟ้ม ขึ้นอยู่กับลักษณะของข้อมูลที่ต้องการบันทึกลงแฟ้มดังนี้</a:t>
            </a:r>
          </a:p>
          <a:p>
            <a:pPr lvl="1" eaLnBrk="1" hangingPunct="1"/>
            <a:r>
              <a:rPr lang="th-TH" sz="1600" dirty="0" smtClean="0"/>
              <a:t>ถ้าข้อมูลที่ต้องการบันทึกเป็นตัวอักขระตัวเดียว (</a:t>
            </a:r>
            <a:r>
              <a:rPr lang="en-US" sz="1600" dirty="0" smtClean="0">
                <a:cs typeface="Angsana New" pitchFamily="18" charset="-34"/>
              </a:rPr>
              <a:t>single character) </a:t>
            </a:r>
            <a:r>
              <a:rPr lang="th-TH" sz="1600" dirty="0" smtClean="0"/>
              <a:t>ให้ฟังก์ชัน </a:t>
            </a:r>
            <a:r>
              <a:rPr lang="en-US" sz="1600" dirty="0" err="1" smtClean="0">
                <a:cs typeface="Angsana New" pitchFamily="18" charset="-34"/>
              </a:rPr>
              <a:t>putc</a:t>
            </a:r>
            <a:r>
              <a:rPr lang="en-US" sz="1600" dirty="0" smtClean="0">
                <a:cs typeface="Angsana New" pitchFamily="18" charset="-34"/>
              </a:rPr>
              <a:t>( ) </a:t>
            </a:r>
            <a:r>
              <a:rPr lang="th-TH" sz="1600" dirty="0" smtClean="0"/>
              <a:t>เพราะสามารถบันทึกตัวอักขระตัวเดียวได้ดี </a:t>
            </a:r>
          </a:p>
          <a:p>
            <a:pPr lvl="1" eaLnBrk="1" hangingPunct="1"/>
            <a:r>
              <a:rPr lang="th-TH" sz="2000" dirty="0" smtClean="0"/>
              <a:t>ถ้าข้อมูลที่ต้องการบันทึกเป็นตัวเลขจำนวนเต็ม (</a:t>
            </a:r>
            <a:r>
              <a:rPr lang="en-US" sz="2000" dirty="0" smtClean="0">
                <a:cs typeface="Angsana New" pitchFamily="18" charset="-34"/>
              </a:rPr>
              <a:t>integer) </a:t>
            </a:r>
            <a:r>
              <a:rPr lang="th-TH" sz="2000" dirty="0" smtClean="0"/>
              <a:t>หรือตัวเลขจำนวนทศนิยม (</a:t>
            </a:r>
            <a:r>
              <a:rPr lang="en-US" sz="2000" dirty="0" err="1" smtClean="0">
                <a:cs typeface="Angsana New" pitchFamily="18" charset="-34"/>
              </a:rPr>
              <a:t>floationg</a:t>
            </a:r>
            <a:r>
              <a:rPr lang="en-US" sz="2000" dirty="0" smtClean="0">
                <a:cs typeface="Angsana New" pitchFamily="18" charset="-34"/>
              </a:rPr>
              <a:t> point) </a:t>
            </a:r>
            <a:r>
              <a:rPr lang="th-TH" sz="2000" dirty="0" smtClean="0"/>
              <a:t>หรือสตริง (</a:t>
            </a:r>
            <a:r>
              <a:rPr lang="en-US" sz="2000" dirty="0" smtClean="0">
                <a:cs typeface="Angsana New" pitchFamily="18" charset="-34"/>
              </a:rPr>
              <a:t>strings) </a:t>
            </a:r>
            <a:r>
              <a:rPr lang="th-TH" sz="2000" dirty="0" smtClean="0"/>
              <a:t>ให้ใช้ฟังก์ชัน </a:t>
            </a:r>
            <a:r>
              <a:rPr lang="en-US" sz="2000" dirty="0" err="1" smtClean="0">
                <a:cs typeface="Angsana New" pitchFamily="18" charset="-34"/>
              </a:rPr>
              <a:t>fprintf</a:t>
            </a:r>
            <a:r>
              <a:rPr lang="en-US" sz="2000" dirty="0" smtClean="0">
                <a:cs typeface="Angsana New" pitchFamily="18" charset="-34"/>
              </a:rPr>
              <a:t>( ) </a:t>
            </a:r>
            <a:r>
              <a:rPr lang="th-TH" sz="2000" dirty="0" smtClean="0"/>
              <a:t>เพราะสามารถจัดรูปแบบข้อมูลที่บันทึกได้ </a:t>
            </a:r>
          </a:p>
          <a:p>
            <a:pPr lvl="1" eaLnBrk="1" hangingPunct="1"/>
            <a:r>
              <a:rPr lang="th-TH" sz="2000" dirty="0" smtClean="0"/>
              <a:t>ถ้าข้อมูลที่ต้องการบันทึกเป็นข้อมูลแบบโครงสร้าง (</a:t>
            </a:r>
            <a:r>
              <a:rPr lang="en-US" sz="2000" dirty="0" smtClean="0">
                <a:cs typeface="Angsana New" pitchFamily="18" charset="-34"/>
              </a:rPr>
              <a:t>structures) </a:t>
            </a:r>
            <a:r>
              <a:rPr lang="th-TH" sz="2000" dirty="0" smtClean="0"/>
              <a:t>หรือตัวแปรชุด (</a:t>
            </a:r>
            <a:r>
              <a:rPr lang="en-US" sz="2000" dirty="0" smtClean="0">
                <a:cs typeface="Angsana New" pitchFamily="18" charset="-34"/>
              </a:rPr>
              <a:t>arrays) </a:t>
            </a:r>
            <a:r>
              <a:rPr lang="th-TH" sz="2000" dirty="0" smtClean="0"/>
              <a:t>ให้ใช้ฟังก์ชัน </a:t>
            </a:r>
            <a:r>
              <a:rPr lang="en-US" sz="2000" dirty="0" err="1" smtClean="0">
                <a:cs typeface="Angsana New" pitchFamily="18" charset="-34"/>
              </a:rPr>
              <a:t>fwrite</a:t>
            </a:r>
            <a:r>
              <a:rPr lang="en-US" sz="2000" dirty="0" smtClean="0">
                <a:cs typeface="Angsana New" pitchFamily="18" charset="-34"/>
              </a:rPr>
              <a:t>( ) </a:t>
            </a:r>
            <a:r>
              <a:rPr lang="th-TH" sz="2000" dirty="0" smtClean="0"/>
              <a:t>เพราะสามารถกำหนดเนื้อที่และจำนวนครั้งของการบันทึกข้อมูลได้</a:t>
            </a:r>
          </a:p>
          <a:p>
            <a:pPr marL="0" indent="0" eaLnBrk="1" hangingPunct="1">
              <a:buNone/>
            </a:pPr>
            <a:r>
              <a:rPr lang="th-TH" sz="2600" dirty="0" smtClean="0"/>
              <a:t>3. หลังจากบันทึกข้อมูลลงแฟ้มเรียบร้อยแล้ว จะต้องใช้คำสั่ง </a:t>
            </a:r>
            <a:r>
              <a:rPr lang="en-US" sz="2600" dirty="0" err="1" smtClean="0">
                <a:cs typeface="Angsana New" pitchFamily="18" charset="-34"/>
              </a:rPr>
              <a:t>fclose</a:t>
            </a:r>
            <a:r>
              <a:rPr lang="en-US" sz="2600" dirty="0" smtClean="0">
                <a:cs typeface="Angsana New" pitchFamily="18" charset="-34"/>
              </a:rPr>
              <a:t>( ) </a:t>
            </a:r>
            <a:r>
              <a:rPr lang="th-TH" sz="2600" dirty="0" smtClean="0"/>
              <a:t>ปิดแฟ้มข้อมูลทุกครั้งเพื่อป้องกันความเสียหายที่อาจเกิดขึ้นได้</a:t>
            </a:r>
          </a:p>
          <a:p>
            <a:pPr eaLnBrk="1" hangingPunct="1"/>
            <a:r>
              <a:rPr lang="th-TH" sz="2400" b="1" dirty="0" smtClean="0"/>
              <a:t>ข้อควรระวังเกี่ยวกับการบันทึกข้อมูลลงแฟ้ม</a:t>
            </a:r>
          </a:p>
          <a:p>
            <a:pPr lvl="1" eaLnBrk="1" hangingPunct="1"/>
            <a:r>
              <a:rPr lang="th-TH" sz="2400" dirty="0" smtClean="0"/>
              <a:t>ในฟังก์ชัน </a:t>
            </a:r>
            <a:r>
              <a:rPr lang="en-US" sz="2400" dirty="0" err="1" smtClean="0">
                <a:cs typeface="Cordia New" pitchFamily="34" charset="-34"/>
              </a:rPr>
              <a:t>fopen</a:t>
            </a:r>
            <a:r>
              <a:rPr lang="en-US" sz="2400" dirty="0" smtClean="0">
                <a:cs typeface="Cordia New" pitchFamily="34" charset="-34"/>
              </a:rPr>
              <a:t>( ) </a:t>
            </a:r>
            <a:r>
              <a:rPr lang="th-TH" sz="2400" dirty="0" smtClean="0"/>
              <a:t>เมื่อใช้ </a:t>
            </a:r>
            <a:r>
              <a:rPr lang="en-US" sz="2400" dirty="0" smtClean="0">
                <a:cs typeface="Cordia New" pitchFamily="34" charset="-34"/>
              </a:rPr>
              <a:t>mode “w” </a:t>
            </a:r>
            <a:r>
              <a:rPr lang="th-TH" sz="2400" dirty="0" smtClean="0"/>
              <a:t>เป็นการเปิดแฟ้มข้อมูลเพื่อบันทึกข้อมูลลงในแฟ้มเท่านั้น ถ้าเป็นแฟ้มข้อมูลเก่าที่เคยเก็บข้อมูลไว้แล้ว จะมีผลทำให้ข้อมูลทั้งหมดในแฟ้มข้อมูลเก่า ถูกลบทิ้งไปโดยอัตโนมัติ แล้วสร้างแฟ้มข้อมูลใหม่ขึ้นมาแทนที่</a:t>
            </a:r>
          </a:p>
          <a:p>
            <a:pPr eaLnBrk="1" hangingPunct="1"/>
            <a:endParaRPr lang="th-TH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th-TH" sz="4400" dirty="0" smtClean="0"/>
              <a:t>การอ่านข้อมูลขึ้นจาก</a:t>
            </a:r>
            <a:r>
              <a:rPr lang="th-TH" sz="4400" dirty="0" smtClean="0"/>
              <a:t>แฟ้ม (</a:t>
            </a:r>
            <a:r>
              <a:rPr lang="en-US" sz="4400" dirty="0">
                <a:cs typeface="Cordia New" pitchFamily="34" charset="-34"/>
              </a:rPr>
              <a:t>R</a:t>
            </a:r>
            <a:r>
              <a:rPr lang="en-US" sz="4400" dirty="0" smtClean="0">
                <a:cs typeface="Cordia New" pitchFamily="34" charset="-34"/>
              </a:rPr>
              <a:t>ead data from file) </a:t>
            </a:r>
            <a:endParaRPr lang="th-TH" sz="72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th-TH" sz="2200" dirty="0" smtClean="0"/>
              <a:t>1. เปิดแฟ้มข้อมูลด้วยคำสั่ง </a:t>
            </a:r>
            <a:r>
              <a:rPr lang="en-US" sz="2200" dirty="0" err="1" smtClean="0">
                <a:cs typeface="Cordia New" pitchFamily="34" charset="-34"/>
              </a:rPr>
              <a:t>fopen</a:t>
            </a:r>
            <a:r>
              <a:rPr lang="en-US" sz="2200" dirty="0" smtClean="0">
                <a:cs typeface="Cordia New" pitchFamily="34" charset="-34"/>
              </a:rPr>
              <a:t>( ) </a:t>
            </a:r>
            <a:r>
              <a:rPr lang="th-TH" sz="2200" dirty="0" smtClean="0"/>
              <a:t>ตั้งชื่อแฟ้มข้อมูล พร้อมกับระบุ </a:t>
            </a:r>
            <a:r>
              <a:rPr lang="en-US" sz="2200" dirty="0" smtClean="0">
                <a:cs typeface="Cordia New" pitchFamily="34" charset="-34"/>
              </a:rPr>
              <a:t>mode </a:t>
            </a:r>
            <a:r>
              <a:rPr lang="th-TH" sz="2200" dirty="0" smtClean="0"/>
              <a:t>ของการบันทึกข้อมูลลงแฟ้มเป็น “</a:t>
            </a:r>
            <a:r>
              <a:rPr lang="en-US" sz="2200" dirty="0" smtClean="0">
                <a:cs typeface="Cordia New" pitchFamily="34" charset="-34"/>
              </a:rPr>
              <a:t>r” </a:t>
            </a:r>
          </a:p>
          <a:p>
            <a:pPr marL="0" indent="0" eaLnBrk="1" hangingPunct="1">
              <a:buNone/>
            </a:pPr>
            <a:r>
              <a:rPr lang="en-US" sz="2200" dirty="0" smtClean="0">
                <a:cs typeface="Cordia New" pitchFamily="34" charset="-34"/>
              </a:rPr>
              <a:t>2. </a:t>
            </a:r>
            <a:r>
              <a:rPr lang="th-TH" sz="2200" dirty="0" smtClean="0"/>
              <a:t>อ่านข้อมูลขึ้นจากแฟ้มโดยสามารถใช้ฟังก์ชัน </a:t>
            </a:r>
            <a:r>
              <a:rPr lang="en-US" sz="2200" dirty="0" err="1" smtClean="0">
                <a:cs typeface="Cordia New" pitchFamily="34" charset="-34"/>
              </a:rPr>
              <a:t>getc</a:t>
            </a:r>
            <a:r>
              <a:rPr lang="en-US" sz="2200" dirty="0" smtClean="0">
                <a:cs typeface="Cordia New" pitchFamily="34" charset="-34"/>
              </a:rPr>
              <a:t>( ) </a:t>
            </a:r>
            <a:r>
              <a:rPr lang="th-TH" sz="2200" dirty="0" smtClean="0"/>
              <a:t>หรือ </a:t>
            </a:r>
            <a:r>
              <a:rPr lang="en-US" sz="2200" dirty="0" err="1" smtClean="0">
                <a:cs typeface="Cordia New" pitchFamily="34" charset="-34"/>
              </a:rPr>
              <a:t>fscanf</a:t>
            </a:r>
            <a:r>
              <a:rPr lang="en-US" sz="2200" dirty="0" smtClean="0">
                <a:cs typeface="Cordia New" pitchFamily="34" charset="-34"/>
              </a:rPr>
              <a:t>( ) </a:t>
            </a:r>
            <a:r>
              <a:rPr lang="th-TH" sz="2200" dirty="0" smtClean="0"/>
              <a:t>หรือ </a:t>
            </a:r>
            <a:r>
              <a:rPr lang="en-US" sz="2200" dirty="0" err="1" smtClean="0">
                <a:cs typeface="Cordia New" pitchFamily="34" charset="-34"/>
              </a:rPr>
              <a:t>fread</a:t>
            </a:r>
            <a:r>
              <a:rPr lang="en-US" sz="2200" dirty="0" smtClean="0">
                <a:cs typeface="Cordia New" pitchFamily="34" charset="-34"/>
              </a:rPr>
              <a:t>( ) </a:t>
            </a:r>
            <a:r>
              <a:rPr lang="th-TH" sz="2200" dirty="0" smtClean="0"/>
              <a:t>อ่านข้อมูลขึ้นจากแฟ้มได้ ขึ้นอยู่กับลักษณะของข้อมูลที่ต้องการอ่านขึ้นจากแฟ้มดังนี้</a:t>
            </a:r>
          </a:p>
          <a:p>
            <a:pPr lvl="1" eaLnBrk="1" hangingPunct="1"/>
            <a:r>
              <a:rPr lang="th-TH" sz="2000" dirty="0" smtClean="0"/>
              <a:t>ถ้าข้อมูลที่ต้องการอ่านขึ้นจากแฟ้มเป็นตัวอักขระตัวเดียวให้ใช้ฟังก์ชัน </a:t>
            </a:r>
            <a:r>
              <a:rPr lang="en-US" sz="2000" dirty="0" err="1" smtClean="0">
                <a:cs typeface="Cordia New" pitchFamily="34" charset="-34"/>
              </a:rPr>
              <a:t>getc</a:t>
            </a:r>
            <a:r>
              <a:rPr lang="en-US" sz="2000" dirty="0" smtClean="0">
                <a:cs typeface="Cordia New" pitchFamily="34" charset="-34"/>
              </a:rPr>
              <a:t>( ) </a:t>
            </a:r>
            <a:r>
              <a:rPr lang="th-TH" sz="2000" dirty="0" smtClean="0"/>
              <a:t>เพราะสามารถอ่านข้อมูลตัวอักขระตัวเดียวได้ดี </a:t>
            </a:r>
          </a:p>
          <a:p>
            <a:pPr lvl="1" eaLnBrk="1" hangingPunct="1"/>
            <a:r>
              <a:rPr lang="th-TH" sz="2000" dirty="0" smtClean="0"/>
              <a:t>ถ้าข้อมูลที่ต้องการอ่านขึ้นจากแฟ้มเป็นตัวเลขจำนวนเต็ม หรือตัวเลขจำนวนทศนิยม หรือสตริงให้ใช้ฟังก์ชัน </a:t>
            </a:r>
            <a:r>
              <a:rPr lang="en-US" sz="2000" dirty="0" err="1" smtClean="0">
                <a:cs typeface="Cordia New" pitchFamily="34" charset="-34"/>
              </a:rPr>
              <a:t>fscanf</a:t>
            </a:r>
            <a:r>
              <a:rPr lang="en-US" sz="2000" dirty="0" smtClean="0">
                <a:cs typeface="Cordia New" pitchFamily="34" charset="-34"/>
              </a:rPr>
              <a:t>( ) </a:t>
            </a:r>
            <a:r>
              <a:rPr lang="th-TH" sz="2000" dirty="0" smtClean="0"/>
              <a:t>เพราะสามารถจัดรูปแบบข้อมูลที่อ่านขึ้นจากแฟ้มได้ </a:t>
            </a:r>
          </a:p>
          <a:p>
            <a:pPr lvl="1" eaLnBrk="1" hangingPunct="1"/>
            <a:r>
              <a:rPr lang="th-TH" sz="2000" dirty="0" smtClean="0"/>
              <a:t>ถ้าข้อมูลที่ต้องการอ่านจากแฟ้ม เป็นข้อมูลแบบโครงสร้าง หรือตัวแปรชุดให้ใช้ฟังก์ชัน </a:t>
            </a:r>
            <a:r>
              <a:rPr lang="en-US" sz="2000" dirty="0" err="1" smtClean="0">
                <a:cs typeface="Cordia New" pitchFamily="34" charset="-34"/>
              </a:rPr>
              <a:t>fread</a:t>
            </a:r>
            <a:r>
              <a:rPr lang="en-US" sz="2000" dirty="0" smtClean="0">
                <a:cs typeface="Cordia New" pitchFamily="34" charset="-34"/>
              </a:rPr>
              <a:t>( ) </a:t>
            </a:r>
            <a:r>
              <a:rPr lang="th-TH" sz="2000" dirty="0" smtClean="0"/>
              <a:t>เพราะสามารถกำหนดขนาดเนื้อที่และจำนวนครั้งของการอ่านข้อมูลขึ้นจากแฟ้มได้ </a:t>
            </a:r>
          </a:p>
          <a:p>
            <a:pPr marL="0" indent="0" eaLnBrk="1" hangingPunct="1">
              <a:buNone/>
            </a:pPr>
            <a:r>
              <a:rPr lang="th-TH" sz="2200" dirty="0" smtClean="0"/>
              <a:t>3. นำข้อมูลที่อ่านขึ้นจากแฟ้มไปประมวลผล เช่น พิมพ์ค่าออกทางจอภาพ หรือนำไปคำนวณก็ได้</a:t>
            </a:r>
            <a:br>
              <a:rPr lang="th-TH" sz="2200" dirty="0" smtClean="0"/>
            </a:br>
            <a:r>
              <a:rPr lang="th-TH" sz="2200" dirty="0" smtClean="0"/>
              <a:t>4. หลังจากประมวลผลข้อมูลที่ได้จากแฟ้มเสร็จเรียบร้อยแล้ว จะต้องใช้คำสั่ง </a:t>
            </a:r>
            <a:r>
              <a:rPr lang="en-US" sz="2200" dirty="0" err="1" smtClean="0">
                <a:cs typeface="Cordia New" pitchFamily="34" charset="-34"/>
              </a:rPr>
              <a:t>fclose</a:t>
            </a:r>
            <a:r>
              <a:rPr lang="en-US" sz="2200" dirty="0" smtClean="0">
                <a:cs typeface="Cordia New" pitchFamily="34" charset="-34"/>
              </a:rPr>
              <a:t>( ) </a:t>
            </a:r>
            <a:r>
              <a:rPr lang="th-TH" sz="2200" dirty="0" smtClean="0"/>
              <a:t>ปิดแฟ้มข้อมูลทุกครั้งเพื่อป้องกันการเสียหายที่อาจเกิดขึ้นได้</a:t>
            </a:r>
          </a:p>
          <a:p>
            <a:pPr eaLnBrk="1" hangingPunct="1"/>
            <a:r>
              <a:rPr lang="th-TH" sz="2200" b="1" dirty="0" smtClean="0"/>
              <a:t>ข้อ</a:t>
            </a:r>
            <a:r>
              <a:rPr lang="th-TH" sz="2200" b="1" dirty="0" smtClean="0"/>
              <a:t>ควรระวังเกี่ยวกับการอ่านข้อมูลขึ้นจากแฟ้ม</a:t>
            </a:r>
          </a:p>
          <a:p>
            <a:pPr lvl="1" eaLnBrk="1" hangingPunct="1"/>
            <a:r>
              <a:rPr lang="th-TH" sz="2000" dirty="0" smtClean="0"/>
              <a:t>ในฟังก์ชัน </a:t>
            </a:r>
            <a:r>
              <a:rPr lang="en-US" sz="2000" dirty="0" err="1" smtClean="0">
                <a:cs typeface="Cordia New" pitchFamily="34" charset="-34"/>
              </a:rPr>
              <a:t>fopen</a:t>
            </a:r>
            <a:r>
              <a:rPr lang="en-US" sz="2000" dirty="0" smtClean="0">
                <a:cs typeface="Cordia New" pitchFamily="34" charset="-34"/>
              </a:rPr>
              <a:t>( ) </a:t>
            </a:r>
            <a:r>
              <a:rPr lang="th-TH" sz="2000" dirty="0" smtClean="0"/>
              <a:t>เมื่อใช้ </a:t>
            </a:r>
            <a:r>
              <a:rPr lang="en-US" sz="2000" dirty="0" smtClean="0">
                <a:cs typeface="Cordia New" pitchFamily="34" charset="-34"/>
              </a:rPr>
              <a:t>mode “r” </a:t>
            </a:r>
            <a:r>
              <a:rPr lang="th-TH" sz="2000" dirty="0" smtClean="0"/>
              <a:t>เป็นการเปิดแฟ้มข้อมูล เพื่ออ่านข้อมูลขึ้นจากแฟ้มข้อมูลอย่างเดียว ไม่สามารถบันทึกข้อมูลเพิ่มเติมลงไปในแฟ้มได้</a:t>
            </a:r>
          </a:p>
          <a:p>
            <a:pPr eaLnBrk="1" hangingPunct="1"/>
            <a:endParaRPr lang="th-TH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4400" dirty="0" smtClean="0"/>
              <a:t>การเพิ่มข้อมูลลงไปใน</a:t>
            </a:r>
            <a:r>
              <a:rPr lang="th-TH" sz="4400" dirty="0" smtClean="0"/>
              <a:t>แฟ้ม (</a:t>
            </a:r>
            <a:r>
              <a:rPr lang="en-US" sz="4400" dirty="0">
                <a:cs typeface="Cordia New" pitchFamily="34" charset="-34"/>
              </a:rPr>
              <a:t>A</a:t>
            </a:r>
            <a:r>
              <a:rPr lang="en-US" sz="4400" dirty="0" smtClean="0">
                <a:cs typeface="Cordia New" pitchFamily="34" charset="-34"/>
              </a:rPr>
              <a:t>ppend data into file) </a:t>
            </a:r>
            <a:endParaRPr lang="th-TH" sz="66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9685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h-TH" sz="2800" dirty="0" smtClean="0"/>
              <a:t>1. เปิดแฟ้มข้อมูล ด้วยคำสั่ง </a:t>
            </a:r>
            <a:r>
              <a:rPr lang="en-US" sz="2800" dirty="0" err="1" smtClean="0">
                <a:cs typeface="Cordia New" pitchFamily="34" charset="-34"/>
              </a:rPr>
              <a:t>fopen</a:t>
            </a:r>
            <a:r>
              <a:rPr lang="en-US" sz="2800" dirty="0" smtClean="0">
                <a:cs typeface="Cordia New" pitchFamily="34" charset="-34"/>
              </a:rPr>
              <a:t>( ) </a:t>
            </a:r>
            <a:r>
              <a:rPr lang="th-TH" sz="2800" dirty="0" smtClean="0"/>
              <a:t>ตั้งชื่อแฟ้มข้อมูลพร้อมกับระบุ </a:t>
            </a:r>
            <a:r>
              <a:rPr lang="en-US" sz="2800" dirty="0" smtClean="0">
                <a:cs typeface="Cordia New" pitchFamily="34" charset="-34"/>
              </a:rPr>
              <a:t>mode </a:t>
            </a:r>
            <a:r>
              <a:rPr lang="th-TH" sz="2800" dirty="0" smtClean="0"/>
              <a:t>ของการอ่านข้อมูลจากแฟ้มเป็น “</a:t>
            </a:r>
            <a:r>
              <a:rPr lang="en-US" sz="2800" dirty="0" smtClean="0">
                <a:cs typeface="Cordia New" pitchFamily="34" charset="-34"/>
              </a:rPr>
              <a:t>a”</a:t>
            </a:r>
            <a:br>
              <a:rPr lang="en-US" sz="2800" dirty="0" smtClean="0">
                <a:cs typeface="Cordia New" pitchFamily="34" charset="-34"/>
              </a:rPr>
            </a:br>
            <a:r>
              <a:rPr lang="en-US" sz="2800" dirty="0" smtClean="0">
                <a:cs typeface="Cordia New" pitchFamily="34" charset="-34"/>
              </a:rPr>
              <a:t>2. </a:t>
            </a:r>
            <a:r>
              <a:rPr lang="th-TH" sz="2800" dirty="0" smtClean="0"/>
              <a:t>เขียนคำสั่งเกี่ยวกับการบันทึกข้อมูลเพิ่มลงแฟ้ม โดยสามารถใช้คำสั่ง </a:t>
            </a:r>
            <a:r>
              <a:rPr lang="en-US" sz="2800" dirty="0" err="1" smtClean="0">
                <a:cs typeface="Cordia New" pitchFamily="34" charset="-34"/>
              </a:rPr>
              <a:t>fprintf</a:t>
            </a:r>
            <a:r>
              <a:rPr lang="en-US" sz="2800" dirty="0" smtClean="0">
                <a:cs typeface="Cordia New" pitchFamily="34" charset="-34"/>
              </a:rPr>
              <a:t>( ) </a:t>
            </a:r>
            <a:r>
              <a:rPr lang="th-TH" sz="2800" dirty="0" smtClean="0"/>
              <a:t>บันทึกข้อมูลลงแฟ้มหรือจะใช้คำสั่ง </a:t>
            </a:r>
            <a:r>
              <a:rPr lang="en-US" sz="2800" dirty="0" err="1" smtClean="0">
                <a:cs typeface="Cordia New" pitchFamily="34" charset="-34"/>
              </a:rPr>
              <a:t>fwrite</a:t>
            </a:r>
            <a:r>
              <a:rPr lang="en-US" sz="2800" dirty="0" smtClean="0">
                <a:cs typeface="Cordia New" pitchFamily="34" charset="-34"/>
              </a:rPr>
              <a:t>( ) </a:t>
            </a:r>
            <a:r>
              <a:rPr lang="th-TH" sz="2800" dirty="0" smtClean="0"/>
              <a:t>บันทึกข้อมูลลงแฟ้มก็ได้ ขึ้นอยู่กับความต้องการของผู้เขียนโปรแกรม</a:t>
            </a:r>
            <a:br>
              <a:rPr lang="th-TH" sz="2800" dirty="0" smtClean="0"/>
            </a:br>
            <a:r>
              <a:rPr lang="th-TH" sz="2800" dirty="0" smtClean="0"/>
              <a:t>3. หลังจากบันทึกข้อมูลลงแฟ้มเสร็จเรียบร้อยแล้ว จะต้องใช้คำสั่ง </a:t>
            </a:r>
            <a:r>
              <a:rPr lang="en-US" sz="2800" dirty="0" err="1" smtClean="0">
                <a:cs typeface="Cordia New" pitchFamily="34" charset="-34"/>
              </a:rPr>
              <a:t>fclose</a:t>
            </a:r>
            <a:r>
              <a:rPr lang="en-US" sz="2800" dirty="0" smtClean="0">
                <a:cs typeface="Cordia New" pitchFamily="34" charset="-34"/>
              </a:rPr>
              <a:t>( ) </a:t>
            </a:r>
            <a:r>
              <a:rPr lang="th-TH" sz="2800" dirty="0" smtClean="0"/>
              <a:t>ปิดแฟ้มข้อมูลทุกครั้งเพื่อป้องกันความเสียหายที่อาจเกิดขึ้นได้</a:t>
            </a:r>
          </a:p>
          <a:p>
            <a:pPr eaLnBrk="1" hangingPunct="1"/>
            <a:r>
              <a:rPr lang="th-TH" sz="2800" b="1" dirty="0" smtClean="0"/>
              <a:t>ข้อควรระวังเกี่ยวกับการเพิ่มข้อมูลลงแฟ้ม </a:t>
            </a:r>
          </a:p>
          <a:p>
            <a:pPr lvl="1" eaLnBrk="1" hangingPunct="1"/>
            <a:r>
              <a:rPr lang="th-TH" sz="2400" dirty="0" smtClean="0"/>
              <a:t>ในฟังก์ชัน </a:t>
            </a:r>
            <a:r>
              <a:rPr lang="en-US" sz="2400" dirty="0" err="1" smtClean="0">
                <a:cs typeface="Cordia New" pitchFamily="34" charset="-34"/>
              </a:rPr>
              <a:t>fopen</a:t>
            </a:r>
            <a:r>
              <a:rPr lang="en-US" sz="2400" dirty="0" smtClean="0">
                <a:cs typeface="Cordia New" pitchFamily="34" charset="-34"/>
              </a:rPr>
              <a:t>( ) </a:t>
            </a:r>
            <a:r>
              <a:rPr lang="th-TH" sz="2400" dirty="0" smtClean="0"/>
              <a:t>เมื่อใช้ </a:t>
            </a:r>
            <a:r>
              <a:rPr lang="en-US" sz="2400" dirty="0" smtClean="0">
                <a:cs typeface="Cordia New" pitchFamily="34" charset="-34"/>
              </a:rPr>
              <a:t>mode “a” </a:t>
            </a:r>
            <a:r>
              <a:rPr lang="th-TH" sz="2400" dirty="0" smtClean="0"/>
              <a:t>เป็นการเปิดแฟ้มข้อมูลสำหรับบันทึกข้อมูลเพิ่มเติมลงไปในแฟ้มได้ โดยที่ข้อมูลที่เพิ่มเข้าไปจะเป็นข้อมูลชุดสุดท้ายของแฟ้มเสมอ</a:t>
            </a:r>
          </a:p>
          <a:p>
            <a:pPr eaLnBrk="1" hangingPunct="1"/>
            <a:endParaRPr lang="th-TH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pointer </a:t>
            </a:r>
            <a:endParaRPr lang="th-TH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84976" cy="51125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File Pointer </a:t>
            </a:r>
            <a:r>
              <a:rPr lang="th-TH" dirty="0" smtClean="0"/>
              <a:t>คือ</a:t>
            </a:r>
            <a:r>
              <a:rPr lang="en-US" dirty="0" smtClean="0">
                <a:cs typeface="Cordia New" pitchFamily="34" charset="-34"/>
              </a:rPr>
              <a:t> pointer </a:t>
            </a:r>
            <a:r>
              <a:rPr lang="th-TH" dirty="0" smtClean="0"/>
              <a:t>ที่ชี้ไปยัง</a:t>
            </a:r>
            <a:r>
              <a:rPr lang="en-US" dirty="0" smtClean="0">
                <a:cs typeface="Cordia New" pitchFamily="34" charset="-34"/>
              </a:rPr>
              <a:t> data type FILE </a:t>
            </a:r>
            <a:r>
              <a:rPr lang="th-TH" dirty="0" smtClean="0"/>
              <a:t>ซึ่งถูกกำหนดไว้ใน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dirty="0" err="1" smtClean="0">
                <a:cs typeface="Cordia New" pitchFamily="34" charset="-34"/>
              </a:rPr>
              <a:t>stdio.h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โดยเป็น</a:t>
            </a:r>
            <a:r>
              <a:rPr lang="en-US" dirty="0" smtClean="0">
                <a:cs typeface="Cordia New" pitchFamily="34" charset="-34"/>
              </a:rPr>
              <a:t> structure </a:t>
            </a:r>
            <a:r>
              <a:rPr lang="th-TH" dirty="0" smtClean="0"/>
              <a:t>ที่เป็นที่เก็บรวบรวมข้อมูลที่เกี่ยวข้องกับ</a:t>
            </a:r>
            <a:r>
              <a:rPr lang="en-US" dirty="0" smtClean="0">
                <a:cs typeface="Cordia New" pitchFamily="34" charset="-34"/>
              </a:rPr>
              <a:t> file </a:t>
            </a:r>
            <a:r>
              <a:rPr lang="th-TH" dirty="0" smtClean="0"/>
              <a:t>นั้น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เช่น</a:t>
            </a:r>
            <a:r>
              <a:rPr lang="en-US" dirty="0" smtClean="0">
                <a:cs typeface="Cordia New" pitchFamily="34" charset="-34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rdia New" pitchFamily="34" charset="-34"/>
              </a:rPr>
              <a:t>File descriptor 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แหน่งปัจจุบันใน</a:t>
            </a:r>
            <a:r>
              <a:rPr lang="en-US" dirty="0" smtClean="0">
                <a:cs typeface="Cordia New" pitchFamily="34" charset="-34"/>
              </a:rPr>
              <a:t> buffer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Cordia New" pitchFamily="34" charset="-34"/>
              </a:rPr>
              <a:t>Pointers </a:t>
            </a:r>
            <a:r>
              <a:rPr lang="th-TH" dirty="0" smtClean="0"/>
              <a:t>ไปยัง</a:t>
            </a:r>
            <a:r>
              <a:rPr lang="en-US" dirty="0" smtClean="0">
                <a:cs typeface="Cordia New" pitchFamily="34" charset="-34"/>
              </a:rPr>
              <a:t> buffers </a:t>
            </a:r>
            <a:endParaRPr lang="th-TH" dirty="0" smtClean="0">
              <a:cs typeface="Cordia New" pitchFamily="34" charset="-34"/>
            </a:endParaRPr>
          </a:p>
          <a:p>
            <a:pPr lvl="1">
              <a:lnSpc>
                <a:spcPct val="120000"/>
              </a:lnSpc>
            </a:pPr>
            <a:r>
              <a:rPr lang="th-TH" dirty="0" smtClean="0"/>
              <a:t>ในขณะนั้น</a:t>
            </a:r>
            <a:r>
              <a:rPr lang="en-US" dirty="0" smtClean="0">
                <a:cs typeface="Cordia New" pitchFamily="34" charset="-34"/>
              </a:rPr>
              <a:t> file </a:t>
            </a:r>
            <a:r>
              <a:rPr lang="th-TH" dirty="0" smtClean="0"/>
              <a:t>กำลังถูก</a:t>
            </a:r>
            <a:r>
              <a:rPr lang="en-US" dirty="0" smtClean="0">
                <a:cs typeface="Cordia New" pitchFamily="34" charset="-34"/>
              </a:rPr>
              <a:t> read </a:t>
            </a:r>
            <a:r>
              <a:rPr lang="th-TH" dirty="0" smtClean="0"/>
              <a:t>หรือ</a:t>
            </a:r>
            <a:r>
              <a:rPr lang="en-US" dirty="0" smtClean="0">
                <a:cs typeface="Cordia New" pitchFamily="34" charset="-34"/>
              </a:rPr>
              <a:t> write </a:t>
            </a:r>
            <a:r>
              <a:rPr lang="th-TH" dirty="0" smtClean="0"/>
              <a:t>อยู่หรือไม่</a:t>
            </a:r>
            <a:r>
              <a:rPr lang="en-US" dirty="0" smtClean="0">
                <a:cs typeface="Cordia New" pitchFamily="34" charset="-34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th-TH" dirty="0"/>
              <a:t>ทั้งนี้ก่อนที่</a:t>
            </a:r>
            <a:r>
              <a:rPr lang="en-US" dirty="0">
                <a:cs typeface="Cordia New" pitchFamily="34" charset="-34"/>
              </a:rPr>
              <a:t> file </a:t>
            </a:r>
            <a:r>
              <a:rPr lang="th-TH" dirty="0"/>
              <a:t>จะสามารถถูก</a:t>
            </a:r>
            <a:r>
              <a:rPr lang="en-US" dirty="0">
                <a:cs typeface="Cordia New" pitchFamily="34" charset="-34"/>
              </a:rPr>
              <a:t> read </a:t>
            </a:r>
            <a:r>
              <a:rPr lang="th-TH" dirty="0"/>
              <a:t>หรือ</a:t>
            </a:r>
            <a:r>
              <a:rPr lang="en-US" dirty="0">
                <a:cs typeface="Cordia New" pitchFamily="34" charset="-34"/>
              </a:rPr>
              <a:t> write </a:t>
            </a:r>
            <a:r>
              <a:rPr lang="th-TH" dirty="0"/>
              <a:t>จะต้อง</a:t>
            </a:r>
            <a:r>
              <a:rPr lang="th-TH" dirty="0" smtClean="0"/>
              <a:t>ใช้ฟังก์ชันใน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dirty="0">
                <a:cs typeface="Cordia New" pitchFamily="34" charset="-34"/>
              </a:rPr>
              <a:t>C  library </a:t>
            </a:r>
            <a:r>
              <a:rPr lang="th-TH" dirty="0"/>
              <a:t>ชื่อ</a:t>
            </a:r>
            <a:r>
              <a:rPr lang="en-US" dirty="0">
                <a:cs typeface="Cordia New" pitchFamily="34" charset="-34"/>
              </a:rPr>
              <a:t> </a:t>
            </a:r>
            <a:r>
              <a:rPr lang="en-US" dirty="0" err="1">
                <a:cs typeface="Cordia New" pitchFamily="34" charset="-34"/>
              </a:rPr>
              <a:t>fopen</a:t>
            </a:r>
            <a:r>
              <a:rPr lang="en-US" dirty="0">
                <a:cs typeface="Cordia New" pitchFamily="34" charset="-34"/>
              </a:rPr>
              <a:t>() </a:t>
            </a:r>
            <a:r>
              <a:rPr lang="th-TH" dirty="0"/>
              <a:t>เปิด</a:t>
            </a:r>
            <a:r>
              <a:rPr lang="en-US" dirty="0">
                <a:cs typeface="Cordia New" pitchFamily="34" charset="-34"/>
              </a:rPr>
              <a:t> file </a:t>
            </a:r>
            <a:r>
              <a:rPr lang="th-TH" dirty="0"/>
              <a:t>ไว้ก่อน</a:t>
            </a:r>
            <a:r>
              <a:rPr lang="en-US" dirty="0">
                <a:cs typeface="Cordia New" pitchFamily="34" charset="-34"/>
              </a:rPr>
              <a:t> </a:t>
            </a:r>
            <a:r>
              <a:rPr lang="th-TH" dirty="0"/>
              <a:t>ซึ่งมี</a:t>
            </a:r>
            <a:r>
              <a:rPr lang="en-US" dirty="0">
                <a:cs typeface="Cordia New" pitchFamily="34" charset="-34"/>
              </a:rPr>
              <a:t> limit </a:t>
            </a:r>
            <a:r>
              <a:rPr lang="th-TH" dirty="0"/>
              <a:t>ว่าจะสามารถเปิดได้กี่</a:t>
            </a:r>
            <a:r>
              <a:rPr lang="en-US" dirty="0">
                <a:cs typeface="Cordia New" pitchFamily="34" charset="-34"/>
              </a:rPr>
              <a:t> files </a:t>
            </a:r>
            <a:r>
              <a:rPr lang="th-TH" dirty="0"/>
              <a:t>พร้อมๆ</a:t>
            </a:r>
            <a:r>
              <a:rPr lang="en-US" dirty="0">
                <a:cs typeface="Cordia New" pitchFamily="34" charset="-34"/>
              </a:rPr>
              <a:t> </a:t>
            </a:r>
            <a:r>
              <a:rPr lang="th-TH" dirty="0"/>
              <a:t>กัน</a:t>
            </a:r>
            <a:r>
              <a:rPr lang="en-US" dirty="0">
                <a:cs typeface="Cordia New" pitchFamily="34" charset="-34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th-TH" dirty="0"/>
              <a:t>หลังจากที่</a:t>
            </a:r>
            <a:r>
              <a:rPr lang="en-US" dirty="0">
                <a:cs typeface="Cordia New" pitchFamily="34" charset="-34"/>
              </a:rPr>
              <a:t> files </a:t>
            </a:r>
            <a:r>
              <a:rPr lang="th-TH" dirty="0"/>
              <a:t>ถูกใช้เสร็จแล้ว</a:t>
            </a:r>
            <a:r>
              <a:rPr lang="en-US" dirty="0">
                <a:cs typeface="Cordia New" pitchFamily="34" charset="-34"/>
              </a:rPr>
              <a:t> files </a:t>
            </a:r>
            <a:r>
              <a:rPr lang="th-TH" dirty="0"/>
              <a:t>จะต้องถูกปิดโดย</a:t>
            </a:r>
            <a:r>
              <a:rPr lang="th-TH" dirty="0" smtClean="0"/>
              <a:t>ใช้ฟังก์ชัน</a:t>
            </a:r>
            <a:r>
              <a:rPr lang="en-US" dirty="0" smtClean="0">
                <a:cs typeface="Cordia New" pitchFamily="34" charset="-34"/>
              </a:rPr>
              <a:t>  </a:t>
            </a:r>
            <a:r>
              <a:rPr lang="en-US" dirty="0" err="1">
                <a:cs typeface="Cordia New" pitchFamily="34" charset="-34"/>
              </a:rPr>
              <a:t>fclose</a:t>
            </a:r>
            <a:r>
              <a:rPr lang="en-US" dirty="0">
                <a:cs typeface="Cordia New" pitchFamily="34" charset="-34"/>
              </a:rPr>
              <a:t>() </a:t>
            </a:r>
            <a:r>
              <a:rPr lang="th-TH" dirty="0"/>
              <a:t>ซึ่งเป็นการเคลียร์</a:t>
            </a:r>
            <a:r>
              <a:rPr lang="en-US" dirty="0">
                <a:cs typeface="Cordia New" pitchFamily="34" charset="-34"/>
              </a:rPr>
              <a:t> file buffer </a:t>
            </a:r>
            <a:r>
              <a:rPr lang="th-TH" dirty="0"/>
              <a:t>และตัด</a:t>
            </a:r>
            <a:r>
              <a:rPr lang="en-US" dirty="0">
                <a:cs typeface="Cordia New" pitchFamily="34" charset="-34"/>
              </a:rPr>
              <a:t> connection </a:t>
            </a:r>
            <a:r>
              <a:rPr lang="th-TH" dirty="0"/>
              <a:t>ไปยัง</a:t>
            </a:r>
            <a:r>
              <a:rPr lang="en-US" dirty="0">
                <a:cs typeface="Cordia New" pitchFamily="34" charset="-34"/>
              </a:rPr>
              <a:t> file </a:t>
            </a:r>
            <a:r>
              <a:rPr lang="th-TH" dirty="0"/>
              <a:t>นั้นออก</a:t>
            </a:r>
            <a:r>
              <a:rPr lang="en-US" dirty="0">
                <a:cs typeface="Cordia New" pitchFamily="34" charset="-34"/>
              </a:rPr>
              <a:t>  </a:t>
            </a:r>
          </a:p>
          <a:p>
            <a:pPr>
              <a:lnSpc>
                <a:spcPct val="120000"/>
              </a:lnSpc>
            </a:pPr>
            <a:endParaRPr lang="en-US" dirty="0" smtClean="0">
              <a:cs typeface="Cordia New" pitchFamily="34" charset="-34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Files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I_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IOI_SlideTemplate</Template>
  <TotalTime>241</TotalTime>
  <Words>3063</Words>
  <Application>Microsoft Office PowerPoint</Application>
  <PresentationFormat>On-screen Show (4:3)</PresentationFormat>
  <Paragraphs>502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IOI_SlideTemplate</vt:lpstr>
      <vt:lpstr>แฟ้ม (Files)</vt:lpstr>
      <vt:lpstr>ความหมายของแฟ้มข้อมูลในภาษา C </vt:lpstr>
      <vt:lpstr>ประเภทของแฟ้มข้อมูล</vt:lpstr>
      <vt:lpstr>ลักษณะโครงสร้างของแฟ้มข้อมูลทั่วไป</vt:lpstr>
      <vt:lpstr>การประมวลผลแฟ้มข้อมูลในภาษา C</vt:lpstr>
      <vt:lpstr>การบันทึกข้อมูลเก็บไว้ในแฟ้ม (Write data into file) </vt:lpstr>
      <vt:lpstr>การอ่านข้อมูลขึ้นจากแฟ้ม (Read data from file) </vt:lpstr>
      <vt:lpstr>การเพิ่มข้อมูลลงไปในแฟ้ม (Append data into file) </vt:lpstr>
      <vt:lpstr>File pointer </vt:lpstr>
      <vt:lpstr>การเปิดไฟล์ (Opening Files) </vt:lpstr>
      <vt:lpstr>  ความหมายของ access mode</vt:lpstr>
      <vt:lpstr> </vt:lpstr>
      <vt:lpstr>การปิดแฟ้ม (Closing files) </vt:lpstr>
      <vt:lpstr>  การใช้ fopen() และ fclose() </vt:lpstr>
      <vt:lpstr>การอ่านและเขียนตัวอักษรจากแฟ้ม</vt:lpstr>
      <vt:lpstr>PowerPoint Presentation</vt:lpstr>
      <vt:lpstr>PowerPoint Presentation</vt:lpstr>
      <vt:lpstr>PowerPoint Presentation</vt:lpstr>
      <vt:lpstr>ฟังก์ชันสำหรับการเขียนตัวอักษรไปสู่แฟ้ม</vt:lpstr>
      <vt:lpstr>    การ copy file </vt:lpstr>
      <vt:lpstr>PowerPoint Presentation</vt:lpstr>
      <vt:lpstr>ฟังก์ชันสำหรับการเขียนตัวอักษรไปสู่แฟ้ม (3)</vt:lpstr>
      <vt:lpstr>การอ่านและเขียน String ลงแฟ้ม</vt:lpstr>
      <vt:lpstr>การอ่านและเขียน String ลงแฟ้ม (2)</vt:lpstr>
      <vt:lpstr>การอ่านและเขียน String ลงแฟ้ม (3)</vt:lpstr>
      <vt:lpstr>การอ่านและเขียน String ลงแฟ้ม (4)</vt:lpstr>
      <vt:lpstr>การอ่านและเขียน String ลงแฟ้ม (5)</vt:lpstr>
      <vt:lpstr>การอ่านและเขียน String ลงแฟ้ม (6)</vt:lpstr>
      <vt:lpstr>การอ่านและเขียน String ลงแฟ้ม (7)</vt:lpstr>
      <vt:lpstr>การอ่านและเขียน String ลงแฟ้ม (8)</vt:lpstr>
      <vt:lpstr>การอ่านและเขียน String ลงแฟ้ม (9)</vt:lpstr>
      <vt:lpstr>การอ่านและเขียน String ลงแฟ้ม (10)</vt:lpstr>
      <vt:lpstr>การอ่านและเขียน String ลงแฟ้ม (11)</vt:lpstr>
      <vt:lpstr>การอ่านและเขียน Struct ลงแฟ้ม</vt:lpstr>
      <vt:lpstr>การอ่านและเขียน Struct ลงแฟ้ม (2)</vt:lpstr>
      <vt:lpstr>การอ่านและเขียน Struct ลงแฟ้ม (3)</vt:lpstr>
      <vt:lpstr>การอ่านและเขียน Struct ลงแฟ้ม (4)</vt:lpstr>
      <vt:lpstr>การอ่านและเขียน Struct ลงแฟ้ม (5)</vt:lpstr>
      <vt:lpstr>การอ่านและเขียน Struct ลงแฟ้ม (6)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20</cp:revision>
  <cp:lastPrinted>2012-10-05T07:37:57Z</cp:lastPrinted>
  <dcterms:created xsi:type="dcterms:W3CDTF">2012-09-24T02:18:05Z</dcterms:created>
  <dcterms:modified xsi:type="dcterms:W3CDTF">2012-10-05T08:40:24Z</dcterms:modified>
</cp:coreProperties>
</file>