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8"/>
  </p:notesMasterIdLst>
  <p:sldIdLst>
    <p:sldId id="263" r:id="rId2"/>
    <p:sldId id="352" r:id="rId3"/>
    <p:sldId id="327" r:id="rId4"/>
    <p:sldId id="264" r:id="rId5"/>
    <p:sldId id="328" r:id="rId6"/>
    <p:sldId id="265" r:id="rId7"/>
    <p:sldId id="271" r:id="rId8"/>
    <p:sldId id="267" r:id="rId9"/>
    <p:sldId id="285" r:id="rId10"/>
    <p:sldId id="273" r:id="rId11"/>
    <p:sldId id="288" r:id="rId12"/>
    <p:sldId id="353" r:id="rId13"/>
    <p:sldId id="283" r:id="rId14"/>
    <p:sldId id="276" r:id="rId15"/>
    <p:sldId id="304" r:id="rId16"/>
    <p:sldId id="305" r:id="rId17"/>
    <p:sldId id="286" r:id="rId18"/>
    <p:sldId id="354" r:id="rId19"/>
    <p:sldId id="355" r:id="rId20"/>
    <p:sldId id="307" r:id="rId21"/>
    <p:sldId id="309" r:id="rId22"/>
    <p:sldId id="310" r:id="rId23"/>
    <p:sldId id="330" r:id="rId24"/>
    <p:sldId id="339" r:id="rId25"/>
    <p:sldId id="356" r:id="rId26"/>
    <p:sldId id="278" r:id="rId27"/>
    <p:sldId id="324" r:id="rId28"/>
    <p:sldId id="331" r:id="rId29"/>
    <p:sldId id="311" r:id="rId30"/>
    <p:sldId id="294" r:id="rId31"/>
    <p:sldId id="299" r:id="rId32"/>
    <p:sldId id="312" r:id="rId33"/>
    <p:sldId id="333" r:id="rId34"/>
    <p:sldId id="351" r:id="rId35"/>
    <p:sldId id="334" r:id="rId36"/>
    <p:sldId id="340" r:id="rId37"/>
    <p:sldId id="319" r:id="rId38"/>
    <p:sldId id="336" r:id="rId39"/>
    <p:sldId id="341" r:id="rId40"/>
    <p:sldId id="318" r:id="rId41"/>
    <p:sldId id="315" r:id="rId42"/>
    <p:sldId id="343" r:id="rId43"/>
    <p:sldId id="344" r:id="rId44"/>
    <p:sldId id="325" r:id="rId45"/>
    <p:sldId id="347" r:id="rId46"/>
    <p:sldId id="337" r:id="rId4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4" autoAdjust="0"/>
  </p:normalViewPr>
  <p:slideViewPr>
    <p:cSldViewPr>
      <p:cViewPr>
        <p:scale>
          <a:sx n="77" d="100"/>
          <a:sy n="77" d="100"/>
        </p:scale>
        <p:origin x="-105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B23FD-92C6-4FD4-AA20-2C85584BF36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DF7C4D-11A4-464B-B076-226D14E5B5D5}">
      <dgm:prSet phldrT="[Text]" custT="1"/>
      <dgm:spPr/>
      <dgm:t>
        <a:bodyPr/>
        <a:lstStyle/>
        <a:p>
          <a:r>
            <a:rPr lang="th-TH" sz="40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โมดูล</a:t>
          </a:r>
          <a:r>
            <a:rPr lang="th-TH" sz="40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หรือฟังก์ชัน</a:t>
          </a:r>
          <a:endParaRPr lang="en-US" sz="40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79BC7FBD-6E38-4019-BEAE-A7199840223F}" type="parTrans" cxnId="{C53FB77F-5FE7-4B73-A250-D64211E39A0F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C72F7FE5-BBF3-4E25-B4F2-B37144F2449D}" type="sibTrans" cxnId="{C53FB77F-5FE7-4B73-A250-D64211E39A0F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A8B7FB70-7679-42D9-BA98-311267053A89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เขียนขึ้นเอง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AF78A2F3-5DFB-499B-B203-71B699960892}" type="parTrans" cxnId="{313A540A-BD8B-4121-8913-28A8218034E9}">
      <dgm:prSet custT="1"/>
      <dgm:spPr/>
      <dgm:t>
        <a:bodyPr/>
        <a:lstStyle/>
        <a:p>
          <a:endParaRPr lang="en-US" sz="7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F0F8ED66-D386-4393-92F8-CC23FA4D2078}" type="sibTrans" cxnId="{313A540A-BD8B-4121-8913-28A8218034E9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05608C63-B817-46ED-8A86-BE6AAF78D88B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ภาษาโปรแกรมเตรียมไว้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2A88B550-B115-48D4-A6FA-A3BEE5699EF0}" type="parTrans" cxnId="{64F9C493-A2D7-4188-B9CC-1E25ABCC24A4}">
      <dgm:prSet custT="1"/>
      <dgm:spPr/>
      <dgm:t>
        <a:bodyPr/>
        <a:lstStyle/>
        <a:p>
          <a:endParaRPr lang="en-US" sz="7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F297C52E-8875-47C3-8C9D-587DFAF1D963}" type="sibTrans" cxnId="{64F9C493-A2D7-4188-B9CC-1E25ABCC24A4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29AA7B79-7F1A-4535-B78E-710ABE2FC8E2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คนอื่นเขียน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2CDBC671-B1B1-4FBE-B98F-0BA574E6B5A7}" type="parTrans" cxnId="{AE07E81C-A419-4ECD-A3E1-CFEBFA4E0810}">
      <dgm:prSet custT="1"/>
      <dgm:spPr/>
      <dgm:t>
        <a:bodyPr/>
        <a:lstStyle/>
        <a:p>
          <a:endParaRPr lang="en-US" sz="7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FF9A4C5B-47C1-4389-BB87-242B78BE5C7B}" type="sibTrans" cxnId="{AE07E81C-A419-4ECD-A3E1-CFEBFA4E0810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54D0C673-AEBB-4093-BE62-8D3B1D365E49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ไม่ได้เขียนเอง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C656FF61-810D-4412-ADFB-9766C124C823}" type="parTrans" cxnId="{E32DFA4D-24A9-4AED-91BF-3367746A3428}">
      <dgm:prSet custT="1"/>
      <dgm:spPr/>
      <dgm:t>
        <a:bodyPr/>
        <a:lstStyle/>
        <a:p>
          <a:endParaRPr lang="en-US" sz="7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C8B43D4D-F290-4432-97EA-2BB5A6D3BB8E}" type="sibTrans" cxnId="{E32DFA4D-24A9-4AED-91BF-3367746A3428}">
      <dgm:prSet/>
      <dgm:spPr/>
      <dgm:t>
        <a:bodyPr/>
        <a:lstStyle/>
        <a:p>
          <a:endParaRPr lang="en-US" sz="2400" b="1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1814C5BB-2CCB-4568-B30B-EDAAE422DAE6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</a:t>
          </a:r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ไม่มีค่าคืนกลับมา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8BF9AE88-C050-4083-B80C-DFE4B31FD1DB}" type="parTrans" cxnId="{B5C70E2C-D28A-4E26-AD3F-C54377B84F8F}">
      <dgm:prSet custT="1"/>
      <dgm:spPr/>
      <dgm:t>
        <a:bodyPr/>
        <a:lstStyle/>
        <a:p>
          <a:endParaRPr lang="th-TH" sz="800" b="1">
            <a:latin typeface="TH SarabunPSK" pitchFamily="34" charset="-34"/>
            <a:cs typeface="TH SarabunPSK" pitchFamily="34" charset="-34"/>
          </a:endParaRPr>
        </a:p>
      </dgm:t>
    </dgm:pt>
    <dgm:pt modelId="{494DD270-FD76-40F3-B172-98211844E90F}" type="sibTrans" cxnId="{B5C70E2C-D28A-4E26-AD3F-C54377B84F8F}">
      <dgm:prSet/>
      <dgm:spPr/>
      <dgm:t>
        <a:bodyPr/>
        <a:lstStyle/>
        <a:p>
          <a:endParaRPr lang="th-TH" sz="2800" b="1">
            <a:latin typeface="TH SarabunPSK" pitchFamily="34" charset="-34"/>
            <a:cs typeface="TH SarabunPSK" pitchFamily="34" charset="-34"/>
          </a:endParaRPr>
        </a:p>
      </dgm:t>
    </dgm:pt>
    <dgm:pt modelId="{F79360D5-52DE-43B1-BF5E-EC10EFB3C664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</a:t>
          </a:r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คืนค่ากลับ </a:t>
          </a:r>
          <a:r>
            <a:rPr lang="en-US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1 </a:t>
          </a:r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ค่า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C4EDDCD4-2C70-451E-A3FD-66CF57EFA194}" type="parTrans" cxnId="{A8D9CEC2-CAE4-473E-8563-D8F417582155}">
      <dgm:prSet custT="1"/>
      <dgm:spPr/>
      <dgm:t>
        <a:bodyPr/>
        <a:lstStyle/>
        <a:p>
          <a:endParaRPr lang="th-TH" sz="800" b="1">
            <a:latin typeface="TH SarabunPSK" pitchFamily="34" charset="-34"/>
            <a:cs typeface="TH SarabunPSK" pitchFamily="34" charset="-34"/>
          </a:endParaRPr>
        </a:p>
      </dgm:t>
    </dgm:pt>
    <dgm:pt modelId="{9B5C7E50-6CE8-42D1-88F3-37F2E56C6281}" type="sibTrans" cxnId="{A8D9CEC2-CAE4-473E-8563-D8F417582155}">
      <dgm:prSet/>
      <dgm:spPr/>
      <dgm:t>
        <a:bodyPr/>
        <a:lstStyle/>
        <a:p>
          <a:endParaRPr lang="th-TH" sz="2800" b="1">
            <a:latin typeface="TH SarabunPSK" pitchFamily="34" charset="-34"/>
            <a:cs typeface="TH SarabunPSK" pitchFamily="34" charset="-34"/>
          </a:endParaRPr>
        </a:p>
      </dgm:t>
    </dgm:pt>
    <dgm:pt modelId="{64A68D0E-2D6B-4A09-8014-840BA9C48E6E}">
      <dgm:prSet phldrT="[Text]" custT="1"/>
      <dgm:spPr/>
      <dgm:t>
        <a:bodyPr/>
        <a:lstStyle/>
        <a:p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</a:t>
          </a:r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คืนค่ากลับมากกว่า </a:t>
          </a:r>
          <a:r>
            <a:rPr lang="en-US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1 </a:t>
          </a:r>
          <a:r>
            <a:rPr lang="th-TH" sz="2400" b="1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ค่า</a:t>
          </a:r>
          <a:endParaRPr lang="en-US" sz="2400" b="1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gm:t>
    </dgm:pt>
    <dgm:pt modelId="{385348DF-DF5F-43DD-809B-F6C1C3AEBE25}" type="parTrans" cxnId="{F0F9DD25-34E5-4F3B-923E-48EE16FAC386}">
      <dgm:prSet custT="1"/>
      <dgm:spPr/>
      <dgm:t>
        <a:bodyPr/>
        <a:lstStyle/>
        <a:p>
          <a:endParaRPr lang="th-TH" sz="800" b="1">
            <a:latin typeface="TH SarabunPSK" pitchFamily="34" charset="-34"/>
            <a:cs typeface="TH SarabunPSK" pitchFamily="34" charset="-34"/>
          </a:endParaRPr>
        </a:p>
      </dgm:t>
    </dgm:pt>
    <dgm:pt modelId="{F0C16487-6E33-4BBE-AEF6-65B512526D4C}" type="sibTrans" cxnId="{F0F9DD25-34E5-4F3B-923E-48EE16FAC386}">
      <dgm:prSet/>
      <dgm:spPr/>
      <dgm:t>
        <a:bodyPr/>
        <a:lstStyle/>
        <a:p>
          <a:endParaRPr lang="th-TH" sz="2800" b="1">
            <a:latin typeface="TH SarabunPSK" pitchFamily="34" charset="-34"/>
            <a:cs typeface="TH SarabunPSK" pitchFamily="34" charset="-34"/>
          </a:endParaRPr>
        </a:p>
      </dgm:t>
    </dgm:pt>
    <dgm:pt modelId="{B3019013-F8AE-4B19-AFAA-504233EB8842}" type="pres">
      <dgm:prSet presAssocID="{B2FB23FD-92C6-4FD4-AA20-2C85584BF36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AE3C6935-FA4B-4A0A-B7E6-4A46939DEB77}" type="pres">
      <dgm:prSet presAssocID="{73DF7C4D-11A4-464B-B076-226D14E5B5D5}" presName="root1" presStyleCnt="0"/>
      <dgm:spPr/>
    </dgm:pt>
    <dgm:pt modelId="{75626463-98F1-4204-90CB-5BF80CCDD334}" type="pres">
      <dgm:prSet presAssocID="{73DF7C4D-11A4-464B-B076-226D14E5B5D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875EC0F-AE0A-4812-A9BC-8123674F5F4A}" type="pres">
      <dgm:prSet presAssocID="{73DF7C4D-11A4-464B-B076-226D14E5B5D5}" presName="level2hierChild" presStyleCnt="0"/>
      <dgm:spPr/>
    </dgm:pt>
    <dgm:pt modelId="{F874B49D-6929-485D-A396-FD5CA4C3B81E}" type="pres">
      <dgm:prSet presAssocID="{AF78A2F3-5DFB-499B-B203-71B699960892}" presName="conn2-1" presStyleLbl="parChTrans1D2" presStyleIdx="0" presStyleCnt="2"/>
      <dgm:spPr/>
      <dgm:t>
        <a:bodyPr/>
        <a:lstStyle/>
        <a:p>
          <a:endParaRPr lang="th-TH"/>
        </a:p>
      </dgm:t>
    </dgm:pt>
    <dgm:pt modelId="{515247A4-A41C-451B-8AAC-7A0646A7DBDF}" type="pres">
      <dgm:prSet presAssocID="{AF78A2F3-5DFB-499B-B203-71B699960892}" presName="connTx" presStyleLbl="parChTrans1D2" presStyleIdx="0" presStyleCnt="2"/>
      <dgm:spPr/>
      <dgm:t>
        <a:bodyPr/>
        <a:lstStyle/>
        <a:p>
          <a:endParaRPr lang="th-TH"/>
        </a:p>
      </dgm:t>
    </dgm:pt>
    <dgm:pt modelId="{2B1E3AE2-1DD4-40D1-91FB-B0F2B3ACF849}" type="pres">
      <dgm:prSet presAssocID="{A8B7FB70-7679-42D9-BA98-311267053A89}" presName="root2" presStyleCnt="0"/>
      <dgm:spPr/>
    </dgm:pt>
    <dgm:pt modelId="{3DA6DAC1-407E-4AA0-80C7-81C04EEBCD19}" type="pres">
      <dgm:prSet presAssocID="{A8B7FB70-7679-42D9-BA98-311267053A8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C76366FA-010E-4B49-B6E2-48BD0B52136B}" type="pres">
      <dgm:prSet presAssocID="{A8B7FB70-7679-42D9-BA98-311267053A89}" presName="level3hierChild" presStyleCnt="0"/>
      <dgm:spPr/>
    </dgm:pt>
    <dgm:pt modelId="{B839A691-A1C1-4C97-9AAE-71C72F18FB44}" type="pres">
      <dgm:prSet presAssocID="{8BF9AE88-C050-4083-B80C-DFE4B31FD1DB}" presName="conn2-1" presStyleLbl="parChTrans1D3" presStyleIdx="0" presStyleCnt="5"/>
      <dgm:spPr/>
      <dgm:t>
        <a:bodyPr/>
        <a:lstStyle/>
        <a:p>
          <a:endParaRPr lang="th-TH"/>
        </a:p>
      </dgm:t>
    </dgm:pt>
    <dgm:pt modelId="{FF4937C9-C7C8-4F18-A176-C025C0B17141}" type="pres">
      <dgm:prSet presAssocID="{8BF9AE88-C050-4083-B80C-DFE4B31FD1DB}" presName="connTx" presStyleLbl="parChTrans1D3" presStyleIdx="0" presStyleCnt="5"/>
      <dgm:spPr/>
      <dgm:t>
        <a:bodyPr/>
        <a:lstStyle/>
        <a:p>
          <a:endParaRPr lang="th-TH"/>
        </a:p>
      </dgm:t>
    </dgm:pt>
    <dgm:pt modelId="{B25294B7-01AC-4FD3-85C0-368F3A16E7DE}" type="pres">
      <dgm:prSet presAssocID="{1814C5BB-2CCB-4568-B30B-EDAAE422DAE6}" presName="root2" presStyleCnt="0"/>
      <dgm:spPr/>
    </dgm:pt>
    <dgm:pt modelId="{D75D0364-2708-49EF-9486-35A50093F8D0}" type="pres">
      <dgm:prSet presAssocID="{1814C5BB-2CCB-4568-B30B-EDAAE422DAE6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011065AE-3A05-47D6-AD68-CD67A4185349}" type="pres">
      <dgm:prSet presAssocID="{1814C5BB-2CCB-4568-B30B-EDAAE422DAE6}" presName="level3hierChild" presStyleCnt="0"/>
      <dgm:spPr/>
    </dgm:pt>
    <dgm:pt modelId="{4BE72360-CA45-4AED-85FE-B29CFC21B31B}" type="pres">
      <dgm:prSet presAssocID="{C4EDDCD4-2C70-451E-A3FD-66CF57EFA194}" presName="conn2-1" presStyleLbl="parChTrans1D3" presStyleIdx="1" presStyleCnt="5"/>
      <dgm:spPr/>
      <dgm:t>
        <a:bodyPr/>
        <a:lstStyle/>
        <a:p>
          <a:endParaRPr lang="th-TH"/>
        </a:p>
      </dgm:t>
    </dgm:pt>
    <dgm:pt modelId="{50DC64AC-613E-4565-9D69-EBB274070F7B}" type="pres">
      <dgm:prSet presAssocID="{C4EDDCD4-2C70-451E-A3FD-66CF57EFA194}" presName="connTx" presStyleLbl="parChTrans1D3" presStyleIdx="1" presStyleCnt="5"/>
      <dgm:spPr/>
      <dgm:t>
        <a:bodyPr/>
        <a:lstStyle/>
        <a:p>
          <a:endParaRPr lang="th-TH"/>
        </a:p>
      </dgm:t>
    </dgm:pt>
    <dgm:pt modelId="{46354227-5ADF-4E49-9B30-3EBCBFA0C1A9}" type="pres">
      <dgm:prSet presAssocID="{F79360D5-52DE-43B1-BF5E-EC10EFB3C664}" presName="root2" presStyleCnt="0"/>
      <dgm:spPr/>
    </dgm:pt>
    <dgm:pt modelId="{5BF6BCE2-0CC8-4AD4-9ECE-7FB7A418A640}" type="pres">
      <dgm:prSet presAssocID="{F79360D5-52DE-43B1-BF5E-EC10EFB3C66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481E9D25-09A3-4BCD-AE19-490203254697}" type="pres">
      <dgm:prSet presAssocID="{F79360D5-52DE-43B1-BF5E-EC10EFB3C664}" presName="level3hierChild" presStyleCnt="0"/>
      <dgm:spPr/>
    </dgm:pt>
    <dgm:pt modelId="{42792D9F-17C1-4501-AFC3-943437B57360}" type="pres">
      <dgm:prSet presAssocID="{385348DF-DF5F-43DD-809B-F6C1C3AEBE25}" presName="conn2-1" presStyleLbl="parChTrans1D3" presStyleIdx="2" presStyleCnt="5"/>
      <dgm:spPr/>
      <dgm:t>
        <a:bodyPr/>
        <a:lstStyle/>
        <a:p>
          <a:endParaRPr lang="th-TH"/>
        </a:p>
      </dgm:t>
    </dgm:pt>
    <dgm:pt modelId="{87E598C8-468B-40BA-9D5A-26B16FCF5C32}" type="pres">
      <dgm:prSet presAssocID="{385348DF-DF5F-43DD-809B-F6C1C3AEBE25}" presName="connTx" presStyleLbl="parChTrans1D3" presStyleIdx="2" presStyleCnt="5"/>
      <dgm:spPr/>
      <dgm:t>
        <a:bodyPr/>
        <a:lstStyle/>
        <a:p>
          <a:endParaRPr lang="th-TH"/>
        </a:p>
      </dgm:t>
    </dgm:pt>
    <dgm:pt modelId="{7DAA7019-D79A-4D59-B733-7BA48D668FB4}" type="pres">
      <dgm:prSet presAssocID="{64A68D0E-2D6B-4A09-8014-840BA9C48E6E}" presName="root2" presStyleCnt="0"/>
      <dgm:spPr/>
    </dgm:pt>
    <dgm:pt modelId="{744D836F-3DCF-4A13-9B70-C6754ED702BE}" type="pres">
      <dgm:prSet presAssocID="{64A68D0E-2D6B-4A09-8014-840BA9C48E6E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2649F258-66A0-4377-8ED9-ED4B722994CB}" type="pres">
      <dgm:prSet presAssocID="{64A68D0E-2D6B-4A09-8014-840BA9C48E6E}" presName="level3hierChild" presStyleCnt="0"/>
      <dgm:spPr/>
    </dgm:pt>
    <dgm:pt modelId="{06540353-6335-47DE-8A17-9528C554E49D}" type="pres">
      <dgm:prSet presAssocID="{C656FF61-810D-4412-ADFB-9766C124C823}" presName="conn2-1" presStyleLbl="parChTrans1D2" presStyleIdx="1" presStyleCnt="2"/>
      <dgm:spPr/>
      <dgm:t>
        <a:bodyPr/>
        <a:lstStyle/>
        <a:p>
          <a:endParaRPr lang="th-TH"/>
        </a:p>
      </dgm:t>
    </dgm:pt>
    <dgm:pt modelId="{85B2689C-49E9-45B3-98C9-0FFF918969A1}" type="pres">
      <dgm:prSet presAssocID="{C656FF61-810D-4412-ADFB-9766C124C823}" presName="connTx" presStyleLbl="parChTrans1D2" presStyleIdx="1" presStyleCnt="2"/>
      <dgm:spPr/>
      <dgm:t>
        <a:bodyPr/>
        <a:lstStyle/>
        <a:p>
          <a:endParaRPr lang="th-TH"/>
        </a:p>
      </dgm:t>
    </dgm:pt>
    <dgm:pt modelId="{BD120F6E-FC1D-4B7D-963D-58CBD37207FA}" type="pres">
      <dgm:prSet presAssocID="{54D0C673-AEBB-4093-BE62-8D3B1D365E49}" presName="root2" presStyleCnt="0"/>
      <dgm:spPr/>
    </dgm:pt>
    <dgm:pt modelId="{56E8E2F4-41D3-483C-8687-536EFA8F111A}" type="pres">
      <dgm:prSet presAssocID="{54D0C673-AEBB-4093-BE62-8D3B1D365E4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C5886-468F-456E-95F8-63CDE9CB329D}" type="pres">
      <dgm:prSet presAssocID="{54D0C673-AEBB-4093-BE62-8D3B1D365E49}" presName="level3hierChild" presStyleCnt="0"/>
      <dgm:spPr/>
    </dgm:pt>
    <dgm:pt modelId="{877AB2A4-69FD-4D28-9ACB-F2A9F1CD9BBF}" type="pres">
      <dgm:prSet presAssocID="{2A88B550-B115-48D4-A6FA-A3BEE5699EF0}" presName="conn2-1" presStyleLbl="parChTrans1D3" presStyleIdx="3" presStyleCnt="5"/>
      <dgm:spPr/>
      <dgm:t>
        <a:bodyPr/>
        <a:lstStyle/>
        <a:p>
          <a:endParaRPr lang="th-TH"/>
        </a:p>
      </dgm:t>
    </dgm:pt>
    <dgm:pt modelId="{022EE14D-11A4-4F5B-9752-1CFBAC3BA1AE}" type="pres">
      <dgm:prSet presAssocID="{2A88B550-B115-48D4-A6FA-A3BEE5699EF0}" presName="connTx" presStyleLbl="parChTrans1D3" presStyleIdx="3" presStyleCnt="5"/>
      <dgm:spPr/>
      <dgm:t>
        <a:bodyPr/>
        <a:lstStyle/>
        <a:p>
          <a:endParaRPr lang="th-TH"/>
        </a:p>
      </dgm:t>
    </dgm:pt>
    <dgm:pt modelId="{E39E5803-4DC5-43B6-8479-74C44742C5DC}" type="pres">
      <dgm:prSet presAssocID="{05608C63-B817-46ED-8A86-BE6AAF78D88B}" presName="root2" presStyleCnt="0"/>
      <dgm:spPr/>
    </dgm:pt>
    <dgm:pt modelId="{5A778064-FAC7-4304-9605-B26942F636DC}" type="pres">
      <dgm:prSet presAssocID="{05608C63-B817-46ED-8A86-BE6AAF78D88B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9A6CB-26A3-4732-A396-47FEB445ED05}" type="pres">
      <dgm:prSet presAssocID="{05608C63-B817-46ED-8A86-BE6AAF78D88B}" presName="level3hierChild" presStyleCnt="0"/>
      <dgm:spPr/>
    </dgm:pt>
    <dgm:pt modelId="{78F8C87E-E2F8-4703-98AA-E2A1F2C2F415}" type="pres">
      <dgm:prSet presAssocID="{2CDBC671-B1B1-4FBE-B98F-0BA574E6B5A7}" presName="conn2-1" presStyleLbl="parChTrans1D3" presStyleIdx="4" presStyleCnt="5"/>
      <dgm:spPr/>
      <dgm:t>
        <a:bodyPr/>
        <a:lstStyle/>
        <a:p>
          <a:endParaRPr lang="th-TH"/>
        </a:p>
      </dgm:t>
    </dgm:pt>
    <dgm:pt modelId="{3FD3C8EF-2D71-4E70-B778-FC89B5F345F6}" type="pres">
      <dgm:prSet presAssocID="{2CDBC671-B1B1-4FBE-B98F-0BA574E6B5A7}" presName="connTx" presStyleLbl="parChTrans1D3" presStyleIdx="4" presStyleCnt="5"/>
      <dgm:spPr/>
      <dgm:t>
        <a:bodyPr/>
        <a:lstStyle/>
        <a:p>
          <a:endParaRPr lang="th-TH"/>
        </a:p>
      </dgm:t>
    </dgm:pt>
    <dgm:pt modelId="{E0B2D4F1-1235-40EA-BFCC-45B109E1EF21}" type="pres">
      <dgm:prSet presAssocID="{29AA7B79-7F1A-4535-B78E-710ABE2FC8E2}" presName="root2" presStyleCnt="0"/>
      <dgm:spPr/>
    </dgm:pt>
    <dgm:pt modelId="{F5F47F19-3EFF-4493-869F-26381EFC3F8F}" type="pres">
      <dgm:prSet presAssocID="{29AA7B79-7F1A-4535-B78E-710ABE2FC8E2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0B9A79-CBB3-4509-B20D-4BB82EF70DB8}" type="pres">
      <dgm:prSet presAssocID="{29AA7B79-7F1A-4535-B78E-710ABE2FC8E2}" presName="level3hierChild" presStyleCnt="0"/>
      <dgm:spPr/>
    </dgm:pt>
  </dgm:ptLst>
  <dgm:cxnLst>
    <dgm:cxn modelId="{D03FA4B3-F7D7-4208-B62E-E657D4913259}" type="presOf" srcId="{1814C5BB-2CCB-4568-B30B-EDAAE422DAE6}" destId="{D75D0364-2708-49EF-9486-35A50093F8D0}" srcOrd="0" destOrd="0" presId="urn:microsoft.com/office/officeart/2008/layout/HorizontalMultiLevelHierarchy"/>
    <dgm:cxn modelId="{580C94B9-6822-4CC2-8D13-DC626577CAD3}" type="presOf" srcId="{2A88B550-B115-48D4-A6FA-A3BEE5699EF0}" destId="{877AB2A4-69FD-4D28-9ACB-F2A9F1CD9BBF}" srcOrd="0" destOrd="0" presId="urn:microsoft.com/office/officeart/2008/layout/HorizontalMultiLevelHierarchy"/>
    <dgm:cxn modelId="{E7B738E2-AE58-4465-8BC1-D1CC12CAB177}" type="presOf" srcId="{385348DF-DF5F-43DD-809B-F6C1C3AEBE25}" destId="{87E598C8-468B-40BA-9D5A-26B16FCF5C32}" srcOrd="1" destOrd="0" presId="urn:microsoft.com/office/officeart/2008/layout/HorizontalMultiLevelHierarchy"/>
    <dgm:cxn modelId="{BDDE38CA-54F8-4D5B-9AAF-0A08EDA3CD86}" type="presOf" srcId="{05608C63-B817-46ED-8A86-BE6AAF78D88B}" destId="{5A778064-FAC7-4304-9605-B26942F636DC}" srcOrd="0" destOrd="0" presId="urn:microsoft.com/office/officeart/2008/layout/HorizontalMultiLevelHierarchy"/>
    <dgm:cxn modelId="{4EF973FA-C91F-4B68-96C5-F9825B5C595D}" type="presOf" srcId="{54D0C673-AEBB-4093-BE62-8D3B1D365E49}" destId="{56E8E2F4-41D3-483C-8687-536EFA8F111A}" srcOrd="0" destOrd="0" presId="urn:microsoft.com/office/officeart/2008/layout/HorizontalMultiLevelHierarchy"/>
    <dgm:cxn modelId="{E46AB6BC-74A4-4486-AF60-18DC6248FAF2}" type="presOf" srcId="{2A88B550-B115-48D4-A6FA-A3BEE5699EF0}" destId="{022EE14D-11A4-4F5B-9752-1CFBAC3BA1AE}" srcOrd="1" destOrd="0" presId="urn:microsoft.com/office/officeart/2008/layout/HorizontalMultiLevelHierarchy"/>
    <dgm:cxn modelId="{FE292F5C-B9E3-4301-81A6-AD04E91F6B69}" type="presOf" srcId="{8BF9AE88-C050-4083-B80C-DFE4B31FD1DB}" destId="{FF4937C9-C7C8-4F18-A176-C025C0B17141}" srcOrd="1" destOrd="0" presId="urn:microsoft.com/office/officeart/2008/layout/HorizontalMultiLevelHierarchy"/>
    <dgm:cxn modelId="{04CCDEBE-6530-4410-A6BD-AE34BB241EB4}" type="presOf" srcId="{B2FB23FD-92C6-4FD4-AA20-2C85584BF363}" destId="{B3019013-F8AE-4B19-AFAA-504233EB8842}" srcOrd="0" destOrd="0" presId="urn:microsoft.com/office/officeart/2008/layout/HorizontalMultiLevelHierarchy"/>
    <dgm:cxn modelId="{C53FB77F-5FE7-4B73-A250-D64211E39A0F}" srcId="{B2FB23FD-92C6-4FD4-AA20-2C85584BF363}" destId="{73DF7C4D-11A4-464B-B076-226D14E5B5D5}" srcOrd="0" destOrd="0" parTransId="{79BC7FBD-6E38-4019-BEAE-A7199840223F}" sibTransId="{C72F7FE5-BBF3-4E25-B4F2-B37144F2449D}"/>
    <dgm:cxn modelId="{313A540A-BD8B-4121-8913-28A8218034E9}" srcId="{73DF7C4D-11A4-464B-B076-226D14E5B5D5}" destId="{A8B7FB70-7679-42D9-BA98-311267053A89}" srcOrd="0" destOrd="0" parTransId="{AF78A2F3-5DFB-499B-B203-71B699960892}" sibTransId="{F0F8ED66-D386-4393-92F8-CC23FA4D2078}"/>
    <dgm:cxn modelId="{287CC9CE-2B34-44D9-AC18-23D96A917BA8}" type="presOf" srcId="{C4EDDCD4-2C70-451E-A3FD-66CF57EFA194}" destId="{4BE72360-CA45-4AED-85FE-B29CFC21B31B}" srcOrd="0" destOrd="0" presId="urn:microsoft.com/office/officeart/2008/layout/HorizontalMultiLevelHierarchy"/>
    <dgm:cxn modelId="{F0F9DD25-34E5-4F3B-923E-48EE16FAC386}" srcId="{A8B7FB70-7679-42D9-BA98-311267053A89}" destId="{64A68D0E-2D6B-4A09-8014-840BA9C48E6E}" srcOrd="2" destOrd="0" parTransId="{385348DF-DF5F-43DD-809B-F6C1C3AEBE25}" sibTransId="{F0C16487-6E33-4BBE-AEF6-65B512526D4C}"/>
    <dgm:cxn modelId="{A8D9CEC2-CAE4-473E-8563-D8F417582155}" srcId="{A8B7FB70-7679-42D9-BA98-311267053A89}" destId="{F79360D5-52DE-43B1-BF5E-EC10EFB3C664}" srcOrd="1" destOrd="0" parTransId="{C4EDDCD4-2C70-451E-A3FD-66CF57EFA194}" sibTransId="{9B5C7E50-6CE8-42D1-88F3-37F2E56C6281}"/>
    <dgm:cxn modelId="{3075DAB0-528A-4B36-8C36-A4EADD15DA02}" type="presOf" srcId="{64A68D0E-2D6B-4A09-8014-840BA9C48E6E}" destId="{744D836F-3DCF-4A13-9B70-C6754ED702BE}" srcOrd="0" destOrd="0" presId="urn:microsoft.com/office/officeart/2008/layout/HorizontalMultiLevelHierarchy"/>
    <dgm:cxn modelId="{64F9C493-A2D7-4188-B9CC-1E25ABCC24A4}" srcId="{54D0C673-AEBB-4093-BE62-8D3B1D365E49}" destId="{05608C63-B817-46ED-8A86-BE6AAF78D88B}" srcOrd="0" destOrd="0" parTransId="{2A88B550-B115-48D4-A6FA-A3BEE5699EF0}" sibTransId="{F297C52E-8875-47C3-8C9D-587DFAF1D963}"/>
    <dgm:cxn modelId="{FE3949C2-4158-4208-AA4D-0858F2BE2C74}" type="presOf" srcId="{AF78A2F3-5DFB-499B-B203-71B699960892}" destId="{515247A4-A41C-451B-8AAC-7A0646A7DBDF}" srcOrd="1" destOrd="0" presId="urn:microsoft.com/office/officeart/2008/layout/HorizontalMultiLevelHierarchy"/>
    <dgm:cxn modelId="{E5A35404-57AA-4064-B134-A3EE4F66F5D8}" type="presOf" srcId="{2CDBC671-B1B1-4FBE-B98F-0BA574E6B5A7}" destId="{3FD3C8EF-2D71-4E70-B778-FC89B5F345F6}" srcOrd="1" destOrd="0" presId="urn:microsoft.com/office/officeart/2008/layout/HorizontalMultiLevelHierarchy"/>
    <dgm:cxn modelId="{E32DFA4D-24A9-4AED-91BF-3367746A3428}" srcId="{73DF7C4D-11A4-464B-B076-226D14E5B5D5}" destId="{54D0C673-AEBB-4093-BE62-8D3B1D365E49}" srcOrd="1" destOrd="0" parTransId="{C656FF61-810D-4412-ADFB-9766C124C823}" sibTransId="{C8B43D4D-F290-4432-97EA-2BB5A6D3BB8E}"/>
    <dgm:cxn modelId="{59820D7F-0087-4043-9216-1EE5549DC75D}" type="presOf" srcId="{C656FF61-810D-4412-ADFB-9766C124C823}" destId="{85B2689C-49E9-45B3-98C9-0FFF918969A1}" srcOrd="1" destOrd="0" presId="urn:microsoft.com/office/officeart/2008/layout/HorizontalMultiLevelHierarchy"/>
    <dgm:cxn modelId="{DB30830D-E093-4A2B-94C1-36885292E718}" type="presOf" srcId="{F79360D5-52DE-43B1-BF5E-EC10EFB3C664}" destId="{5BF6BCE2-0CC8-4AD4-9ECE-7FB7A418A640}" srcOrd="0" destOrd="0" presId="urn:microsoft.com/office/officeart/2008/layout/HorizontalMultiLevelHierarchy"/>
    <dgm:cxn modelId="{E4452F55-9EFE-43F6-9301-09B55962A1F7}" type="presOf" srcId="{29AA7B79-7F1A-4535-B78E-710ABE2FC8E2}" destId="{F5F47F19-3EFF-4493-869F-26381EFC3F8F}" srcOrd="0" destOrd="0" presId="urn:microsoft.com/office/officeart/2008/layout/HorizontalMultiLevelHierarchy"/>
    <dgm:cxn modelId="{69EE1AC8-3506-4E56-92B1-8985F30B581E}" type="presOf" srcId="{C4EDDCD4-2C70-451E-A3FD-66CF57EFA194}" destId="{50DC64AC-613E-4565-9D69-EBB274070F7B}" srcOrd="1" destOrd="0" presId="urn:microsoft.com/office/officeart/2008/layout/HorizontalMultiLevelHierarchy"/>
    <dgm:cxn modelId="{ACDE8CED-50C5-427F-B384-DB42018244EF}" type="presOf" srcId="{A8B7FB70-7679-42D9-BA98-311267053A89}" destId="{3DA6DAC1-407E-4AA0-80C7-81C04EEBCD19}" srcOrd="0" destOrd="0" presId="urn:microsoft.com/office/officeart/2008/layout/HorizontalMultiLevelHierarchy"/>
    <dgm:cxn modelId="{B5118BC2-B2DA-4BF3-ACAE-D0FDA985816F}" type="presOf" srcId="{8BF9AE88-C050-4083-B80C-DFE4B31FD1DB}" destId="{B839A691-A1C1-4C97-9AAE-71C72F18FB44}" srcOrd="0" destOrd="0" presId="urn:microsoft.com/office/officeart/2008/layout/HorizontalMultiLevelHierarchy"/>
    <dgm:cxn modelId="{7DF299A9-4316-4093-91C9-F09BF1F579BC}" type="presOf" srcId="{C656FF61-810D-4412-ADFB-9766C124C823}" destId="{06540353-6335-47DE-8A17-9528C554E49D}" srcOrd="0" destOrd="0" presId="urn:microsoft.com/office/officeart/2008/layout/HorizontalMultiLevelHierarchy"/>
    <dgm:cxn modelId="{AE07E81C-A419-4ECD-A3E1-CFEBFA4E0810}" srcId="{54D0C673-AEBB-4093-BE62-8D3B1D365E49}" destId="{29AA7B79-7F1A-4535-B78E-710ABE2FC8E2}" srcOrd="1" destOrd="0" parTransId="{2CDBC671-B1B1-4FBE-B98F-0BA574E6B5A7}" sibTransId="{FF9A4C5B-47C1-4389-BB87-242B78BE5C7B}"/>
    <dgm:cxn modelId="{B5C70E2C-D28A-4E26-AD3F-C54377B84F8F}" srcId="{A8B7FB70-7679-42D9-BA98-311267053A89}" destId="{1814C5BB-2CCB-4568-B30B-EDAAE422DAE6}" srcOrd="0" destOrd="0" parTransId="{8BF9AE88-C050-4083-B80C-DFE4B31FD1DB}" sibTransId="{494DD270-FD76-40F3-B172-98211844E90F}"/>
    <dgm:cxn modelId="{6FEDEF4C-7628-4D54-8576-14EE73ED8FAC}" type="presOf" srcId="{AF78A2F3-5DFB-499B-B203-71B699960892}" destId="{F874B49D-6929-485D-A396-FD5CA4C3B81E}" srcOrd="0" destOrd="0" presId="urn:microsoft.com/office/officeart/2008/layout/HorizontalMultiLevelHierarchy"/>
    <dgm:cxn modelId="{94CC56A1-1D08-4433-A9B2-383452728A86}" type="presOf" srcId="{2CDBC671-B1B1-4FBE-B98F-0BA574E6B5A7}" destId="{78F8C87E-E2F8-4703-98AA-E2A1F2C2F415}" srcOrd="0" destOrd="0" presId="urn:microsoft.com/office/officeart/2008/layout/HorizontalMultiLevelHierarchy"/>
    <dgm:cxn modelId="{82301BA6-A98A-430D-BCEF-4FC9961222FD}" type="presOf" srcId="{73DF7C4D-11A4-464B-B076-226D14E5B5D5}" destId="{75626463-98F1-4204-90CB-5BF80CCDD334}" srcOrd="0" destOrd="0" presId="urn:microsoft.com/office/officeart/2008/layout/HorizontalMultiLevelHierarchy"/>
    <dgm:cxn modelId="{6E4ACC1B-B993-4E72-BA1A-F51B3CC11330}" type="presOf" srcId="{385348DF-DF5F-43DD-809B-F6C1C3AEBE25}" destId="{42792D9F-17C1-4501-AFC3-943437B57360}" srcOrd="0" destOrd="0" presId="urn:microsoft.com/office/officeart/2008/layout/HorizontalMultiLevelHierarchy"/>
    <dgm:cxn modelId="{6D199CCB-9935-4CA2-9C26-08FC415B4D75}" type="presParOf" srcId="{B3019013-F8AE-4B19-AFAA-504233EB8842}" destId="{AE3C6935-FA4B-4A0A-B7E6-4A46939DEB77}" srcOrd="0" destOrd="0" presId="urn:microsoft.com/office/officeart/2008/layout/HorizontalMultiLevelHierarchy"/>
    <dgm:cxn modelId="{D1E87830-D7A1-4151-B057-B534B8890CD6}" type="presParOf" srcId="{AE3C6935-FA4B-4A0A-B7E6-4A46939DEB77}" destId="{75626463-98F1-4204-90CB-5BF80CCDD334}" srcOrd="0" destOrd="0" presId="urn:microsoft.com/office/officeart/2008/layout/HorizontalMultiLevelHierarchy"/>
    <dgm:cxn modelId="{ABF6019A-42C4-4AB5-B416-E2147255D08C}" type="presParOf" srcId="{AE3C6935-FA4B-4A0A-B7E6-4A46939DEB77}" destId="{B875EC0F-AE0A-4812-A9BC-8123674F5F4A}" srcOrd="1" destOrd="0" presId="urn:microsoft.com/office/officeart/2008/layout/HorizontalMultiLevelHierarchy"/>
    <dgm:cxn modelId="{CB677DF3-30D4-486A-8517-FCFF1635C718}" type="presParOf" srcId="{B875EC0F-AE0A-4812-A9BC-8123674F5F4A}" destId="{F874B49D-6929-485D-A396-FD5CA4C3B81E}" srcOrd="0" destOrd="0" presId="urn:microsoft.com/office/officeart/2008/layout/HorizontalMultiLevelHierarchy"/>
    <dgm:cxn modelId="{D9678CEF-5D7B-40BD-901A-AA2A16F03888}" type="presParOf" srcId="{F874B49D-6929-485D-A396-FD5CA4C3B81E}" destId="{515247A4-A41C-451B-8AAC-7A0646A7DBDF}" srcOrd="0" destOrd="0" presId="urn:microsoft.com/office/officeart/2008/layout/HorizontalMultiLevelHierarchy"/>
    <dgm:cxn modelId="{517945D3-252A-48C1-AA87-9338A2A1C6EA}" type="presParOf" srcId="{B875EC0F-AE0A-4812-A9BC-8123674F5F4A}" destId="{2B1E3AE2-1DD4-40D1-91FB-B0F2B3ACF849}" srcOrd="1" destOrd="0" presId="urn:microsoft.com/office/officeart/2008/layout/HorizontalMultiLevelHierarchy"/>
    <dgm:cxn modelId="{6A2137E7-44AA-46BE-ADC5-D2EF22B017CB}" type="presParOf" srcId="{2B1E3AE2-1DD4-40D1-91FB-B0F2B3ACF849}" destId="{3DA6DAC1-407E-4AA0-80C7-81C04EEBCD19}" srcOrd="0" destOrd="0" presId="urn:microsoft.com/office/officeart/2008/layout/HorizontalMultiLevelHierarchy"/>
    <dgm:cxn modelId="{199E2B49-EEC2-4F58-9FA7-41F9B829C233}" type="presParOf" srcId="{2B1E3AE2-1DD4-40D1-91FB-B0F2B3ACF849}" destId="{C76366FA-010E-4B49-B6E2-48BD0B52136B}" srcOrd="1" destOrd="0" presId="urn:microsoft.com/office/officeart/2008/layout/HorizontalMultiLevelHierarchy"/>
    <dgm:cxn modelId="{5B50CC36-B66A-4788-ABDB-4E8C58C99588}" type="presParOf" srcId="{C76366FA-010E-4B49-B6E2-48BD0B52136B}" destId="{B839A691-A1C1-4C97-9AAE-71C72F18FB44}" srcOrd="0" destOrd="0" presId="urn:microsoft.com/office/officeart/2008/layout/HorizontalMultiLevelHierarchy"/>
    <dgm:cxn modelId="{9E10C11B-A1A4-43A7-A1E1-E8982D21CE79}" type="presParOf" srcId="{B839A691-A1C1-4C97-9AAE-71C72F18FB44}" destId="{FF4937C9-C7C8-4F18-A176-C025C0B17141}" srcOrd="0" destOrd="0" presId="urn:microsoft.com/office/officeart/2008/layout/HorizontalMultiLevelHierarchy"/>
    <dgm:cxn modelId="{08EA5D54-7C47-4F83-B315-86E07FA74E50}" type="presParOf" srcId="{C76366FA-010E-4B49-B6E2-48BD0B52136B}" destId="{B25294B7-01AC-4FD3-85C0-368F3A16E7DE}" srcOrd="1" destOrd="0" presId="urn:microsoft.com/office/officeart/2008/layout/HorizontalMultiLevelHierarchy"/>
    <dgm:cxn modelId="{10E2C029-EC28-4B15-93A7-0259E713297E}" type="presParOf" srcId="{B25294B7-01AC-4FD3-85C0-368F3A16E7DE}" destId="{D75D0364-2708-49EF-9486-35A50093F8D0}" srcOrd="0" destOrd="0" presId="urn:microsoft.com/office/officeart/2008/layout/HorizontalMultiLevelHierarchy"/>
    <dgm:cxn modelId="{CF1D019B-DD76-4C08-9982-F890AB5DF54E}" type="presParOf" srcId="{B25294B7-01AC-4FD3-85C0-368F3A16E7DE}" destId="{011065AE-3A05-47D6-AD68-CD67A4185349}" srcOrd="1" destOrd="0" presId="urn:microsoft.com/office/officeart/2008/layout/HorizontalMultiLevelHierarchy"/>
    <dgm:cxn modelId="{AAFC0AFE-4C99-472A-8167-E38FD68EB86B}" type="presParOf" srcId="{C76366FA-010E-4B49-B6E2-48BD0B52136B}" destId="{4BE72360-CA45-4AED-85FE-B29CFC21B31B}" srcOrd="2" destOrd="0" presId="urn:microsoft.com/office/officeart/2008/layout/HorizontalMultiLevelHierarchy"/>
    <dgm:cxn modelId="{141EA894-3957-46C1-917E-B48186278B49}" type="presParOf" srcId="{4BE72360-CA45-4AED-85FE-B29CFC21B31B}" destId="{50DC64AC-613E-4565-9D69-EBB274070F7B}" srcOrd="0" destOrd="0" presId="urn:microsoft.com/office/officeart/2008/layout/HorizontalMultiLevelHierarchy"/>
    <dgm:cxn modelId="{1E5E6869-B662-44F8-86DA-1B1FAB0C0009}" type="presParOf" srcId="{C76366FA-010E-4B49-B6E2-48BD0B52136B}" destId="{46354227-5ADF-4E49-9B30-3EBCBFA0C1A9}" srcOrd="3" destOrd="0" presId="urn:microsoft.com/office/officeart/2008/layout/HorizontalMultiLevelHierarchy"/>
    <dgm:cxn modelId="{A400A18B-231D-4D5B-91A6-B3045AA4F20F}" type="presParOf" srcId="{46354227-5ADF-4E49-9B30-3EBCBFA0C1A9}" destId="{5BF6BCE2-0CC8-4AD4-9ECE-7FB7A418A640}" srcOrd="0" destOrd="0" presId="urn:microsoft.com/office/officeart/2008/layout/HorizontalMultiLevelHierarchy"/>
    <dgm:cxn modelId="{35EB7DF0-18C6-40D5-B08B-970F727D9FCA}" type="presParOf" srcId="{46354227-5ADF-4E49-9B30-3EBCBFA0C1A9}" destId="{481E9D25-09A3-4BCD-AE19-490203254697}" srcOrd="1" destOrd="0" presId="urn:microsoft.com/office/officeart/2008/layout/HorizontalMultiLevelHierarchy"/>
    <dgm:cxn modelId="{CED0E2B6-0DAB-4893-9CDA-E76F5149296F}" type="presParOf" srcId="{C76366FA-010E-4B49-B6E2-48BD0B52136B}" destId="{42792D9F-17C1-4501-AFC3-943437B57360}" srcOrd="4" destOrd="0" presId="urn:microsoft.com/office/officeart/2008/layout/HorizontalMultiLevelHierarchy"/>
    <dgm:cxn modelId="{11515BCC-1504-4A4D-9806-F8D929A13CD9}" type="presParOf" srcId="{42792D9F-17C1-4501-AFC3-943437B57360}" destId="{87E598C8-468B-40BA-9D5A-26B16FCF5C32}" srcOrd="0" destOrd="0" presId="urn:microsoft.com/office/officeart/2008/layout/HorizontalMultiLevelHierarchy"/>
    <dgm:cxn modelId="{3AED75E5-4245-465D-B14F-FBD037A18A38}" type="presParOf" srcId="{C76366FA-010E-4B49-B6E2-48BD0B52136B}" destId="{7DAA7019-D79A-4D59-B733-7BA48D668FB4}" srcOrd="5" destOrd="0" presId="urn:microsoft.com/office/officeart/2008/layout/HorizontalMultiLevelHierarchy"/>
    <dgm:cxn modelId="{A42DBDCC-12BC-4A2B-85E0-58F20233F63D}" type="presParOf" srcId="{7DAA7019-D79A-4D59-B733-7BA48D668FB4}" destId="{744D836F-3DCF-4A13-9B70-C6754ED702BE}" srcOrd="0" destOrd="0" presId="urn:microsoft.com/office/officeart/2008/layout/HorizontalMultiLevelHierarchy"/>
    <dgm:cxn modelId="{89FACC63-8607-4ACA-8827-77C7A16C14FE}" type="presParOf" srcId="{7DAA7019-D79A-4D59-B733-7BA48D668FB4}" destId="{2649F258-66A0-4377-8ED9-ED4B722994CB}" srcOrd="1" destOrd="0" presId="urn:microsoft.com/office/officeart/2008/layout/HorizontalMultiLevelHierarchy"/>
    <dgm:cxn modelId="{D6D0CAFF-CCE0-463E-884E-D308A8C44982}" type="presParOf" srcId="{B875EC0F-AE0A-4812-A9BC-8123674F5F4A}" destId="{06540353-6335-47DE-8A17-9528C554E49D}" srcOrd="2" destOrd="0" presId="urn:microsoft.com/office/officeart/2008/layout/HorizontalMultiLevelHierarchy"/>
    <dgm:cxn modelId="{C242102D-9473-4C54-94CE-9713F53F39E6}" type="presParOf" srcId="{06540353-6335-47DE-8A17-9528C554E49D}" destId="{85B2689C-49E9-45B3-98C9-0FFF918969A1}" srcOrd="0" destOrd="0" presId="urn:microsoft.com/office/officeart/2008/layout/HorizontalMultiLevelHierarchy"/>
    <dgm:cxn modelId="{3BA31164-4BFF-41E0-BD09-22DEC4D8BEBA}" type="presParOf" srcId="{B875EC0F-AE0A-4812-A9BC-8123674F5F4A}" destId="{BD120F6E-FC1D-4B7D-963D-58CBD37207FA}" srcOrd="3" destOrd="0" presId="urn:microsoft.com/office/officeart/2008/layout/HorizontalMultiLevelHierarchy"/>
    <dgm:cxn modelId="{BE5B6503-3041-4FD7-83DB-B1862B0D7A1B}" type="presParOf" srcId="{BD120F6E-FC1D-4B7D-963D-58CBD37207FA}" destId="{56E8E2F4-41D3-483C-8687-536EFA8F111A}" srcOrd="0" destOrd="0" presId="urn:microsoft.com/office/officeart/2008/layout/HorizontalMultiLevelHierarchy"/>
    <dgm:cxn modelId="{9301E727-E9ED-4605-B49E-88D6928BBDAF}" type="presParOf" srcId="{BD120F6E-FC1D-4B7D-963D-58CBD37207FA}" destId="{91EC5886-468F-456E-95F8-63CDE9CB329D}" srcOrd="1" destOrd="0" presId="urn:microsoft.com/office/officeart/2008/layout/HorizontalMultiLevelHierarchy"/>
    <dgm:cxn modelId="{BDB83584-77A3-41D9-97ED-BC4BA4CF6170}" type="presParOf" srcId="{91EC5886-468F-456E-95F8-63CDE9CB329D}" destId="{877AB2A4-69FD-4D28-9ACB-F2A9F1CD9BBF}" srcOrd="0" destOrd="0" presId="urn:microsoft.com/office/officeart/2008/layout/HorizontalMultiLevelHierarchy"/>
    <dgm:cxn modelId="{78950039-3733-447E-964A-60F09B5ACA63}" type="presParOf" srcId="{877AB2A4-69FD-4D28-9ACB-F2A9F1CD9BBF}" destId="{022EE14D-11A4-4F5B-9752-1CFBAC3BA1AE}" srcOrd="0" destOrd="0" presId="urn:microsoft.com/office/officeart/2008/layout/HorizontalMultiLevelHierarchy"/>
    <dgm:cxn modelId="{D7C573BC-DE14-4B1A-B251-AA9B672A5BE4}" type="presParOf" srcId="{91EC5886-468F-456E-95F8-63CDE9CB329D}" destId="{E39E5803-4DC5-43B6-8479-74C44742C5DC}" srcOrd="1" destOrd="0" presId="urn:microsoft.com/office/officeart/2008/layout/HorizontalMultiLevelHierarchy"/>
    <dgm:cxn modelId="{36B24E33-7AF1-410F-9119-2905604633FA}" type="presParOf" srcId="{E39E5803-4DC5-43B6-8479-74C44742C5DC}" destId="{5A778064-FAC7-4304-9605-B26942F636DC}" srcOrd="0" destOrd="0" presId="urn:microsoft.com/office/officeart/2008/layout/HorizontalMultiLevelHierarchy"/>
    <dgm:cxn modelId="{D20F7DD6-B154-4322-AC4F-3F12ABE5560D}" type="presParOf" srcId="{E39E5803-4DC5-43B6-8479-74C44742C5DC}" destId="{B759A6CB-26A3-4732-A396-47FEB445ED05}" srcOrd="1" destOrd="0" presId="urn:microsoft.com/office/officeart/2008/layout/HorizontalMultiLevelHierarchy"/>
    <dgm:cxn modelId="{9C0E8AF7-334C-46EB-963A-3F2ADD831E7F}" type="presParOf" srcId="{91EC5886-468F-456E-95F8-63CDE9CB329D}" destId="{78F8C87E-E2F8-4703-98AA-E2A1F2C2F415}" srcOrd="2" destOrd="0" presId="urn:microsoft.com/office/officeart/2008/layout/HorizontalMultiLevelHierarchy"/>
    <dgm:cxn modelId="{B40CDA90-ABC8-4E27-8D66-2CC42E6E18DF}" type="presParOf" srcId="{78F8C87E-E2F8-4703-98AA-E2A1F2C2F415}" destId="{3FD3C8EF-2D71-4E70-B778-FC89B5F345F6}" srcOrd="0" destOrd="0" presId="urn:microsoft.com/office/officeart/2008/layout/HorizontalMultiLevelHierarchy"/>
    <dgm:cxn modelId="{97515C20-9923-4529-B6AA-D14351786C05}" type="presParOf" srcId="{91EC5886-468F-456E-95F8-63CDE9CB329D}" destId="{E0B2D4F1-1235-40EA-BFCC-45B109E1EF21}" srcOrd="3" destOrd="0" presId="urn:microsoft.com/office/officeart/2008/layout/HorizontalMultiLevelHierarchy"/>
    <dgm:cxn modelId="{490B9431-94C8-4853-A380-24CE2B5C8E3D}" type="presParOf" srcId="{E0B2D4F1-1235-40EA-BFCC-45B109E1EF21}" destId="{F5F47F19-3EFF-4493-869F-26381EFC3F8F}" srcOrd="0" destOrd="0" presId="urn:microsoft.com/office/officeart/2008/layout/HorizontalMultiLevelHierarchy"/>
    <dgm:cxn modelId="{D5513FBB-E71F-4689-BBE1-BFEBB21CCB93}" type="presParOf" srcId="{E0B2D4F1-1235-40EA-BFCC-45B109E1EF21}" destId="{DC0B9A79-CBB3-4509-B20D-4BB82EF70D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8C87E-E2F8-4703-98AA-E2A1F2C2F415}">
      <dsp:nvSpPr>
        <dsp:cNvPr id="0" name=""/>
        <dsp:cNvSpPr/>
      </dsp:nvSpPr>
      <dsp:spPr>
        <a:xfrm>
          <a:off x="4305195" y="3714359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4537807" y="3935163"/>
        <a:ext cx="34511" cy="34511"/>
      </dsp:txXfrm>
    </dsp:sp>
    <dsp:sp modelId="{877AB2A4-69FD-4D28-9ACB-F2A9F1CD9BBF}">
      <dsp:nvSpPr>
        <dsp:cNvPr id="0" name=""/>
        <dsp:cNvSpPr/>
      </dsp:nvSpPr>
      <dsp:spPr>
        <a:xfrm>
          <a:off x="4305195" y="3238239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4537807" y="3459043"/>
        <a:ext cx="34511" cy="34511"/>
      </dsp:txXfrm>
    </dsp:sp>
    <dsp:sp modelId="{06540353-6335-47DE-8A17-9528C554E49D}">
      <dsp:nvSpPr>
        <dsp:cNvPr id="0" name=""/>
        <dsp:cNvSpPr/>
      </dsp:nvSpPr>
      <dsp:spPr>
        <a:xfrm>
          <a:off x="1306783" y="2524059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1524377" y="3086935"/>
        <a:ext cx="64547" cy="64547"/>
      </dsp:txXfrm>
    </dsp:sp>
    <dsp:sp modelId="{42792D9F-17C1-4501-AFC3-943437B57360}">
      <dsp:nvSpPr>
        <dsp:cNvPr id="0" name=""/>
        <dsp:cNvSpPr/>
      </dsp:nvSpPr>
      <dsp:spPr>
        <a:xfrm>
          <a:off x="4305195" y="1333760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800" b="1" kern="1200">
            <a:latin typeface="TH SarabunPSK" pitchFamily="34" charset="-34"/>
            <a:cs typeface="TH SarabunPSK" pitchFamily="34" charset="-34"/>
          </a:endParaRPr>
        </a:p>
      </dsp:txBody>
      <dsp:txXfrm>
        <a:off x="4528178" y="1782995"/>
        <a:ext cx="53770" cy="53770"/>
      </dsp:txXfrm>
    </dsp:sp>
    <dsp:sp modelId="{4BE72360-CA45-4AED-85FE-B29CFC21B31B}">
      <dsp:nvSpPr>
        <dsp:cNvPr id="0" name=""/>
        <dsp:cNvSpPr/>
      </dsp:nvSpPr>
      <dsp:spPr>
        <a:xfrm>
          <a:off x="4305195" y="1288040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800" b="1" kern="1200">
            <a:latin typeface="TH SarabunPSK" pitchFamily="34" charset="-34"/>
            <a:cs typeface="TH SarabunPSK" pitchFamily="34" charset="-34"/>
          </a:endParaRPr>
        </a:p>
      </dsp:txBody>
      <dsp:txXfrm>
        <a:off x="4542570" y="1321267"/>
        <a:ext cx="24986" cy="24986"/>
      </dsp:txXfrm>
    </dsp:sp>
    <dsp:sp modelId="{B839A691-A1C1-4C97-9AAE-71C72F18FB44}">
      <dsp:nvSpPr>
        <dsp:cNvPr id="0" name=""/>
        <dsp:cNvSpPr/>
      </dsp:nvSpPr>
      <dsp:spPr>
        <a:xfrm>
          <a:off x="4305195" y="381520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800" b="1" kern="1200">
            <a:latin typeface="TH SarabunPSK" pitchFamily="34" charset="-34"/>
            <a:cs typeface="TH SarabunPSK" pitchFamily="34" charset="-34"/>
          </a:endParaRPr>
        </a:p>
      </dsp:txBody>
      <dsp:txXfrm>
        <a:off x="4528178" y="830755"/>
        <a:ext cx="53770" cy="53770"/>
      </dsp:txXfrm>
    </dsp:sp>
    <dsp:sp modelId="{F874B49D-6929-485D-A396-FD5CA4C3B81E}">
      <dsp:nvSpPr>
        <dsp:cNvPr id="0" name=""/>
        <dsp:cNvSpPr/>
      </dsp:nvSpPr>
      <dsp:spPr>
        <a:xfrm>
          <a:off x="1306783" y="133376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1524377" y="1896636"/>
        <a:ext cx="64547" cy="64547"/>
      </dsp:txXfrm>
    </dsp:sp>
    <dsp:sp modelId="{75626463-98F1-4204-90CB-5BF80CCDD334}">
      <dsp:nvSpPr>
        <dsp:cNvPr id="0" name=""/>
        <dsp:cNvSpPr/>
      </dsp:nvSpPr>
      <dsp:spPr>
        <a:xfrm rot="16200000">
          <a:off x="-1078826" y="2143164"/>
          <a:ext cx="4009429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โมดูล</a:t>
          </a:r>
          <a:r>
            <a:rPr lang="th-TH" sz="40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หรือฟังก์ชัน</a:t>
          </a:r>
          <a:endParaRPr lang="en-US" sz="4000" b="1" kern="1200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-1078826" y="2143164"/>
        <a:ext cx="4009429" cy="761791"/>
      </dsp:txXfrm>
    </dsp:sp>
    <dsp:sp modelId="{3DA6DAC1-407E-4AA0-80C7-81C04EEBCD19}">
      <dsp:nvSpPr>
        <dsp:cNvPr id="0" name=""/>
        <dsp:cNvSpPr/>
      </dsp:nvSpPr>
      <dsp:spPr>
        <a:xfrm>
          <a:off x="1806519" y="952864"/>
          <a:ext cx="2498676" cy="761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เขียนขึ้นเอง</a:t>
          </a:r>
          <a:endParaRPr lang="en-US" sz="2400" b="1" kern="1200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1806519" y="952864"/>
        <a:ext cx="2498676" cy="761791"/>
      </dsp:txXfrm>
    </dsp:sp>
    <dsp:sp modelId="{D75D0364-2708-49EF-9486-35A50093F8D0}">
      <dsp:nvSpPr>
        <dsp:cNvPr id="0" name=""/>
        <dsp:cNvSpPr/>
      </dsp:nvSpPr>
      <dsp:spPr>
        <a:xfrm>
          <a:off x="4804931" y="625"/>
          <a:ext cx="2498676" cy="761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</a:t>
          </a: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ไม่มีค่าคืนกลับมา</a:t>
          </a:r>
          <a:endParaRPr lang="en-US" sz="2400" b="1" kern="1200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4804931" y="625"/>
        <a:ext cx="2498676" cy="761791"/>
      </dsp:txXfrm>
    </dsp:sp>
    <dsp:sp modelId="{5BF6BCE2-0CC8-4AD4-9ECE-7FB7A418A640}">
      <dsp:nvSpPr>
        <dsp:cNvPr id="0" name=""/>
        <dsp:cNvSpPr/>
      </dsp:nvSpPr>
      <dsp:spPr>
        <a:xfrm>
          <a:off x="4804931" y="952864"/>
          <a:ext cx="2498676" cy="761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</a:t>
          </a: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คืนค่ากลับ </a:t>
          </a:r>
          <a:r>
            <a:rPr lang="en-US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1 </a:t>
          </a: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ค่า</a:t>
          </a:r>
          <a:endParaRPr lang="en-US" sz="2400" b="1" kern="1200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4804931" y="952864"/>
        <a:ext cx="2498676" cy="761791"/>
      </dsp:txXfrm>
    </dsp:sp>
    <dsp:sp modelId="{744D836F-3DCF-4A13-9B70-C6754ED702BE}">
      <dsp:nvSpPr>
        <dsp:cNvPr id="0" name=""/>
        <dsp:cNvSpPr/>
      </dsp:nvSpPr>
      <dsp:spPr>
        <a:xfrm>
          <a:off x="4804931" y="1905104"/>
          <a:ext cx="2498676" cy="761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ฟังก์ชันที่</a:t>
          </a: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คืนค่ากลับมากกว่า </a:t>
          </a:r>
          <a:r>
            <a:rPr lang="en-US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1 </a:t>
          </a: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ค่า</a:t>
          </a:r>
          <a:endParaRPr lang="en-US" sz="2400" b="1" kern="1200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4804931" y="1905104"/>
        <a:ext cx="2498676" cy="761791"/>
      </dsp:txXfrm>
    </dsp:sp>
    <dsp:sp modelId="{56E8E2F4-41D3-483C-8687-536EFA8F111A}">
      <dsp:nvSpPr>
        <dsp:cNvPr id="0" name=""/>
        <dsp:cNvSpPr/>
      </dsp:nvSpPr>
      <dsp:spPr>
        <a:xfrm>
          <a:off x="1806519" y="3333463"/>
          <a:ext cx="2498676" cy="761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ไม่ได้เขียนเอง</a:t>
          </a:r>
          <a:endParaRPr lang="en-US" sz="2400" b="1" kern="1200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1806519" y="3333463"/>
        <a:ext cx="2498676" cy="761791"/>
      </dsp:txXfrm>
    </dsp:sp>
    <dsp:sp modelId="{5A778064-FAC7-4304-9605-B26942F636DC}">
      <dsp:nvSpPr>
        <dsp:cNvPr id="0" name=""/>
        <dsp:cNvSpPr/>
      </dsp:nvSpPr>
      <dsp:spPr>
        <a:xfrm>
          <a:off x="4804931" y="2857343"/>
          <a:ext cx="2498676" cy="761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ภาษาโปรแกรมเตรียมไว้</a:t>
          </a:r>
          <a:endParaRPr lang="en-US" sz="2400" b="1" kern="1200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4804931" y="2857343"/>
        <a:ext cx="2498676" cy="761791"/>
      </dsp:txXfrm>
    </dsp:sp>
    <dsp:sp modelId="{F5F47F19-3EFF-4493-869F-26381EFC3F8F}">
      <dsp:nvSpPr>
        <dsp:cNvPr id="0" name=""/>
        <dsp:cNvSpPr/>
      </dsp:nvSpPr>
      <dsp:spPr>
        <a:xfrm>
          <a:off x="4804931" y="3809583"/>
          <a:ext cx="2498676" cy="761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latin typeface="TH SarabunPSK" pitchFamily="34" charset="-34"/>
              <a:ea typeface="Arial Unicode MS" pitchFamily="34" charset="-128"/>
              <a:cs typeface="TH SarabunPSK" pitchFamily="34" charset="-34"/>
            </a:rPr>
            <a:t>คนอื่นเขียน</a:t>
          </a:r>
          <a:endParaRPr lang="en-US" sz="2400" b="1" kern="1200" dirty="0">
            <a:latin typeface="TH SarabunPSK" pitchFamily="34" charset="-34"/>
            <a:ea typeface="Arial Unicode MS" pitchFamily="34" charset="-128"/>
            <a:cs typeface="TH SarabunPSK" pitchFamily="34" charset="-34"/>
          </a:endParaRPr>
        </a:p>
      </dsp:txBody>
      <dsp:txXfrm>
        <a:off x="4804931" y="3809583"/>
        <a:ext cx="2498676" cy="761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020CC-91FF-4FE7-BFFC-C5292EF2C50B}" type="datetimeFigureOut">
              <a:rPr lang="th-TH" smtClean="0"/>
              <a:pPr/>
              <a:t>08/10/55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97C7A-61F7-4381-864B-C7854EC6FA6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304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97C7A-61F7-4381-864B-C7854EC6FA6A}" type="slidenum">
              <a:rPr lang="th-TH" smtClean="0"/>
              <a:pPr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3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18B1C1-EFDA-4A64-84F8-558DE97B414E}" type="datetime1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</a:t>
            </a:r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คณะวิทยาศาสตร์ประยุกต์ </a:t>
            </a:r>
          </a:p>
          <a:p>
            <a:pPr algn="r"/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9144" y="6422000"/>
            <a:ext cx="9134920" cy="391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 smtClean="0">
                <a:solidFill>
                  <a:schemeClr val="tx1"/>
                </a:solidFill>
                <a:effectLst/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</p:spTree>
    <p:extLst>
      <p:ext uri="{BB962C8B-B14F-4D97-AF65-F5344CB8AC3E}">
        <p14:creationId xmlns:p14="http://schemas.microsoft.com/office/powerpoint/2010/main" val="36328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15C4C6-EFAE-49D1-9E85-5180F6E0CF69}" type="datetime1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9B8E97-850A-475D-B343-31B9E9F225CD}" type="datetime1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AEC820-9186-4029-84FF-1CEAAFF1F7B9}" type="datetime1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2" y="645333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อนุสรณ์</a:t>
            </a:r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วงษ์สนิท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11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B27A32-AA38-40F6-94EA-5911E00BCFCC}" type="datetime1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033E6A-5E28-4C21-9CFD-A9DFB8D1B5E3}" type="datetime1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739C48-08D6-4A1B-8B13-A842B93644E1}" type="datetime1">
              <a:rPr lang="en-US" smtClean="0"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FA4D4-7B1C-4D6A-8A9E-2813114A87E7}" type="datetime1">
              <a:rPr lang="en-US" smtClean="0"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E153FF-8DA4-491E-926F-5F5F6425019D}" type="datetime1">
              <a:rPr lang="en-US" smtClean="0"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647E49-3664-46DB-ADA9-3316160D744E}" type="datetime1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11D15D-51F0-4108-8B1E-DDD3D26743E6}" type="datetime1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8497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453336"/>
            <a:ext cx="499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648072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36000" tIns="36000" rIns="36000" bIns="36000" rtlCol="0" anchor="ctr" anchorCtr="1">
            <a:normAutofit/>
          </a:bodyPr>
          <a:lstStyle>
            <a:lvl1pPr algn="r">
              <a:defRPr sz="1200" b="1">
                <a:solidFill>
                  <a:schemeClr val="bg1"/>
                </a:solidFill>
                <a:effectLst/>
                <a:latin typeface="Arial" pitchFamily="34" charset="0"/>
              </a:defRPr>
            </a:lvl1pPr>
          </a:lstStyle>
          <a:p>
            <a:fld id="{AD7F1FE1-0A6E-4EEF-A181-6240793B25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latin typeface="TH SarabunPSK" pitchFamily="34" charset="-34"/>
          <a:ea typeface="+mj-ea"/>
          <a:cs typeface="TH SarabunPSK" pitchFamily="34" charset="-34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36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32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_standard_library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อ.อนุสรณ์  วงษ์สนิท</a:t>
            </a:r>
            <a:endParaRPr lang="th-TH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th-TH" dirty="0">
                <a:solidFill>
                  <a:schemeClr val="tx1"/>
                </a:solidFill>
              </a:rPr>
              <a:t>ภาควิชาวิทยาการคอมพิวเตอร์และสารสนเทศ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KMUTNB</a:t>
            </a:r>
            <a:endParaRPr lang="th-TH" dirty="0">
              <a:solidFill>
                <a:schemeClr val="tx1"/>
              </a:solidFill>
            </a:endParaRPr>
          </a:p>
          <a:p>
            <a:endParaRPr lang="th-TH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ฟังก์ชัน</a:t>
            </a:r>
            <a:br>
              <a:rPr lang="th-TH" dirty="0" smtClean="0"/>
            </a:br>
            <a:r>
              <a:rPr lang="en-US" dirty="0" smtClean="0"/>
              <a:t>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1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700" y="1524000"/>
            <a:ext cx="2022475" cy="2057400"/>
            <a:chOff x="288" y="960"/>
            <a:chExt cx="1056" cy="1296"/>
          </a:xfrm>
        </p:grpSpPr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288" y="960"/>
              <a:ext cx="105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 b="1">
                  <a:solidFill>
                    <a:srgbClr val="CC0066"/>
                  </a:solidFill>
                  <a:latin typeface="TH SarabunPSK" pitchFamily="34" charset="-34"/>
                  <a:cs typeface="TH SarabunPSK" pitchFamily="34" charset="-34"/>
                </a:rPr>
                <a:t>Source file</a:t>
              </a:r>
              <a:endParaRPr lang="en-US" sz="36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384" y="1008"/>
              <a:ext cx="86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160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480" y="134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480" y="163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480" y="192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857625"/>
            <a:ext cx="2022475" cy="2057400"/>
            <a:chOff x="288" y="960"/>
            <a:chExt cx="1056" cy="1296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288" y="960"/>
              <a:ext cx="105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600" b="1">
                  <a:solidFill>
                    <a:srgbClr val="CC0066"/>
                  </a:solidFill>
                  <a:latin typeface="TH SarabunPSK" pitchFamily="34" charset="-34"/>
                  <a:cs typeface="TH SarabunPSK" pitchFamily="34" charset="-34"/>
                </a:rPr>
                <a:t>Source file</a:t>
              </a:r>
              <a:endParaRPr lang="en-US" sz="36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84" y="1008"/>
              <a:ext cx="86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160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>
              <a:off x="480" y="134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  <p:sp>
          <p:nvSpPr>
            <p:cNvPr id="104462" name="Rectangle 14"/>
            <p:cNvSpPr>
              <a:spLocks noChangeArrowheads="1"/>
            </p:cNvSpPr>
            <p:nvPr/>
          </p:nvSpPr>
          <p:spPr bwMode="auto">
            <a:xfrm>
              <a:off x="480" y="163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480" y="192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6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function</a:t>
              </a:r>
            </a:p>
          </p:txBody>
        </p:sp>
      </p:grp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3924300" y="4576763"/>
            <a:ext cx="1600200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990099"/>
                </a:solidFill>
                <a:latin typeface="TH SarabunPSK" pitchFamily="34" charset="-34"/>
                <a:cs typeface="TH SarabunPSK" pitchFamily="34" charset="-34"/>
              </a:rPr>
              <a:t>Object file</a:t>
            </a:r>
            <a:endParaRPr lang="en-US" sz="3600" b="1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3949700" y="2286000"/>
            <a:ext cx="1600200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990099"/>
                </a:solidFill>
                <a:latin typeface="TH SarabunPSK" pitchFamily="34" charset="-34"/>
                <a:cs typeface="TH SarabunPSK" pitchFamily="34" charset="-34"/>
              </a:rPr>
              <a:t>Object file</a:t>
            </a:r>
            <a:endParaRPr lang="en-US" sz="3600" b="1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6897688" y="1524000"/>
            <a:ext cx="19050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CC0066"/>
                </a:solidFill>
                <a:latin typeface="TH SarabunPSK" pitchFamily="34" charset="-34"/>
                <a:cs typeface="TH SarabunPSK" pitchFamily="34" charset="-34"/>
              </a:rPr>
              <a:t>Library file</a:t>
            </a:r>
            <a:endParaRPr lang="en-US" sz="3600" b="1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6757988" y="3352800"/>
            <a:ext cx="19050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990099"/>
                </a:solidFill>
                <a:latin typeface="TH SarabunPSK" pitchFamily="34" charset="-34"/>
                <a:cs typeface="TH SarabunPSK" pitchFamily="34" charset="-34"/>
              </a:rPr>
              <a:t>Execute file</a:t>
            </a:r>
            <a:endParaRPr lang="en-US" sz="3600" b="1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2501900" y="19050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compile</a:t>
            </a: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2501900" y="26670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2501900" y="4343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compile</a:t>
            </a: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2501900" y="51054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5937250" y="2057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link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5772150" y="40386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link</a:t>
            </a: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7883525" y="2438400"/>
            <a:ext cx="91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1">
                <a:solidFill>
                  <a:srgbClr val="336600"/>
                </a:solidFill>
                <a:latin typeface="TH SarabunPSK" pitchFamily="34" charset="-34"/>
                <a:cs typeface="TH SarabunPSK" pitchFamily="34" charset="-34"/>
              </a:rPr>
              <a:t>link</a:t>
            </a:r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 flipV="1">
            <a:off x="5651500" y="4576763"/>
            <a:ext cx="1008063" cy="779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>
            <a:off x="5626100" y="2590800"/>
            <a:ext cx="1482725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7672388" y="2362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 sz="16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การเขียนโปรแกรมภาษาซี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2450"/>
            <a:ext cx="7696200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a typeface="Arial Unicode MS" pitchFamily="34" charset="-128"/>
              </a:rPr>
              <a:t>ในภาษาโปรแกรมมักมีฟังก์ชันไว้ให้เรียกใช้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74179886"/>
              </p:ext>
            </p:extLst>
          </p:nvPr>
        </p:nvGraphicFramePr>
        <p:xfrm>
          <a:off x="685800" y="1371600"/>
          <a:ext cx="7848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59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</a:t>
            </a:r>
            <a:r>
              <a:rPr lang="th-TH" dirty="0" smtClean="0"/>
              <a:t>ของฟังก์ชัน </a:t>
            </a:r>
            <a:r>
              <a:rPr lang="th-TH" dirty="0" smtClean="0">
                <a:solidFill>
                  <a:srgbClr val="FF0000"/>
                </a:solidFill>
              </a:rPr>
              <a:t>รูปแบบที่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ส่วนหัว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ส่วนตัว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ส่วนคืนกลับ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9" name="Line 17"/>
          <p:cNvCxnSpPr/>
          <p:nvPr/>
        </p:nvCxnSpPr>
        <p:spPr bwMode="auto">
          <a:xfrm>
            <a:off x="2895600" y="1295400"/>
            <a:ext cx="0" cy="120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 flipV="1">
            <a:off x="3124200" y="2743200"/>
            <a:ext cx="838200" cy="157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124200" y="3124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895600" y="3200400"/>
            <a:ext cx="0" cy="120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895600" y="4953000"/>
            <a:ext cx="0" cy="1204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0" y="2254088"/>
            <a:ext cx="4876800" cy="289432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endParaRPr lang="th-TH" sz="1400" b="1" dirty="0" smtClean="0">
              <a:solidFill>
                <a:srgbClr val="00000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ที่คืนค่า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ชื่อฟังก์ชัน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just" eaLnBrk="0" hangingPunct="0"/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</a:t>
            </a:r>
          </a:p>
          <a:p>
            <a:pPr algn="just" eaLnBrk="0" hangingPunct="0"/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การประกาศตัวแปรภายในฟังก์ชัน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algn="just" eaLnBrk="0" hangingPunct="0"/>
            <a:r>
              <a:rPr lang="th-TH" sz="24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คำสั่ง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		</a:t>
            </a:r>
          </a:p>
          <a:p>
            <a:pPr algn="just" eaLnBrk="0" hangingPunct="0"/>
            <a:r>
              <a:rPr lang="th-TH" sz="24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return  (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ค่าข้อมูลที่ต้องการส่งค่ากลับ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 algn="just" eaLnBrk="0" hangingPunct="0"/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2400" b="1" dirty="0" smtClean="0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effectLst/>
              <a:latin typeface="TH SarabunPSK" pitchFamily="34" charset="-34"/>
              <a:ea typeface="Calibri"/>
              <a:cs typeface="TH SarabunPSK" pitchFamily="34" charset="-34"/>
            </a:endParaRPr>
          </a:p>
        </p:txBody>
      </p:sp>
      <p:cxnSp>
        <p:nvCxnSpPr>
          <p:cNvPr id="18" name="Line 18"/>
          <p:cNvCxnSpPr/>
          <p:nvPr/>
        </p:nvCxnSpPr>
        <p:spPr bwMode="auto">
          <a:xfrm flipV="1">
            <a:off x="3202192" y="4513631"/>
            <a:ext cx="843710" cy="157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Line 19"/>
          <p:cNvCxnSpPr/>
          <p:nvPr/>
        </p:nvCxnSpPr>
        <p:spPr bwMode="auto">
          <a:xfrm flipH="1">
            <a:off x="3202192" y="4894631"/>
            <a:ext cx="843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</a:t>
            </a:r>
            <a:r>
              <a:rPr lang="th-TH" dirty="0" smtClean="0"/>
              <a:t>ของฟังก์ชัน </a:t>
            </a:r>
            <a:r>
              <a:rPr lang="th-TH" dirty="0" smtClean="0">
                <a:solidFill>
                  <a:srgbClr val="FF0000"/>
                </a:solidFill>
              </a:rPr>
              <a:t>รูปแบบที่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ส่วนหัว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ส่วนตัว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ส่วนคืนกลับ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9" name="Line 17"/>
          <p:cNvCxnSpPr/>
          <p:nvPr/>
        </p:nvCxnSpPr>
        <p:spPr bwMode="auto">
          <a:xfrm>
            <a:off x="2971800" y="1295400"/>
            <a:ext cx="0" cy="120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124200" y="2664954"/>
            <a:ext cx="863895" cy="15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131502" y="3124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971800" y="3189950"/>
            <a:ext cx="0" cy="120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971800" y="4924719"/>
            <a:ext cx="0" cy="1204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0" y="2254088"/>
            <a:ext cx="4800600" cy="289432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endParaRPr lang="th-TH" sz="1400" b="1" dirty="0" smtClean="0">
              <a:solidFill>
                <a:srgbClr val="00000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lang="en-US" sz="2400" b="1" strike="sngStrike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th-TH" sz="24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ที่คืนค่า</a:t>
            </a:r>
            <a:r>
              <a:rPr lang="en-US" sz="24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ชื่อฟังก์ชัน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</a:t>
            </a:r>
            <a:r>
              <a:rPr lang="th-TH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just" eaLnBrk="0" hangingPunct="0"/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</a:t>
            </a:r>
          </a:p>
          <a:p>
            <a:pPr algn="just" eaLnBrk="0" hangingPunct="0"/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การประกาศตัวแปรภายในฟังก์ชัน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algn="just" eaLnBrk="0" hangingPunct="0"/>
            <a:r>
              <a:rPr lang="th-TH" sz="24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คำสั่ง</a:t>
            </a:r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		</a:t>
            </a:r>
          </a:p>
          <a:p>
            <a:pPr algn="just" eaLnBrk="0" hangingPunct="0"/>
            <a:r>
              <a:rPr lang="th-TH" sz="24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4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return  (</a:t>
            </a:r>
            <a:r>
              <a:rPr lang="en-US" sz="2400" b="1" strike="sngStrike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ค่าข้อมูลที่ต้องการส่งค่ากลับ</a:t>
            </a:r>
            <a:r>
              <a:rPr lang="en-US" sz="24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 algn="just" eaLnBrk="0" hangingPunct="0"/>
            <a:r>
              <a:rPr lang="en-US" sz="24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2400" b="1" dirty="0" smtClean="0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effectLst/>
              <a:latin typeface="TH SarabunPSK" pitchFamily="34" charset="-34"/>
              <a:ea typeface="Calibri"/>
              <a:cs typeface="TH SarabunPSK" pitchFamily="34" charset="-34"/>
            </a:endParaRPr>
          </a:p>
        </p:txBody>
      </p:sp>
      <p:cxnSp>
        <p:nvCxnSpPr>
          <p:cNvPr id="18" name="Line 18"/>
          <p:cNvCxnSpPr/>
          <p:nvPr/>
        </p:nvCxnSpPr>
        <p:spPr bwMode="auto">
          <a:xfrm flipV="1">
            <a:off x="3202192" y="4419600"/>
            <a:ext cx="843710" cy="157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Line 19"/>
          <p:cNvCxnSpPr/>
          <p:nvPr/>
        </p:nvCxnSpPr>
        <p:spPr bwMode="auto">
          <a:xfrm flipH="1">
            <a:off x="3202192" y="4800600"/>
            <a:ext cx="7675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495800" y="2057400"/>
            <a:ext cx="60625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void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Standard Library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ctype.h</a:t>
            </a:r>
            <a:r>
              <a:rPr lang="en-US" dirty="0"/>
              <a:t>:  character manipulation</a:t>
            </a:r>
          </a:p>
          <a:p>
            <a:r>
              <a:rPr lang="en-US" dirty="0" err="1"/>
              <a:t>math.h</a:t>
            </a:r>
            <a:r>
              <a:rPr lang="en-US" dirty="0"/>
              <a:t>:  mathematical functions</a:t>
            </a:r>
          </a:p>
          <a:p>
            <a:r>
              <a:rPr lang="en-US" dirty="0" err="1"/>
              <a:t>stdio.h</a:t>
            </a:r>
            <a:r>
              <a:rPr lang="en-US" dirty="0"/>
              <a:t>:  standard input/output</a:t>
            </a:r>
          </a:p>
          <a:p>
            <a:r>
              <a:rPr lang="en-US" dirty="0" err="1"/>
              <a:t>stdlib.h</a:t>
            </a:r>
            <a:r>
              <a:rPr lang="en-US" dirty="0"/>
              <a:t>:  random numbers, memory handling</a:t>
            </a:r>
          </a:p>
          <a:p>
            <a:r>
              <a:rPr lang="en-US" dirty="0" err="1"/>
              <a:t>string.h</a:t>
            </a:r>
            <a:r>
              <a:rPr lang="en-US" dirty="0"/>
              <a:t>:  string manipulation</a:t>
            </a:r>
          </a:p>
          <a:p>
            <a:r>
              <a:rPr lang="en-US" dirty="0" err="1"/>
              <a:t>time.h</a:t>
            </a:r>
            <a:r>
              <a:rPr lang="en-US" dirty="0"/>
              <a:t>:  date/time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09186"/>
              </p:ext>
            </p:extLst>
          </p:nvPr>
        </p:nvGraphicFramePr>
        <p:xfrm>
          <a:off x="228600" y="1066800"/>
          <a:ext cx="8686800" cy="515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/>
                <a:gridCol w="4419600"/>
                <a:gridCol w="1371600"/>
                <a:gridCol w="1447800"/>
              </a:tblGrid>
              <a:tr h="990600"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ตัวอย่างฟังก์ชัน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ความหมาย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ชนิดของตัวแปรเข้า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ชนิดของผลลัพธ์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abs(x)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ค่าสัมบูรณ์ของจำนวนเต็ม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labs(x)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ค่าสัมบูรณ์ของจำนวนเต็มความจุสูง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long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long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fabs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(x)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ค่าสัมบูรณ์ของจำนวนจริง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atan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(x)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arctangent 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sin(x)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sine 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cos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(x)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cosine 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pow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(x, y)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x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ยกกำลัง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fmod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(x, y)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ค่าเศษจากการหาร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x/y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แบบจำนวนจริง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องค์ประกอบของการไหล (</a:t>
            </a:r>
            <a:r>
              <a:rPr lang="en-US" dirty="0" smtClean="0"/>
              <a:t>Flow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การ</a:t>
            </a:r>
            <a:r>
              <a:rPr lang="th-TH" dirty="0" smtClean="0"/>
              <a:t>เรียกฟังก์ชัน </a:t>
            </a:r>
            <a:r>
              <a:rPr lang="th-TH" dirty="0"/>
              <a:t>(</a:t>
            </a:r>
            <a:r>
              <a:rPr lang="en-US" dirty="0"/>
              <a:t>Calling)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การคืนกลับ (</a:t>
            </a:r>
            <a:r>
              <a:rPr lang="en-US" dirty="0"/>
              <a:t>Returning</a:t>
            </a:r>
            <a:r>
              <a:rPr lang="th-TH" dirty="0"/>
              <a:t>)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82790" y="1973170"/>
            <a:ext cx="2895600" cy="3462524"/>
            <a:chOff x="0" y="0"/>
            <a:chExt cx="1714500" cy="2017227"/>
          </a:xfrm>
        </p:grpSpPr>
        <p:cxnSp>
          <p:nvCxnSpPr>
            <p:cNvPr id="5" name="Line 17"/>
            <p:cNvCxnSpPr/>
            <p:nvPr/>
          </p:nvCxnSpPr>
          <p:spPr bwMode="auto">
            <a:xfrm>
              <a:off x="0" y="0"/>
              <a:ext cx="0" cy="5048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" name="Line 18"/>
            <p:cNvCxnSpPr/>
            <p:nvPr/>
          </p:nvCxnSpPr>
          <p:spPr bwMode="auto">
            <a:xfrm>
              <a:off x="152400" y="571500"/>
              <a:ext cx="618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" name="Line 19"/>
            <p:cNvCxnSpPr/>
            <p:nvPr/>
          </p:nvCxnSpPr>
          <p:spPr bwMode="auto">
            <a:xfrm flipH="1">
              <a:off x="123825" y="723900"/>
              <a:ext cx="6470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" name="Line 20"/>
            <p:cNvCxnSpPr/>
            <p:nvPr/>
          </p:nvCxnSpPr>
          <p:spPr bwMode="auto">
            <a:xfrm>
              <a:off x="0" y="790575"/>
              <a:ext cx="0" cy="5048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Line 21"/>
            <p:cNvCxnSpPr/>
            <p:nvPr/>
          </p:nvCxnSpPr>
          <p:spPr bwMode="auto">
            <a:xfrm>
              <a:off x="152400" y="1295400"/>
              <a:ext cx="6189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Line 22"/>
            <p:cNvCxnSpPr/>
            <p:nvPr/>
          </p:nvCxnSpPr>
          <p:spPr bwMode="auto">
            <a:xfrm flipH="1">
              <a:off x="152400" y="1438275"/>
              <a:ext cx="542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Line 23"/>
            <p:cNvCxnSpPr/>
            <p:nvPr/>
          </p:nvCxnSpPr>
          <p:spPr bwMode="auto">
            <a:xfrm>
              <a:off x="0" y="1514475"/>
              <a:ext cx="0" cy="502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85825" y="400050"/>
              <a:ext cx="828675" cy="120777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Cordia New"/>
                </a:rPr>
                <a:t> </a:t>
              </a: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a typeface="Arial Unicode MS" pitchFamily="34" charset="-128"/>
              </a:rPr>
              <a:t>รูปแบบการเรียกใช้ฟังก์ชัน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038600" y="1628775"/>
            <a:ext cx="4419600" cy="225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mtClean="0"/>
              <a:t>1 </a:t>
            </a:r>
            <a:r>
              <a:rPr lang="th-TH" smtClean="0"/>
              <a:t>ฟังก์ชันเรียกใช้ได้หลายครั้ง</a:t>
            </a:r>
          </a:p>
          <a:p>
            <a:pPr marL="571500" indent="-571500">
              <a:buFont typeface="+mj-lt"/>
              <a:buAutoNum type="romanUcPeriod"/>
            </a:pPr>
            <a:r>
              <a:rPr lang="th-TH" smtClean="0"/>
              <a:t>มีฟังก์ชันให้เรียกใช้หลายฟังก์ชัน</a:t>
            </a:r>
          </a:p>
          <a:p>
            <a:pPr marL="571500" indent="-571500">
              <a:buFont typeface="+mj-lt"/>
              <a:buAutoNum type="romanUcPeriod"/>
            </a:pPr>
            <a:r>
              <a:rPr lang="th-TH" smtClean="0"/>
              <a:t>ฟังก์ชันเรียกใช้ฟังก์ชันอื่นได้</a:t>
            </a:r>
          </a:p>
          <a:p>
            <a:pPr marL="571500" indent="-571500">
              <a:buFont typeface="+mj-lt"/>
              <a:buAutoNum type="romanUcPeriod"/>
            </a:pPr>
            <a:r>
              <a:rPr lang="th-TH" smtClean="0"/>
              <a:t>ทุกการเรียกใช้จะคืนกลับสู่จุดที่เรียก</a:t>
            </a:r>
            <a:endParaRPr lang="en-US" dirty="0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55650" y="4149725"/>
            <a:ext cx="1728788" cy="2016125"/>
            <a:chOff x="567" y="1162"/>
            <a:chExt cx="1089" cy="127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67" y="116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58" y="152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658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67" y="166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658" y="197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658" y="206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67" y="21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157" y="1298"/>
              <a:ext cx="499" cy="45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157" y="1888"/>
              <a:ext cx="499" cy="40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17" name="Group 27"/>
          <p:cNvGrpSpPr>
            <a:grpSpLocks/>
          </p:cNvGrpSpPr>
          <p:nvPr/>
        </p:nvGrpSpPr>
        <p:grpSpPr bwMode="auto">
          <a:xfrm>
            <a:off x="755650" y="1628775"/>
            <a:ext cx="1728788" cy="2016125"/>
            <a:chOff x="884" y="2795"/>
            <a:chExt cx="1089" cy="127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884" y="279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975" y="315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975" y="324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884" y="329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975" y="361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975" y="370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884" y="374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4" y="2931"/>
              <a:ext cx="499" cy="113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4140200" y="4724400"/>
            <a:ext cx="3240088" cy="1296988"/>
            <a:chOff x="2154" y="2568"/>
            <a:chExt cx="2041" cy="817"/>
          </a:xfrm>
        </p:grpSpPr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154" y="256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245" y="293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2245" y="302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154" y="306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288" y="2886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H="1">
              <a:off x="3288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744" y="2704"/>
              <a:ext cx="499" cy="45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696" y="2750"/>
              <a:ext cx="499" cy="40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29609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0" y="4114800"/>
            <a:ext cx="6400800" cy="137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800" b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Prototype</a:t>
            </a:r>
            <a:endParaRPr lang="th-TH" sz="88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0" y="1143000"/>
            <a:ext cx="7772400" cy="245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TH SarabunPSK" pitchFamily="34" charset="-34"/>
                <a:ea typeface="+mj-ea"/>
                <a:cs typeface="TH SarabunPSK" pitchFamily="34" charset="-34"/>
              </a:defRPr>
            </a:lvl1pPr>
          </a:lstStyle>
          <a:p>
            <a:r>
              <a:rPr lang="th-TH" smtClean="0"/>
              <a:t>ไม่ว่าจะเป็นฟังก์ชันจากคลัง</a:t>
            </a:r>
            <a:br>
              <a:rPr lang="th-TH" smtClean="0"/>
            </a:br>
            <a:r>
              <a:rPr lang="th-TH" smtClean="0"/>
              <a:t>หรือฟังก์ชันที่เขียนขึ้นเอง</a:t>
            </a:r>
            <a:br>
              <a:rPr lang="th-TH" smtClean="0"/>
            </a:br>
            <a:r>
              <a:rPr lang="th-TH" smtClean="0"/>
              <a:t>เมื่อจะเรียกใช้ฟังก์ชันให้ดูที่</a:t>
            </a:r>
            <a:r>
              <a:rPr lang="en-US" smtClean="0"/>
              <a:t>…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4359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อัลกอริทึมในชีวิตประจำวัน</a:t>
            </a:r>
          </a:p>
          <a:p>
            <a:r>
              <a:rPr lang="th-TH" dirty="0"/>
              <a:t>กลยุทธ์ </a:t>
            </a:r>
            <a:r>
              <a:rPr lang="en-US" dirty="0"/>
              <a:t>Divide and Conquer </a:t>
            </a:r>
          </a:p>
          <a:p>
            <a:r>
              <a:rPr lang="th-TH" dirty="0" smtClean="0"/>
              <a:t>แนะนำฟังก์ชัน </a:t>
            </a:r>
            <a:r>
              <a:rPr lang="th-TH" dirty="0"/>
              <a:t>(</a:t>
            </a:r>
            <a:r>
              <a:rPr lang="en-US" dirty="0"/>
              <a:t>Function)</a:t>
            </a:r>
          </a:p>
          <a:p>
            <a:r>
              <a:rPr lang="en-US" dirty="0"/>
              <a:t>C Standard Library</a:t>
            </a:r>
          </a:p>
          <a:p>
            <a:r>
              <a:rPr lang="th-TH" dirty="0" smtClean="0"/>
              <a:t>สร้างฟังก์ชันขึ้น</a:t>
            </a:r>
            <a:r>
              <a:rPr lang="th-TH" dirty="0"/>
              <a:t>เอง</a:t>
            </a:r>
          </a:p>
          <a:p>
            <a:r>
              <a:rPr lang="th-TH" dirty="0"/>
              <a:t>การ</a:t>
            </a:r>
            <a:r>
              <a:rPr lang="th-TH" dirty="0" smtClean="0"/>
              <a:t>ใช้ฟังก์ชันกับ</a:t>
            </a:r>
            <a:r>
              <a:rPr lang="th-TH" dirty="0"/>
              <a:t>แถวลำดับ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050925" y="1989138"/>
            <a:ext cx="7331075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ดูจากส่วนประกอบ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หลัก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ส่วนของ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function header</a:t>
            </a:r>
          </a:p>
          <a:p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200" b="1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type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function_name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en-US" sz="3200" b="1" dirty="0" err="1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param</a:t>
            </a:r>
            <a:r>
              <a:rPr lang="en-US" sz="3200" b="1" dirty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 1, …,</a:t>
            </a:r>
            <a:r>
              <a:rPr lang="en-US" sz="3200" b="1" dirty="0" err="1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param</a:t>
            </a:r>
            <a:r>
              <a:rPr lang="en-US" sz="3200" b="1" dirty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 n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endParaRPr lang="en-US" sz="2000" dirty="0">
              <a:latin typeface="TH SarabunPSK" pitchFamily="34" charset="-34"/>
              <a:cs typeface="TH SarabunPSK" pitchFamily="34" charset="-34"/>
            </a:endParaRPr>
          </a:p>
          <a:p>
            <a:endParaRPr lang="en-US" sz="2000" dirty="0">
              <a:latin typeface="TH SarabunPSK" pitchFamily="34" charset="-34"/>
              <a:cs typeface="TH SarabunPSK" pitchFamily="34" charset="-34"/>
            </a:endParaRPr>
          </a:p>
          <a:p>
            <a:endParaRPr lang="en-US" sz="2000" dirty="0">
              <a:latin typeface="TH SarabunPSK" pitchFamily="34" charset="-34"/>
              <a:cs typeface="TH SarabunPSK" pitchFamily="34" charset="-34"/>
            </a:endParaRPr>
          </a:p>
          <a:p>
            <a:endParaRPr lang="en-US" sz="2000" dirty="0">
              <a:latin typeface="TH SarabunPSK" pitchFamily="34" charset="-34"/>
              <a:cs typeface="TH SarabunPSK" pitchFamily="34" charset="-34"/>
            </a:endParaRPr>
          </a:p>
          <a:p>
            <a:endParaRPr lang="th-TH" sz="2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ชนิดของข้อมูลที่ส่งกลับ </a:t>
            </a:r>
            <a:r>
              <a:rPr lang="en-US" sz="2800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(function return type)</a:t>
            </a:r>
            <a:endParaRPr lang="th-TH" sz="2800" dirty="0">
              <a:solidFill>
                <a:srgbClr val="CC0099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V="1">
            <a:off x="1371600" y="359886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V="1">
            <a:off x="2590800" y="36750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1981201" y="4322763"/>
            <a:ext cx="297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h-TH" sz="2800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ชื่อฟังก์ชัน</a:t>
            </a:r>
            <a:r>
              <a:rPr lang="en-US" sz="2800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(function name)</a:t>
            </a: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5181600" y="35226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4860925" y="4475163"/>
            <a:ext cx="3020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800" dirty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พารามิเตอร์</a:t>
            </a:r>
            <a:r>
              <a:rPr lang="en-US" sz="2800" dirty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 (parameter list)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โพรโทไทป์ (</a:t>
            </a:r>
            <a:r>
              <a:rPr lang="en-US" dirty="0" smtClean="0"/>
              <a:t>Prototype)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โพรโทไทป์ (</a:t>
            </a:r>
            <a:r>
              <a:rPr lang="en-US" dirty="0"/>
              <a:t>Prototype)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0" hangingPunct="0"/>
            <a:r>
              <a:rPr lang="th-TH" b="1" dirty="0" smtClean="0"/>
              <a:t>โพรโทไทป์ไม่มีการประกาศชื่อตัวแปร  มีแต่การเขียนประเภทของตัวแปรไว้ภายใน  </a:t>
            </a:r>
          </a:p>
          <a:p>
            <a:pPr algn="just" eaLnBrk="0" hangingPunct="0"/>
            <a:r>
              <a:rPr lang="th-TH" b="1" dirty="0" smtClean="0"/>
              <a:t>เป็นการช่วยให้คอมไพเลอร์สามารถตรวจสอบจำนวนของตัวแปร  ประเภทของตัวแปร  ประเภทของการคืนค่า ภายในโปรแกรมว่ามีการเรียกใช้งานสิ่งต่าง ๆ เกี่ยวกับฟังก์ชันนั้นถูกต้องหรือไม่   </a:t>
            </a:r>
          </a:p>
          <a:p>
            <a:pPr algn="just" eaLnBrk="0" hangingPunct="0"/>
            <a:r>
              <a:rPr lang="th-TH" b="1" dirty="0" smtClean="0"/>
              <a:t>อาจแยกส่วนโปรโตไทป์ไปเขียนไว้ในอินคลูชไฟล์ได้</a:t>
            </a:r>
          </a:p>
          <a:p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4953000" y="2452688"/>
            <a:ext cx="3327400" cy="3795712"/>
            <a:chOff x="3136" y="1209"/>
            <a:chExt cx="2096" cy="2391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3136" y="1209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example.c</a:t>
              </a: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216" y="1460"/>
              <a:ext cx="2016" cy="2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/* this is a comment */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#include &lt;</a:t>
              </a:r>
              <a:r>
                <a:rPr lang="en-US" b="1" dirty="0" err="1">
                  <a:solidFill>
                    <a:srgbClr val="FF0000"/>
                  </a:solidFill>
                </a:rPr>
                <a:t>stdio.h</a:t>
              </a:r>
              <a:r>
                <a:rPr lang="en-US" b="1" dirty="0">
                  <a:solidFill>
                    <a:srgbClr val="FF0000"/>
                  </a:solidFill>
                </a:rPr>
                <a:t>&gt;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#include &lt;</a:t>
              </a:r>
              <a:r>
                <a:rPr lang="en-US" b="1" dirty="0" err="1">
                  <a:solidFill>
                    <a:srgbClr val="FF0000"/>
                  </a:solidFill>
                </a:rPr>
                <a:t>stdlib.h</a:t>
              </a:r>
              <a:r>
                <a:rPr lang="en-US" b="1" dirty="0">
                  <a:solidFill>
                    <a:srgbClr val="FF0000"/>
                  </a:solidFill>
                </a:rPr>
                <a:t>&gt;</a:t>
              </a:r>
            </a:p>
            <a:p>
              <a:r>
                <a:rPr lang="en-US" dirty="0"/>
                <a:t>/* other includes */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… definitions and prototypes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 err="1"/>
                <a:t>int</a:t>
              </a:r>
              <a:endParaRPr lang="en-US" dirty="0"/>
            </a:p>
            <a:p>
              <a:r>
                <a:rPr lang="en-US" dirty="0"/>
                <a:t>main (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argc</a:t>
              </a:r>
              <a:r>
                <a:rPr lang="en-US" dirty="0"/>
                <a:t>, char **</a:t>
              </a:r>
              <a:r>
                <a:rPr lang="en-US" dirty="0" err="1"/>
                <a:t>argv</a:t>
              </a:r>
              <a:r>
                <a:rPr lang="en-US" dirty="0"/>
                <a:t>)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 </a:t>
              </a:r>
              <a:r>
                <a:rPr lang="en-US" dirty="0" err="1"/>
                <a:t>printf</a:t>
              </a:r>
              <a:r>
                <a:rPr lang="en-US" dirty="0"/>
                <a:t>(“Hello, name = %s\n”,</a:t>
              </a:r>
            </a:p>
            <a:p>
              <a:r>
                <a:rPr lang="en-US" dirty="0"/>
                <a:t>            </a:t>
              </a:r>
              <a:r>
                <a:rPr lang="en-US" dirty="0" err="1"/>
                <a:t>argv</a:t>
              </a:r>
              <a:r>
                <a:rPr lang="en-US" dirty="0"/>
                <a:t>[0]);</a:t>
              </a:r>
            </a:p>
            <a:p>
              <a:r>
                <a:rPr lang="en-US" dirty="0"/>
                <a:t>   exit(0);</a:t>
              </a:r>
            </a:p>
            <a:p>
              <a:r>
                <a:rPr lang="en-US" dirty="0"/>
                <a:t>}</a:t>
              </a:r>
            </a:p>
          </p:txBody>
        </p:sp>
      </p:grp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609600" y="1143000"/>
            <a:ext cx="3276600" cy="2390775"/>
            <a:chOff x="240" y="681"/>
            <a:chExt cx="2064" cy="1506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288" y="912"/>
              <a:ext cx="2016" cy="1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/* comments */</a:t>
              </a:r>
            </a:p>
            <a:p>
              <a:r>
                <a:rPr lang="en-US" dirty="0"/>
                <a:t>#</a:t>
              </a:r>
              <a:r>
                <a:rPr lang="en-US" dirty="0" err="1"/>
                <a:t>ifndef</a:t>
              </a:r>
              <a:r>
                <a:rPr lang="en-US" dirty="0"/>
                <a:t> _STDIO_H</a:t>
              </a:r>
            </a:p>
            <a:p>
              <a:r>
                <a:rPr lang="en-US" dirty="0"/>
                <a:t>#define _STDIO_H</a:t>
              </a:r>
            </a:p>
            <a:p>
              <a:endParaRPr lang="en-US" dirty="0"/>
            </a:p>
            <a:p>
              <a:r>
                <a:rPr lang="en-US" b="1" dirty="0">
                  <a:solidFill>
                    <a:srgbClr val="FF0000"/>
                  </a:solidFill>
                </a:rPr>
                <a:t>... definitions and </a:t>
              </a:r>
              <a:r>
                <a:rPr lang="en-US" b="1" dirty="0" err="1">
                  <a:solidFill>
                    <a:srgbClr val="FF0000"/>
                  </a:solidFill>
                </a:rPr>
                <a:t>protoypes</a:t>
              </a:r>
              <a:endParaRPr lang="en-US" b="1" dirty="0">
                <a:solidFill>
                  <a:srgbClr val="FF0000"/>
                </a:solidFill>
              </a:endParaRPr>
            </a:p>
            <a:p>
              <a:endParaRPr lang="en-US" dirty="0"/>
            </a:p>
            <a:p>
              <a:r>
                <a:rPr lang="en-US" dirty="0"/>
                <a:t>#</a:t>
              </a:r>
              <a:r>
                <a:rPr lang="en-US" dirty="0" err="1"/>
                <a:t>endif</a:t>
              </a:r>
              <a:endParaRPr lang="en-US" dirty="0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240" y="681"/>
              <a:ext cx="1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/usr/include/stdio.h</a:t>
              </a:r>
            </a:p>
          </p:txBody>
        </p:sp>
      </p:grp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609600" y="3795713"/>
            <a:ext cx="3276600" cy="2328862"/>
            <a:chOff x="288" y="2352"/>
            <a:chExt cx="2064" cy="1467"/>
          </a:xfrm>
        </p:grpSpPr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36" y="2544"/>
              <a:ext cx="2016" cy="1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/* comments */</a:t>
              </a:r>
            </a:p>
            <a:p>
              <a:r>
                <a:rPr lang="en-US" dirty="0"/>
                <a:t>#</a:t>
              </a:r>
              <a:r>
                <a:rPr lang="en-US" dirty="0" err="1"/>
                <a:t>ifndef</a:t>
              </a:r>
              <a:r>
                <a:rPr lang="en-US" dirty="0"/>
                <a:t> _STDLIB_H</a:t>
              </a:r>
            </a:p>
            <a:p>
              <a:r>
                <a:rPr lang="en-US" dirty="0"/>
                <a:t>#define _STDLIB_H</a:t>
              </a:r>
            </a:p>
            <a:p>
              <a:endParaRPr lang="en-US" dirty="0"/>
            </a:p>
            <a:p>
              <a:r>
                <a:rPr lang="en-US" b="1" dirty="0">
                  <a:solidFill>
                    <a:srgbClr val="FF0000"/>
                  </a:solidFill>
                </a:rPr>
                <a:t>... definitions and </a:t>
              </a:r>
              <a:r>
                <a:rPr lang="en-US" b="1" dirty="0" err="1">
                  <a:solidFill>
                    <a:srgbClr val="FF0000"/>
                  </a:solidFill>
                </a:rPr>
                <a:t>protoypes</a:t>
              </a:r>
              <a:endParaRPr lang="en-US" b="1" dirty="0">
                <a:solidFill>
                  <a:srgbClr val="FF0000"/>
                </a:solidFill>
              </a:endParaRPr>
            </a:p>
            <a:p>
              <a:endParaRPr lang="en-US" dirty="0"/>
            </a:p>
            <a:p>
              <a:r>
                <a:rPr lang="en-US" dirty="0"/>
                <a:t>#</a:t>
              </a:r>
              <a:r>
                <a:rPr lang="en-US" dirty="0" err="1"/>
                <a:t>endif</a:t>
              </a:r>
              <a:endParaRPr lang="en-US" dirty="0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288" y="2352"/>
              <a:ext cx="1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/usr/include/stdlib.h</a:t>
              </a:r>
            </a:p>
          </p:txBody>
        </p:sp>
      </p:grp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886200" y="2514600"/>
            <a:ext cx="1219200" cy="762000"/>
          </a:xfrm>
          <a:prstGeom prst="line">
            <a:avLst/>
          </a:prstGeom>
          <a:noFill/>
          <a:ln w="38100" cmpd="dbl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V="1">
            <a:off x="3886200" y="3657600"/>
            <a:ext cx="1219200" cy="1447800"/>
          </a:xfrm>
          <a:prstGeom prst="line">
            <a:avLst/>
          </a:prstGeom>
          <a:noFill/>
          <a:ln w="38100" cmpd="dbl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267200" y="1371600"/>
            <a:ext cx="3397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#include directes the preprocessor</a:t>
            </a:r>
          </a:p>
          <a:p>
            <a:r>
              <a:rPr lang="en-US"/>
              <a:t>to “include” the contents of the file</a:t>
            </a:r>
          </a:p>
          <a:p>
            <a:r>
              <a:rPr lang="en-US"/>
              <a:t>at this point in the source file.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ตัวอย่างที่ </a:t>
            </a:r>
            <a:r>
              <a:rPr lang="en-US" dirty="0" smtClean="0"/>
              <a:t>2 </a:t>
            </a:r>
            <a:r>
              <a:rPr lang="th-TH" dirty="0" smtClean="0"/>
              <a:t>โครงสร้าง</a:t>
            </a:r>
            <a:r>
              <a:rPr lang="th-TH" dirty="0" smtClean="0"/>
              <a:t>ของฟังก์ชันและ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โคร</a:t>
            </a:r>
            <a:r>
              <a:rPr lang="th-TH" dirty="0"/>
              <a:t>ง</a:t>
            </a:r>
            <a:r>
              <a:rPr lang="th-TH" dirty="0" smtClean="0"/>
              <a:t>สร้างการ</a:t>
            </a:r>
            <a:r>
              <a:rPr lang="th-TH" dirty="0" smtClean="0"/>
              <a:t>เรียกใช้ฟังก์ชัน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จาก </a:t>
            </a:r>
            <a:r>
              <a:rPr lang="en-US" dirty="0" err="1" smtClean="0"/>
              <a:t>D’Orazio</a:t>
            </a:r>
            <a:r>
              <a:rPr lang="en-US" dirty="0" smtClean="0"/>
              <a:t> P.271</a:t>
            </a:r>
          </a:p>
          <a:p>
            <a:r>
              <a:rPr lang="th-TH" dirty="0" smtClean="0"/>
              <a:t>สังเกตความสัมพันธ์ระหว่าง 3 ส่วน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/>
              <a:t>Prototype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/>
              <a:t>Function header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/>
              <a:t>Function call </a:t>
            </a:r>
            <a:r>
              <a:rPr lang="th-TH" dirty="0" smtClean="0"/>
              <a:t>ส่งค่าคงที่ นิพจน์ ค่าคืนกลับ</a:t>
            </a:r>
            <a:r>
              <a:rPr lang="th-TH" dirty="0" smtClean="0"/>
              <a:t>จากฟังก์ชัน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จากตัวอย่างที่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9" name="Line 17"/>
          <p:cNvCxnSpPr/>
          <p:nvPr/>
        </p:nvCxnSpPr>
        <p:spPr bwMode="auto">
          <a:xfrm>
            <a:off x="2819400" y="2133600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581400" y="33528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581400" y="38100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819400" y="3686511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819400" y="5108454"/>
            <a:ext cx="0" cy="9875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8200" y="3048000"/>
            <a:ext cx="3810000" cy="2372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void function2(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n, double x) {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…</a:t>
            </a:r>
          </a:p>
          <a:p>
            <a:pPr eaLnBrk="0" hangingPunct="0"/>
            <a:endParaRPr lang="en-US" sz="2800" b="1" dirty="0" smtClean="0">
              <a:solidFill>
                <a:srgbClr val="000000"/>
              </a:solidFill>
              <a:latin typeface="Cordia New" pitchFamily="34" charset="-34"/>
              <a:cs typeface="Cordia New" pitchFamily="34" charset="-34"/>
            </a:endParaRP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}</a:t>
            </a:r>
            <a:endParaRPr lang="th-TH" sz="2800" b="1" dirty="0" smtClean="0">
              <a:solidFill>
                <a:srgbClr val="000000"/>
              </a:solidFill>
              <a:latin typeface="Cordia New" pitchFamily="34" charset="-34"/>
              <a:cs typeface="Cordia New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524000"/>
            <a:ext cx="3398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void function2(</a:t>
            </a:r>
            <a:r>
              <a:rPr lang="en-US" sz="2000" dirty="0" err="1" smtClean="0"/>
              <a:t>int</a:t>
            </a:r>
            <a:r>
              <a:rPr lang="en-US" sz="2000" dirty="0" smtClean="0"/>
              <a:t> n, double x);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200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function2(m, y);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3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776" y="1219200"/>
            <a:ext cx="528320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5684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u="sng" dirty="0">
                <a:hlinkClick r:id="rId2"/>
              </a:rPr>
              <a:t>http://en.wikipedia.org/wiki/C_standard_library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76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math.h</a:t>
            </a:r>
            <a:endParaRPr lang="en-US" dirty="0" smtClean="0"/>
          </a:p>
          <a:p>
            <a:r>
              <a:rPr lang="th-TH" dirty="0" smtClean="0"/>
              <a:t>ตัวอย่างที่ </a:t>
            </a:r>
            <a:r>
              <a:rPr lang="en-US" dirty="0" smtClean="0"/>
              <a:t>3 P. 126</a:t>
            </a:r>
          </a:p>
          <a:p>
            <a:r>
              <a:rPr lang="th-TH" dirty="0" smtClean="0"/>
              <a:t>จากตัวอย่างที่ 2  “จอดแล้วจ่าย” ใช้ </a:t>
            </a:r>
            <a:r>
              <a:rPr lang="en-US" dirty="0" smtClean="0"/>
              <a:t>math function</a:t>
            </a:r>
          </a:p>
          <a:p>
            <a:pPr lvl="1"/>
            <a:r>
              <a:rPr lang="en-US" dirty="0" smtClean="0"/>
              <a:t>…</a:t>
            </a:r>
            <a:r>
              <a:rPr lang="th-TH" dirty="0" smtClean="0"/>
              <a:t>เศษของชั่วโมงคิดเป็น </a:t>
            </a:r>
            <a:r>
              <a:rPr lang="en-US" dirty="0" smtClean="0"/>
              <a:t>1 </a:t>
            </a:r>
            <a:r>
              <a:rPr lang="th-TH" dirty="0" smtClean="0"/>
              <a:t>ชั่วโมง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Functions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13908"/>
              </p:ext>
            </p:extLst>
          </p:nvPr>
        </p:nvGraphicFramePr>
        <p:xfrm>
          <a:off x="457200" y="1371600"/>
          <a:ext cx="8077200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/>
                <a:gridCol w="1600200"/>
                <a:gridCol w="25908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หน้าที่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ใช้ฟังก์ชัน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ตัวอย่าง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Reading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data from the keyboard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Reading data from a file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To display values of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variables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Writing output to a file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Manipulate single character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data (</a:t>
                      </a:r>
                      <a:r>
                        <a:rPr lang="en-US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conio.h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Printing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one character at a time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Reading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a single character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(</a:t>
            </a:r>
            <a:r>
              <a:rPr lang="en-US" dirty="0" err="1" smtClean="0"/>
              <a:t>D’Orzio</a:t>
            </a:r>
            <a:r>
              <a:rPr lang="en-US" dirty="0" smtClean="0"/>
              <a:t>) P.503-518</a:t>
            </a:r>
          </a:p>
          <a:p>
            <a:r>
              <a:rPr lang="th-TH" dirty="0" smtClean="0"/>
              <a:t>ตัวอย่างที่ </a:t>
            </a:r>
            <a:r>
              <a:rPr lang="en-US" dirty="0" smtClean="0"/>
              <a:t>4</a:t>
            </a:r>
            <a:endParaRPr lang="th-TH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ขั้นตอนการทำข้าวผัด</a:t>
            </a:r>
            <a:r>
              <a:rPr lang="th-TH" b="1" dirty="0" smtClean="0"/>
              <a:t>ปู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 smtClean="0"/>
              <a:t>นำ</a:t>
            </a:r>
            <a:r>
              <a:rPr lang="th-TH" dirty="0"/>
              <a:t>น้ำมันพืช ตั้งไฟให้ร้อน จากนั้นใส่กระเทียมเจียวให้หอม</a:t>
            </a:r>
            <a:br>
              <a:rPr lang="th-TH" dirty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th-TH" dirty="0" smtClean="0"/>
              <a:t>จากนั้น</a:t>
            </a:r>
            <a:r>
              <a:rPr lang="th-TH" dirty="0"/>
              <a:t>ตอกไข่ไก่ ใช้ไข่สองฟองเพื่อเป็นการเพิ่มพลังให้กับ</a:t>
            </a:r>
            <a:r>
              <a:rPr lang="th-TH" dirty="0" smtClean="0"/>
              <a:t>ร่างกาย </a:t>
            </a:r>
            <a:r>
              <a:rPr lang="th-TH" dirty="0"/>
              <a:t>ผัดไข่ให้สุกใช้ไฟ</a:t>
            </a:r>
            <a:r>
              <a:rPr lang="th-TH" dirty="0" smtClean="0"/>
              <a:t>กลาง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th-TH" dirty="0" smtClean="0"/>
              <a:t>เท</a:t>
            </a:r>
            <a:r>
              <a:rPr lang="th-TH" dirty="0"/>
              <a:t>ข้าวสวยใช้หอมมะลิอย่างดี  ใส่เนื้อปูลงไปด้วย แล้วทำการผัดให้เข้ากัน</a:t>
            </a:r>
            <a:br>
              <a:rPr lang="th-TH" dirty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th-TH" dirty="0" smtClean="0"/>
              <a:t>ปรุง</a:t>
            </a:r>
            <a:r>
              <a:rPr lang="th-TH" dirty="0"/>
              <a:t>รสด้วยพริกไทย  น้ำมันหอย ซีอิ๊วขาว  น้ำตาลทราย</a:t>
            </a:r>
            <a:br>
              <a:rPr lang="th-TH" dirty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th-TH" dirty="0" smtClean="0"/>
              <a:t>ได้</a:t>
            </a:r>
            <a:r>
              <a:rPr lang="th-TH" dirty="0"/>
              <a:t>ที่แล้ว ใส่ต้นหอม ผักชี โรยหน้า  รับประทานใส่จาน พร้อมแตงกวารอเสริฟ</a:t>
            </a:r>
            <a:br>
              <a:rPr lang="th-TH" dirty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th-TH" dirty="0" smtClean="0"/>
              <a:t>จากนั้นใส่</a:t>
            </a:r>
            <a:r>
              <a:rPr lang="th-TH" dirty="0"/>
              <a:t>จาน</a:t>
            </a:r>
            <a:r>
              <a:rPr lang="th-TH" dirty="0" smtClean="0"/>
              <a:t>รอเสิร์ฟ</a:t>
            </a:r>
            <a:r>
              <a:rPr lang="en-US" dirty="0" smtClean="0"/>
              <a:t> </a:t>
            </a:r>
            <a:r>
              <a:rPr lang="th-TH" dirty="0" smtClean="0"/>
              <a:t>อย่า</a:t>
            </a:r>
            <a:r>
              <a:rPr lang="th-TH" dirty="0"/>
              <a:t>ลืม ต้นหอม  แตงกวาหั่นเป็นแว่นๆ แล้วมะนาวผ่าซีก ไว้ข้างจาน เวลารับประทานก็จะเอร็ดอร่อยกับอาหารจาน</a:t>
            </a:r>
            <a:r>
              <a:rPr lang="th-TH" dirty="0" smtClean="0"/>
              <a:t>โปรด</a:t>
            </a:r>
            <a:r>
              <a:rPr lang="en-US" dirty="0" smtClean="0"/>
              <a:t>…</a:t>
            </a:r>
            <a:r>
              <a:rPr lang="th-TH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สร้างฟังก์ชันเอง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31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62000" y="1981200"/>
            <a:ext cx="2590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762000" y="1414941"/>
            <a:ext cx="2762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Main program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22256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func1</a:t>
            </a:r>
            <a:r>
              <a:rPr lang="th-TH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func2 ( 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func3 ( 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4953000" y="2133600"/>
            <a:ext cx="2286000" cy="107721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func1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?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5029199" y="3657600"/>
            <a:ext cx="3079689" cy="838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45676" y="3648670"/>
            <a:ext cx="27767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func2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5105400" y="4953000"/>
            <a:ext cx="3810000" cy="135421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5089525" y="4953000"/>
            <a:ext cx="374967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func3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?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V="1">
            <a:off x="2590800" y="236220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latin typeface="Courier New" pitchFamily="49" charset="0"/>
            </a:endParaRPr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H="1">
            <a:off x="2590800" y="2895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latin typeface="Courier New" pitchFamily="49" charset="0"/>
            </a:endParaRPr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2667000" y="3810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latin typeface="Courier New" pitchFamily="49" charset="0"/>
            </a:endParaRP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 flipH="1" flipV="1">
            <a:off x="2667000" y="42672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latin typeface="Courier New" pitchFamily="49" charset="0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2667000" y="47244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latin typeface="Courier New" pitchFamily="49" charset="0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 flipH="1" flipV="1">
            <a:off x="2667000" y="4876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2332421"/>
            <a:ext cx="142539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Prototype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</a:t>
            </a:r>
            <a:r>
              <a:rPr lang="th-TH" dirty="0" smtClean="0"/>
              <a:t>ของฟังก์ชัน </a:t>
            </a:r>
            <a:r>
              <a:rPr lang="th-TH" dirty="0" smtClean="0">
                <a:solidFill>
                  <a:srgbClr val="FF0000"/>
                </a:solidFill>
              </a:rPr>
              <a:t>รูปแบบที่ 1 รูปแบบที่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ส่วนหัว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ส่วนตัว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ส่วนคืนกลับ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86200" y="1447800"/>
            <a:ext cx="4267200" cy="2057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endParaRPr lang="th-TH" sz="1200" b="1" dirty="0" smtClean="0">
              <a:solidFill>
                <a:srgbClr val="00000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lang="en-US" sz="20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th-TH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ที่คืนค่า</a:t>
            </a:r>
            <a:r>
              <a:rPr lang="en-US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ชื่อฟังก์ชัน</a:t>
            </a:r>
            <a:r>
              <a:rPr lang="th-TH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</a:t>
            </a:r>
            <a:r>
              <a:rPr lang="th-TH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just" eaLnBrk="0" hangingPunct="0"/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r>
              <a:rPr lang="th-TH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</a:t>
            </a:r>
          </a:p>
          <a:p>
            <a:pPr algn="just" eaLnBrk="0" hangingPunct="0"/>
            <a:r>
              <a:rPr lang="th-TH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0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การประกาศตัวแปรภายในฟังก์ชัน</a:t>
            </a:r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algn="just" eaLnBrk="0" hangingPunct="0"/>
            <a:r>
              <a:rPr lang="th-TH" sz="20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0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คำสั่ง</a:t>
            </a:r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		</a:t>
            </a:r>
          </a:p>
          <a:p>
            <a:pPr algn="just" eaLnBrk="0" hangingPunct="0"/>
            <a:r>
              <a:rPr lang="th-TH" sz="20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return  (</a:t>
            </a:r>
            <a:r>
              <a:rPr lang="en-US" sz="20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ค่าข้อมูลที่ต้องการส่งค่ากลับ</a:t>
            </a:r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 algn="just" eaLnBrk="0" hangingPunct="0"/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2000" b="1" dirty="0" smtClean="0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effectLst/>
              <a:latin typeface="TH SarabunPSK" pitchFamily="34" charset="-34"/>
              <a:ea typeface="Calibri"/>
              <a:cs typeface="TH SarabunPSK" pitchFamily="34" charset="-34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86200" y="3903581"/>
            <a:ext cx="4267200" cy="219242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endParaRPr lang="th-TH" sz="1200" b="1" dirty="0" smtClean="0">
              <a:solidFill>
                <a:srgbClr val="00000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lang="en-US" sz="2000" b="1" strike="sngStrike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ชนิดข้อมูล</a:t>
            </a:r>
            <a:r>
              <a:rPr lang="th-TH" sz="20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ที่คืนค่า</a:t>
            </a:r>
            <a:r>
              <a:rPr lang="en-US" sz="20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ชื่อฟังก์ชัน</a:t>
            </a:r>
            <a:r>
              <a:rPr lang="th-TH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</a:t>
            </a:r>
            <a:r>
              <a:rPr lang="th-TH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just" eaLnBrk="0" hangingPunct="0"/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r>
              <a:rPr lang="th-TH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</a:t>
            </a:r>
          </a:p>
          <a:p>
            <a:pPr algn="just" eaLnBrk="0" hangingPunct="0"/>
            <a:r>
              <a:rPr lang="th-TH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0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การประกาศตัวแปรภายในฟังก์ชัน</a:t>
            </a:r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algn="just" eaLnBrk="0" hangingPunct="0"/>
            <a:r>
              <a:rPr lang="th-TH" sz="20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0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คำสั่ง</a:t>
            </a:r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		</a:t>
            </a:r>
          </a:p>
          <a:p>
            <a:pPr algn="just" eaLnBrk="0" hangingPunct="0"/>
            <a:r>
              <a:rPr lang="th-TH" sz="20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en-US" sz="20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return  (</a:t>
            </a:r>
            <a:r>
              <a:rPr lang="en-US" sz="2000" b="1" strike="sngStrike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ค่าข้อมูลที่ต้องการส่งค่ากลับ</a:t>
            </a:r>
            <a:r>
              <a:rPr lang="en-US" sz="2000" b="1" strike="sngStrike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 algn="just" eaLnBrk="0" hangingPunct="0"/>
            <a:r>
              <a:rPr lang="en-US" sz="2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2000" b="1" dirty="0" smtClean="0">
              <a:solidFill>
                <a:schemeClr val="accent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effectLst/>
              <a:latin typeface="TH SarabunPSK" pitchFamily="34" charset="-34"/>
              <a:ea typeface="Calibri"/>
              <a:cs typeface="TH SarabunPSK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3400" y="3718914"/>
            <a:ext cx="48122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void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ฟังก์ชันที่</a:t>
            </a:r>
            <a:r>
              <a:rPr lang="th-TH" dirty="0" smtClean="0"/>
              <a:t>สร้างเอง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th-TH" dirty="0" smtClean="0"/>
              <a:t>ฟังก์ชันที่</a:t>
            </a:r>
            <a:r>
              <a:rPr lang="th-TH" dirty="0" smtClean="0"/>
              <a:t>ไม่คืนค่ากลับ (จากตัวอย่างที่ </a:t>
            </a:r>
            <a:r>
              <a:rPr lang="en-US" dirty="0" smtClean="0"/>
              <a:t>2</a:t>
            </a:r>
            <a:r>
              <a:rPr lang="th-TH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th-TH" dirty="0" smtClean="0"/>
              <a:t>ฟังก์ชันที่</a:t>
            </a:r>
            <a:r>
              <a:rPr lang="th-TH" dirty="0" smtClean="0"/>
              <a:t>คืนค่ากลับ </a:t>
            </a:r>
            <a:r>
              <a:rPr lang="en-US" dirty="0" smtClean="0"/>
              <a:t>1 </a:t>
            </a:r>
            <a:r>
              <a:rPr lang="th-TH" dirty="0" smtClean="0"/>
              <a:t>ค่า </a:t>
            </a:r>
          </a:p>
          <a:p>
            <a:pPr marL="742950" indent="-742950">
              <a:buFont typeface="+mj-lt"/>
              <a:buAutoNum type="arabicPeriod"/>
            </a:pPr>
            <a:r>
              <a:rPr lang="th-TH" dirty="0" smtClean="0"/>
              <a:t>ฟังก์ชันที่</a:t>
            </a:r>
            <a:r>
              <a:rPr lang="th-TH" dirty="0" smtClean="0"/>
              <a:t>คืนค่ากลับมากกว่า </a:t>
            </a:r>
            <a:r>
              <a:rPr lang="en-US" dirty="0" smtClean="0"/>
              <a:t>1 </a:t>
            </a:r>
            <a:r>
              <a:rPr lang="th-TH" dirty="0" smtClean="0"/>
              <a:t>ค่า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จากตัวอย่างที่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9" name="Line 17"/>
          <p:cNvCxnSpPr/>
          <p:nvPr/>
        </p:nvCxnSpPr>
        <p:spPr bwMode="auto">
          <a:xfrm>
            <a:off x="2819400" y="2133600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581400" y="33528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581400" y="38100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819400" y="3686511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819400" y="5108454"/>
            <a:ext cx="0" cy="9875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8200" y="3048000"/>
            <a:ext cx="3810000" cy="13716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void function1(void) {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…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}</a:t>
            </a:r>
            <a:endParaRPr lang="th-TH" sz="2800" b="1" dirty="0" smtClean="0">
              <a:solidFill>
                <a:srgbClr val="000000"/>
              </a:solidFill>
              <a:latin typeface="Cordia New" pitchFamily="34" charset="-34"/>
              <a:cs typeface="Cordia New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524000"/>
            <a:ext cx="308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function1(void);</a:t>
            </a:r>
          </a:p>
          <a:p>
            <a:r>
              <a:rPr lang="en-US" dirty="0" smtClean="0"/>
              <a:t>void function2(</a:t>
            </a:r>
            <a:r>
              <a:rPr lang="en-US" dirty="0" err="1" smtClean="0"/>
              <a:t>int</a:t>
            </a:r>
            <a:r>
              <a:rPr lang="en-US" dirty="0" smtClean="0"/>
              <a:t> n, double x);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2004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function1( );</a:t>
            </a:r>
            <a:endParaRPr lang="en-US" dirty="0"/>
          </a:p>
        </p:txBody>
      </p:sp>
      <p:cxnSp>
        <p:nvCxnSpPr>
          <p:cNvPr id="13" name="Line 18"/>
          <p:cNvCxnSpPr/>
          <p:nvPr/>
        </p:nvCxnSpPr>
        <p:spPr bwMode="auto">
          <a:xfrm>
            <a:off x="3581400" y="48768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Line 19"/>
          <p:cNvCxnSpPr/>
          <p:nvPr/>
        </p:nvCxnSpPr>
        <p:spPr bwMode="auto">
          <a:xfrm flipH="1">
            <a:off x="3581400" y="53340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48200" y="4572000"/>
            <a:ext cx="3810000" cy="13716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void function2(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n, double x) {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…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}</a:t>
            </a:r>
            <a:endParaRPr lang="th-TH" sz="2800" b="1" dirty="0" smtClean="0">
              <a:solidFill>
                <a:srgbClr val="000000"/>
              </a:solidFill>
              <a:latin typeface="Cordia New" pitchFamily="34" charset="-34"/>
              <a:cs typeface="Cordia New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2600" y="47244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function2(m, y);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ฟังก์ชันที่</a:t>
            </a:r>
            <a:r>
              <a:rPr lang="th-TH" dirty="0" smtClean="0"/>
              <a:t>คืนค่ากลับ </a:t>
            </a:r>
            <a:r>
              <a:rPr lang="en-US" dirty="0" smtClean="0"/>
              <a:t>1 </a:t>
            </a:r>
            <a:r>
              <a:rPr lang="th-TH" dirty="0" smtClean="0"/>
              <a:t>ค่า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ตัวอย่างที่ </a:t>
            </a:r>
            <a:r>
              <a:rPr lang="en-US" dirty="0" smtClean="0"/>
              <a:t>5 factorial by loop P.285</a:t>
            </a:r>
          </a:p>
          <a:p>
            <a:r>
              <a:rPr lang="th-TH" dirty="0" smtClean="0"/>
              <a:t>สังเกต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/>
              <a:t>Prototype</a:t>
            </a:r>
            <a:r>
              <a:rPr lang="th-TH" dirty="0" smtClean="0"/>
              <a:t> </a:t>
            </a:r>
            <a:r>
              <a:rPr lang="en-US" dirty="0" smtClean="0"/>
              <a:t> –&gt; </a:t>
            </a:r>
            <a:r>
              <a:rPr lang="th-TH" dirty="0" smtClean="0"/>
              <a:t>ส่วนหัว</a:t>
            </a:r>
            <a:r>
              <a:rPr lang="en-US" dirty="0" smtClean="0"/>
              <a:t> –&gt; </a:t>
            </a:r>
            <a:r>
              <a:rPr lang="th-TH" dirty="0" smtClean="0"/>
              <a:t>การ</a:t>
            </a:r>
            <a:r>
              <a:rPr lang="th-TH" dirty="0" smtClean="0"/>
              <a:t>เรียกฟังก์ชัน</a:t>
            </a:r>
            <a:endParaRPr lang="th-TH" dirty="0" smtClean="0"/>
          </a:p>
          <a:p>
            <a:pPr marL="1028700" lvl="1" indent="-571500">
              <a:buFont typeface="+mj-lt"/>
              <a:buAutoNum type="romanUcPeriod"/>
            </a:pPr>
            <a:r>
              <a:rPr lang="th-TH" dirty="0" smtClean="0"/>
              <a:t>การไหล การทำงาน และการคืนค่ากลับ</a:t>
            </a:r>
          </a:p>
          <a:p>
            <a:pPr marL="1028700" lvl="1" indent="-571500">
              <a:buFont typeface="+mj-lt"/>
              <a:buAutoNum type="romanUcPeriod"/>
            </a:pPr>
            <a:r>
              <a:rPr lang="th-TH" dirty="0" smtClean="0"/>
              <a:t>ตัวแปร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จากตัวอย่างที่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9" name="Line 17"/>
          <p:cNvCxnSpPr/>
          <p:nvPr/>
        </p:nvCxnSpPr>
        <p:spPr bwMode="auto">
          <a:xfrm>
            <a:off x="2819400" y="2133600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581400" y="33528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581400" y="38100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819400" y="3686511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819400" y="5108454"/>
            <a:ext cx="0" cy="9875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8200" y="3048000"/>
            <a:ext cx="3810000" cy="2372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unsigned long 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fact(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m) {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  unsigned long 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product;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  …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  return (product);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}</a:t>
            </a:r>
            <a:endParaRPr lang="th-TH" sz="2800" b="1" dirty="0" smtClean="0">
              <a:solidFill>
                <a:srgbClr val="000000"/>
              </a:solidFill>
              <a:latin typeface="Cordia New" pitchFamily="34" charset="-34"/>
              <a:cs typeface="Cordia New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371600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unsigned long 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fact(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m)</a:t>
            </a:r>
            <a:r>
              <a:rPr lang="en-US" sz="3200" dirty="0" smtClean="0"/>
              <a:t>;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3200400"/>
            <a:ext cx="1587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= fact(n) ;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3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วิเคราะห์ </a:t>
            </a:r>
            <a:r>
              <a:rPr lang="en-US" dirty="0" smtClean="0"/>
              <a:t>Prototype </a:t>
            </a:r>
            <a:r>
              <a:rPr lang="th-TH" dirty="0" smtClean="0"/>
              <a:t>แล้วเรียกใช้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ถ้าคะแนนอยู่ในช่วง </a:t>
            </a:r>
            <a:r>
              <a:rPr lang="en-US" dirty="0" smtClean="0"/>
              <a:t>0-100 </a:t>
            </a:r>
            <a:r>
              <a:rPr lang="th-TH" dirty="0" smtClean="0"/>
              <a:t>คำนวนเกรด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</a:rPr>
              <a:t>เขียน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</a:rPr>
              <a:t>ยังไม่ </a:t>
            </a:r>
            <a:r>
              <a:rPr lang="en-US" dirty="0" smtClean="0">
                <a:solidFill>
                  <a:srgbClr val="0070C0"/>
                </a:solidFill>
              </a:rPr>
              <a:t>Implement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</a:rPr>
              <a:t>จาก </a:t>
            </a:r>
            <a:r>
              <a:rPr lang="en-US" dirty="0" smtClean="0">
                <a:solidFill>
                  <a:srgbClr val="0070C0"/>
                </a:solidFill>
              </a:rPr>
              <a:t>Prototype </a:t>
            </a:r>
            <a:r>
              <a:rPr lang="th-TH" dirty="0" smtClean="0">
                <a:solidFill>
                  <a:srgbClr val="0070C0"/>
                </a:solidFill>
              </a:rPr>
              <a:t>ให้แสดงการ</a:t>
            </a:r>
            <a:r>
              <a:rPr lang="th-TH" dirty="0" smtClean="0">
                <a:solidFill>
                  <a:srgbClr val="0070C0"/>
                </a:solidFill>
              </a:rPr>
              <a:t>เรียกใช้ฟังก์ชัน</a:t>
            </a:r>
            <a:endParaRPr lang="th-TH" dirty="0" smtClean="0">
              <a:solidFill>
                <a:srgbClr val="0070C0"/>
              </a:solidFill>
            </a:endParaRPr>
          </a:p>
          <a:p>
            <a:r>
              <a:rPr lang="th-TH" dirty="0" smtClean="0"/>
              <a:t>จากที่วิเคราะห์ที่ตัวอย่างที่ </a:t>
            </a:r>
            <a:r>
              <a:rPr lang="en-US" dirty="0" smtClean="0"/>
              <a:t>1 </a:t>
            </a:r>
            <a:r>
              <a:rPr lang="th-TH" dirty="0" smtClean="0"/>
              <a:t>จอดแล้วจ่าย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</a:rPr>
              <a:t>เขียน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</a:rPr>
              <a:t>ยังไม่ </a:t>
            </a:r>
            <a:r>
              <a:rPr lang="en-US" dirty="0" smtClean="0">
                <a:solidFill>
                  <a:srgbClr val="0070C0"/>
                </a:solidFill>
              </a:rPr>
              <a:t>Implement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</a:rPr>
              <a:t>จาก </a:t>
            </a:r>
            <a:r>
              <a:rPr lang="en-US" dirty="0" smtClean="0">
                <a:solidFill>
                  <a:srgbClr val="0070C0"/>
                </a:solidFill>
              </a:rPr>
              <a:t>Prototype </a:t>
            </a:r>
            <a:r>
              <a:rPr lang="th-TH" dirty="0" smtClean="0">
                <a:solidFill>
                  <a:srgbClr val="0070C0"/>
                </a:solidFill>
              </a:rPr>
              <a:t>ให้แสดงการ</a:t>
            </a:r>
            <a:r>
              <a:rPr lang="th-TH" dirty="0" smtClean="0">
                <a:solidFill>
                  <a:srgbClr val="0070C0"/>
                </a:solidFill>
              </a:rPr>
              <a:t>เรียกใช้ฟังก์ชัน</a:t>
            </a:r>
            <a:endParaRPr lang="th-TH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8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สิ่งที่ต้องคำนึงถึงเมื่อลงมือสร้าง</a:t>
            </a:r>
            <a:r>
              <a:rPr lang="th-TH" dirty="0" smtClean="0"/>
              <a:t>ตัวฟังก์ชัน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ตัวอย่างที่ </a:t>
            </a:r>
            <a:r>
              <a:rPr lang="en-US" dirty="0" smtClean="0"/>
              <a:t>6 pass by values P.291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 smtClean="0"/>
              <a:t>Local Variables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จากตัวอย่างที่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รูป </a:t>
            </a:r>
            <a:r>
              <a:rPr lang="en-US" dirty="0" smtClean="0"/>
              <a:t>Fig. 5.6  5.7  5.8</a:t>
            </a:r>
            <a:r>
              <a:rPr lang="th-TH" dirty="0" smtClean="0"/>
              <a:t>  </a:t>
            </a:r>
          </a:p>
          <a:p>
            <a:r>
              <a:rPr lang="en-US" dirty="0" smtClean="0"/>
              <a:t>Memory Diagram </a:t>
            </a:r>
            <a:r>
              <a:rPr lang="th-TH" dirty="0" smtClean="0"/>
              <a:t>แสดงการเปลี่ยนแปลงค่าตัวแปรต่างๆ</a:t>
            </a:r>
          </a:p>
          <a:p>
            <a:r>
              <a:rPr lang="th-TH" dirty="0" smtClean="0"/>
              <a:t>สังเกต การเปลี่ยนแปลงค่าตัวแปร</a:t>
            </a:r>
          </a:p>
          <a:p>
            <a:pPr lvl="1"/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Local Variables</a:t>
            </a:r>
            <a:endParaRPr lang="th-TH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‘Divide and Conquer’ Strategy </a:t>
            </a:r>
            <a:br>
              <a:rPr lang="en-US" dirty="0" smtClean="0"/>
            </a:br>
            <a:r>
              <a:rPr lang="en-US" dirty="0" smtClean="0"/>
              <a:t>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2" y="1219200"/>
            <a:ext cx="878497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h-TH" sz="1200" dirty="0"/>
          </a:p>
          <a:p>
            <a:pPr marL="0" indent="0">
              <a:buNone/>
            </a:pPr>
            <a:r>
              <a:rPr lang="th-TH" sz="2800" dirty="0" smtClean="0"/>
              <a:t>ขั้นตอนการรับริการงานผู้ป่วยนอก</a:t>
            </a:r>
          </a:p>
          <a:p>
            <a:pPr marL="0" indent="0">
              <a:buNone/>
            </a:pPr>
            <a:r>
              <a:rPr lang="th-TH" sz="2800" dirty="0" smtClean="0"/>
              <a:t>ขั้นตอน</a:t>
            </a:r>
            <a:r>
              <a:rPr lang="th-TH" sz="2800" dirty="0"/>
              <a:t>ที่ 1</a:t>
            </a:r>
          </a:p>
          <a:p>
            <a:pPr marL="0" indent="0">
              <a:buNone/>
            </a:pPr>
            <a:r>
              <a:rPr lang="th-TH" sz="2800" dirty="0"/>
              <a:t>ยื่นบัตรโรงพยาบาล,บัตรทองหรือบัตรสิทธิอื่นๆ</a:t>
            </a:r>
            <a:r>
              <a:rPr lang="th-TH" sz="2800" dirty="0" smtClean="0"/>
              <a:t>,หรือบัตรนัด และ</a:t>
            </a:r>
            <a:r>
              <a:rPr lang="th-TH" sz="2800" dirty="0"/>
              <a:t>รับบัตรคิวสีที่จุดประชาสัมพันธ์</a:t>
            </a:r>
          </a:p>
          <a:p>
            <a:pPr marL="0" indent="0">
              <a:buNone/>
            </a:pPr>
            <a:r>
              <a:rPr lang="th-TH" sz="2800" dirty="0" smtClean="0"/>
              <a:t>ขั้นตอน</a:t>
            </a:r>
            <a:r>
              <a:rPr lang="th-TH" sz="2800" dirty="0"/>
              <a:t>ที่ 2</a:t>
            </a:r>
          </a:p>
          <a:p>
            <a:pPr marL="0" indent="0">
              <a:buNone/>
            </a:pPr>
            <a:r>
              <a:rPr lang="th-TH" sz="2800" dirty="0"/>
              <a:t>ห้องบัตรค้นเวชระเบียนผู้ป่วย (</a:t>
            </a:r>
            <a:r>
              <a:rPr lang="en-US" sz="2800" dirty="0"/>
              <a:t>OPD Card) </a:t>
            </a:r>
            <a:r>
              <a:rPr lang="th-TH" sz="2800" dirty="0"/>
              <a:t>ส่งจุดซักประวัติหน้าห้องเบอร์ 7</a:t>
            </a:r>
          </a:p>
          <a:p>
            <a:pPr marL="0" indent="0">
              <a:buNone/>
            </a:pPr>
            <a:r>
              <a:rPr lang="th-TH" sz="2800" dirty="0" smtClean="0"/>
              <a:t>ขั้นตอน</a:t>
            </a:r>
            <a:r>
              <a:rPr lang="th-TH" sz="2800" dirty="0"/>
              <a:t>ที่ 3</a:t>
            </a:r>
          </a:p>
          <a:p>
            <a:pPr marL="0" indent="0">
              <a:buNone/>
            </a:pPr>
            <a:r>
              <a:rPr lang="th-TH" sz="2800" dirty="0"/>
              <a:t>ซักประวัติ, ชั่งน้ำหนัก, วัดความดันโลหิต, วัดปรอท, ตามลำดับบัตร</a:t>
            </a:r>
            <a:r>
              <a:rPr lang="th-TH" sz="2800" dirty="0" smtClean="0"/>
              <a:t>คิว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3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:\Documents and Settings\aws\Local Settings\Temporary Internet Files\Content.IE5\0T6NCT6V\MCj036051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8800"/>
            <a:ext cx="4438672" cy="272983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8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ฟังก์ชันที่</a:t>
            </a:r>
            <a:r>
              <a:rPr lang="th-TH" dirty="0"/>
              <a:t>คืนค่ากลับมากกว่า </a:t>
            </a:r>
            <a:r>
              <a:rPr lang="en-US" dirty="0"/>
              <a:t>1 </a:t>
            </a:r>
            <a:r>
              <a:rPr lang="th-TH" dirty="0" smtClean="0"/>
              <a:t>ค่า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จาก </a:t>
            </a:r>
            <a:r>
              <a:rPr lang="en-US" dirty="0" smtClean="0"/>
              <a:t>Prototype </a:t>
            </a:r>
            <a:r>
              <a:rPr lang="th-TH" dirty="0" smtClean="0"/>
              <a:t>ฟังก์ชันสามารถ</a:t>
            </a:r>
            <a:r>
              <a:rPr lang="th-TH" dirty="0" smtClean="0"/>
              <a:t>คืนค่ากลับได้เพียง 1 ค่าเท่านั้น</a:t>
            </a:r>
            <a:endParaRPr lang="en-US" dirty="0" smtClean="0"/>
          </a:p>
          <a:p>
            <a:r>
              <a:rPr lang="th-TH" dirty="0" smtClean="0"/>
              <a:t>หากต้องการคืนค่ากลับมากกว่า 1 ค่า จะทำอย่างไร?</a:t>
            </a:r>
          </a:p>
          <a:p>
            <a:r>
              <a:rPr lang="en-US" dirty="0" smtClean="0"/>
              <a:t>Pass by Reference</a:t>
            </a:r>
          </a:p>
          <a:p>
            <a:r>
              <a:rPr lang="th-TH" dirty="0" smtClean="0"/>
              <a:t>ตัวอย่างที่ </a:t>
            </a:r>
            <a:r>
              <a:rPr lang="en-US" dirty="0" smtClean="0"/>
              <a:t>7 P. 303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จากตัวอย่างที่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9" name="Line 17"/>
          <p:cNvCxnSpPr/>
          <p:nvPr/>
        </p:nvCxnSpPr>
        <p:spPr bwMode="auto">
          <a:xfrm>
            <a:off x="1524000" y="2133600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352800" y="3125332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304668" y="38100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1575486" y="3694700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67200" y="3004366"/>
            <a:ext cx="4800600" cy="141523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void function1(</a:t>
            </a:r>
            <a:r>
              <a:rPr lang="en-US" sz="1600" b="1" dirty="0" err="1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 a, </a:t>
            </a:r>
            <a:r>
              <a:rPr lang="en-US" sz="1600" b="1" dirty="0" err="1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 b, double r, double s, </a:t>
            </a:r>
            <a:r>
              <a:rPr lang="en-US" sz="1600" b="1" dirty="0" err="1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 *c, </a:t>
            </a:r>
            <a:r>
              <a:rPr lang="en-US" sz="1600" b="1" dirty="0" err="1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 *t) {</a:t>
            </a:r>
          </a:p>
          <a:p>
            <a:pPr eaLnBrk="0" hangingPunct="0"/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   …</a:t>
            </a:r>
          </a:p>
          <a:p>
            <a:pPr eaLnBrk="0" hangingPunct="0"/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   return (product);</a:t>
            </a:r>
          </a:p>
          <a:p>
            <a:pPr eaLnBrk="0" hangingPunct="0"/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  <a:cs typeface="Cordia New" pitchFamily="34" charset="-34"/>
              </a:rPr>
              <a:t>}</a:t>
            </a:r>
            <a:endParaRPr lang="th-TH" sz="1600" b="1" dirty="0" smtClean="0">
              <a:solidFill>
                <a:srgbClr val="000000"/>
              </a:solidFill>
              <a:latin typeface="Arial Narrow" pitchFamily="34" charset="0"/>
              <a:cs typeface="Cordia New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effectLst/>
              <a:latin typeface="Arial Narrow" pitchFamily="34" charset="0"/>
              <a:ea typeface="Calibri"/>
              <a:cs typeface="Cordia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371600"/>
            <a:ext cx="6511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void function1 (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, double, double, *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, *double);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124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function1(</a:t>
            </a:r>
            <a:r>
              <a:rPr lang="en-US" sz="2400" dirty="0" err="1" smtClean="0"/>
              <a:t>i</a:t>
            </a:r>
            <a:r>
              <a:rPr lang="en-US" sz="2400" dirty="0" smtClean="0"/>
              <a:t>, j, x, y, &amp;k, &amp;z);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จากตัวอย่าง </a:t>
            </a:r>
            <a:r>
              <a:rPr lang="en-US" smtClean="0"/>
              <a:t>7</a:t>
            </a:r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59921"/>
              </p:ext>
            </p:extLst>
          </p:nvPr>
        </p:nvGraphicFramePr>
        <p:xfrm>
          <a:off x="762000" y="1143000"/>
          <a:ext cx="7696200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Variable</a:t>
                      </a:r>
                      <a:r>
                        <a:rPr lang="en-US" sz="2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name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Variable type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Variable address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Variables value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</a:t>
                      </a:r>
                      <a:endParaRPr lang="en-US" sz="20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j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k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y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0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r>
                        <a:rPr lang="en-US" sz="20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0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r>
                        <a:rPr lang="en-US" sz="20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0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FFF4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FFF2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FFF0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FFE8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FFE0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FFD8</a:t>
                      </a: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21914"/>
              </p:ext>
            </p:extLst>
          </p:nvPr>
        </p:nvGraphicFramePr>
        <p:xfrm>
          <a:off x="762000" y="3733800"/>
          <a:ext cx="7696200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Variable</a:t>
                      </a:r>
                      <a:r>
                        <a:rPr lang="en-US" sz="2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name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Variable type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Variable address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Variables value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b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c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r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s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t</a:t>
                      </a: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AAC0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AAC2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AAD4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AAE4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AACC</a:t>
                      </a:r>
                    </a:p>
                    <a:p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AAD6</a:t>
                      </a: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0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FFE79B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</a:t>
            </a:r>
            <a:r>
              <a:rPr lang="th-TH" dirty="0" smtClean="0"/>
              <a:t>ใช้ฟังก์ชันกับ</a:t>
            </a:r>
            <a:r>
              <a:rPr lang="th-TH" dirty="0" smtClean="0"/>
              <a:t>แถวลำดับ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ส่งสมาชิกของแถวลำดับ</a:t>
            </a:r>
            <a:r>
              <a:rPr lang="th-TH" dirty="0" smtClean="0"/>
              <a:t>ไปฟังก์ชัน</a:t>
            </a:r>
            <a:endParaRPr lang="th-TH" dirty="0" smtClean="0"/>
          </a:p>
          <a:p>
            <a:r>
              <a:rPr lang="th-TH" dirty="0" smtClean="0"/>
              <a:t>ส่งแถวลำดับ</a:t>
            </a:r>
            <a:r>
              <a:rPr lang="th-TH" dirty="0" smtClean="0"/>
              <a:t>ไปฟังก์ชัน</a:t>
            </a:r>
            <a:endParaRPr lang="th-TH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D’Orzio</a:t>
            </a:r>
            <a:r>
              <a:rPr lang="en-US" dirty="0" smtClean="0"/>
              <a:t>) </a:t>
            </a:r>
            <a:r>
              <a:rPr lang="th-TH" dirty="0" smtClean="0"/>
              <a:t>ตัวอย่างที่ </a:t>
            </a:r>
            <a:r>
              <a:rPr lang="en-US" dirty="0" smtClean="0"/>
              <a:t>8 P.379 </a:t>
            </a:r>
            <a:r>
              <a:rPr lang="th-TH" dirty="0" smtClean="0"/>
              <a:t>ตัวอย่างแถวลำดับ </a:t>
            </a:r>
            <a:r>
              <a:rPr lang="en-US" dirty="0" smtClean="0"/>
              <a:t>1 </a:t>
            </a:r>
            <a:r>
              <a:rPr lang="th-TH" dirty="0" smtClean="0"/>
              <a:t>มิติ</a:t>
            </a:r>
            <a:endParaRPr lang="en-US" dirty="0" smtClean="0"/>
          </a:p>
          <a:p>
            <a:endParaRPr lang="en-US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จากตัวอย่างที่ </a:t>
            </a:r>
            <a:r>
              <a:rPr lang="en-US" dirty="0" smtClean="0"/>
              <a:t>8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9" name="Line 17"/>
          <p:cNvCxnSpPr/>
          <p:nvPr/>
        </p:nvCxnSpPr>
        <p:spPr bwMode="auto">
          <a:xfrm>
            <a:off x="2362200" y="2133600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Line 18"/>
          <p:cNvCxnSpPr/>
          <p:nvPr/>
        </p:nvCxnSpPr>
        <p:spPr bwMode="auto">
          <a:xfrm>
            <a:off x="3241057" y="33528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Line 19"/>
          <p:cNvCxnSpPr/>
          <p:nvPr/>
        </p:nvCxnSpPr>
        <p:spPr bwMode="auto">
          <a:xfrm flipH="1">
            <a:off x="3241057" y="38100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Line 20"/>
          <p:cNvCxnSpPr/>
          <p:nvPr/>
        </p:nvCxnSpPr>
        <p:spPr bwMode="auto">
          <a:xfrm>
            <a:off x="2362200" y="3686511"/>
            <a:ext cx="0" cy="991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Line 23"/>
          <p:cNvCxnSpPr/>
          <p:nvPr/>
        </p:nvCxnSpPr>
        <p:spPr bwMode="auto">
          <a:xfrm>
            <a:off x="2362200" y="5108454"/>
            <a:ext cx="0" cy="9875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91000" y="3048000"/>
            <a:ext cx="3810000" cy="13716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void function1(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*d, 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e) {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  …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}</a:t>
            </a:r>
            <a:endParaRPr lang="th-TH" sz="2800" b="1" dirty="0" smtClean="0">
              <a:solidFill>
                <a:srgbClr val="000000"/>
              </a:solidFill>
              <a:latin typeface="Cordia New" pitchFamily="34" charset="-34"/>
              <a:cs typeface="Cordia New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void function1(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*d, 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e);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543" y="3200400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function1(&amp;a[5], a[8]) ;</a:t>
            </a:r>
            <a:endParaRPr lang="en-US" sz="2400" dirty="0"/>
          </a:p>
        </p:txBody>
      </p:sp>
      <p:cxnSp>
        <p:nvCxnSpPr>
          <p:cNvPr id="13" name="Line 18"/>
          <p:cNvCxnSpPr/>
          <p:nvPr/>
        </p:nvCxnSpPr>
        <p:spPr bwMode="auto">
          <a:xfrm>
            <a:off x="3124200" y="48006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Line 19"/>
          <p:cNvCxnSpPr/>
          <p:nvPr/>
        </p:nvCxnSpPr>
        <p:spPr bwMode="auto">
          <a:xfrm flipH="1">
            <a:off x="3048000" y="5181600"/>
            <a:ext cx="797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91000" y="4495800"/>
            <a:ext cx="4724400" cy="14478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void function2(double b[ ], 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num_elem</a:t>
            </a:r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) {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  …</a:t>
            </a:r>
          </a:p>
          <a:p>
            <a:pPr eaLnBrk="0" hangingPunct="0"/>
            <a:r>
              <a:rPr lang="en-US" sz="28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}</a:t>
            </a:r>
            <a:endParaRPr lang="th-TH" sz="2800" b="1" dirty="0" smtClean="0">
              <a:solidFill>
                <a:srgbClr val="000000"/>
              </a:solidFill>
              <a:latin typeface="Cordia New" pitchFamily="34" charset="-34"/>
              <a:cs typeface="Cordia New" pitchFamily="34" charset="-34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4648200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function2(c, 5) ;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676400"/>
            <a:ext cx="5287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void function2( double b[ ], 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num_elem</a:t>
            </a:r>
            <a:r>
              <a:rPr lang="en-US" sz="3200" b="1" dirty="0" smtClean="0">
                <a:solidFill>
                  <a:srgbClr val="000000"/>
                </a:solidFill>
                <a:latin typeface="Cordia New" pitchFamily="34" charset="-34"/>
                <a:cs typeface="Cordia New" pitchFamily="34" charset="-34"/>
              </a:rPr>
              <a:t>);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3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r>
              <a:rPr lang="en-US" dirty="0" smtClean="0"/>
              <a:t>main() is primary function</a:t>
            </a:r>
          </a:p>
          <a:p>
            <a:r>
              <a:rPr lang="en-US" dirty="0" smtClean="0"/>
              <a:t>C compiler needs to know where execution is to begin</a:t>
            </a:r>
          </a:p>
          <a:p>
            <a:r>
              <a:rPr lang="en-US" dirty="0" smtClean="0"/>
              <a:t>No information is passed from main to OS.</a:t>
            </a:r>
          </a:p>
          <a:p>
            <a:r>
              <a:rPr lang="en-US" dirty="0" smtClean="0"/>
              <a:t>No information is passed from the OS to 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21265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void main(void)</a:t>
            </a:r>
            <a:endParaRPr lang="th-TH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1371600"/>
            <a:ext cx="192777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main(void)</a:t>
            </a:r>
            <a:endParaRPr lang="th-TH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1371600"/>
            <a:ext cx="301204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/>
              <a:t>argv</a:t>
            </a:r>
            <a:r>
              <a:rPr lang="en-US" sz="2400" dirty="0" smtClean="0"/>
              <a:t>[], </a:t>
            </a:r>
            <a:r>
              <a:rPr lang="en-US" sz="2400" dirty="0" err="1" smtClean="0"/>
              <a:t>argc</a:t>
            </a:r>
            <a:r>
              <a:rPr lang="en-US" sz="2400" dirty="0" smtClean="0"/>
              <a:t> *)</a:t>
            </a:r>
            <a:endParaRPr lang="th-TH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/>
              <a:t>ขั้นตอนที่ 4</a:t>
            </a:r>
          </a:p>
          <a:p>
            <a:pPr marL="0" indent="0">
              <a:buNone/>
            </a:pPr>
            <a:r>
              <a:rPr lang="th-TH" sz="3200" dirty="0"/>
              <a:t>เข้ารับการตรวจจากแพทย์ ณ ห้องตรวจโรค</a:t>
            </a:r>
          </a:p>
          <a:p>
            <a:pPr marL="0" indent="0">
              <a:buNone/>
            </a:pPr>
            <a:endParaRPr lang="th-TH" sz="3200" dirty="0"/>
          </a:p>
          <a:p>
            <a:pPr marL="0" indent="0">
              <a:buNone/>
            </a:pPr>
            <a:r>
              <a:rPr lang="th-TH" sz="3200" dirty="0"/>
              <a:t>ขั้นตอนที่ 5</a:t>
            </a:r>
          </a:p>
          <a:p>
            <a:pPr marL="0" indent="0">
              <a:buNone/>
            </a:pPr>
            <a:r>
              <a:rPr lang="th-TH" sz="3200" dirty="0"/>
              <a:t>พบ</a:t>
            </a:r>
            <a:r>
              <a:rPr lang="th-TH" sz="3200" dirty="0" smtClean="0"/>
              <a:t>พยาบาล ให้</a:t>
            </a:r>
            <a:r>
              <a:rPr lang="th-TH" sz="3200" dirty="0"/>
              <a:t>คำแนะนำหน้าห้องตรวจโรค, รับคำแนะนำ</a:t>
            </a:r>
          </a:p>
          <a:p>
            <a:pPr marL="0" indent="0">
              <a:buNone/>
            </a:pPr>
            <a:endParaRPr lang="th-TH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118973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TH SarabunPSK" pitchFamily="34" charset="-34"/>
                <a:ea typeface="+mj-ea"/>
                <a:cs typeface="TH SarabunPSK" pitchFamily="34" charset="-34"/>
              </a:defRPr>
            </a:lvl1pPr>
          </a:lstStyle>
          <a:p>
            <a:r>
              <a:rPr lang="en-US" dirty="0" smtClean="0"/>
              <a:t>‘Divide and Conquer’ Strategy </a:t>
            </a:r>
            <a:br>
              <a:rPr lang="en-US" dirty="0" smtClean="0"/>
            </a:br>
            <a:r>
              <a:rPr lang="en-US" dirty="0" smtClean="0"/>
              <a:t>in Algorithm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แนะนำฟังก์ชัน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th-TH" dirty="0"/>
              <a:t>เป็นเทคนิคในการเขียนโปรแกรม</a:t>
            </a:r>
            <a:endParaRPr lang="en-US" sz="2000" dirty="0"/>
          </a:p>
          <a:p>
            <a:pPr lvl="0"/>
            <a:r>
              <a:rPr lang="th-TH" dirty="0"/>
              <a:t>มองภาพรวม วิเคราะห์แล้วแตกปัญหาเป็นส่วนๆ </a:t>
            </a:r>
            <a:endParaRPr lang="en-US" sz="2000" dirty="0"/>
          </a:p>
          <a:p>
            <a:pPr lvl="0"/>
            <a:r>
              <a:rPr lang="th-TH" dirty="0"/>
              <a:t>ลำดับขั้นตอนในแต่ละส่วน </a:t>
            </a:r>
            <a:endParaRPr lang="en-US" sz="2000" dirty="0"/>
          </a:p>
          <a:p>
            <a:pPr lvl="0"/>
            <a:r>
              <a:rPr lang="th-TH" dirty="0"/>
              <a:t>แต่ละส่วนเรียกว่า</a:t>
            </a:r>
            <a:r>
              <a:rPr lang="th-TH" dirty="0" smtClean="0"/>
              <a:t>โมดูล ในภาษาซีเรียกว่า </a:t>
            </a:r>
            <a:r>
              <a:rPr lang="th-TH" dirty="0" smtClean="0"/>
              <a:t>ฟังก์ชัน </a:t>
            </a:r>
            <a:r>
              <a:rPr lang="th-TH" dirty="0" smtClean="0"/>
              <a:t>(</a:t>
            </a:r>
            <a:r>
              <a:rPr lang="en-US" dirty="0" smtClean="0"/>
              <a:t>Function</a:t>
            </a:r>
            <a:r>
              <a:rPr lang="th-TH" dirty="0" smtClean="0"/>
              <a:t>)</a:t>
            </a:r>
            <a:endParaRPr lang="en-US" sz="2000" dirty="0"/>
          </a:p>
          <a:p>
            <a:pPr lvl="0"/>
            <a:r>
              <a:rPr lang="th-TH" dirty="0"/>
              <a:t>กลไกการไหล (</a:t>
            </a:r>
            <a:r>
              <a:rPr lang="en-US" dirty="0"/>
              <a:t>Flow</a:t>
            </a:r>
            <a:r>
              <a:rPr lang="th-TH" dirty="0"/>
              <a:t>) เมื่อมีการเรียกใช้โมดูลเป็นไปโดยอัตโนมัติ </a:t>
            </a:r>
            <a:endParaRPr lang="en-US" sz="2000" dirty="0"/>
          </a:p>
          <a:p>
            <a:pPr lvl="1"/>
            <a:r>
              <a:rPr lang="th-TH" dirty="0"/>
              <a:t>เรียกใช้</a:t>
            </a:r>
            <a:r>
              <a:rPr lang="en-US" dirty="0"/>
              <a:t>-&gt;</a:t>
            </a:r>
            <a:r>
              <a:rPr lang="th-TH" dirty="0"/>
              <a:t>คืนกลับ</a:t>
            </a:r>
            <a:endParaRPr lang="en-US" sz="1800" dirty="0"/>
          </a:p>
          <a:p>
            <a:pPr lvl="0"/>
            <a:r>
              <a:rPr lang="th-TH" dirty="0" smtClean="0"/>
              <a:t>เมื่อต้องการติดต่อโมดูล</a:t>
            </a:r>
            <a:endParaRPr lang="en-US" sz="2000" dirty="0" smtClean="0"/>
          </a:p>
          <a:p>
            <a:pPr lvl="1"/>
            <a:r>
              <a:rPr lang="th-TH" dirty="0" smtClean="0"/>
              <a:t>เมื่อ</a:t>
            </a:r>
            <a:r>
              <a:rPr lang="th-TH" dirty="0"/>
              <a:t>จะใช้โมดูลให้เรียกชื่อโมดูล</a:t>
            </a:r>
            <a:endParaRPr lang="en-US" sz="1800" dirty="0"/>
          </a:p>
          <a:p>
            <a:pPr lvl="1"/>
            <a:r>
              <a:rPr lang="th-TH" dirty="0"/>
              <a:t>เมื่อโมดูลทำงานเสร็จสิ้นจะคืนกลับสู่จุดที่เรียกใช้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ตัวอย่างที่ 1 จอดแล้วจ่าย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ยังไม่ต้อง </a:t>
            </a:r>
            <a:r>
              <a:rPr lang="en-US" dirty="0" smtClean="0"/>
              <a:t>implement</a:t>
            </a:r>
            <a:endParaRPr lang="th-TH" dirty="0" smtClean="0"/>
          </a:p>
          <a:p>
            <a:r>
              <a:rPr lang="en-US" dirty="0"/>
              <a:t>Divide and </a:t>
            </a:r>
            <a:r>
              <a:rPr lang="en-US" dirty="0" smtClean="0"/>
              <a:t>Conquer</a:t>
            </a:r>
            <a:endParaRPr lang="th-TH" dirty="0" smtClean="0"/>
          </a:p>
          <a:p>
            <a:r>
              <a:rPr lang="th-TH" dirty="0" smtClean="0"/>
              <a:t>ดูโจทย์จาก </a:t>
            </a:r>
            <a:r>
              <a:rPr lang="en-US" dirty="0" smtClean="0"/>
              <a:t>Practice </a:t>
            </a:r>
            <a:r>
              <a:rPr lang="th-TH" dirty="0" smtClean="0"/>
              <a:t>ข้อ 2</a:t>
            </a:r>
          </a:p>
          <a:p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a typeface="Arial Unicode MS" pitchFamily="34" charset="-128"/>
              </a:rPr>
              <a:t>โมดูล</a:t>
            </a:r>
            <a:r>
              <a:rPr lang="th-TH" dirty="0" smtClean="0">
                <a:ea typeface="Arial Unicode MS" pitchFamily="34" charset="-128"/>
              </a:rPr>
              <a:t>หรือฟังก์ชัน</a:t>
            </a:r>
            <a:endParaRPr lang="en-US" dirty="0">
              <a:ea typeface="Arial Unicode MS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ea typeface="Arial Unicode MS" pitchFamily="34" charset="-128"/>
              </a:rPr>
              <a:t>ลักษณะของโมดูลคือ...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  <a:ea typeface="Arial Unicode MS" pitchFamily="34" charset="-128"/>
              </a:rPr>
              <a:t>มีหน้าที่การทำงาน หรือมีเป้าหมาย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  <a:ea typeface="Arial Unicode MS" pitchFamily="34" charset="-128"/>
              </a:rPr>
              <a:t>สามารถรับข้อมูลจากภายนอกเข้าไปทำงานได้</a:t>
            </a:r>
          </a:p>
          <a:p>
            <a:pPr lvl="1"/>
            <a:r>
              <a:rPr lang="th-TH" dirty="0" smtClean="0">
                <a:solidFill>
                  <a:srgbClr val="0070C0"/>
                </a:solidFill>
                <a:ea typeface="Arial Unicode MS" pitchFamily="34" charset="-128"/>
              </a:rPr>
              <a:t>สามารถส่งข้อมูลกลับจากการทำงานได้</a:t>
            </a:r>
          </a:p>
          <a:p>
            <a:r>
              <a:rPr lang="th-TH" dirty="0" smtClean="0">
                <a:ea typeface="Arial Unicode MS" pitchFamily="34" charset="-128"/>
              </a:rPr>
              <a:t>เมื่อมีหลายๆ โมดูล แต่ละโมดูลมีหน้าที่ของใครของมัน </a:t>
            </a:r>
          </a:p>
          <a:p>
            <a:r>
              <a:rPr lang="th-TH" dirty="0" smtClean="0">
                <a:ea typeface="Arial Unicode MS" pitchFamily="34" charset="-128"/>
              </a:rPr>
              <a:t>เมื่อนำมาประกอบกันเป็นโปรแกรม จะทำให้มองดูเป็นสัดเป็นส่วน ลดความซับซ้อน ทำความเข้าใจได้ง่าย แยกกันไปเขียนได้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295400" y="1828800"/>
            <a:ext cx="2362200" cy="3657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295400" y="1293167"/>
            <a:ext cx="2396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Main program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371600" y="2492276"/>
            <a:ext cx="2057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func1</a:t>
            </a:r>
            <a:r>
              <a:rPr lang="th-TH" sz="160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func2 ( 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func3 ( 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029200" y="1524000"/>
            <a:ext cx="2286000" cy="86177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func1 (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5105400" y="3048000"/>
            <a:ext cx="1981200" cy="838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89525" y="3009900"/>
            <a:ext cx="12955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func2 (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5181600" y="4343400"/>
            <a:ext cx="1981200" cy="914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5165725" y="4305300"/>
            <a:ext cx="12955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func3 (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V="1">
            <a:off x="2667000" y="175260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H="1">
            <a:off x="2667000" y="22860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2743200" y="32004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 flipH="1" flipV="1">
            <a:off x="2743200" y="36576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2743200" y="41148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 flipH="1" flipV="1">
            <a:off x="2743200" y="42672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 sz="1600"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ฟังก์ชันใน</a:t>
            </a:r>
            <a:r>
              <a:rPr lang="th-TH" dirty="0" smtClean="0"/>
              <a:t>ภาษาซี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FE1-0A6E-4EEF-A181-6240793B25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25524"/>
      </p:ext>
    </p:extLst>
  </p:cSld>
  <p:clrMapOvr>
    <a:masterClrMapping/>
  </p:clrMapOvr>
</p:sld>
</file>

<file path=ppt/theme/theme1.xml><?xml version="1.0" encoding="utf-8"?>
<a:theme xmlns:a="http://schemas.openxmlformats.org/drawingml/2006/main" name="IOI_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IOI_SlideTemplate</Template>
  <TotalTime>849</TotalTime>
  <Words>1811</Words>
  <Application>Microsoft Office PowerPoint</Application>
  <PresentationFormat>On-screen Show (4:3)</PresentationFormat>
  <Paragraphs>517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IOI_SlideTemplate</vt:lpstr>
      <vt:lpstr>ฟังก์ชัน (Function)</vt:lpstr>
      <vt:lpstr>หัวข้อ</vt:lpstr>
      <vt:lpstr>ขั้นตอนการทำข้าวผัดปู</vt:lpstr>
      <vt:lpstr>‘Divide and Conquer’ Strategy  in Algorithm</vt:lpstr>
      <vt:lpstr>PowerPoint Presentation</vt:lpstr>
      <vt:lpstr>แนะนำฟังก์ชัน</vt:lpstr>
      <vt:lpstr>ตัวอย่างที่ 1 จอดแล้วจ่าย </vt:lpstr>
      <vt:lpstr>โมดูลหรือฟังก์ชัน</vt:lpstr>
      <vt:lpstr>ฟังก์ชันในภาษาซี</vt:lpstr>
      <vt:lpstr>การเขียนโปรแกรมภาษาซี</vt:lpstr>
      <vt:lpstr>PowerPoint Presentation</vt:lpstr>
      <vt:lpstr>ในภาษาโปรแกรมมักมีฟังก์ชันไว้ให้เรียกใช้</vt:lpstr>
      <vt:lpstr>องค์ประกอบของฟังก์ชัน รูปแบบที่ 1</vt:lpstr>
      <vt:lpstr>องค์ประกอบของฟังก์ชัน รูปแบบที่ 2</vt:lpstr>
      <vt:lpstr>C Standard Library Example</vt:lpstr>
      <vt:lpstr>math.h</vt:lpstr>
      <vt:lpstr>องค์ประกอบของการไหล (Flow)</vt:lpstr>
      <vt:lpstr>รูปแบบการเรียกใช้ฟังก์ชัน</vt:lpstr>
      <vt:lpstr>PowerPoint Presentation</vt:lpstr>
      <vt:lpstr>โพรโทไทป์ (Prototype)</vt:lpstr>
      <vt:lpstr>โพรโทไทป์ (Prototype)</vt:lpstr>
      <vt:lpstr>Example C Program</vt:lpstr>
      <vt:lpstr>ตัวอย่างที่ 2 โครงสร้างของฟังก์ชันและ โครงสร้างการเรียกใช้ฟังก์ชัน</vt:lpstr>
      <vt:lpstr>จากตัวอย่างที่ 2</vt:lpstr>
      <vt:lpstr>PowerPoint Presentation</vt:lpstr>
      <vt:lpstr>C Standard Library</vt:lpstr>
      <vt:lpstr>Math Functions</vt:lpstr>
      <vt:lpstr>I/O Functions</vt:lpstr>
      <vt:lpstr>String Functions</vt:lpstr>
      <vt:lpstr>สร้างฟังก์ชันเอง</vt:lpstr>
      <vt:lpstr>ฟังก์ชัน</vt:lpstr>
      <vt:lpstr>องค์ประกอบของฟังก์ชัน รูปแบบที่ 1 รูปแบบที่ 2</vt:lpstr>
      <vt:lpstr>ฟังก์ชันที่สร้างเอง</vt:lpstr>
      <vt:lpstr>จากตัวอย่างที่ 2</vt:lpstr>
      <vt:lpstr>ฟังก์ชันที่คืนค่ากลับ 1 ค่า </vt:lpstr>
      <vt:lpstr>จากตัวอย่างที่ 5</vt:lpstr>
      <vt:lpstr>วิเคราะห์ Prototype แล้วเรียกใช้</vt:lpstr>
      <vt:lpstr>สิ่งที่ต้องคำนึงถึงเมื่อลงมือสร้างตัวฟังก์ชัน</vt:lpstr>
      <vt:lpstr>จากตัวอย่างที่ 6</vt:lpstr>
      <vt:lpstr>PowerPoint Presentation</vt:lpstr>
      <vt:lpstr>ฟังก์ชันที่คืนค่ากลับมากกว่า 1 ค่า</vt:lpstr>
      <vt:lpstr>จากตัวอย่างที่ 7</vt:lpstr>
      <vt:lpstr>จากตัวอย่าง 7</vt:lpstr>
      <vt:lpstr>การใช้ฟังก์ชันกับแถวลำดับ</vt:lpstr>
      <vt:lpstr>จากตัวอย่างที่ 8 </vt:lpstr>
      <vt:lpstr>main()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aws</dc:creator>
  <cp:lastModifiedBy>Instructor</cp:lastModifiedBy>
  <cp:revision>109</cp:revision>
  <cp:lastPrinted>2012-10-08T08:43:48Z</cp:lastPrinted>
  <dcterms:created xsi:type="dcterms:W3CDTF">2012-09-26T04:31:17Z</dcterms:created>
  <dcterms:modified xsi:type="dcterms:W3CDTF">2012-10-08T09:01:40Z</dcterms:modified>
</cp:coreProperties>
</file>