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</p:sldMasterIdLst>
  <p:notesMasterIdLst>
    <p:notesMasterId r:id="rId87"/>
  </p:notesMasterIdLst>
  <p:sldIdLst>
    <p:sldId id="256" r:id="rId2"/>
    <p:sldId id="257" r:id="rId3"/>
    <p:sldId id="299" r:id="rId4"/>
    <p:sldId id="301" r:id="rId5"/>
    <p:sldId id="30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60" r:id="rId86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99"/>
    <a:srgbClr val="FFCCCC"/>
    <a:srgbClr val="FFCC99"/>
    <a:srgbClr val="FFFFCC"/>
    <a:srgbClr val="FF9901"/>
    <a:srgbClr val="3499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5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58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E5BBCBC-FE7D-404F-B548-B1C5906ABEB2}" type="datetimeFigureOut">
              <a:rPr lang="th-TH"/>
              <a:pPr>
                <a:defRPr/>
              </a:pPr>
              <a:t>02/10/55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D847A5A-076D-4C5E-A7C2-7609882CC23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5461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77CF7-11F3-47C3-8BB3-2EC85817310C}" type="slidenum">
              <a:rPr lang="th-T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39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40</a:t>
            </a:fld>
            <a:endParaRPr lang="th-T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41</a:t>
            </a:fld>
            <a:endParaRPr lang="th-T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42</a:t>
            </a:fld>
            <a:endParaRPr lang="th-TH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77CF7-11F3-47C3-8BB3-2EC85817310C}" type="slidenum">
              <a:rPr lang="th-T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th-TH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44</a:t>
            </a:fld>
            <a:endParaRPr lang="th-TH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45</a:t>
            </a:fld>
            <a:endParaRPr lang="th-TH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46</a:t>
            </a:fld>
            <a:endParaRPr lang="th-TH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47</a:t>
            </a:fld>
            <a:endParaRPr lang="th-TH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48</a:t>
            </a:fld>
            <a:endParaRPr lang="th-TH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49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50</a:t>
            </a:fld>
            <a:endParaRPr lang="th-TH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51</a:t>
            </a:fld>
            <a:endParaRPr lang="th-TH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52</a:t>
            </a:fld>
            <a:endParaRPr lang="th-TH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53</a:t>
            </a:fld>
            <a:endParaRPr lang="th-TH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54</a:t>
            </a:fld>
            <a:endParaRPr lang="th-TH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55</a:t>
            </a:fld>
            <a:endParaRPr lang="th-TH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56</a:t>
            </a:fld>
            <a:endParaRPr lang="th-TH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57</a:t>
            </a:fld>
            <a:endParaRPr lang="th-TH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58</a:t>
            </a:fld>
            <a:endParaRPr lang="th-TH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59</a:t>
            </a:fld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60</a:t>
            </a:fld>
            <a:endParaRPr lang="th-TH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61</a:t>
            </a:fld>
            <a:endParaRPr lang="th-TH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62</a:t>
            </a:fld>
            <a:endParaRPr lang="th-TH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63</a:t>
            </a:fld>
            <a:endParaRPr lang="th-TH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64</a:t>
            </a:fld>
            <a:endParaRPr lang="th-TH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65</a:t>
            </a:fld>
            <a:endParaRPr lang="th-TH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66</a:t>
            </a:fld>
            <a:endParaRPr lang="th-TH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67</a:t>
            </a:fld>
            <a:endParaRPr lang="th-TH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68</a:t>
            </a:fld>
            <a:endParaRPr lang="th-TH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69</a:t>
            </a:fld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70</a:t>
            </a:fld>
            <a:endParaRPr lang="th-TH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71</a:t>
            </a:fld>
            <a:endParaRPr lang="th-TH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72</a:t>
            </a:fld>
            <a:endParaRPr lang="th-TH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73</a:t>
            </a:fld>
            <a:endParaRPr lang="th-TH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74</a:t>
            </a:fld>
            <a:endParaRPr lang="th-TH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75</a:t>
            </a:fld>
            <a:endParaRPr lang="th-TH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76</a:t>
            </a:fld>
            <a:endParaRPr lang="th-TH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77</a:t>
            </a:fld>
            <a:endParaRPr lang="th-TH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78</a:t>
            </a:fld>
            <a:endParaRPr lang="th-TH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79</a:t>
            </a:fld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80</a:t>
            </a:fld>
            <a:endParaRPr lang="th-TH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81</a:t>
            </a:fld>
            <a:endParaRPr lang="th-TH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82</a:t>
            </a:fld>
            <a:endParaRPr lang="th-TH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83</a:t>
            </a:fld>
            <a:endParaRPr lang="th-TH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84</a:t>
            </a:fld>
            <a:endParaRPr lang="th-TH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85</a:t>
            </a:fld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5B914-893E-4FF1-AC10-8EF96F2FB2E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</a:t>
            </a:r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คณะวิทยาศาสตร์ประยุกต์ </a:t>
            </a:r>
          </a:p>
          <a:p>
            <a:pPr algn="r"/>
            <a:r>
              <a:rPr lang="th-TH" sz="28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9144" y="6422000"/>
            <a:ext cx="9134920" cy="391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 smtClean="0">
                <a:solidFill>
                  <a:schemeClr val="tx1"/>
                </a:solidFill>
                <a:effectLst/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</p:spTree>
    <p:extLst>
      <p:ext uri="{BB962C8B-B14F-4D97-AF65-F5344CB8AC3E}">
        <p14:creationId xmlns:p14="http://schemas.microsoft.com/office/powerpoint/2010/main" val="363284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th-TH" smtClean="0"/>
              <a:t>Computer Programming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88D9-BF8B-42FF-A56A-DEB9492D4F3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73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th-TH" smtClean="0"/>
              <a:t>Computer Programming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C7BA5-CFCF-48AC-9305-148B345924A2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4239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79055"/>
            <a:ext cx="5257800" cy="76200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 smtClean="0"/>
              <a:t>Computer Programming</a:t>
            </a:r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12EB9-3444-4F6D-B5CA-38E0B5C66CC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3830" y="76810"/>
            <a:ext cx="8807295" cy="66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Title </a:t>
            </a:r>
            <a:r>
              <a:rPr lang="th-TH" dirty="0" smtClean="0"/>
              <a:t>ภาษาไทย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 smtClean="0"/>
              <a:t>Computer Programming</a:t>
            </a:r>
            <a:endParaRPr lang="th-TH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81438-27F9-4212-ACA7-745883B8E87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 smtClean="0"/>
              <a:t>Computer Programming</a:t>
            </a:r>
            <a:endParaRPr lang="th-TH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BBB4-A694-40CD-B13B-91947005961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 smtClean="0"/>
              <a:t>Computer Programming</a:t>
            </a: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54237-95EA-4F27-BA5A-07D2CD11B76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6185"/>
            <a:ext cx="2881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 smtClean="0"/>
              <a:t>Computer Programming</a:t>
            </a:r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88D9-BF8B-42FF-A56A-DEB9492D4F3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9624" y="6453336"/>
            <a:ext cx="3962736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2" y="6453336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เอิญ</a:t>
            </a:r>
            <a:r>
              <a:rPr lang="th-TH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สุริยะฉาย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CIS 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11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408EE-5A57-47EB-BF7D-8E32335C003B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1875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81438-27F9-4212-ACA7-745883B8E87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61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th-TH" smtClean="0"/>
              <a:t>Computer Programming</a:t>
            </a: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BBBB4-A694-40CD-B13B-91947005961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249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th-TH" smtClean="0"/>
              <a:t>Computer Programming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54237-95EA-4F27-BA5A-07D2CD11B764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4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th-TH" smtClean="0"/>
              <a:t>Computer Programming</a:t>
            </a:r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E096F-591F-46B2-8C4E-C597CA75DBC7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34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th-TH" smtClean="0"/>
              <a:t>Computer Programming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9872F-4CE5-4200-B898-2CB62B6BA084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792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th-TH" smtClean="0"/>
              <a:t>Computer Programming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A3CB4-CE26-4E74-85BC-BCD82CE1E071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17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8497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448251"/>
            <a:ext cx="648072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36000" tIns="36000" rIns="36000" bIns="36000" rtlCol="0" anchor="ctr" anchorCtr="1">
            <a:normAutofit/>
          </a:bodyPr>
          <a:lstStyle>
            <a:lvl1pPr algn="r">
              <a:defRPr sz="1200" b="1">
                <a:solidFill>
                  <a:schemeClr val="bg1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E36332D0-B886-43FA-9A69-41C8BFEA5EF3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latin typeface="TH SarabunPSK" pitchFamily="34" charset="-34"/>
          <a:ea typeface="+mj-ea"/>
          <a:cs typeface="TH SarabunPSK" pitchFamily="34" charset="-34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36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32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18661" y="3766930"/>
            <a:ext cx="8696739" cy="2484783"/>
          </a:xfrm>
        </p:spPr>
        <p:txBody>
          <a:bodyPr rtlCol="0">
            <a:no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th-TH" sz="3600" dirty="0">
                <a:solidFill>
                  <a:schemeClr val="tx1"/>
                </a:solidFill>
              </a:rPr>
              <a:t>อ.เอิญ สุริยะฉาย</a:t>
            </a:r>
            <a:br>
              <a:rPr lang="th-TH" sz="3600" dirty="0">
                <a:solidFill>
                  <a:schemeClr val="tx1"/>
                </a:solidFill>
              </a:rPr>
            </a:br>
            <a:r>
              <a:rPr lang="th-TH" sz="3200" dirty="0">
                <a:solidFill>
                  <a:schemeClr val="tx1"/>
                </a:solidFill>
                <a:ea typeface="MS PGothic" pitchFamily="34" charset="-128"/>
              </a:rPr>
              <a:t>ภาควิชาวิทยาการคอมพิวเตอร์และ</a:t>
            </a:r>
            <a:r>
              <a:rPr lang="th-TH" sz="3200" dirty="0" smtClean="0">
                <a:solidFill>
                  <a:schemeClr val="tx1"/>
                </a:solidFill>
                <a:ea typeface="MS PGothic" pitchFamily="34" charset="-128"/>
              </a:rPr>
              <a:t>สารสนเทศ</a:t>
            </a:r>
            <a:endParaRPr lang="th-TH" sz="3200" dirty="0">
              <a:solidFill>
                <a:schemeClr val="tx1"/>
              </a:solidFill>
              <a:ea typeface="MS PGothic" pitchFamily="34" charset="-128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3200" dirty="0" smtClean="0">
                <a:solidFill>
                  <a:schemeClr val="tx1"/>
                </a:solidFill>
                <a:ea typeface="MS PGothic" pitchFamily="34" charset="-128"/>
              </a:rPr>
              <a:t>KMUTNB</a:t>
            </a:r>
            <a:r>
              <a:rPr lang="th-TH" sz="3200" dirty="0" smtClean="0">
                <a:solidFill>
                  <a:schemeClr val="tx1"/>
                </a:solidFill>
              </a:rPr>
              <a:t/>
            </a:r>
            <a:br>
              <a:rPr lang="th-TH" sz="3200" dirty="0" smtClean="0">
                <a:solidFill>
                  <a:schemeClr val="tx1"/>
                </a:solidFill>
              </a:rPr>
            </a:br>
            <a:endParaRPr lang="th-TH" sz="32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algn="r"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th-TH" sz="3200" dirty="0" smtClean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th-TH" sz="3200" dirty="0" smtClean="0">
                <a:solidFill>
                  <a:schemeClr val="tx1"/>
                </a:solidFill>
                <a:ea typeface="MS PGothic" pitchFamily="34" charset="-128"/>
              </a:rPr>
            </a:br>
            <a:endParaRPr lang="th-TH" sz="3200" spc="-130" dirty="0" smtClean="0">
              <a:solidFill>
                <a:schemeClr val="tx1"/>
              </a:solidFill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14375" y="1285875"/>
            <a:ext cx="7772400" cy="218288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Introduction to Programming</a:t>
            </a:r>
            <a:br>
              <a:rPr lang="en-US" dirty="0" smtClean="0"/>
            </a:br>
            <a:r>
              <a:rPr lang="th-TH" dirty="0" smtClean="0"/>
              <a:t>การเขียนโปรแกรมเบื้องต้น</a:t>
            </a:r>
            <a:br>
              <a:rPr lang="th-TH" dirty="0" smtClean="0"/>
            </a:br>
            <a:r>
              <a:rPr lang="en-US" dirty="0" smtClean="0"/>
              <a:t>Part I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การวิเคราะห์ปัญหา (</a:t>
            </a:r>
            <a:r>
              <a:rPr lang="en-US" dirty="0" smtClean="0"/>
              <a:t>Analysis)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1" dirty="0" smtClean="0">
                <a:solidFill>
                  <a:srgbClr val="0070C0"/>
                </a:solidFill>
              </a:rPr>
              <a:t>ทำความเข้าใจปัญหา </a:t>
            </a:r>
            <a:r>
              <a:rPr lang="th-TH" dirty="0" smtClean="0"/>
              <a:t>– ผู้พัฒนาโปรแกรมต้องวิเคราะห์ปัญหาว่าจะต้องทำการเขียนโปรแกรมเพื่อแก้ปัญหาอะไร </a:t>
            </a:r>
          </a:p>
          <a:p>
            <a:r>
              <a:rPr lang="th-TH" dirty="0" smtClean="0"/>
              <a:t>หาแนวทางแก้ไขปัญหาที่เหมาะสม เพื่อให้การทำงานมีประสิทธิภาพ</a:t>
            </a:r>
          </a:p>
          <a:p>
            <a:endParaRPr lang="th-TH" dirty="0" smtClean="0"/>
          </a:p>
          <a:p>
            <a:r>
              <a:rPr lang="th-TH" dirty="0" smtClean="0"/>
              <a:t>โดยนำ </a:t>
            </a:r>
            <a:r>
              <a:rPr lang="en-US" b="1" dirty="0" smtClean="0">
                <a:solidFill>
                  <a:srgbClr val="0070C0"/>
                </a:solidFill>
              </a:rPr>
              <a:t>IPO Analysis </a:t>
            </a:r>
            <a:r>
              <a:rPr lang="th-TH" dirty="0" smtClean="0"/>
              <a:t>มาใช้ ประกอบด้วย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 smtClean="0"/>
              <a:t>วิเคราะห์ข้อมูลนำเข้า (</a:t>
            </a:r>
            <a:r>
              <a:rPr lang="en-US" dirty="0" smtClean="0"/>
              <a:t>Input  Analysis)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 smtClean="0"/>
              <a:t>วิเคราะห์ขั้นตอนการทำงาน (</a:t>
            </a:r>
            <a:r>
              <a:rPr lang="en-US" dirty="0" smtClean="0"/>
              <a:t>Process  Analysis) 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 smtClean="0"/>
              <a:t>วิเคราะห์ผลลัพธ์  (</a:t>
            </a:r>
            <a:r>
              <a:rPr lang="en-US" dirty="0" smtClean="0"/>
              <a:t>Output  Analysis) 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 Analysis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ตัวอย่าง</a:t>
            </a:r>
            <a:r>
              <a:rPr lang="th-TH" dirty="0" smtClean="0"/>
              <a:t> จงพัฒนาโปรแกรมหาพื้นที่วงกลมโดยรับค่ารัศมีจากผู้ใช้แล้วแสดงผลลัพธ์ออกจากจอภาพ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466568"/>
              </p:ext>
            </p:extLst>
          </p:nvPr>
        </p:nvGraphicFramePr>
        <p:xfrm>
          <a:off x="486594" y="3422374"/>
          <a:ext cx="167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Input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- ค่ารัศมี</a:t>
                      </a:r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 (r)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218773"/>
              </p:ext>
            </p:extLst>
          </p:nvPr>
        </p:nvGraphicFramePr>
        <p:xfrm>
          <a:off x="2715444" y="3422374"/>
          <a:ext cx="36195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Process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- </a:t>
                      </a:r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อ่านค่ารัศมี</a:t>
                      </a:r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 (r)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- </a:t>
                      </a:r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คำนวณ</a:t>
                      </a:r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พื้นที่</a:t>
                      </a:r>
                      <a:r>
                        <a:rPr lang="th-TH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32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= 3.14*r*r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990092"/>
              </p:ext>
            </p:extLst>
          </p:nvPr>
        </p:nvGraphicFramePr>
        <p:xfrm>
          <a:off x="6887394" y="3422374"/>
          <a:ext cx="19582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Output</a:t>
                      </a: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  <a:t>- พื้นที่วงกลม</a:t>
                      </a:r>
                      <a:br>
                        <a:rPr lang="th-TH" sz="320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endParaRPr lang="en-US" sz="32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62994" y="4336774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53994" y="4336774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การวางแผนและออกแบบ (</a:t>
            </a:r>
            <a:r>
              <a:rPr lang="en-US" dirty="0" smtClean="0"/>
              <a:t>Planning &amp; Design)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หลังจากวิเคราะห์ปัญหาแล้ว นำมาวางแผนเป็นขั้นตอนว่าจะต้องเขียนโปรแกรมอย่างไร</a:t>
            </a:r>
          </a:p>
          <a:p>
            <a:pPr algn="thaiDist"/>
            <a:r>
              <a:rPr lang="th-TH" dirty="0" smtClean="0"/>
              <a:t>ลำดับขั้นตอนการทำงานของโปรแกรม เรียกว่า </a:t>
            </a:r>
            <a:r>
              <a:rPr lang="th-TH" b="1" dirty="0" smtClean="0">
                <a:solidFill>
                  <a:srgbClr val="0070C0"/>
                </a:solidFill>
              </a:rPr>
              <a:t>อัลกอริทึม (</a:t>
            </a:r>
            <a:r>
              <a:rPr lang="en-US" b="1" dirty="0" smtClean="0">
                <a:solidFill>
                  <a:srgbClr val="0070C0"/>
                </a:solidFill>
              </a:rPr>
              <a:t>Algorithm) </a:t>
            </a:r>
            <a:r>
              <a:rPr lang="th-TH" dirty="0" smtClean="0"/>
              <a:t>สามารถแสดงขั้นตอนการทำงานได้ 2 วิธี</a:t>
            </a:r>
            <a:endParaRPr lang="en-US" dirty="0" smtClean="0"/>
          </a:p>
          <a:p>
            <a:pPr marL="857250" lvl="1" indent="-457200" algn="thaiDist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Pseudo code</a:t>
            </a:r>
            <a:r>
              <a:rPr lang="en-US" dirty="0" smtClean="0"/>
              <a:t>  </a:t>
            </a:r>
            <a:r>
              <a:rPr lang="th-TH" dirty="0" smtClean="0"/>
              <a:t>เป็นการอธิบายอัลกอริทึมโดยใช้ภาษาอย่างง่าย ๆ ไม่ขึ้นกับภาษาคอมพิวเตอร์ใด ๆ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4691275" y="4293300"/>
            <a:ext cx="3717233" cy="1800200"/>
          </a:xfrm>
          <a:prstGeom prst="roundRect">
            <a:avLst>
              <a:gd name="adj" fmla="val 11019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read r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area = 3.14*r*r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write area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การวางแผนและออกแบบ (</a:t>
            </a:r>
            <a:r>
              <a:rPr lang="en-US" dirty="0" smtClean="0"/>
              <a:t>Planning &amp; Design)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 algn="thaiDist">
              <a:buFont typeface="+mj-lt"/>
              <a:buAutoNum type="arabicPeriod" startAt="2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Flowchart</a:t>
            </a:r>
            <a:r>
              <a:rPr lang="en-US" b="1" dirty="0" smtClean="0"/>
              <a:t> </a:t>
            </a:r>
            <a:r>
              <a:rPr lang="th-TH" dirty="0" smtClean="0"/>
              <a:t>หรือ ผังงาน เป็นการนำเอาสัญลักษณ์ต่าง ๆ มาอธิบายการทำงานและทิศทางของโปรแกรม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  <p:grpSp>
        <p:nvGrpSpPr>
          <p:cNvPr id="7" name="Group 6"/>
          <p:cNvGrpSpPr/>
          <p:nvPr/>
        </p:nvGrpSpPr>
        <p:grpSpPr>
          <a:xfrm>
            <a:off x="3059831" y="2617473"/>
            <a:ext cx="2590800" cy="3390900"/>
            <a:chOff x="6096000" y="2895600"/>
            <a:chExt cx="2590800" cy="3390900"/>
          </a:xfrm>
        </p:grpSpPr>
        <p:sp>
          <p:nvSpPr>
            <p:cNvPr id="8" name="AutoShape 29"/>
            <p:cNvSpPr>
              <a:spLocks noChangeArrowheads="1"/>
            </p:cNvSpPr>
            <p:nvPr/>
          </p:nvSpPr>
          <p:spPr bwMode="auto">
            <a:xfrm>
              <a:off x="6858000" y="2895600"/>
              <a:ext cx="1066800" cy="419100"/>
            </a:xfrm>
            <a:prstGeom prst="flowChartTerminator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start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AutoShape 30"/>
            <p:cNvSpPr>
              <a:spLocks noChangeArrowheads="1"/>
            </p:cNvSpPr>
            <p:nvPr/>
          </p:nvSpPr>
          <p:spPr bwMode="auto">
            <a:xfrm>
              <a:off x="6343650" y="3632599"/>
              <a:ext cx="2095500" cy="419100"/>
            </a:xfrm>
            <a:prstGeom prst="parallelogram">
              <a:avLst>
                <a:gd name="adj" fmla="val 52732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read r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6096000" y="4369598"/>
              <a:ext cx="2590800" cy="44290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  <a:cs typeface="Tahoma" pitchFamily="34" charset="0"/>
                </a:rPr>
                <a:t>area</a:t>
              </a:r>
              <a:r>
                <a:rPr kumimoji="0" lang="en-US" sz="24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  <a:cs typeface="Tahoma" pitchFamily="34" charset="0"/>
                </a:rPr>
                <a:t> = 3.14*r*r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6858000" y="5867400"/>
              <a:ext cx="1066800" cy="419100"/>
            </a:xfrm>
            <a:prstGeom prst="flowChartTerminator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stop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>
              <a:off x="6324600" y="5130399"/>
              <a:ext cx="2133600" cy="419100"/>
            </a:xfrm>
            <a:prstGeom prst="parallelogram">
              <a:avLst>
                <a:gd name="adj" fmla="val 52732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write area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Straight Arrow Connector 12"/>
            <p:cNvCxnSpPr>
              <a:endCxn id="9" idx="0"/>
            </p:cNvCxnSpPr>
            <p:nvPr/>
          </p:nvCxnSpPr>
          <p:spPr>
            <a:xfrm rot="5400000">
              <a:off x="7232958" y="3473142"/>
              <a:ext cx="317899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7232957" y="4197043"/>
              <a:ext cx="317899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7271057" y="4997143"/>
              <a:ext cx="317899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7271057" y="5721043"/>
              <a:ext cx="317899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การเขียนโปรแกรม (</a:t>
            </a:r>
            <a:r>
              <a:rPr lang="en-US" dirty="0" smtClean="0"/>
              <a:t>Coding)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นำอัลกอริทึมมาเขียนโปรแกรมตามหลัก </a:t>
            </a:r>
            <a:r>
              <a:rPr lang="th-TH" b="1" dirty="0" smtClean="0">
                <a:solidFill>
                  <a:srgbClr val="0070C0"/>
                </a:solidFill>
              </a:rPr>
              <a:t>ไวยากรณ์ (</a:t>
            </a:r>
            <a:r>
              <a:rPr lang="en-US" b="1" dirty="0" smtClean="0">
                <a:solidFill>
                  <a:srgbClr val="0070C0"/>
                </a:solidFill>
              </a:rPr>
              <a:t>Syntax) </a:t>
            </a:r>
            <a:r>
              <a:rPr lang="th-TH" dirty="0" smtClean="0"/>
              <a:t>ตามภาษาที่เลือกใช้ แล้วแปลงเป็นภาษาเครื่อง</a:t>
            </a:r>
          </a:p>
          <a:p>
            <a:pPr algn="thaiDist"/>
            <a:r>
              <a:rPr lang="th-TH" dirty="0" smtClean="0"/>
              <a:t>เช่น ในภาษาซี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3033057" y="2510340"/>
            <a:ext cx="4908308" cy="3744416"/>
          </a:xfrm>
          <a:prstGeom prst="roundRect">
            <a:avLst>
              <a:gd name="adj" fmla="val 5101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rgbClr val="9BBB59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0" dirty="0" err="1" smtClean="0">
                <a:solidFill>
                  <a:srgbClr val="9BBB59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kern="0" dirty="0" smtClean="0">
                <a:solidFill>
                  <a:srgbClr val="9BBB59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rgbClr val="9BBB59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0" dirty="0" err="1" smtClean="0">
                <a:solidFill>
                  <a:srgbClr val="9BBB59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2400" b="1" kern="0" dirty="0" smtClean="0">
                <a:solidFill>
                  <a:srgbClr val="9BBB59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r;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float area;            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solidFill>
                  <a:prstClr val="black"/>
                </a:solidFill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b="1" kern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b="1" kern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d",&amp;r</a:t>
            </a: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area = 3.14*r*r;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b="1" kern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f",area</a:t>
            </a: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th-TH" sz="2400" b="1" kern="0" dirty="0" smtClean="0">
              <a:solidFill>
                <a:prstClr val="black"/>
              </a:solidFill>
              <a:latin typeface="Courier New" pitchFamily="49" charset="0"/>
              <a:cs typeface="Tahoma" pitchFamily="34" charset="0"/>
            </a:endParaRP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th-TH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การทดสอบและแก้ไขโปรแกรม (</a:t>
            </a:r>
            <a:r>
              <a:rPr lang="en-US" dirty="0" smtClean="0"/>
              <a:t>Testing)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หลังจากเขียนโปรแกรมจะต้องทดสอบความถูกต้องของโปรแกรม</a:t>
            </a:r>
          </a:p>
          <a:p>
            <a:r>
              <a:rPr lang="th-TH" dirty="0" smtClean="0"/>
              <a:t>หาจุดผิดพลาดว่ามีหรือไม่</a:t>
            </a:r>
          </a:p>
          <a:p>
            <a:r>
              <a:rPr lang="th-TH" dirty="0" smtClean="0"/>
              <a:t>จุดผิดพลาดของโปรแกรม เรียกว่า 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บัก 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Bug)</a:t>
            </a:r>
          </a:p>
          <a:p>
            <a:r>
              <a:rPr lang="th-TH" dirty="0" smtClean="0"/>
              <a:t>การแก้ไขข้อผิดพลาด เรียกว่า </a:t>
            </a:r>
            <a:r>
              <a:rPr lang="th-TH" b="1" dirty="0" smtClean="0">
                <a:solidFill>
                  <a:srgbClr val="0070C0"/>
                </a:solidFill>
              </a:rPr>
              <a:t>ดีบัก (</a:t>
            </a:r>
            <a:r>
              <a:rPr lang="en-US" b="1" dirty="0" smtClean="0">
                <a:solidFill>
                  <a:srgbClr val="0070C0"/>
                </a:solidFill>
              </a:rPr>
              <a:t>Debug)</a:t>
            </a:r>
          </a:p>
          <a:p>
            <a:endParaRPr lang="en-US" dirty="0" smtClean="0"/>
          </a:p>
          <a:p>
            <a:r>
              <a:rPr lang="th-TH" dirty="0" smtClean="0"/>
              <a:t>ข้อผิดพลาดที่พบได้บ่อย เช่น</a:t>
            </a:r>
          </a:p>
          <a:p>
            <a:pPr lvl="1"/>
            <a:r>
              <a:rPr lang="en-US" b="1" dirty="0" smtClean="0"/>
              <a:t>Syntax Error</a:t>
            </a:r>
            <a:r>
              <a:rPr lang="en-US" dirty="0" smtClean="0"/>
              <a:t> </a:t>
            </a:r>
            <a:r>
              <a:rPr lang="th-TH" dirty="0" smtClean="0"/>
              <a:t>เขียนโปรแกรมผิดไวยกรณ์ เช่น ลืมใส่ </a:t>
            </a:r>
            <a:r>
              <a:rPr lang="en-US" dirty="0" smtClean="0"/>
              <a:t>; </a:t>
            </a:r>
            <a:r>
              <a:rPr lang="th-TH" dirty="0" smtClean="0"/>
              <a:t>ปิดท้ายคำสั่ง</a:t>
            </a:r>
          </a:p>
          <a:p>
            <a:pPr lvl="1"/>
            <a:r>
              <a:rPr lang="en-US" b="1" dirty="0" smtClean="0"/>
              <a:t>Logic Error </a:t>
            </a:r>
            <a:r>
              <a:rPr lang="th-TH" dirty="0" smtClean="0"/>
              <a:t>ผลลัพธ์ที่ได้ไม่ถูกต้อง เขียนคำสั่งในการคำนวณผิด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การทำเอกสารคู่มือ (</a:t>
            </a:r>
            <a:r>
              <a:rPr lang="en-US" dirty="0" smtClean="0"/>
              <a:t>Documentation)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>
              <a:lnSpc>
                <a:spcPct val="150000"/>
              </a:lnSpc>
            </a:pPr>
            <a:r>
              <a:rPr lang="th-TH" dirty="0" smtClean="0"/>
              <a:t>การจัดทำเอกสารคู่มือ จะทำให้ผู้ใช้สามารถใช้โปรแกรมได้อย่างมีประสิทธิภาพ แบ่งออกเป็น 2 ประเภท</a:t>
            </a:r>
          </a:p>
          <a:p>
            <a:pPr lvl="1" algn="thaiDist">
              <a:lnSpc>
                <a:spcPct val="150000"/>
              </a:lnSpc>
            </a:pPr>
            <a:r>
              <a:rPr lang="en-US" b="1" dirty="0" smtClean="0"/>
              <a:t>User Document </a:t>
            </a:r>
            <a:r>
              <a:rPr lang="th-TH" b="1" dirty="0" smtClean="0"/>
              <a:t> </a:t>
            </a:r>
            <a:r>
              <a:rPr lang="th-TH" dirty="0" smtClean="0"/>
              <a:t>หรือ </a:t>
            </a:r>
            <a:r>
              <a:rPr lang="en-US" dirty="0" smtClean="0"/>
              <a:t>User Guide </a:t>
            </a:r>
            <a:r>
              <a:rPr lang="th-TH" dirty="0" smtClean="0"/>
              <a:t>เป็นการอธิบายการใช้โปรแกรม</a:t>
            </a:r>
          </a:p>
          <a:p>
            <a:pPr lvl="1" algn="thaiDist">
              <a:lnSpc>
                <a:spcPct val="150000"/>
              </a:lnSpc>
            </a:pPr>
            <a:r>
              <a:rPr lang="en-US" b="1" dirty="0" smtClean="0"/>
              <a:t>Programmer Document </a:t>
            </a:r>
            <a:r>
              <a:rPr lang="th-TH" dirty="0" smtClean="0"/>
              <a:t>ทำให้แก้ไขโปรแกรม และพัฒนาโปรแกรมต่อไป ได้สะดวกมากยิ่งขึ้น</a:t>
            </a:r>
          </a:p>
          <a:p>
            <a:pPr>
              <a:lnSpc>
                <a:spcPct val="150000"/>
              </a:lnSpc>
            </a:pP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แนะนำภาษา </a:t>
            </a:r>
            <a:r>
              <a:rPr lang="en-US" dirty="0" smtClean="0"/>
              <a:t>C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เป็นภาษาโปรแกรม</a:t>
            </a:r>
            <a:r>
              <a:rPr lang="th-TH" b="1" dirty="0" smtClean="0">
                <a:solidFill>
                  <a:srgbClr val="0070C0"/>
                </a:solidFill>
              </a:rPr>
              <a:t>ระดับสูง</a:t>
            </a:r>
            <a:r>
              <a:rPr lang="th-TH" dirty="0" smtClean="0"/>
              <a:t>เพื่อใช้งานทั่วไป</a:t>
            </a:r>
          </a:p>
          <a:p>
            <a:r>
              <a:rPr lang="th-TH" dirty="0" smtClean="0"/>
              <a:t>มีความยืดหยุ่นในการทำงานสูง </a:t>
            </a:r>
          </a:p>
          <a:p>
            <a:r>
              <a:rPr lang="th-TH" dirty="0" smtClean="0"/>
              <a:t>เป็นการเขียนโปรแกรม</a:t>
            </a:r>
            <a:r>
              <a:rPr lang="th-TH" b="1" dirty="0" smtClean="0">
                <a:solidFill>
                  <a:srgbClr val="0070C0"/>
                </a:solidFill>
              </a:rPr>
              <a:t>แบบโครงสร้าง</a:t>
            </a:r>
          </a:p>
          <a:p>
            <a:r>
              <a:rPr lang="th-TH" dirty="0" smtClean="0"/>
              <a:t>สนับสนุนระบบคอมพิวเตอร์ได้กว้างขวาง</a:t>
            </a:r>
          </a:p>
          <a:p>
            <a:r>
              <a:rPr lang="th-TH" dirty="0" smtClean="0"/>
              <a:t>สนับสนุนการทำงานสำหรับจัดการด้านฮาร์ดแวร์ </a:t>
            </a:r>
          </a:p>
          <a:p>
            <a:r>
              <a:rPr lang="th-TH" u="sng" dirty="0" smtClean="0"/>
              <a:t>เป็นพื้นฐานที่ดีในการเรียนภาษาอื่นๆ ต่อไป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ประวัติภาษา </a:t>
            </a:r>
            <a:r>
              <a:rPr lang="en-US" dirty="0" smtClean="0"/>
              <a:t>C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52939"/>
            <a:ext cx="8784976" cy="5156381"/>
          </a:xfrm>
        </p:spPr>
        <p:txBody>
          <a:bodyPr>
            <a:normAutofit fontScale="85000" lnSpcReduction="20000"/>
          </a:bodyPr>
          <a:lstStyle/>
          <a:p>
            <a:pPr algn="thaiDist">
              <a:lnSpc>
                <a:spcPct val="120000"/>
              </a:lnSpc>
            </a:pPr>
            <a:r>
              <a:rPr lang="th-TH" dirty="0" smtClean="0"/>
              <a:t>ภาษาซี (</a:t>
            </a:r>
            <a:r>
              <a:rPr lang="en-US" dirty="0" smtClean="0"/>
              <a:t>C Programming Language) </a:t>
            </a:r>
            <a:r>
              <a:rPr lang="th-TH" dirty="0" smtClean="0"/>
              <a:t>ถูกพัฒนาขึ้นมาในปี ค.ศ. 1970 โดย </a:t>
            </a:r>
            <a:r>
              <a:rPr lang="en-US" dirty="0" smtClean="0"/>
              <a:t>Dennis Ritchie </a:t>
            </a:r>
            <a:r>
              <a:rPr lang="th-TH" dirty="0" smtClean="0"/>
              <a:t>แห่ง </a:t>
            </a:r>
            <a:r>
              <a:rPr lang="en-US" dirty="0" smtClean="0"/>
              <a:t>Bell Laboratories </a:t>
            </a:r>
            <a:r>
              <a:rPr lang="th-TH" dirty="0" smtClean="0"/>
              <a:t>และได้ถูกใช้งานแต่ในห้องปฏิบัติการของ </a:t>
            </a:r>
            <a:r>
              <a:rPr lang="en-US" dirty="0" smtClean="0"/>
              <a:t>Bell </a:t>
            </a:r>
          </a:p>
          <a:p>
            <a:pPr algn="thaiDist">
              <a:lnSpc>
                <a:spcPct val="120000"/>
              </a:lnSpc>
            </a:pPr>
            <a:r>
              <a:rPr lang="th-TH" dirty="0" smtClean="0"/>
              <a:t>ปี 1978 นั้น </a:t>
            </a:r>
            <a:r>
              <a:rPr lang="en-US" dirty="0" smtClean="0"/>
              <a:t>Brian </a:t>
            </a:r>
            <a:r>
              <a:rPr lang="en-US" dirty="0" err="1" smtClean="0"/>
              <a:t>Kerninghan</a:t>
            </a:r>
            <a:r>
              <a:rPr lang="en-US" dirty="0" smtClean="0"/>
              <a:t> </a:t>
            </a:r>
            <a:r>
              <a:rPr lang="th-TH" dirty="0" smtClean="0"/>
              <a:t>กับ </a:t>
            </a:r>
            <a:r>
              <a:rPr lang="en-US" dirty="0" smtClean="0"/>
              <a:t>Dennis Ritchie </a:t>
            </a:r>
            <a:r>
              <a:rPr lang="th-TH" dirty="0" smtClean="0"/>
              <a:t>จึงได้ออกหนังสือ กำหนดมาตรฐานของภาษาซี ข้อกำหนดนี้คนมักเรียกขานกันว่า </a:t>
            </a:r>
            <a:r>
              <a:rPr lang="en-US" dirty="0" smtClean="0"/>
              <a:t>K&amp;R C</a:t>
            </a:r>
          </a:p>
          <a:p>
            <a:pPr algn="thaiDist">
              <a:lnSpc>
                <a:spcPct val="120000"/>
              </a:lnSpc>
            </a:pPr>
            <a:r>
              <a:rPr lang="th-TH" dirty="0" smtClean="0"/>
              <a:t>ในกลางปี 1980 ภาษาซีก็กลายเป็นภาษาที่ได้รับความนิยม</a:t>
            </a:r>
          </a:p>
          <a:p>
            <a:pPr algn="thaiDist">
              <a:lnSpc>
                <a:spcPct val="120000"/>
              </a:lnSpc>
            </a:pPr>
            <a:r>
              <a:rPr lang="th-TH" dirty="0" smtClean="0"/>
              <a:t>ต่อมาถูกนำไปใช้ในระบบปฏิบัติการต่าง ๆ จนถูก</a:t>
            </a:r>
            <a:r>
              <a:rPr lang="th-TH" b="1" u="sng" dirty="0" smtClean="0">
                <a:solidFill>
                  <a:srgbClr val="0070C0"/>
                </a:solidFill>
              </a:rPr>
              <a:t>ใช้เป็นภาษาพื้นฐานสำหรับภาษาอื่น</a:t>
            </a:r>
            <a:r>
              <a:rPr lang="th-TH" dirty="0" smtClean="0"/>
              <a:t> เช่น ภาษาจาวา (</a:t>
            </a:r>
            <a:r>
              <a:rPr lang="en-US" dirty="0" smtClean="0"/>
              <a:t>Java) </a:t>
            </a:r>
            <a:r>
              <a:rPr lang="th-TH" dirty="0" smtClean="0"/>
              <a:t>ภาษาพีเอชพี (</a:t>
            </a:r>
            <a:r>
              <a:rPr lang="en-US" dirty="0" smtClean="0"/>
              <a:t>PHP) </a:t>
            </a:r>
            <a:r>
              <a:rPr lang="th-TH" dirty="0" smtClean="0"/>
              <a:t>ภาษาซีชาร์ป (</a:t>
            </a:r>
            <a:r>
              <a:rPr lang="en-US" dirty="0" smtClean="0"/>
              <a:t>C#) </a:t>
            </a:r>
            <a:r>
              <a:rPr lang="th-TH" dirty="0" smtClean="0"/>
              <a:t>ภาษาซีพลัสพลัส (</a:t>
            </a:r>
            <a:r>
              <a:rPr lang="en-US" dirty="0" smtClean="0"/>
              <a:t>C++) </a:t>
            </a:r>
            <a:r>
              <a:rPr lang="th-TH" dirty="0" smtClean="0"/>
              <a:t>ภาษาเพิร์ล (</a:t>
            </a:r>
            <a:r>
              <a:rPr lang="en-US" dirty="0" smtClean="0"/>
              <a:t>Perl) </a:t>
            </a:r>
            <a:r>
              <a:rPr lang="th-TH" dirty="0" smtClean="0"/>
              <a:t>ภาษาไพทอล (</a:t>
            </a:r>
            <a:r>
              <a:rPr lang="en-US" dirty="0" smtClean="0"/>
              <a:t>Python) </a:t>
            </a:r>
            <a:r>
              <a:rPr lang="th-TH" dirty="0" smtClean="0"/>
              <a:t>หรือภาษารูบี้ (</a:t>
            </a:r>
            <a:r>
              <a:rPr lang="en-US" dirty="0" smtClean="0"/>
              <a:t>Ruby) </a:t>
            </a:r>
            <a:r>
              <a:rPr lang="th-TH" dirty="0" smtClean="0"/>
              <a:t>ฯลฯ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ขั้นตอนการแปลภาษาซี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  <p:sp>
        <p:nvSpPr>
          <p:cNvPr id="7" name="Folded Corner 6"/>
          <p:cNvSpPr/>
          <p:nvPr/>
        </p:nvSpPr>
        <p:spPr>
          <a:xfrm>
            <a:off x="762000" y="1181100"/>
            <a:ext cx="19812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C</a:t>
            </a:r>
          </a:p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Source Code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762000" y="2451100"/>
            <a:ext cx="19812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latin typeface="Tahoma" pitchFamily="34" charset="0"/>
                <a:cs typeface="Tahoma" pitchFamily="34" charset="0"/>
              </a:rPr>
              <a:t>ตัวแปรโปรแกรม</a:t>
            </a:r>
            <a:br>
              <a:rPr lang="th-TH" sz="1800" b="1" dirty="0" smtClean="0">
                <a:latin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Compiler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552575" y="2234406"/>
            <a:ext cx="4000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762000" y="3721100"/>
            <a:ext cx="19812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Object code</a:t>
            </a:r>
            <a:br>
              <a:rPr lang="en-US" sz="1800" b="1" dirty="0" smtClean="0">
                <a:latin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(.obj)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552575" y="3504406"/>
            <a:ext cx="4000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762000" y="5295900"/>
            <a:ext cx="19812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Executable</a:t>
            </a:r>
            <a:br>
              <a:rPr lang="en-US" sz="1800" b="1" dirty="0" smtClean="0">
                <a:latin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Program(.exe)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 rot="5400000">
            <a:off x="1385094" y="4927600"/>
            <a:ext cx="7358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9400" y="4686300"/>
            <a:ext cx="14478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Library </a:t>
            </a:r>
            <a:br>
              <a:rPr lang="en-US" sz="1800" b="1" dirty="0" smtClean="0">
                <a:latin typeface="Tahoma" pitchFamily="34" charset="0"/>
                <a:cs typeface="Tahoma" pitchFamily="34" charset="0"/>
              </a:rPr>
            </a:br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Function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rot="10800000">
            <a:off x="1752600" y="49530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6800" y="4724400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link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7" name="Picture 16" descr="c-compil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0100" y="1181100"/>
            <a:ext cx="4191000" cy="4872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เนื้อหาประกอบด้วย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ภาษาคอมพิวเตอร์ (</a:t>
            </a:r>
            <a:r>
              <a:rPr lang="en-US" dirty="0" smtClean="0"/>
              <a:t>Computer Language)</a:t>
            </a:r>
            <a:endParaRPr lang="th-TH" dirty="0" smtClean="0"/>
          </a:p>
          <a:p>
            <a:r>
              <a:rPr lang="th-TH" dirty="0" smtClean="0"/>
              <a:t>โปรแกรมภาษา</a:t>
            </a:r>
            <a:endParaRPr lang="en-US" dirty="0" smtClean="0"/>
          </a:p>
          <a:p>
            <a:r>
              <a:rPr lang="th-TH" dirty="0" smtClean="0"/>
              <a:t>ขั้นตอนพัฒนาโปรแกรม</a:t>
            </a:r>
          </a:p>
          <a:p>
            <a:r>
              <a:rPr lang="th-TH" dirty="0" smtClean="0"/>
              <a:t>ประวัติภาษาซี</a:t>
            </a:r>
          </a:p>
          <a:p>
            <a:r>
              <a:rPr lang="th-TH" dirty="0" smtClean="0"/>
              <a:t>ขั้นตอนการแปลภาษาซี</a:t>
            </a:r>
          </a:p>
          <a:p>
            <a:r>
              <a:rPr lang="th-TH" dirty="0" smtClean="0"/>
              <a:t>โครงสร้างโปรแกรมภาษาซี</a:t>
            </a:r>
            <a:endParaRPr lang="en-US" dirty="0" smtClean="0"/>
          </a:p>
          <a:p>
            <a:r>
              <a:rPr lang="th-TH" dirty="0" smtClean="0"/>
              <a:t>การเขียน </a:t>
            </a:r>
            <a:r>
              <a:rPr lang="en-US" dirty="0" smtClean="0"/>
              <a:t>Flowchart</a:t>
            </a:r>
          </a:p>
          <a:p>
            <a:r>
              <a:rPr lang="th-TH" dirty="0" smtClean="0"/>
              <a:t>คำถามท้ายบท</a:t>
            </a:r>
          </a:p>
          <a:p>
            <a:r>
              <a:rPr lang="th-TH" dirty="0" smtClean="0"/>
              <a:t>แบบฝึกหัด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โครงสร้างโปรแกรมภาษาซี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5219700" y="1233488"/>
            <a:ext cx="3276600" cy="2439988"/>
            <a:chOff x="1920" y="2208"/>
            <a:chExt cx="2064" cy="1537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920" y="2208"/>
              <a:ext cx="2064" cy="153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main()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}</a:t>
              </a:r>
              <a:endParaRPr kumimoji="0" lang="th-TH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112" y="3168"/>
              <a:ext cx="1680" cy="237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Statements ;</a:t>
              </a:r>
              <a:endParaRPr kumimoji="0" lang="th-TH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064" y="2736"/>
              <a:ext cx="1830" cy="309"/>
            </a:xfrm>
            <a:prstGeom prst="roundRect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Local Declarations</a:t>
              </a:r>
              <a:endParaRPr kumimoji="0" lang="th-TH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0100" y="1284288"/>
            <a:ext cx="3886200" cy="4773612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104900" y="1512888"/>
            <a:ext cx="3276600" cy="376238"/>
          </a:xfrm>
          <a:prstGeom prst="rect">
            <a:avLst/>
          </a:prstGeom>
          <a:solidFill>
            <a:srgbClr val="FFCCCC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Preprocessor Statements</a:t>
            </a:r>
            <a:endParaRPr kumimoji="0" lang="th-T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1028700" y="2122488"/>
            <a:ext cx="3332163" cy="490538"/>
          </a:xfrm>
          <a:prstGeom prst="roundRect">
            <a:avLst>
              <a:gd name="adj" fmla="val 50000"/>
            </a:avLst>
          </a:prstGeom>
          <a:solidFill>
            <a:srgbClr val="FFCCCC"/>
          </a:solidFill>
          <a:ln w="9525">
            <a:solidFill>
              <a:sysClr val="window" lastClr="FFFF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Global Declarations</a:t>
            </a:r>
            <a:endParaRPr kumimoji="0" lang="th-T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104900" y="4195762"/>
            <a:ext cx="3276600" cy="376238"/>
          </a:xfrm>
          <a:prstGeom prst="rect">
            <a:avLst/>
          </a:prstGeom>
          <a:solidFill>
            <a:srgbClr val="99CC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Functions # 1</a:t>
            </a:r>
            <a:endParaRPr kumimoji="0" lang="th-T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2552700" y="4652962"/>
            <a:ext cx="152400" cy="152400"/>
          </a:xfrm>
          <a:prstGeom prst="ellipse">
            <a:avLst/>
          </a:prstGeom>
          <a:solidFill>
            <a:srgbClr val="6EA0B0"/>
          </a:solidFill>
          <a:ln w="9525">
            <a:solidFill>
              <a:sysClr val="window" lastClr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2552700" y="4881562"/>
            <a:ext cx="152400" cy="152400"/>
          </a:xfrm>
          <a:prstGeom prst="ellipse">
            <a:avLst/>
          </a:prstGeom>
          <a:solidFill>
            <a:srgbClr val="6EA0B0"/>
          </a:solidFill>
          <a:ln w="9525">
            <a:solidFill>
              <a:sysClr val="window" lastClr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2552700" y="5110162"/>
            <a:ext cx="152400" cy="152400"/>
          </a:xfrm>
          <a:prstGeom prst="ellipse">
            <a:avLst/>
          </a:prstGeom>
          <a:solidFill>
            <a:srgbClr val="6EA0B0"/>
          </a:solidFill>
          <a:ln w="9525">
            <a:solidFill>
              <a:sysClr val="window" lastClr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219700" y="3748088"/>
            <a:ext cx="3276600" cy="2439988"/>
            <a:chOff x="1920" y="2208"/>
            <a:chExt cx="2064" cy="1537"/>
          </a:xfrm>
        </p:grpSpPr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920" y="2208"/>
              <a:ext cx="2064" cy="1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int function ()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}</a:t>
              </a:r>
              <a:endParaRPr kumimoji="0" lang="th-TH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2112" y="3168"/>
              <a:ext cx="1680" cy="237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Statements ;</a:t>
              </a:r>
              <a:endParaRPr kumimoji="0" lang="th-TH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AutoShape 28"/>
            <p:cNvSpPr>
              <a:spLocks noChangeArrowheads="1"/>
            </p:cNvSpPr>
            <p:nvPr/>
          </p:nvSpPr>
          <p:spPr bwMode="auto">
            <a:xfrm>
              <a:off x="2064" y="2736"/>
              <a:ext cx="1830" cy="309"/>
            </a:xfrm>
            <a:prstGeom prst="roundRect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Local Declarations</a:t>
              </a:r>
              <a:endParaRPr kumimoji="0" lang="th-TH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2" name="Line 29"/>
          <p:cNvSpPr>
            <a:spLocks noChangeShapeType="1"/>
          </p:cNvSpPr>
          <p:nvPr/>
        </p:nvSpPr>
        <p:spPr bwMode="auto">
          <a:xfrm flipV="1">
            <a:off x="4381499" y="1219199"/>
            <a:ext cx="811213" cy="2362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V="1">
            <a:off x="4381499" y="3671888"/>
            <a:ext cx="838201" cy="29051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4381500" y="3748088"/>
            <a:ext cx="838200" cy="44291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4381500" y="4572000"/>
            <a:ext cx="838200" cy="1600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104900" y="3586162"/>
            <a:ext cx="3276600" cy="376238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main function</a:t>
            </a:r>
            <a:endParaRPr kumimoji="0" lang="th-T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104900" y="5414962"/>
            <a:ext cx="3276600" cy="376238"/>
          </a:xfrm>
          <a:prstGeom prst="rect">
            <a:avLst/>
          </a:prstGeom>
          <a:solidFill>
            <a:srgbClr val="99CC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Functions # n</a:t>
            </a:r>
            <a:endParaRPr kumimoji="0" lang="th-T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1104900" y="2857500"/>
            <a:ext cx="3276600" cy="3762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unction Prototype</a:t>
            </a:r>
            <a:endParaRPr kumimoji="0" lang="th-T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457200" y="3048000"/>
            <a:ext cx="571500" cy="1447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โครงสร้างโปรแกรมภาษาซี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ข้อความสั่งตัวประมวลผลก่อน (</a:t>
            </a:r>
            <a:r>
              <a:rPr lang="en-US" dirty="0" smtClean="0"/>
              <a:t>Preprocessor Statements)</a:t>
            </a:r>
          </a:p>
          <a:p>
            <a:r>
              <a:rPr lang="th-TH" dirty="0" smtClean="0"/>
              <a:t>รหัสต้นฉบับ (</a:t>
            </a:r>
            <a:r>
              <a:rPr lang="en-US" dirty="0" smtClean="0"/>
              <a:t>Source Code) </a:t>
            </a:r>
            <a:r>
              <a:rPr lang="th-TH" dirty="0" smtClean="0"/>
              <a:t>มีลำดับการเขียนดังนี้</a:t>
            </a:r>
          </a:p>
          <a:p>
            <a:pPr lvl="1"/>
            <a:r>
              <a:rPr lang="th-TH" dirty="0" smtClean="0"/>
              <a:t>ข้อความสั่งประกาศครอบคลุม (</a:t>
            </a:r>
            <a:r>
              <a:rPr lang="en-US" dirty="0" smtClean="0"/>
              <a:t>Global Declarations)</a:t>
            </a:r>
          </a:p>
          <a:p>
            <a:pPr lvl="1"/>
            <a:r>
              <a:rPr lang="th-TH" dirty="0" smtClean="0"/>
              <a:t>ตันแบบฟังก์ชัน (</a:t>
            </a:r>
            <a:r>
              <a:rPr lang="en-US" dirty="0" smtClean="0"/>
              <a:t>Function prototypes)</a:t>
            </a:r>
          </a:p>
          <a:p>
            <a:pPr lvl="1"/>
            <a:r>
              <a:rPr lang="th-TH" b="1" dirty="0" smtClean="0">
                <a:solidFill>
                  <a:srgbClr val="0070C0"/>
                </a:solidFill>
              </a:rPr>
              <a:t>ฟังก์ชันหลัก (</a:t>
            </a:r>
            <a:r>
              <a:rPr lang="en-US" b="1" dirty="0" smtClean="0">
                <a:solidFill>
                  <a:srgbClr val="0070C0"/>
                </a:solidFill>
              </a:rPr>
              <a:t>main function) </a:t>
            </a:r>
            <a:r>
              <a:rPr lang="th-TH" dirty="0" smtClean="0"/>
              <a:t>มีได้เพียงฟังก์ชันเดียว</a:t>
            </a:r>
          </a:p>
          <a:p>
            <a:pPr lvl="1"/>
            <a:r>
              <a:rPr lang="th-TH" dirty="0" smtClean="0"/>
              <a:t>ฟังก์ชัน (</a:t>
            </a:r>
            <a:r>
              <a:rPr lang="en-US" dirty="0" smtClean="0"/>
              <a:t>functions) </a:t>
            </a:r>
            <a:r>
              <a:rPr lang="th-TH" dirty="0" smtClean="0"/>
              <a:t>มีได้หลายฟังก์ชัน</a:t>
            </a:r>
          </a:p>
          <a:p>
            <a:pPr lvl="1"/>
            <a:r>
              <a:rPr lang="th-TH" dirty="0" smtClean="0"/>
              <a:t>ข้อความสั่งประกาศตัวแปรเฉพาะที่ (</a:t>
            </a:r>
            <a:r>
              <a:rPr lang="en-US" dirty="0" smtClean="0"/>
              <a:t>Local Declarations)</a:t>
            </a:r>
          </a:p>
          <a:p>
            <a:r>
              <a:rPr lang="th-TH" dirty="0" smtClean="0"/>
              <a:t>คำอธิบาย (</a:t>
            </a:r>
            <a:r>
              <a:rPr lang="en-US" dirty="0" smtClean="0"/>
              <a:t>Program Comments)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86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1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  <p:sp>
        <p:nvSpPr>
          <p:cNvPr id="8" name="Rounded Rectangle 7"/>
          <p:cNvSpPr/>
          <p:nvPr/>
        </p:nvSpPr>
        <p:spPr>
          <a:xfrm>
            <a:off x="318052" y="854766"/>
            <a:ext cx="8577470" cy="5417234"/>
          </a:xfrm>
          <a:prstGeom prst="roundRect">
            <a:avLst>
              <a:gd name="adj" fmla="val 3681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     </a:t>
            </a:r>
            <a:r>
              <a:rPr lang="th-TH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PI 3.142</a:t>
            </a:r>
            <a:r>
              <a:rPr lang="th-TH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	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float result;          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Global declaration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float area(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r);     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prototypes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             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Main Function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radius;          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Local declaration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d",&amp;radius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result = area(radius);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f",result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  Input     : radius		// Comments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Output    : area */                  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float area(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r)      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return (PI*r*r);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Statements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13183"/>
            <a:ext cx="8784976" cy="1322499"/>
          </a:xfrm>
        </p:spPr>
        <p:txBody>
          <a:bodyPr>
            <a:normAutofit fontScale="77500" lnSpcReduction="20000"/>
          </a:bodyPr>
          <a:lstStyle/>
          <a:p>
            <a:r>
              <a:rPr lang="th-TH" dirty="0" smtClean="0"/>
              <a:t>ขึ้นต้นด้วยเครื่องหมาย </a:t>
            </a:r>
            <a:r>
              <a:rPr lang="th-TH" b="1" dirty="0" smtClean="0">
                <a:solidFill>
                  <a:srgbClr val="0070C0"/>
                </a:solidFill>
              </a:rPr>
              <a:t>#</a:t>
            </a:r>
          </a:p>
          <a:p>
            <a:r>
              <a:rPr lang="th-TH" dirty="0" smtClean="0"/>
              <a:t>ใช้เรียกไฟล์ที่โปรแกรมใช้ในการทำงานร่วมกัน</a:t>
            </a:r>
          </a:p>
          <a:p>
            <a:r>
              <a:rPr lang="th-TH" dirty="0" smtClean="0"/>
              <a:t>ใช้กำหนดค่าคงที่ให้กับโปรแกรม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387626" y="2435682"/>
            <a:ext cx="8557591" cy="3796444"/>
          </a:xfrm>
          <a:prstGeom prst="roundRect">
            <a:avLst>
              <a:gd name="adj" fmla="val 4354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  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PI 3.142</a:t>
            </a:r>
            <a:r>
              <a:rPr lang="th-TH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 result;        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Global declaration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 area(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r);   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prototypes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main()           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Main Function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radius;        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Local declaration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d",&amp;radius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 result = area(radius);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f",result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7626" y="2513846"/>
            <a:ext cx="3531498" cy="609600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52939"/>
            <a:ext cx="8784976" cy="5156381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ใช้เรียกไฟล์ที่โปรแกรมใช้ในการทำงานร่วมกัน</a:t>
            </a:r>
          </a:p>
          <a:p>
            <a:endParaRPr lang="th-TH" dirty="0" smtClean="0"/>
          </a:p>
          <a:p>
            <a:endParaRPr lang="th-TH" dirty="0" smtClean="0"/>
          </a:p>
          <a:p>
            <a:r>
              <a:rPr lang="th-TH" dirty="0" smtClean="0"/>
              <a:t>ไฟล์ .</a:t>
            </a:r>
            <a:r>
              <a:rPr lang="en-US" dirty="0" smtClean="0"/>
              <a:t>h </a:t>
            </a:r>
            <a:r>
              <a:rPr lang="th-TH" dirty="0" smtClean="0"/>
              <a:t>ย่อมาจาก </a:t>
            </a:r>
            <a:r>
              <a:rPr lang="en-US" dirty="0" smtClean="0"/>
              <a:t>Header file</a:t>
            </a:r>
          </a:p>
          <a:p>
            <a:endParaRPr lang="en-US" dirty="0" smtClean="0"/>
          </a:p>
          <a:p>
            <a:r>
              <a:rPr lang="th-TH" dirty="0" smtClean="0"/>
              <a:t>อ่านข้อมูลจากแฟ้ม </a:t>
            </a:r>
            <a:r>
              <a:rPr lang="en-US" dirty="0" err="1" smtClean="0"/>
              <a:t>stdio.h</a:t>
            </a:r>
            <a:r>
              <a:rPr lang="en-US" dirty="0" smtClean="0"/>
              <a:t> </a:t>
            </a:r>
            <a:r>
              <a:rPr lang="th-TH" dirty="0" smtClean="0"/>
              <a:t>สำหรับไว้ใช้ในโปรแกรม</a:t>
            </a:r>
          </a:p>
          <a:p>
            <a:pPr lvl="1"/>
            <a:r>
              <a:rPr lang="th-TH" b="1" dirty="0" smtClean="0"/>
              <a:t>&lt; &gt;</a:t>
            </a:r>
            <a:r>
              <a:rPr lang="th-TH" dirty="0" smtClean="0"/>
              <a:t> จะเรียกไฟล์ใน </a:t>
            </a:r>
            <a:r>
              <a:rPr lang="en-US" dirty="0" smtClean="0"/>
              <a:t>directory include </a:t>
            </a:r>
            <a:r>
              <a:rPr lang="th-TH" dirty="0" smtClean="0"/>
              <a:t>ที่กำหนดโดยตัวคอมไพล์เลอร์</a:t>
            </a:r>
          </a:p>
          <a:p>
            <a:pPr lvl="1" algn="thaiDist"/>
            <a:r>
              <a:rPr lang="th-TH" b="1" dirty="0" smtClean="0"/>
              <a:t>“  ”</a:t>
            </a:r>
            <a:r>
              <a:rPr lang="th-TH" dirty="0" smtClean="0"/>
              <a:t>  จะเรียกไฟล์ใน </a:t>
            </a:r>
            <a:r>
              <a:rPr lang="en-US" dirty="0" smtClean="0"/>
              <a:t>directory </a:t>
            </a:r>
            <a:r>
              <a:rPr lang="th-TH" dirty="0" smtClean="0"/>
              <a:t>ทีทำงานอยู่ในปัจจุบันก่อน หากไม่พบค่อยไปหาใน </a:t>
            </a:r>
            <a:r>
              <a:rPr lang="en-US" dirty="0" smtClean="0"/>
              <a:t>directory include </a:t>
            </a:r>
            <a:r>
              <a:rPr lang="th-TH" dirty="0" smtClean="0"/>
              <a:t>ของตัวคอมไพล์เลอร์</a:t>
            </a:r>
          </a:p>
          <a:p>
            <a:endParaRPr lang="th-TH" dirty="0" smtClean="0"/>
          </a:p>
          <a:p>
            <a:pPr lvl="2"/>
            <a:r>
              <a:rPr lang="th-TH" dirty="0" smtClean="0"/>
              <a:t>หมายเหตุ </a:t>
            </a:r>
            <a:r>
              <a:rPr lang="en-US" b="1" dirty="0" err="1" smtClean="0"/>
              <a:t>stdio.h</a:t>
            </a:r>
            <a:r>
              <a:rPr lang="th-TH" dirty="0" smtClean="0"/>
              <a:t> เป็น </a:t>
            </a:r>
            <a:r>
              <a:rPr lang="en-US" dirty="0" smtClean="0"/>
              <a:t>Library </a:t>
            </a:r>
            <a:r>
              <a:rPr lang="th-TH" dirty="0" smtClean="0"/>
              <a:t>สำหรับใช้คำสั่ง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52600" y="1573441"/>
            <a:ext cx="5638800" cy="435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ชื่อไฟล์&gt;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52600" y="2179279"/>
            <a:ext cx="5638800" cy="4420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ชื่อไฟล์”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9023" y="3052100"/>
            <a:ext cx="5647197" cy="493950"/>
          </a:xfrm>
          <a:prstGeom prst="roundRect">
            <a:avLst>
              <a:gd name="adj" fmla="val 27441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400" b="1" kern="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#define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ใช้สำหรับนิยามชื่อแทนส่วนของโปรแกรม</a:t>
            </a:r>
          </a:p>
          <a:p>
            <a:endParaRPr lang="th-TH" dirty="0" smtClean="0"/>
          </a:p>
          <a:p>
            <a:pPr algn="thaiDist"/>
            <a:r>
              <a:rPr lang="th-TH" dirty="0" smtClean="0"/>
              <a:t>เมื่อคอมไพเลอร์แปลไปจนพบ </a:t>
            </a:r>
            <a:r>
              <a:rPr lang="th-TH" b="1" dirty="0" smtClean="0">
                <a:solidFill>
                  <a:srgbClr val="0070C0"/>
                </a:solidFill>
              </a:rPr>
              <a:t>ชื่อ </a:t>
            </a:r>
            <a:r>
              <a:rPr lang="th-TH" dirty="0" smtClean="0"/>
              <a:t>ที่นิยามด้วย </a:t>
            </a:r>
            <a:r>
              <a:rPr lang="th-TH" b="1" dirty="0" smtClean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define</a:t>
            </a:r>
            <a:r>
              <a:rPr lang="en-US" dirty="0" smtClean="0"/>
              <a:t> </a:t>
            </a:r>
            <a:r>
              <a:rPr lang="th-TH" dirty="0" smtClean="0"/>
              <a:t>ก็จะทำการเปลี่ยนชื่อนั้นให้เป็น </a:t>
            </a:r>
            <a:r>
              <a:rPr lang="th-TH" b="1" kern="0" dirty="0" smtClean="0">
                <a:solidFill>
                  <a:schemeClr val="accent6">
                    <a:lumMod val="75000"/>
                  </a:schemeClr>
                </a:solidFill>
              </a:rPr>
              <a:t>ค่าที่ต้องการ</a:t>
            </a:r>
            <a:r>
              <a:rPr lang="th-TH" dirty="0" smtClean="0"/>
              <a:t>  แล้วจึงแปลต่อไป</a:t>
            </a:r>
          </a:p>
          <a:p>
            <a:r>
              <a:rPr lang="th-TH" dirty="0" smtClean="0"/>
              <a:t>ใช้กำหนดค่าคงที่ต่าง ๆ หรือสิ่งที่ทำซ้ำ ๆ ในโปรแกรมได้</a:t>
            </a:r>
          </a:p>
          <a:p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  <a:p>
            <a:pPr lvl="1" algn="thaiDist"/>
            <a:r>
              <a:rPr lang="th-TH" dirty="0" smtClean="0"/>
              <a:t>เช่น </a:t>
            </a:r>
            <a:r>
              <a:rPr lang="en-US" b="1" kern="0" dirty="0" smtClean="0">
                <a:solidFill>
                  <a:schemeClr val="accent3">
                    <a:lumMod val="75000"/>
                  </a:schemeClr>
                </a:solidFill>
              </a:rPr>
              <a:t>#define </a:t>
            </a:r>
            <a:r>
              <a:rPr lang="en-US" kern="0" dirty="0" smtClean="0">
                <a:solidFill>
                  <a:schemeClr val="accent3">
                    <a:lumMod val="75000"/>
                  </a:schemeClr>
                </a:solidFill>
              </a:rPr>
              <a:t>PI 3.142</a:t>
            </a:r>
            <a:r>
              <a:rPr lang="th-TH" dirty="0" smtClean="0"/>
              <a:t> เมื่อเจอคำว่า </a:t>
            </a:r>
            <a:r>
              <a:rPr lang="en-US" b="1" dirty="0" smtClean="0"/>
              <a:t>PI</a:t>
            </a:r>
            <a:r>
              <a:rPr lang="en-US" dirty="0" smtClean="0"/>
              <a:t> </a:t>
            </a:r>
            <a:r>
              <a:rPr lang="th-TH" dirty="0" smtClean="0"/>
              <a:t>ในส่วนไหนของโปรแกรมจะ ถือว่ามีค่าเท่ากับ </a:t>
            </a:r>
            <a:r>
              <a:rPr lang="th-TH" b="1" dirty="0" smtClean="0"/>
              <a:t>3.142</a:t>
            </a:r>
            <a:r>
              <a:rPr lang="th-TH" dirty="0" smtClean="0"/>
              <a:t> ทำให้เราไม่ต้องเขียน 3.142 ซ้ำ ๆ</a:t>
            </a:r>
            <a:endParaRPr lang="th-TH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52600" y="1682343"/>
            <a:ext cx="5638800" cy="48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b="1" kern="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ชื่อ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ค่าที่ต้องการ</a:t>
            </a:r>
            <a:endParaRPr lang="en-US" sz="24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0112" y="3538348"/>
            <a:ext cx="7946384" cy="1523759"/>
          </a:xfrm>
          <a:prstGeom prst="roundRect">
            <a:avLst>
              <a:gd name="adj" fmla="val 11345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PI 3.142</a:t>
            </a:r>
            <a:r>
              <a:rPr lang="th-TH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</a:t>
            </a:r>
            <a:r>
              <a:rPr lang="th-TH" sz="2400" kern="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//(กำหนดค่า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 = 3.142)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vat 7	</a:t>
            </a:r>
            <a:r>
              <a:rPr lang="th-TH" sz="2400" kern="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//(กำหนดค่า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vat = 7)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NULL 0	</a:t>
            </a:r>
            <a:r>
              <a:rPr lang="th-TH" sz="2400" kern="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//(กำหนดค่า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 = 0)</a:t>
            </a:r>
            <a:endParaRPr lang="en-US" sz="2400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X (2*3)	</a:t>
            </a:r>
            <a:r>
              <a:rPr lang="th-TH" sz="2400" kern="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//(กำหนดค่า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= (2*3) = 6)</a:t>
            </a:r>
            <a:endParaRPr lang="en-US" sz="2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Declarations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42999"/>
            <a:ext cx="8784976" cy="824961"/>
          </a:xfrm>
        </p:spPr>
        <p:txBody>
          <a:bodyPr>
            <a:normAutofit fontScale="77500" lnSpcReduction="20000"/>
          </a:bodyPr>
          <a:lstStyle/>
          <a:p>
            <a:r>
              <a:rPr lang="th-TH" dirty="0" smtClean="0"/>
              <a:t>ใช้ประกาศตัวแปรส่วนกลาง สามารถถูกเรียกใช้ได้จากทุกส่วนของโปรแกรม สังเกตง่าย ๆ โดย ตัวแปรที่อยู่นอกเครื่องหมาย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278296" y="1967961"/>
            <a:ext cx="8587408" cy="4302471"/>
          </a:xfrm>
          <a:prstGeom prst="roundRect">
            <a:avLst>
              <a:gd name="adj" fmla="val 3681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PI 3.142</a:t>
            </a:r>
            <a:r>
              <a:rPr lang="th-TH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result;    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Global declaration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area(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r);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prototypes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main()       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Main Function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radius;    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Local declaration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d",&amp;radius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result = area(radius);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f",result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area(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r)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  return (PI*r*r);  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8295" y="2673626"/>
            <a:ext cx="3548269" cy="685800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ตันแบบฟังก์ชัน (</a:t>
            </a:r>
            <a:r>
              <a:rPr lang="en-US" dirty="0" smtClean="0"/>
              <a:t>Function Prototypes)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23122"/>
            <a:ext cx="8784976" cy="834900"/>
          </a:xfrm>
        </p:spPr>
        <p:txBody>
          <a:bodyPr>
            <a:normAutofit fontScale="77500" lnSpcReduction="20000"/>
          </a:bodyPr>
          <a:lstStyle/>
          <a:p>
            <a:r>
              <a:rPr lang="th-TH" dirty="0" smtClean="0"/>
              <a:t>ใช้ประกาศฟังก์ชัน เพื่อบอกให้ตัวแปลโปรแกรมทราบถึง ชนิดของค่าต่างๆ ที่ส่งไปยังฟังก์ชัน และชนิดของค่าที่ส่งกลับ 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288235" y="1958022"/>
            <a:ext cx="8647043" cy="4302471"/>
          </a:xfrm>
          <a:prstGeom prst="roundRect">
            <a:avLst>
              <a:gd name="adj" fmla="val 3681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PI 3.142</a:t>
            </a:r>
            <a:r>
              <a:rPr lang="th-TH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result;      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Global declaration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area(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r); 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prototypes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main()       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Main Function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radius;    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Local declaration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d",&amp;radius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result = area(radius);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f",result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area(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r)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  return (PI*r*r);  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8235" y="2842331"/>
            <a:ext cx="3387119" cy="362519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ฟังก์ชันหลัก (</a:t>
            </a:r>
            <a:r>
              <a:rPr lang="en-US" dirty="0" smtClean="0"/>
              <a:t>main function)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เป็นจุดเริ่มต้นของการกระทำการ</a:t>
            </a:r>
          </a:p>
          <a:p>
            <a:r>
              <a:rPr lang="th-TH" dirty="0" smtClean="0"/>
              <a:t>เริ่มต้นด้วย </a:t>
            </a:r>
            <a:r>
              <a:rPr lang="en-US" b="1" dirty="0" smtClean="0">
                <a:solidFill>
                  <a:srgbClr val="0070C0"/>
                </a:solidFill>
              </a:rPr>
              <a:t>main() </a:t>
            </a:r>
            <a:r>
              <a:rPr lang="th-TH" dirty="0" smtClean="0"/>
              <a:t>และตามด้วยเครื่องหมาย 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</a:p>
          <a:p>
            <a:r>
              <a:rPr lang="th-TH" dirty="0" smtClean="0"/>
              <a:t>ประกอบไปด้วยคำสั่ง(</a:t>
            </a:r>
            <a:r>
              <a:rPr lang="en-US" dirty="0" smtClean="0"/>
              <a:t>Statement) </a:t>
            </a:r>
            <a:r>
              <a:rPr lang="th-TH" dirty="0" smtClean="0"/>
              <a:t>ต่างๆ ที่จะให้โปรแกรมทำงาน แต่ละคำสั่งจะต้องจบด้วยเซมิโคลอน </a:t>
            </a:r>
            <a:r>
              <a:rPr lang="th-TH" b="1" dirty="0" smtClean="0">
                <a:solidFill>
                  <a:srgbClr val="C00000"/>
                </a:solidFill>
              </a:rPr>
              <a:t>;</a:t>
            </a:r>
            <a:r>
              <a:rPr lang="th-TH" dirty="0" smtClean="0"/>
              <a:t> (</a:t>
            </a:r>
            <a:r>
              <a:rPr lang="en-US" dirty="0" smtClean="0"/>
              <a:t>Semicolon)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  <p:sp>
        <p:nvSpPr>
          <p:cNvPr id="7" name="5-Point Star 6"/>
          <p:cNvSpPr/>
          <p:nvPr/>
        </p:nvSpPr>
        <p:spPr>
          <a:xfrm rot="291667">
            <a:off x="7213593" y="809412"/>
            <a:ext cx="958788" cy="807868"/>
          </a:xfrm>
          <a:prstGeom prst="star5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th-TH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7748" y="3785566"/>
            <a:ext cx="8458200" cy="2438160"/>
          </a:xfrm>
          <a:prstGeom prst="roundRect">
            <a:avLst>
              <a:gd name="adj" fmla="val 7322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main()             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Main Function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radius;          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Local declaration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d",&amp;radius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result = area(radius);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f",result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ฟังก์ชัน (</a:t>
            </a:r>
            <a:r>
              <a:rPr lang="en-US" dirty="0" smtClean="0"/>
              <a:t>functions)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ฟังก์ชันคือโปรแกรมย่อยที่ทำงานอย่างใดอย่างหนึ่ง</a:t>
            </a:r>
          </a:p>
          <a:p>
            <a:pPr algn="thaiDist"/>
            <a:r>
              <a:rPr lang="th-TH" dirty="0" smtClean="0"/>
              <a:t>ในภาษาซี ฟังก์ชันจำทำงาน ภายในปีกกา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  <a:r>
              <a:rPr lang="en-US" dirty="0" smtClean="0"/>
              <a:t> </a:t>
            </a:r>
            <a:r>
              <a:rPr lang="th-TH" dirty="0" smtClean="0"/>
              <a:t>ซึ่งจะประกอบด้วยคำสั่ง(</a:t>
            </a:r>
            <a:r>
              <a:rPr lang="en-US" dirty="0" smtClean="0"/>
              <a:t>Statement) </a:t>
            </a:r>
            <a:r>
              <a:rPr lang="th-TH" dirty="0" smtClean="0"/>
              <a:t>ต่างๆ</a:t>
            </a:r>
          </a:p>
          <a:p>
            <a:r>
              <a:rPr lang="th-TH" dirty="0" smtClean="0"/>
              <a:t>อาจมีการรับส่งค่าระหว่างฟังก์ชันและฟังก์ชันหลัก</a:t>
            </a:r>
          </a:p>
          <a:p>
            <a:pPr algn="thaiDist"/>
            <a:r>
              <a:rPr lang="th-TH" dirty="0" smtClean="0"/>
              <a:t>สามารถเรียกใช้ซ้ำตามเท่าที่ต้องการได้ ทำให้ไม่จำเป็นต้องเขียนโค้ดการทำงานแบบเดิมซ้ำ ๆ</a:t>
            </a:r>
          </a:p>
          <a:p>
            <a:pPr algn="thaiDist"/>
            <a:endParaRPr lang="th-TH" dirty="0" smtClean="0"/>
          </a:p>
          <a:p>
            <a:pPr algn="thaiDist"/>
            <a:endParaRPr lang="th-TH" dirty="0" smtClean="0"/>
          </a:p>
          <a:p>
            <a:pPr algn="thaiDist"/>
            <a:endParaRPr lang="th-TH" dirty="0" smtClean="0"/>
          </a:p>
          <a:p>
            <a:pPr lvl="1" algn="thaiDist"/>
            <a:endParaRPr lang="th-TH" dirty="0" smtClean="0"/>
          </a:p>
          <a:p>
            <a:pPr lvl="1" algn="thaiDist"/>
            <a:r>
              <a:rPr lang="th-TH" dirty="0" smtClean="0"/>
              <a:t>จากตัวอย่าง ฟังก์ชัน </a:t>
            </a:r>
            <a:r>
              <a:rPr lang="en-US" b="1" dirty="0" smtClean="0"/>
              <a:t>area</a:t>
            </a:r>
            <a:r>
              <a:rPr lang="en-US" dirty="0" smtClean="0"/>
              <a:t> </a:t>
            </a:r>
            <a:r>
              <a:rPr lang="th-TH" dirty="0" smtClean="0"/>
              <a:t>ทำหน้าที่เฉพาะหาพื้นที่วงกลม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1073199" y="3992847"/>
            <a:ext cx="7128792" cy="1479372"/>
          </a:xfrm>
          <a:prstGeom prst="roundRect">
            <a:avLst>
              <a:gd name="adj" fmla="val 11482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area(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r)    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return (PI*r*r);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ภาษาคอมพิวเตอร์ (</a:t>
            </a:r>
            <a:r>
              <a:rPr lang="en-US" dirty="0" smtClean="0"/>
              <a:t>Computer Language)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หมายถึง ภาษาที่สามารถนำมาใช้เขียนโปรแกรมคอมพิวเตอร์ได้</a:t>
            </a:r>
          </a:p>
          <a:p>
            <a:pPr lvl="1"/>
            <a:r>
              <a:rPr lang="th-TH" dirty="0" smtClean="0"/>
              <a:t>แบ่งเป็น ภาษาเครื่อง ภาษาระดับต่ำ ภาษาระดับสูง</a:t>
            </a:r>
          </a:p>
          <a:p>
            <a:pPr>
              <a:buNone/>
            </a:pPr>
            <a:endParaRPr lang="th-TH" dirty="0" smtClean="0"/>
          </a:p>
          <a:p>
            <a:pPr marL="457200" indent="-457200">
              <a:buFont typeface="+mj-lt"/>
              <a:buAutoNum type="arabicPeriod"/>
            </a:pPr>
            <a:r>
              <a:rPr lang="th-TH" b="1" dirty="0" smtClean="0">
                <a:solidFill>
                  <a:srgbClr val="0070C0"/>
                </a:solidFill>
              </a:rPr>
              <a:t>ภาษาเครื่อง (</a:t>
            </a:r>
            <a:r>
              <a:rPr lang="en-US" b="1" dirty="0" smtClean="0">
                <a:solidFill>
                  <a:srgbClr val="0070C0"/>
                </a:solidFill>
              </a:rPr>
              <a:t>Machine Language)</a:t>
            </a:r>
          </a:p>
          <a:p>
            <a:pPr lvl="1" algn="thaiDist"/>
            <a:r>
              <a:rPr lang="th-TH" dirty="0" smtClean="0"/>
              <a:t>เป็นภาษาคอมพิวเตอร์ระดับที่ต่ำที่สุด เพราะใช้ เลขฐานสอง </a:t>
            </a:r>
            <a:r>
              <a:rPr lang="en-US" dirty="0" smtClean="0"/>
              <a:t>(0,1)</a:t>
            </a:r>
            <a:r>
              <a:rPr lang="th-TH" dirty="0" smtClean="0"/>
              <a:t> แทนข้อมูลและคำสั่งต่างๆทั้งหมด</a:t>
            </a:r>
          </a:p>
          <a:p>
            <a:pPr lvl="1"/>
            <a:r>
              <a:rPr lang="th-TH" dirty="0" smtClean="0"/>
              <a:t>เช่น คำสั่งของภาษาเครื่อง 1 + 3 เขียนได้เป็น</a:t>
            </a:r>
          </a:p>
          <a:p>
            <a:pPr lvl="1"/>
            <a:endParaRPr lang="th-TH" dirty="0" smtClean="0"/>
          </a:p>
          <a:p>
            <a:pPr lvl="1"/>
            <a:endParaRPr lang="th-TH" dirty="0" smtClean="0"/>
          </a:p>
          <a:p>
            <a:pPr lvl="1"/>
            <a:r>
              <a:rPr lang="th-TH" b="1" dirty="0" smtClean="0"/>
              <a:t>เข้าใจยากมาก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1619672" y="4884372"/>
            <a:ext cx="5832648" cy="504056"/>
          </a:xfrm>
          <a:prstGeom prst="roundRect">
            <a:avLst>
              <a:gd name="adj" fmla="val 22714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 smtClean="0">
                <a:solidFill>
                  <a:schemeClr val="tx1"/>
                </a:solidFill>
                <a:latin typeface="Courier New" pitchFamily="49" charset="0"/>
                <a:cs typeface="Tahoma" pitchFamily="34" charset="0"/>
              </a:rPr>
              <a:t>00000001   10101010   00000011</a:t>
            </a:r>
            <a:endParaRPr lang="th-TH" sz="2400" b="1" dirty="0">
              <a:solidFill>
                <a:schemeClr val="tx1"/>
              </a:solidFill>
              <a:latin typeface="Courier New" pitchFamily="49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Declarations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59"/>
            <a:ext cx="8784976" cy="987423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ประกาศตัวแปรเฉพาะที่ ถูกใช้ภายใน </a:t>
            </a:r>
            <a:r>
              <a:rPr lang="en-US" dirty="0" smtClean="0"/>
              <a:t>main </a:t>
            </a:r>
            <a:r>
              <a:rPr lang="th-TH" dirty="0" smtClean="0"/>
              <a:t>หรือฟังก์ชันเท่านั้น</a:t>
            </a:r>
          </a:p>
          <a:p>
            <a:r>
              <a:rPr lang="th-TH" dirty="0" smtClean="0"/>
              <a:t>ใช้ได้ภายใน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  <a:r>
              <a:rPr lang="en-US" b="1" dirty="0" smtClean="0"/>
              <a:t> </a:t>
            </a:r>
            <a:r>
              <a:rPr lang="th-TH" dirty="0" smtClean="0"/>
              <a:t>เท่านั้น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268357" y="2335696"/>
            <a:ext cx="8716617" cy="3931943"/>
          </a:xfrm>
          <a:prstGeom prst="roundRect">
            <a:avLst>
              <a:gd name="adj" fmla="val 3681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   		</a:t>
            </a:r>
            <a:r>
              <a:rPr lang="en-US" sz="20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PI 3.14</a:t>
            </a:r>
            <a:r>
              <a:rPr lang="th-TH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	</a:t>
            </a:r>
            <a:r>
              <a:rPr lang="en-US" sz="20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	</a:t>
            </a:r>
            <a:r>
              <a:rPr lang="en-US" sz="20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Preprocessor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result;         		</a:t>
            </a:r>
            <a:r>
              <a:rPr lang="en-US" sz="20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Global declaration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area(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r);    		</a:t>
            </a:r>
            <a:r>
              <a:rPr lang="en-US" sz="20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prototypes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main()            		</a:t>
            </a:r>
            <a:r>
              <a:rPr lang="en-US" sz="20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Main Function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radius;         		</a:t>
            </a:r>
            <a:r>
              <a:rPr lang="en-US" sz="20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Local declaration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d",&amp;radius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result = area(radius);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f",result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area(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r)     		</a:t>
            </a:r>
            <a:r>
              <a:rPr lang="en-US" sz="20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{  return (PI*r*r);  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6957" y="3881057"/>
            <a:ext cx="3178397" cy="362519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คำอธิบาย (</a:t>
            </a:r>
            <a:r>
              <a:rPr lang="en-US" dirty="0" smtClean="0"/>
              <a:t>Program Comments)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2862371"/>
          </a:xfrm>
        </p:spPr>
        <p:txBody>
          <a:bodyPr>
            <a:normAutofit fontScale="92500" lnSpcReduction="10000"/>
          </a:bodyPr>
          <a:lstStyle/>
          <a:p>
            <a:r>
              <a:rPr lang="th-TH" dirty="0" smtClean="0"/>
              <a:t>ใช้เขียนส่วนอธิบายโปรแกรม (</a:t>
            </a:r>
            <a:r>
              <a:rPr lang="en-US" dirty="0" smtClean="0"/>
              <a:t>Comment)</a:t>
            </a:r>
          </a:p>
          <a:p>
            <a:r>
              <a:rPr lang="th-TH" dirty="0" smtClean="0"/>
              <a:t>ช่วยให้ผู้ศึกษาโปรแกรมภายหลังเข้าใจการทำงานของโปรแกรม</a:t>
            </a:r>
          </a:p>
          <a:p>
            <a:r>
              <a:rPr lang="th-TH" dirty="0" smtClean="0"/>
              <a:t>ส่วนของคำอธิบายจะไม่ถูกคอมไพล์</a:t>
            </a:r>
          </a:p>
          <a:p>
            <a:r>
              <a:rPr lang="th-TH" dirty="0" smtClean="0"/>
              <a:t>คำอธิบายมี 2 แบบ  </a:t>
            </a:r>
            <a:r>
              <a:rPr lang="th-TH" b="1" dirty="0" smtClean="0">
                <a:solidFill>
                  <a:srgbClr val="0070C0"/>
                </a:solidFill>
              </a:rPr>
              <a:t>/*  */</a:t>
            </a:r>
            <a:r>
              <a:rPr lang="th-TH" dirty="0" smtClean="0"/>
              <a:t>   และ </a:t>
            </a:r>
            <a:r>
              <a:rPr lang="th-TH" b="1" dirty="0" smtClean="0">
                <a:solidFill>
                  <a:srgbClr val="0070C0"/>
                </a:solidFill>
              </a:rPr>
              <a:t>//</a:t>
            </a:r>
          </a:p>
          <a:p>
            <a:r>
              <a:rPr lang="th-TH" b="1" dirty="0" smtClean="0"/>
              <a:t>โปรแกรมที่ดีควรมีคำอธิบาย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  <p:sp>
        <p:nvSpPr>
          <p:cNvPr id="8" name="Rounded Rectangle 7"/>
          <p:cNvSpPr/>
          <p:nvPr/>
        </p:nvSpPr>
        <p:spPr>
          <a:xfrm>
            <a:off x="715617" y="4061558"/>
            <a:ext cx="7742583" cy="2100809"/>
          </a:xfrm>
          <a:prstGeom prst="roundRect">
            <a:avLst>
              <a:gd name="adj" fmla="val 8752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  Input     : radius		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Output    : area */                   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area(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r)    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Function 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return (PI*r*r);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329" y="1119673"/>
            <a:ext cx="8784976" cy="1206083"/>
          </a:xfrm>
        </p:spPr>
        <p:txBody>
          <a:bodyPr>
            <a:normAutofit fontScale="92500"/>
          </a:bodyPr>
          <a:lstStyle/>
          <a:p>
            <a:pPr algn="thaiDist"/>
            <a:r>
              <a:rPr lang="en-US" dirty="0" smtClean="0"/>
              <a:t>Flowchart </a:t>
            </a:r>
            <a:r>
              <a:rPr lang="th-TH" dirty="0" smtClean="0"/>
              <a:t>คือ การแสดงขั้นตอนการทำงานโดยใช้สัญลักษณ์รูปภาพเป็นตัวสื่อความหมายและใช้ลูกศรกำหนดทิศทางการทำงานในแต่ละขั้นตอน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20391"/>
              </p:ext>
            </p:extLst>
          </p:nvPr>
        </p:nvGraphicFramePr>
        <p:xfrm>
          <a:off x="586409" y="2196549"/>
          <a:ext cx="8269356" cy="404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489"/>
                <a:gridCol w="6325867"/>
              </a:tblGrid>
              <a:tr h="6684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สัญลักษณ์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ความหมาย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731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จุดเริ่มต้น หรือ สุดสิ้นสุด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668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รับข้อมูล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(Input) 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แสดงข้อมูล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(Output)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668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การคำนวณ</a:t>
                      </a:r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(Process)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1308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การตัดสินใจ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(Decision) </a:t>
                      </a: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/>
                      </a:r>
                      <a:b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การเปรียบเทียบ (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Compare)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1027043" y="2972201"/>
            <a:ext cx="1066800" cy="4191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950843" y="3706533"/>
            <a:ext cx="12192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1027043" y="4348537"/>
            <a:ext cx="1009680" cy="44290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AutoShape 85"/>
          <p:cNvSpPr>
            <a:spLocks noChangeArrowheads="1"/>
          </p:cNvSpPr>
          <p:nvPr/>
        </p:nvSpPr>
        <p:spPr bwMode="auto">
          <a:xfrm>
            <a:off x="979418" y="5236365"/>
            <a:ext cx="1162050" cy="541337"/>
          </a:xfrm>
          <a:prstGeom prst="diamond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(2)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58870"/>
              </p:ext>
            </p:extLst>
          </p:nvPr>
        </p:nvGraphicFramePr>
        <p:xfrm>
          <a:off x="768626" y="1658179"/>
          <a:ext cx="7581900" cy="402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21"/>
                <a:gridCol w="5799979"/>
              </a:tblGrid>
              <a:tr h="7488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สัญลักษณ์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ความหมาย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8195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การแสดงออกทางเครื่องพิมพ์</a:t>
                      </a:r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(Printer)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8195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การทำงานย่อย</a:t>
                      </a:r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SubProgram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8195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จุดเชื่อมต่อ</a:t>
                      </a:r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(Connection)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  <a:tr h="8195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ทิศทาง </a:t>
                      </a:r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(Flow)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Flowchart: Document 7"/>
          <p:cNvSpPr/>
          <p:nvPr/>
        </p:nvSpPr>
        <p:spPr>
          <a:xfrm>
            <a:off x="1225826" y="2620851"/>
            <a:ext cx="952500" cy="495300"/>
          </a:xfrm>
          <a:prstGeom prst="flowChartDocumen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edefined Process 8"/>
          <p:cNvSpPr/>
          <p:nvPr/>
        </p:nvSpPr>
        <p:spPr>
          <a:xfrm>
            <a:off x="1225826" y="3378709"/>
            <a:ext cx="952500" cy="495300"/>
          </a:xfrm>
          <a:prstGeom prst="flowChartPredefined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495839" y="4279392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48239" y="5138401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610139" y="5328901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248189" y="5271751"/>
            <a:ext cx="4191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001333" y="5252701"/>
            <a:ext cx="456406" cy="79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ประโยชน์ของ </a:t>
            </a:r>
            <a:r>
              <a:rPr lang="en-US" dirty="0" smtClean="0"/>
              <a:t>Flowchart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ช่วยให้สามารถทำความเข้าใจลำดับขั้นตอนการทำงานของโปรแกรมหรือระบบใดๆ ได้อย่างรวดเร็ว</a:t>
            </a:r>
          </a:p>
          <a:p>
            <a:pPr algn="thaiDist"/>
            <a:r>
              <a:rPr lang="th-TH" dirty="0" smtClean="0"/>
              <a:t>แสดงลำดับขั้นตอนการทำงาน ทำให้สามารถเขียนโปรแกรมได้อย่างเป็นระบบไม่สับสน</a:t>
            </a:r>
          </a:p>
          <a:p>
            <a:pPr algn="thaiDist"/>
            <a:r>
              <a:rPr lang="th-TH" dirty="0" smtClean="0"/>
              <a:t>ตรวจสอบความถูกต้องของขั้นตอนการแก้ปัญหา รวมถึงความถูกต้องของโปรแกรมได้ง่าย</a:t>
            </a:r>
          </a:p>
          <a:p>
            <a:pPr algn="thaiDist"/>
            <a:r>
              <a:rPr lang="th-TH" dirty="0" smtClean="0"/>
              <a:t>เป็นอิสระต่อภาษาที่ใช้ในการเขียนโปรแกรม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</a:t>
            </a:r>
            <a:r>
              <a:rPr lang="th-TH" dirty="0" smtClean="0"/>
              <a:t>2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1" dirty="0" smtClean="0"/>
              <a:t>โปรแกรมหาพื้นที่วงกลม</a:t>
            </a:r>
            <a:r>
              <a:rPr lang="th-TH" dirty="0" smtClean="0"/>
              <a:t> โดยรับค่ารัศมี </a:t>
            </a:r>
            <a:r>
              <a:rPr lang="en-US" dirty="0" smtClean="0"/>
              <a:t>(r)</a:t>
            </a:r>
            <a:r>
              <a:rPr lang="th-TH" dirty="0" smtClean="0"/>
              <a:t> จากผู้ใช้แล้วแสดงผลลัพธ์ </a:t>
            </a:r>
            <a:r>
              <a:rPr lang="en-US" dirty="0" smtClean="0"/>
              <a:t>(area)</a:t>
            </a:r>
            <a:r>
              <a:rPr lang="th-TH" dirty="0" smtClean="0"/>
              <a:t> ออกจากจอภาพ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4114800" y="2019300"/>
            <a:ext cx="1066800" cy="4191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3600450" y="2870600"/>
            <a:ext cx="20955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latin typeface="Tahoma" pitchFamily="34" charset="0"/>
                <a:cs typeface="Tahoma" pitchFamily="34" charset="0"/>
              </a:rPr>
              <a:t>read r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3352800" y="3721900"/>
            <a:ext cx="2590800" cy="44290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area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= 3.14*r*r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4114800" y="5448300"/>
            <a:ext cx="1066800" cy="4191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3581400" y="4597002"/>
            <a:ext cx="21336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latin typeface="Tahoma" pitchFamily="34" charset="0"/>
                <a:cs typeface="Tahoma" pitchFamily="34" charset="0"/>
              </a:rPr>
              <a:t>write area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rot="5400000">
            <a:off x="4432100" y="2654500"/>
            <a:ext cx="432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rot="5400000">
            <a:off x="4432100" y="3505800"/>
            <a:ext cx="432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 rot="5400000">
            <a:off x="4432100" y="4380902"/>
            <a:ext cx="432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10" idx="0"/>
          </p:cNvCxnSpPr>
          <p:nvPr/>
        </p:nvCxnSpPr>
        <p:spPr>
          <a:xfrm rot="5400000">
            <a:off x="4432101" y="5232201"/>
            <a:ext cx="432198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</a:t>
            </a:r>
            <a:r>
              <a:rPr lang="th-TH" dirty="0" smtClean="0"/>
              <a:t>3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1" dirty="0" smtClean="0"/>
              <a:t>โปรแกรมหาผลบวก</a:t>
            </a:r>
            <a:r>
              <a:rPr lang="th-TH" dirty="0" smtClean="0"/>
              <a:t> รับค่าตัวเลข 2 ค่าจากผู้ใช้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r>
              <a:rPr lang="th-TH" dirty="0" smtClean="0"/>
              <a:t> แล้วแสดงผลลัพธ์ (</a:t>
            </a:r>
            <a:r>
              <a:rPr lang="en-US" dirty="0" smtClean="0"/>
              <a:t>sum</a:t>
            </a:r>
            <a:r>
              <a:rPr lang="th-TH" dirty="0" smtClean="0"/>
              <a:t>) ออกจากจอภาพ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5409406" y="2019300"/>
            <a:ext cx="1066800" cy="4191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4895056" y="2870600"/>
            <a:ext cx="20955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latin typeface="Tahoma" pitchFamily="34" charset="0"/>
                <a:cs typeface="Tahoma" pitchFamily="34" charset="0"/>
              </a:rPr>
              <a:t>read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a,b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647406" y="3721900"/>
            <a:ext cx="2590800" cy="44290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sum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=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a+b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5409406" y="5448300"/>
            <a:ext cx="1066800" cy="4191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4876006" y="4597002"/>
            <a:ext cx="21336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latin typeface="Tahoma" pitchFamily="34" charset="0"/>
                <a:cs typeface="Tahoma" pitchFamily="34" charset="0"/>
              </a:rPr>
              <a:t>write sum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rot="5400000">
            <a:off x="5726706" y="2654500"/>
            <a:ext cx="432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rot="5400000">
            <a:off x="5726706" y="3505800"/>
            <a:ext cx="432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 rot="5400000">
            <a:off x="5726706" y="4380902"/>
            <a:ext cx="432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10" idx="0"/>
          </p:cNvCxnSpPr>
          <p:nvPr/>
        </p:nvCxnSpPr>
        <p:spPr>
          <a:xfrm rot="5400000">
            <a:off x="5726707" y="5232201"/>
            <a:ext cx="432198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r>
              <a:rPr lang="th-TH" dirty="0" smtClean="0"/>
              <a:t>การตัดสินใจ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72817"/>
            <a:ext cx="8784976" cy="2504767"/>
          </a:xfrm>
        </p:spPr>
        <p:txBody>
          <a:bodyPr>
            <a:normAutofit fontScale="85000" lnSpcReduction="20000"/>
          </a:bodyPr>
          <a:lstStyle/>
          <a:p>
            <a:pPr algn="thaiDist"/>
            <a:r>
              <a:rPr lang="th-TH" dirty="0" smtClean="0"/>
              <a:t>การตัดสินใจนั้น จะต้องกำหนดเงื่อนไขในการตัดสินใจ เพื่อให้โปรแกรมเลือกทำงาน โดยผลลัพธ์จะมีได้ 2 ทาง คือ </a:t>
            </a:r>
            <a:r>
              <a:rPr lang="th-TH" b="1" dirty="0" smtClean="0">
                <a:solidFill>
                  <a:srgbClr val="00B050"/>
                </a:solidFill>
              </a:rPr>
              <a:t>จริง</a:t>
            </a:r>
            <a:r>
              <a:rPr lang="th-TH" dirty="0" smtClean="0"/>
              <a:t> และ </a:t>
            </a:r>
            <a:r>
              <a:rPr lang="th-TH" b="1" dirty="0" smtClean="0">
                <a:solidFill>
                  <a:srgbClr val="FF0000"/>
                </a:solidFill>
              </a:rPr>
              <a:t>เท็จ</a:t>
            </a:r>
          </a:p>
          <a:p>
            <a:pPr lvl="1" algn="thaiDist"/>
            <a:r>
              <a:rPr lang="th-TH" b="1" dirty="0" smtClean="0">
                <a:solidFill>
                  <a:srgbClr val="00B050"/>
                </a:solidFill>
              </a:rPr>
              <a:t>ถ้าจริง</a:t>
            </a:r>
            <a:r>
              <a:rPr lang="th-TH" dirty="0" smtClean="0"/>
              <a:t> จะทำงานอย่างหนึ่ง</a:t>
            </a:r>
          </a:p>
          <a:p>
            <a:pPr lvl="1" algn="thaiDist"/>
            <a:r>
              <a:rPr lang="th-TH" b="1" dirty="0" smtClean="0">
                <a:solidFill>
                  <a:srgbClr val="FF0000"/>
                </a:solidFill>
              </a:rPr>
              <a:t>ถ้าเท็จ</a:t>
            </a:r>
            <a:r>
              <a:rPr lang="th-TH" dirty="0" smtClean="0"/>
              <a:t> จะทำงานที่ต่างออกไป หรือไม่ทำงานเลย</a:t>
            </a:r>
          </a:p>
          <a:p>
            <a:pPr lvl="1" algn="thaiDist"/>
            <a:r>
              <a:rPr lang="th-TH" dirty="0" smtClean="0"/>
              <a:t>เมื่อเลือกทำอย่างใดอย่างหนึ่งแล้ว </a:t>
            </a:r>
            <a:r>
              <a:rPr lang="en-US" dirty="0" smtClean="0"/>
              <a:t>Flowchart</a:t>
            </a:r>
            <a:r>
              <a:rPr lang="th-TH" dirty="0" smtClean="0"/>
              <a:t> ต้องกลับมารวมกัน เพื่อทำคำสั่งอื่น ๆ ต่อไป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  <p:sp>
        <p:nvSpPr>
          <p:cNvPr id="7" name="AutoShape 30"/>
          <p:cNvSpPr>
            <a:spLocks noChangeArrowheads="1"/>
          </p:cNvSpPr>
          <p:nvPr/>
        </p:nvSpPr>
        <p:spPr bwMode="auto">
          <a:xfrm>
            <a:off x="1905000" y="4553884"/>
            <a:ext cx="16002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write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en-US" sz="2400" dirty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AutoShape 85"/>
          <p:cNvSpPr>
            <a:spLocks noChangeArrowheads="1"/>
          </p:cNvSpPr>
          <p:nvPr/>
        </p:nvSpPr>
        <p:spPr bwMode="auto">
          <a:xfrm>
            <a:off x="3905250" y="3906184"/>
            <a:ext cx="1371600" cy="503237"/>
          </a:xfrm>
          <a:prstGeom prst="diamond">
            <a:avLst/>
          </a:prstGeom>
          <a:solidFill>
            <a:srgbClr val="FFFFFF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a&gt;b</a:t>
            </a:r>
            <a:endParaRPr lang="en-US" sz="2000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715000" y="4553884"/>
            <a:ext cx="16002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write b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4438650" y="5201584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hape 12"/>
          <p:cNvCxnSpPr>
            <a:stCxn id="9" idx="3"/>
            <a:endCxn id="11" idx="0"/>
          </p:cNvCxnSpPr>
          <p:nvPr/>
        </p:nvCxnSpPr>
        <p:spPr>
          <a:xfrm>
            <a:off x="5276850" y="4157803"/>
            <a:ext cx="1238250" cy="396081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1" idx="4"/>
            <a:endCxn id="12" idx="6"/>
          </p:cNvCxnSpPr>
          <p:nvPr/>
        </p:nvCxnSpPr>
        <p:spPr>
          <a:xfrm rot="5400000">
            <a:off x="5438775" y="4277659"/>
            <a:ext cx="381000" cy="1771650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7" idx="4"/>
            <a:endCxn id="12" idx="2"/>
          </p:cNvCxnSpPr>
          <p:nvPr/>
        </p:nvCxnSpPr>
        <p:spPr>
          <a:xfrm rot="16200000" flipH="1">
            <a:off x="3381375" y="4296709"/>
            <a:ext cx="381000" cy="173355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9" idx="1"/>
            <a:endCxn id="7" idx="0"/>
          </p:cNvCxnSpPr>
          <p:nvPr/>
        </p:nvCxnSpPr>
        <p:spPr>
          <a:xfrm rot="10800000" flipV="1">
            <a:off x="2705100" y="4157802"/>
            <a:ext cx="1200150" cy="396081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1775" y="3639484"/>
            <a:ext cx="844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2600" y="3677584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438650" y="5658784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3406066" y="5808174"/>
            <a:ext cx="2391052" cy="44290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คำสั่งอื่น </a:t>
            </a:r>
            <a:r>
              <a:rPr lang="th-TH" sz="2400" kern="0" noProof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ๆ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449008" y="3760442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</a:t>
            </a:r>
            <a:r>
              <a:rPr lang="th-TH" dirty="0" smtClean="0"/>
              <a:t>4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1" dirty="0" smtClean="0"/>
              <a:t>โปรแกรมหาค่ามากกว่า</a:t>
            </a:r>
            <a:r>
              <a:rPr lang="th-TH" dirty="0" smtClean="0"/>
              <a:t> รับค่าตัวเลข 2 ค่าจากผู้ใช้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th-TH" dirty="0" smtClean="0"/>
              <a:t>แล้วพิมพ์ค่าที่มากกว่าออกทางจอภาพ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4648200" y="2137741"/>
            <a:ext cx="1066800" cy="4191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4648200" y="5757241"/>
            <a:ext cx="1066800" cy="4191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2495550" y="4499941"/>
            <a:ext cx="16002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write a</a:t>
            </a:r>
            <a:endParaRPr lang="en-US" sz="2400" dirty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965103" y="2764210"/>
            <a:ext cx="432994" cy="18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4"/>
          </p:cNvCxnSpPr>
          <p:nvPr/>
        </p:nvCxnSpPr>
        <p:spPr>
          <a:xfrm rot="5400000">
            <a:off x="4952206" y="3623641"/>
            <a:ext cx="457994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4"/>
            <a:endCxn id="8" idx="0"/>
          </p:cNvCxnSpPr>
          <p:nvPr/>
        </p:nvCxnSpPr>
        <p:spPr>
          <a:xfrm rot="5400000">
            <a:off x="5029200" y="5604841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85"/>
          <p:cNvSpPr>
            <a:spLocks noChangeArrowheads="1"/>
          </p:cNvSpPr>
          <p:nvPr/>
        </p:nvSpPr>
        <p:spPr bwMode="auto">
          <a:xfrm>
            <a:off x="4495800" y="3852241"/>
            <a:ext cx="1371600" cy="503237"/>
          </a:xfrm>
          <a:prstGeom prst="diamond">
            <a:avLst/>
          </a:prstGeom>
          <a:solidFill>
            <a:srgbClr val="FFFFFF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a&gt;b</a:t>
            </a:r>
            <a:endParaRPr lang="en-US" sz="2000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4286250" y="2975941"/>
            <a:ext cx="17907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latin typeface="Tahoma" pitchFamily="34" charset="0"/>
                <a:cs typeface="Tahoma" pitchFamily="34" charset="0"/>
              </a:rPr>
              <a:t>read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a,b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6305550" y="4499941"/>
            <a:ext cx="1600200" cy="4191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write b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5029200" y="5147641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hape 16"/>
          <p:cNvCxnSpPr>
            <a:stCxn id="13" idx="3"/>
            <a:endCxn id="15" idx="0"/>
          </p:cNvCxnSpPr>
          <p:nvPr/>
        </p:nvCxnSpPr>
        <p:spPr>
          <a:xfrm>
            <a:off x="5867400" y="4103860"/>
            <a:ext cx="1238250" cy="396081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15" idx="4"/>
            <a:endCxn id="16" idx="6"/>
          </p:cNvCxnSpPr>
          <p:nvPr/>
        </p:nvCxnSpPr>
        <p:spPr>
          <a:xfrm rot="5400000">
            <a:off x="6029325" y="4223716"/>
            <a:ext cx="381000" cy="1771650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4"/>
            <a:endCxn id="16" idx="2"/>
          </p:cNvCxnSpPr>
          <p:nvPr/>
        </p:nvCxnSpPr>
        <p:spPr>
          <a:xfrm rot="16200000" flipH="1">
            <a:off x="3971925" y="4242766"/>
            <a:ext cx="381000" cy="173355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3" idx="1"/>
            <a:endCxn id="9" idx="0"/>
          </p:cNvCxnSpPr>
          <p:nvPr/>
        </p:nvCxnSpPr>
        <p:spPr>
          <a:xfrm rot="10800000" flipV="1">
            <a:off x="3295650" y="4103859"/>
            <a:ext cx="1200150" cy="396081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2426" y="3585541"/>
            <a:ext cx="924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3150" y="3623641"/>
            <a:ext cx="863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21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</a:t>
            </a:r>
            <a:r>
              <a:rPr lang="th-TH" dirty="0" smtClean="0"/>
              <a:t>5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03243"/>
            <a:ext cx="8784976" cy="916057"/>
          </a:xfrm>
        </p:spPr>
        <p:txBody>
          <a:bodyPr>
            <a:normAutofit fontScale="85000" lnSpcReduction="20000"/>
          </a:bodyPr>
          <a:lstStyle/>
          <a:p>
            <a:pPr algn="thaiDist"/>
            <a:r>
              <a:rPr lang="th-TH" dirty="0" smtClean="0"/>
              <a:t>รับค่าคะแนน </a:t>
            </a:r>
            <a:r>
              <a:rPr lang="en-US" dirty="0" smtClean="0"/>
              <a:t>(s)</a:t>
            </a:r>
            <a:r>
              <a:rPr lang="th-TH" dirty="0" smtClean="0"/>
              <a:t> จากผู้ใช้แล้วมาคำนวณผลสอบ ถ้ามากกว่า 80</a:t>
            </a:r>
            <a:r>
              <a:rPr lang="en-US" dirty="0" smtClean="0"/>
              <a:t> </a:t>
            </a:r>
            <a:r>
              <a:rPr lang="th-TH" dirty="0" smtClean="0"/>
              <a:t>ได้ </a:t>
            </a:r>
            <a:r>
              <a:rPr lang="en-US" dirty="0" smtClean="0"/>
              <a:t>Good</a:t>
            </a:r>
            <a:r>
              <a:rPr lang="th-TH" dirty="0" smtClean="0"/>
              <a:t> ถ้ามากกว่า </a:t>
            </a:r>
            <a:r>
              <a:rPr lang="en-US" dirty="0" smtClean="0"/>
              <a:t>50</a:t>
            </a:r>
            <a:r>
              <a:rPr lang="th-TH" dirty="0" smtClean="0"/>
              <a:t> ได้ </a:t>
            </a:r>
            <a:r>
              <a:rPr lang="en-US" dirty="0" smtClean="0"/>
              <a:t>Pass </a:t>
            </a:r>
            <a:r>
              <a:rPr lang="th-TH" dirty="0" smtClean="0"/>
              <a:t>นอกนั้นได้ </a:t>
            </a:r>
            <a:r>
              <a:rPr lang="en-US" dirty="0" smtClean="0"/>
              <a:t>Fail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39</a:t>
            </a:fld>
            <a:endParaRPr lang="th-TH"/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3508921" y="2019300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3508921" y="5948416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3084626" y="2616200"/>
            <a:ext cx="1818409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read s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879530" y="5503916"/>
            <a:ext cx="228600" cy="228600"/>
          </a:xfrm>
          <a:prstGeom prst="flowChartConnector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288980" y="3213100"/>
            <a:ext cx="1409700" cy="533400"/>
            <a:chOff x="3086100" y="4267200"/>
            <a:chExt cx="1409700" cy="533400"/>
          </a:xfrm>
        </p:grpSpPr>
        <p:sp>
          <p:nvSpPr>
            <p:cNvPr id="15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3551" y="4343400"/>
              <a:ext cx="106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s&gt;=80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891102" y="3999513"/>
            <a:ext cx="1818409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write Good</a:t>
            </a:r>
            <a:endParaRPr lang="en-US" sz="20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08902" y="3829234"/>
            <a:ext cx="1409700" cy="533400"/>
            <a:chOff x="3086100" y="4267200"/>
            <a:chExt cx="1409700" cy="533400"/>
          </a:xfrm>
        </p:grpSpPr>
        <p:sp>
          <p:nvSpPr>
            <p:cNvPr id="19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43552" y="4343400"/>
              <a:ext cx="10631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s&gt;=50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3341339" y="4427613"/>
            <a:ext cx="1818409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write Pass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6493652" y="4427613"/>
            <a:ext cx="1818409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write Fail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3" name="Straight Arrow Connector 22"/>
          <p:cNvCxnSpPr>
            <a:stCxn id="7" idx="2"/>
            <a:endCxn id="9" idx="0"/>
          </p:cNvCxnSpPr>
          <p:nvPr/>
        </p:nvCxnSpPr>
        <p:spPr>
          <a:xfrm rot="16200000" flipH="1">
            <a:off x="3885880" y="2508249"/>
            <a:ext cx="2159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</p:cNvCxnSpPr>
          <p:nvPr/>
        </p:nvCxnSpPr>
        <p:spPr>
          <a:xfrm rot="5400000">
            <a:off x="3885881" y="3105150"/>
            <a:ext cx="2159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4"/>
            <a:endCxn id="8" idx="0"/>
          </p:cNvCxnSpPr>
          <p:nvPr/>
        </p:nvCxnSpPr>
        <p:spPr>
          <a:xfrm rot="5400000">
            <a:off x="3885880" y="5840466"/>
            <a:ext cx="2159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37536" y="3089430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72630" y="3083511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Elbow Connector 34"/>
          <p:cNvCxnSpPr>
            <a:endCxn id="17" idx="0"/>
          </p:cNvCxnSpPr>
          <p:nvPr/>
        </p:nvCxnSpPr>
        <p:spPr>
          <a:xfrm rot="10800000" flipV="1">
            <a:off x="1800308" y="3479799"/>
            <a:ext cx="1488673" cy="519713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/>
          <p:nvPr/>
        </p:nvCxnSpPr>
        <p:spPr>
          <a:xfrm>
            <a:off x="4698680" y="3479800"/>
            <a:ext cx="1115072" cy="349434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22" idx="0"/>
          </p:cNvCxnSpPr>
          <p:nvPr/>
        </p:nvCxnSpPr>
        <p:spPr>
          <a:xfrm>
            <a:off x="6518602" y="4095934"/>
            <a:ext cx="884255" cy="3316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21" idx="0"/>
          </p:cNvCxnSpPr>
          <p:nvPr/>
        </p:nvCxnSpPr>
        <p:spPr>
          <a:xfrm rot="10800000" flipV="1">
            <a:off x="4250544" y="4095933"/>
            <a:ext cx="858358" cy="3316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20160" y="3706428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21082" y="3703468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5718687" y="4999359"/>
            <a:ext cx="228600" cy="2286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hape 56"/>
          <p:cNvCxnSpPr>
            <a:stCxn id="21" idx="4"/>
            <a:endCxn id="52" idx="2"/>
          </p:cNvCxnSpPr>
          <p:nvPr/>
        </p:nvCxnSpPr>
        <p:spPr>
          <a:xfrm rot="16200000" flipH="1">
            <a:off x="4832092" y="4227064"/>
            <a:ext cx="305046" cy="1468143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22" idx="4"/>
            <a:endCxn id="52" idx="6"/>
          </p:cNvCxnSpPr>
          <p:nvPr/>
        </p:nvCxnSpPr>
        <p:spPr>
          <a:xfrm rot="5400000">
            <a:off x="6522549" y="4233351"/>
            <a:ext cx="305046" cy="145557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17" idx="4"/>
            <a:endCxn id="10" idx="2"/>
          </p:cNvCxnSpPr>
          <p:nvPr/>
        </p:nvCxnSpPr>
        <p:spPr>
          <a:xfrm rot="16200000" flipH="1">
            <a:off x="2221067" y="3959752"/>
            <a:ext cx="1237703" cy="2079223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52" idx="4"/>
            <a:endCxn id="10" idx="6"/>
          </p:cNvCxnSpPr>
          <p:nvPr/>
        </p:nvCxnSpPr>
        <p:spPr>
          <a:xfrm rot="5400000">
            <a:off x="4775431" y="4560659"/>
            <a:ext cx="390257" cy="1724857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7" grpId="0" animBg="1"/>
      <p:bldP spid="21" grpId="0" animBg="1"/>
      <p:bldP spid="22" grpId="0" animBg="1"/>
      <p:bldP spid="32" grpId="0"/>
      <p:bldP spid="33" grpId="0"/>
      <p:bldP spid="50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ภาษาคอมพิวเตอร์ (</a:t>
            </a:r>
            <a:r>
              <a:rPr lang="en-US" dirty="0" smtClean="0"/>
              <a:t>Computer Language)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th-TH" b="1" dirty="0" smtClean="0">
                <a:solidFill>
                  <a:srgbClr val="0070C0"/>
                </a:solidFill>
              </a:rPr>
              <a:t>ภาษาระดับต่ำ</a:t>
            </a:r>
            <a:r>
              <a:rPr lang="en-US" b="1" dirty="0" smtClean="0">
                <a:solidFill>
                  <a:srgbClr val="0070C0"/>
                </a:solidFill>
              </a:rPr>
              <a:t> (Low Level Language</a:t>
            </a:r>
            <a:r>
              <a:rPr lang="th-TH" b="1" dirty="0" smtClean="0">
                <a:solidFill>
                  <a:srgbClr val="0070C0"/>
                </a:solidFill>
              </a:rPr>
              <a:t>) </a:t>
            </a:r>
          </a:p>
          <a:p>
            <a:pPr lvl="1" algn="thaiDist"/>
            <a:r>
              <a:rPr lang="th-TH" dirty="0" smtClean="0"/>
              <a:t>ได้แก่ 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ภาษาแอสแซมบลี 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Assembly)</a:t>
            </a:r>
            <a:r>
              <a:rPr lang="th-T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h-TH" dirty="0" smtClean="0"/>
              <a:t>เป็นภาษาคอมพิวเตอร์ที่พัฒนาขึ้นมาเพื่อให้ผู้เขียนโปรแกรมสามารถเขียนโปรแกรมติดต่อกับคอมพิวเตอร์ได้ง่ายกว่าภาษาเครื่อง โดยใช้คำย่อภาษาอังกฤษในการเขียนคำสั่ง</a:t>
            </a:r>
          </a:p>
          <a:p>
            <a:pPr lvl="1" algn="thaiDist"/>
            <a:r>
              <a:rPr lang="th-TH" dirty="0" smtClean="0"/>
              <a:t>เช่น คำสั่งของภาษาแอสแซมบลี 1 + 3 เขียนได้เป็น</a:t>
            </a:r>
          </a:p>
          <a:p>
            <a:pPr lvl="1" algn="thaiDist"/>
            <a:endParaRPr lang="th-TH" dirty="0" smtClean="0"/>
          </a:p>
          <a:p>
            <a:pPr lvl="1" algn="thaiDist"/>
            <a:endParaRPr lang="th-TH" dirty="0" smtClean="0"/>
          </a:p>
          <a:p>
            <a:pPr lvl="1" algn="thaiDist"/>
            <a:endParaRPr lang="th-TH" dirty="0" smtClean="0"/>
          </a:p>
          <a:p>
            <a:pPr lvl="1" algn="thaiDist"/>
            <a:endParaRPr lang="th-TH" dirty="0" smtClean="0"/>
          </a:p>
          <a:p>
            <a:pPr lvl="1" algn="thaiDist"/>
            <a:r>
              <a:rPr lang="th-TH" dirty="0" smtClean="0"/>
              <a:t>ใช้งานค่อนข้างยาก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  <p:sp>
        <p:nvSpPr>
          <p:cNvPr id="8" name="Rounded Rectangle 7"/>
          <p:cNvSpPr/>
          <p:nvPr/>
        </p:nvSpPr>
        <p:spPr>
          <a:xfrm>
            <a:off x="3347864" y="3789040"/>
            <a:ext cx="2983362" cy="1224136"/>
          </a:xfrm>
          <a:prstGeom prst="roundRect">
            <a:avLst>
              <a:gd name="adj" fmla="val 15118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  AL, 1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  BL, 3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  AL, BL</a:t>
            </a:r>
            <a:endParaRPr lang="th-TH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r>
              <a:rPr lang="th-TH" dirty="0" smtClean="0"/>
              <a:t>การวนรอบ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996100"/>
            <a:ext cx="8784976" cy="5040560"/>
          </a:xfrm>
        </p:spPr>
        <p:txBody>
          <a:bodyPr/>
          <a:lstStyle/>
          <a:p>
            <a:r>
              <a:rPr lang="th-TH" dirty="0" smtClean="0"/>
              <a:t>การจะวนรอบจะประกอบด้วย 3 อย่าง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/>
              <a:t>ค่าเริ่มต้น (รอบที่เริ่มทำงาน)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/>
              <a:t>เงื่อนไข (พิจารณาว่าจะรอบนั้นจะทำงานหรือไม่)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/>
              <a:t>การเปลี่ยนรอบ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40</a:t>
            </a:fld>
            <a:endParaRPr lang="th-TH"/>
          </a:p>
        </p:txBody>
      </p:sp>
      <p:sp>
        <p:nvSpPr>
          <p:cNvPr id="9" name="Flowchart: Connector 8"/>
          <p:cNvSpPr/>
          <p:nvPr/>
        </p:nvSpPr>
        <p:spPr>
          <a:xfrm>
            <a:off x="4003964" y="3363979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hape 9"/>
          <p:cNvCxnSpPr>
            <a:stCxn id="15" idx="2"/>
            <a:endCxn id="9" idx="2"/>
          </p:cNvCxnSpPr>
          <p:nvPr/>
        </p:nvCxnSpPr>
        <p:spPr>
          <a:xfrm rot="5400000" flipH="1">
            <a:off x="2845563" y="4674781"/>
            <a:ext cx="2451447" cy="134645"/>
          </a:xfrm>
          <a:prstGeom prst="bentConnector4">
            <a:avLst>
              <a:gd name="adj1" fmla="val -9325"/>
              <a:gd name="adj2" fmla="val 1132941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88083" y="4305660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00700" y="3734160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480955" y="2718160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kern="0" noProof="0" dirty="0" smtClean="0">
                <a:latin typeface="Tahoma" pitchFamily="34" charset="0"/>
                <a:cs typeface="Tahoma" pitchFamily="34" charset="0"/>
              </a:rPr>
              <a:t>รอบที่เริ่ม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3229623" y="4848341"/>
            <a:ext cx="183572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kern="0" noProof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การทำงาน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3463199" y="5565188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kern="0" noProof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เปลี่ยนรอบ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51514" y="3911960"/>
            <a:ext cx="1409700" cy="533400"/>
            <a:chOff x="3086100" y="4267200"/>
            <a:chExt cx="1409700" cy="533400"/>
          </a:xfrm>
        </p:grpSpPr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9164" y="4334522"/>
              <a:ext cx="9941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2000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Straight Arrow Connector 19"/>
          <p:cNvCxnSpPr>
            <a:stCxn id="13" idx="2"/>
            <a:endCxn id="9" idx="0"/>
          </p:cNvCxnSpPr>
          <p:nvPr/>
        </p:nvCxnSpPr>
        <p:spPr>
          <a:xfrm rot="5400000">
            <a:off x="4034775" y="3242388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</p:cNvCxnSpPr>
          <p:nvPr/>
        </p:nvCxnSpPr>
        <p:spPr>
          <a:xfrm rot="5400000">
            <a:off x="4034774" y="3790369"/>
            <a:ext cx="243181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4" idx="0"/>
          </p:cNvCxnSpPr>
          <p:nvPr/>
        </p:nvCxnSpPr>
        <p:spPr>
          <a:xfrm rot="5400000">
            <a:off x="3950436" y="4642412"/>
            <a:ext cx="402981" cy="8876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5" idx="0"/>
          </p:cNvCxnSpPr>
          <p:nvPr/>
        </p:nvCxnSpPr>
        <p:spPr>
          <a:xfrm rot="5400000">
            <a:off x="3985945" y="5403644"/>
            <a:ext cx="314209" cy="8879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99329" y="4721061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ahoma" pitchFamily="34" charset="0"/>
                <a:cs typeface="Tahoma" pitchFamily="34" charset="0"/>
              </a:rPr>
              <a:t>ออกจากการวนรอบ</a:t>
            </a:r>
            <a:endParaRPr lang="en-US" sz="2000" dirty="0"/>
          </a:p>
        </p:txBody>
      </p:sp>
      <p:cxnSp>
        <p:nvCxnSpPr>
          <p:cNvPr id="35" name="Shape 34"/>
          <p:cNvCxnSpPr>
            <a:stCxn id="17" idx="3"/>
            <a:endCxn id="29" idx="0"/>
          </p:cNvCxnSpPr>
          <p:nvPr/>
        </p:nvCxnSpPr>
        <p:spPr>
          <a:xfrm>
            <a:off x="4861214" y="4178660"/>
            <a:ext cx="2316295" cy="54240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</a:t>
            </a:r>
            <a:r>
              <a:rPr lang="th-TH" dirty="0" smtClean="0"/>
              <a:t>6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93304"/>
            <a:ext cx="8784976" cy="496904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โปรแกรมพิมพ์เลข 1 ถึง 10 ทางจอภาพ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41</a:t>
            </a:fld>
            <a:endParaRPr lang="th-TH"/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3659833" y="1590208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auto">
          <a:xfrm>
            <a:off x="5757170" y="5645437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1" name="Straight Arrow Connector 30"/>
          <p:cNvCxnSpPr>
            <a:stCxn id="29" idx="2"/>
            <a:endCxn id="38" idx="0"/>
          </p:cNvCxnSpPr>
          <p:nvPr/>
        </p:nvCxnSpPr>
        <p:spPr>
          <a:xfrm rot="16200000" flipH="1">
            <a:off x="3996519" y="2119430"/>
            <a:ext cx="29644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3992342" y="3044371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33"/>
          <p:cNvCxnSpPr>
            <a:stCxn id="40" idx="2"/>
            <a:endCxn id="33" idx="2"/>
          </p:cNvCxnSpPr>
          <p:nvPr/>
        </p:nvCxnSpPr>
        <p:spPr>
          <a:xfrm rot="5400000" flipH="1">
            <a:off x="2780673" y="4408441"/>
            <a:ext cx="2575739" cy="152401"/>
          </a:xfrm>
          <a:prstGeom prst="bentConnector4">
            <a:avLst>
              <a:gd name="adj1" fmla="val -8875"/>
              <a:gd name="adj2" fmla="val 1129098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96961" y="4110340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True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5414269" y="3494451"/>
            <a:ext cx="760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False</a:t>
            </a:r>
            <a:endParaRPr lang="en-US" sz="2000" dirty="0"/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3469333" y="2267655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= 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3469333" y="5369872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=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+1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439892" y="3618986"/>
            <a:ext cx="1409700" cy="533400"/>
            <a:chOff x="3086100" y="4267200"/>
            <a:chExt cx="1409700" cy="533400"/>
          </a:xfrm>
        </p:grpSpPr>
        <p:sp>
          <p:nvSpPr>
            <p:cNvPr id="42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3552" y="4343400"/>
              <a:ext cx="8947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 pitchFamily="34" charset="0"/>
                  <a:cs typeface="Tahoma" pitchFamily="34" charset="0"/>
                </a:rPr>
                <a:t>i</a:t>
              </a:r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&lt;=10</a:t>
              </a:r>
              <a:endParaRPr lang="en-US" sz="2000" dirty="0"/>
            </a:p>
          </p:txBody>
        </p:sp>
      </p:grpSp>
      <p:cxnSp>
        <p:nvCxnSpPr>
          <p:cNvPr id="44" name="Straight Arrow Connector 43"/>
          <p:cNvCxnSpPr>
            <a:stCxn id="38" idx="2"/>
            <a:endCxn id="33" idx="0"/>
          </p:cNvCxnSpPr>
          <p:nvPr/>
        </p:nvCxnSpPr>
        <p:spPr>
          <a:xfrm rot="5400000">
            <a:off x="3957704" y="2857332"/>
            <a:ext cx="37407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rot="5400000">
            <a:off x="4009835" y="3484078"/>
            <a:ext cx="269815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56" idx="0"/>
          </p:cNvCxnSpPr>
          <p:nvPr/>
        </p:nvCxnSpPr>
        <p:spPr>
          <a:xfrm rot="16200000" flipH="1">
            <a:off x="3931429" y="4365698"/>
            <a:ext cx="42662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6" idx="4"/>
            <a:endCxn id="40" idx="0"/>
          </p:cNvCxnSpPr>
          <p:nvPr/>
        </p:nvCxnSpPr>
        <p:spPr>
          <a:xfrm rot="5400000">
            <a:off x="3939814" y="5164942"/>
            <a:ext cx="409859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42" idx="3"/>
            <a:endCxn id="30" idx="0"/>
          </p:cNvCxnSpPr>
          <p:nvPr/>
        </p:nvCxnSpPr>
        <p:spPr>
          <a:xfrm>
            <a:off x="4849592" y="3885686"/>
            <a:ext cx="1392487" cy="175975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30"/>
          <p:cNvSpPr>
            <a:spLocks noChangeArrowheads="1"/>
          </p:cNvSpPr>
          <p:nvPr/>
        </p:nvSpPr>
        <p:spPr bwMode="auto">
          <a:xfrm>
            <a:off x="3235538" y="4579013"/>
            <a:ext cx="1818409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write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i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3" grpId="0" animBg="1"/>
      <p:bldP spid="35" grpId="0"/>
      <p:bldP spid="36" grpId="0"/>
      <p:bldP spid="38" grpId="0" animBg="1"/>
      <p:bldP spid="40" grpId="0" animBg="1"/>
      <p:bldP spid="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7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275" y="1069315"/>
            <a:ext cx="8784976" cy="751721"/>
          </a:xfrm>
        </p:spPr>
        <p:txBody>
          <a:bodyPr>
            <a:normAutofit fontScale="70000" lnSpcReduction="20000"/>
          </a:bodyPr>
          <a:lstStyle/>
          <a:p>
            <a:r>
              <a:rPr lang="th-TH" dirty="0" smtClean="0"/>
              <a:t>โปรแกรมคำนวณหาผลบวกของตัวเลขตั้งแต่ 1 – 10 และแสดงผลลัพธ์ (</a:t>
            </a:r>
            <a:r>
              <a:rPr lang="en-US" dirty="0" smtClean="0"/>
              <a:t>sum</a:t>
            </a:r>
            <a:r>
              <a:rPr lang="th-TH" dirty="0" smtClean="0"/>
              <a:t>) ที่ได้ออกทางหน้าจอ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42</a:t>
            </a:fld>
            <a:endParaRPr lang="th-TH"/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3708966" y="1568211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5981111" y="5721111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Straight Arrow Connector 8"/>
          <p:cNvCxnSpPr>
            <a:stCxn id="7" idx="2"/>
            <a:endCxn id="16" idx="0"/>
          </p:cNvCxnSpPr>
          <p:nvPr/>
        </p:nvCxnSpPr>
        <p:spPr>
          <a:xfrm rot="16200000" flipH="1">
            <a:off x="4072285" y="2070800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5562011" y="4768611"/>
            <a:ext cx="1818409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write sum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041475" y="3484030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hape 11"/>
          <p:cNvCxnSpPr>
            <a:stCxn id="18" idx="2"/>
            <a:endCxn id="11" idx="2"/>
          </p:cNvCxnSpPr>
          <p:nvPr/>
        </p:nvCxnSpPr>
        <p:spPr>
          <a:xfrm rot="5400000" flipH="1">
            <a:off x="3007366" y="4670540"/>
            <a:ext cx="2220619" cy="152401"/>
          </a:xfrm>
          <a:prstGeom prst="bentConnector4">
            <a:avLst>
              <a:gd name="adj1" fmla="val -10294"/>
              <a:gd name="adj2" fmla="val 9426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7740" y="4425711"/>
            <a:ext cx="559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yes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638211" y="3854211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no</a:t>
            </a:r>
            <a:endParaRPr lang="en-US" sz="2000" dirty="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3518466" y="2838211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sum = 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3518466" y="2192392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= 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3276011" y="4808592"/>
            <a:ext cx="183572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sum =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sum+i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3518466" y="5454411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++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89025" y="4032011"/>
            <a:ext cx="1409700" cy="533400"/>
            <a:chOff x="3086100" y="4267200"/>
            <a:chExt cx="1409700" cy="533400"/>
          </a:xfrm>
        </p:grpSpPr>
        <p:sp>
          <p:nvSpPr>
            <p:cNvPr id="20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43552" y="4343400"/>
              <a:ext cx="8947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 pitchFamily="34" charset="0"/>
                  <a:cs typeface="Tahoma" pitchFamily="34" charset="0"/>
                </a:rPr>
                <a:t>i</a:t>
              </a:r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&lt;=10</a:t>
              </a:r>
              <a:endParaRPr lang="en-US" sz="2000" dirty="0"/>
            </a:p>
          </p:txBody>
        </p:sp>
      </p:grp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 rot="5400000">
            <a:off x="4072286" y="2716620"/>
            <a:ext cx="2431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1" idx="0"/>
          </p:cNvCxnSpPr>
          <p:nvPr/>
        </p:nvCxnSpPr>
        <p:spPr>
          <a:xfrm rot="5400000">
            <a:off x="4072286" y="3362439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</p:cNvCxnSpPr>
          <p:nvPr/>
        </p:nvCxnSpPr>
        <p:spPr>
          <a:xfrm rot="5400000">
            <a:off x="4072285" y="3910420"/>
            <a:ext cx="2431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0"/>
          </p:cNvCxnSpPr>
          <p:nvPr/>
        </p:nvCxnSpPr>
        <p:spPr>
          <a:xfrm rot="16200000" flipH="1">
            <a:off x="4072285" y="4687000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8" idx="0"/>
          </p:cNvCxnSpPr>
          <p:nvPr/>
        </p:nvCxnSpPr>
        <p:spPr>
          <a:xfrm rot="5400000">
            <a:off x="4072286" y="5332820"/>
            <a:ext cx="2431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endCxn id="10" idx="0"/>
          </p:cNvCxnSpPr>
          <p:nvPr/>
        </p:nvCxnSpPr>
        <p:spPr>
          <a:xfrm>
            <a:off x="4898725" y="4298711"/>
            <a:ext cx="1572491" cy="4699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 rot="5400000">
            <a:off x="6180271" y="5435361"/>
            <a:ext cx="5715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47870" y="1285874"/>
            <a:ext cx="8537713" cy="25804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Data types and Input, Output</a:t>
            </a:r>
            <a:br>
              <a:rPr lang="en-US" dirty="0" smtClean="0"/>
            </a:br>
            <a:r>
              <a:rPr lang="th-TH" dirty="0"/>
              <a:t>ชนิดของข้อมูล </a:t>
            </a:r>
            <a:r>
              <a:rPr lang="th-TH" dirty="0" smtClean="0"/>
              <a:t>การ</a:t>
            </a:r>
            <a:r>
              <a:rPr lang="th-TH" dirty="0"/>
              <a:t>รับและแสดงผล</a:t>
            </a:r>
            <a:r>
              <a:rPr lang="th-TH" dirty="0" smtClean="0"/>
              <a:t>ข้อมูล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II</a:t>
            </a:r>
            <a:br>
              <a:rPr lang="en-US" dirty="0" smtClean="0"/>
            </a:br>
            <a:endParaRPr lang="th-TH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75" y="1285875"/>
            <a:ext cx="7772400" cy="2182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+mj-ea"/>
                <a:cs typeface="TH SarabunPSK" pitchFamily="34" charset="-34"/>
              </a:defRPr>
            </a:lvl1pPr>
          </a:lstStyle>
          <a:p>
            <a:pPr>
              <a:defRPr/>
            </a:pPr>
            <a:endParaRPr lang="th-TH" dirty="0" smtClean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52205" y="3677479"/>
            <a:ext cx="8696739" cy="2474843"/>
          </a:xfrm>
        </p:spPr>
        <p:txBody>
          <a:bodyPr rtlCol="0">
            <a:no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th-TH" sz="3600" dirty="0">
                <a:solidFill>
                  <a:schemeClr val="tx1"/>
                </a:solidFill>
              </a:rPr>
              <a:t>อ.เอิญ สุริยะฉาย</a:t>
            </a:r>
            <a:br>
              <a:rPr lang="th-TH" sz="3600" dirty="0">
                <a:solidFill>
                  <a:schemeClr val="tx1"/>
                </a:solidFill>
              </a:rPr>
            </a:br>
            <a:r>
              <a:rPr lang="th-TH" sz="3200" dirty="0">
                <a:solidFill>
                  <a:schemeClr val="tx1"/>
                </a:solidFill>
                <a:ea typeface="MS PGothic" pitchFamily="34" charset="-128"/>
              </a:rPr>
              <a:t>ภาควิชาวิทยาการคอมพิวเตอร์และ</a:t>
            </a:r>
            <a:r>
              <a:rPr lang="th-TH" sz="3200" dirty="0" smtClean="0">
                <a:solidFill>
                  <a:schemeClr val="tx1"/>
                </a:solidFill>
                <a:ea typeface="MS PGothic" pitchFamily="34" charset="-128"/>
              </a:rPr>
              <a:t>สารสนเทศ</a:t>
            </a:r>
            <a:endParaRPr lang="th-TH" sz="3200" dirty="0">
              <a:solidFill>
                <a:schemeClr val="tx1"/>
              </a:solidFill>
              <a:ea typeface="MS PGothic" pitchFamily="34" charset="-128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3200" dirty="0" smtClean="0">
                <a:solidFill>
                  <a:schemeClr val="tx1"/>
                </a:solidFill>
                <a:ea typeface="MS PGothic" pitchFamily="34" charset="-128"/>
              </a:rPr>
              <a:t>KMUTNB</a:t>
            </a:r>
            <a:r>
              <a:rPr lang="th-TH" sz="3200" dirty="0" smtClean="0">
                <a:solidFill>
                  <a:schemeClr val="tx1"/>
                </a:solidFill>
              </a:rPr>
              <a:t/>
            </a:r>
            <a:br>
              <a:rPr lang="th-TH" sz="3200" dirty="0" smtClean="0">
                <a:solidFill>
                  <a:schemeClr val="tx1"/>
                </a:solidFill>
              </a:rPr>
            </a:br>
            <a:endParaRPr lang="th-TH" sz="32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algn="r" fontAlgn="auto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th-TH" sz="3200" dirty="0" smtClean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th-TH" sz="3200" dirty="0" smtClean="0">
                <a:solidFill>
                  <a:schemeClr val="tx1"/>
                </a:solidFill>
                <a:ea typeface="MS PGothic" pitchFamily="34" charset="-128"/>
              </a:rPr>
            </a:br>
            <a:endParaRPr lang="th-TH" sz="3200" spc="-13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เนื้อหาประกอบด้วย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ตัวแปร</a:t>
            </a:r>
          </a:p>
          <a:p>
            <a:pPr lvl="1"/>
            <a:r>
              <a:rPr lang="th-TH" dirty="0" smtClean="0"/>
              <a:t>ชนิด, ขนาด</a:t>
            </a:r>
          </a:p>
          <a:p>
            <a:pPr lvl="1"/>
            <a:r>
              <a:rPr lang="th-TH" dirty="0" smtClean="0"/>
              <a:t>หลักการตั้งชื่อ, คำสงวน</a:t>
            </a:r>
          </a:p>
          <a:p>
            <a:pPr lvl="1"/>
            <a:r>
              <a:rPr lang="th-TH" dirty="0" smtClean="0"/>
              <a:t>การประกาศ และการกำหนดค่าให้ตัวแปร</a:t>
            </a:r>
          </a:p>
          <a:p>
            <a:r>
              <a:rPr lang="th-TH" dirty="0" smtClean="0"/>
              <a:t>การประกาศค่าคงที่ </a:t>
            </a:r>
          </a:p>
          <a:p>
            <a:r>
              <a:rPr lang="th-TH" dirty="0" smtClean="0"/>
              <a:t>การแสดงผล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r>
              <a:rPr lang="th-TH" dirty="0" smtClean="0"/>
              <a:t>การรับค่า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r>
              <a:rPr lang="th-TH" dirty="0" smtClean="0"/>
              <a:t>การจัดรูปแบบผลลัพธ์</a:t>
            </a:r>
          </a:p>
          <a:p>
            <a:r>
              <a:rPr lang="en-US" dirty="0" smtClean="0"/>
              <a:t>get(), puts()</a:t>
            </a:r>
          </a:p>
          <a:p>
            <a:r>
              <a:rPr lang="en-US" dirty="0" err="1" smtClean="0"/>
              <a:t>getchar</a:t>
            </a:r>
            <a:r>
              <a:rPr lang="en-US" dirty="0" smtClean="0"/>
              <a:t>(), </a:t>
            </a:r>
            <a:r>
              <a:rPr lang="en-US" dirty="0" err="1" smtClean="0"/>
              <a:t>putchar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 </a:t>
            </a:r>
            <a:r>
              <a:rPr lang="en-US" dirty="0" smtClean="0"/>
              <a:t>(Variable)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573" y="1119673"/>
            <a:ext cx="8784976" cy="37107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h-TH" b="1" dirty="0" smtClean="0">
                <a:solidFill>
                  <a:srgbClr val="0070C0"/>
                </a:solidFill>
              </a:rPr>
              <a:t>ตัวแปร </a:t>
            </a:r>
            <a:r>
              <a:rPr lang="th-TH" dirty="0" smtClean="0"/>
              <a:t>คือ ชื่อที่ใช้ในการอ้างถึงข้อมูลที่เก็บไวในหน่วยความจำ</a:t>
            </a:r>
          </a:p>
          <a:p>
            <a:pPr>
              <a:lnSpc>
                <a:spcPct val="120000"/>
              </a:lnSpc>
            </a:pPr>
            <a:r>
              <a:rPr lang="th-TH" dirty="0" smtClean="0"/>
              <a:t>ตัวแปรสามารถเก็บค่าชนิดต่าง ๆ ตามที่ได้ประกาศไว้ เช่น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ตัวแปรที่ใช้เก็บข้อมูลชนิด</a:t>
            </a:r>
            <a:r>
              <a:rPr lang="th-TH" b="1" dirty="0" smtClean="0">
                <a:solidFill>
                  <a:srgbClr val="0070C0"/>
                </a:solidFill>
              </a:rPr>
              <a:t>จำนวนเต็ม</a:t>
            </a:r>
            <a:r>
              <a:rPr lang="th-TH" dirty="0" smtClean="0"/>
              <a:t> (</a:t>
            </a:r>
            <a:r>
              <a:rPr lang="en-US" dirty="0" smtClean="0"/>
              <a:t>integer)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ตัวแปรที่ใช้เก็บข้อมูลชนิด</a:t>
            </a:r>
            <a:r>
              <a:rPr lang="th-TH" b="1" dirty="0" smtClean="0">
                <a:solidFill>
                  <a:srgbClr val="0070C0"/>
                </a:solidFill>
              </a:rPr>
              <a:t>จำนวนจริง</a:t>
            </a:r>
            <a:r>
              <a:rPr lang="th-TH" dirty="0" smtClean="0"/>
              <a:t> (</a:t>
            </a:r>
            <a:r>
              <a:rPr lang="en-US" dirty="0" smtClean="0"/>
              <a:t>float)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ตัวแปรที่ใช้เก็บข้อมูลชนิด</a:t>
            </a:r>
            <a:r>
              <a:rPr lang="th-TH" b="1" dirty="0" smtClean="0">
                <a:solidFill>
                  <a:srgbClr val="0070C0"/>
                </a:solidFill>
              </a:rPr>
              <a:t>อักขระ</a:t>
            </a:r>
            <a:r>
              <a:rPr lang="th-TH" dirty="0" smtClean="0"/>
              <a:t> (</a:t>
            </a:r>
            <a:r>
              <a:rPr lang="en-US" dirty="0" smtClean="0"/>
              <a:t>character)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ตัวแปรที่ใช้เก็บข้อมูลชนิด</a:t>
            </a:r>
            <a:r>
              <a:rPr lang="th-TH" b="1" dirty="0" smtClean="0">
                <a:solidFill>
                  <a:srgbClr val="0070C0"/>
                </a:solidFill>
              </a:rPr>
              <a:t>สายอักขระ </a:t>
            </a:r>
            <a:r>
              <a:rPr lang="th-TH" dirty="0" smtClean="0"/>
              <a:t>(</a:t>
            </a:r>
            <a:r>
              <a:rPr lang="en-US" dirty="0" smtClean="0"/>
              <a:t>string)</a:t>
            </a:r>
          </a:p>
          <a:p>
            <a:pPr>
              <a:lnSpc>
                <a:spcPct val="120000"/>
              </a:lnSpc>
            </a:pPr>
            <a:r>
              <a:rPr lang="th-TH" u="sng" dirty="0" smtClean="0"/>
              <a:t>ไม่สามารถเก็บค่าชนิดอื่นนอกเหนือจากที่ประกาศไว้</a:t>
            </a:r>
            <a:r>
              <a:rPr lang="th-TH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th-TH" dirty="0" smtClean="0"/>
              <a:t>ค่าที่เก็บไว้ในตัวแปรนี้สามารถเปลี่ยนแปลงได้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45</a:t>
            </a:fld>
            <a:endParaRPr lang="th-TH"/>
          </a:p>
        </p:txBody>
      </p:sp>
      <p:pic>
        <p:nvPicPr>
          <p:cNvPr id="7" name="Content Placeholder 3" descr="C20091211185700307_Kingston_512_MB_PC3200_DDR_RAM.jpg"/>
          <p:cNvPicPr>
            <a:picLocks noChangeAspect="1"/>
          </p:cNvPicPr>
          <p:nvPr/>
        </p:nvPicPr>
        <p:blipFill>
          <a:blip r:embed="rId3" cstate="print"/>
          <a:srcRect t="37225" b="37319"/>
          <a:stretch>
            <a:fillRect/>
          </a:stretch>
        </p:blipFill>
        <p:spPr bwMode="auto">
          <a:xfrm>
            <a:off x="3646437" y="5157192"/>
            <a:ext cx="45259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ube 7"/>
          <p:cNvSpPr/>
          <p:nvPr/>
        </p:nvSpPr>
        <p:spPr>
          <a:xfrm>
            <a:off x="2350293" y="5373216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10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364" y="5442610"/>
            <a:ext cx="19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ตัวแปร </a:t>
            </a:r>
            <a:r>
              <a:rPr lang="nn-NO" sz="2400" b="1" kern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score</a:t>
            </a:r>
            <a:endParaRPr lang="th-TH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78485" y="5373216"/>
            <a:ext cx="216024" cy="2160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Curved Down Arrow 10"/>
          <p:cNvSpPr/>
          <p:nvPr/>
        </p:nvSpPr>
        <p:spPr>
          <a:xfrm>
            <a:off x="2782341" y="4941168"/>
            <a:ext cx="1512168" cy="360040"/>
          </a:xfrm>
          <a:prstGeom prst="curvedDownArrow">
            <a:avLst>
              <a:gd name="adj1" fmla="val 34709"/>
              <a:gd name="adj2" fmla="val 79826"/>
              <a:gd name="adj3" fmla="val 39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หลักการตั้งชื่อตัวแปร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223727"/>
          </a:xfrm>
        </p:spPr>
        <p:txBody>
          <a:bodyPr>
            <a:normAutofit fontScale="92500" lnSpcReduction="10000"/>
          </a:bodyPr>
          <a:lstStyle/>
          <a:p>
            <a:r>
              <a:rPr lang="th-TH" dirty="0" smtClean="0"/>
              <a:t>ต้องขึ้นต้นด้วยตัวอักษร (</a:t>
            </a:r>
            <a:r>
              <a:rPr lang="en-US" dirty="0" smtClean="0"/>
              <a:t>A-Z </a:t>
            </a:r>
            <a:r>
              <a:rPr lang="th-TH" dirty="0" smtClean="0"/>
              <a:t>หรือ </a:t>
            </a:r>
            <a:r>
              <a:rPr lang="en-US" dirty="0" smtClean="0"/>
              <a:t>a-z) </a:t>
            </a:r>
            <a:r>
              <a:rPr lang="th-TH" dirty="0" smtClean="0"/>
              <a:t>หรือ </a:t>
            </a:r>
            <a:r>
              <a:rPr lang="en-US" dirty="0" smtClean="0"/>
              <a:t>underscore _ </a:t>
            </a:r>
            <a:r>
              <a:rPr lang="th-TH" dirty="0" smtClean="0"/>
              <a:t>เท่านั้น</a:t>
            </a:r>
          </a:p>
          <a:p>
            <a:r>
              <a:rPr lang="th-TH" dirty="0" smtClean="0"/>
              <a:t>ตัวอักขระตัวถัดไปอาจตามด้วยตัวอักษร ตัวเลข 0 - 9 หรือ _ ได้</a:t>
            </a:r>
          </a:p>
          <a:p>
            <a:r>
              <a:rPr lang="th-TH" dirty="0" smtClean="0"/>
              <a:t>ห้ามมีช่องว่าง, สัญลักษณ์พิเศษเช่น ! # @ $ % ^ &amp; ( ) - + = / .</a:t>
            </a:r>
          </a:p>
          <a:p>
            <a:r>
              <a:rPr lang="th-TH" dirty="0" smtClean="0"/>
              <a:t>ตัวอักษรใหญ่ - เล็ก มีความแตกต่างกัน จะถือว่าเป็นคนละตัวแปรกัน (</a:t>
            </a:r>
            <a:r>
              <a:rPr lang="en-US" dirty="0" smtClean="0"/>
              <a:t>Case sensitive) </a:t>
            </a:r>
            <a:r>
              <a:rPr lang="th-TH" dirty="0" smtClean="0"/>
              <a:t>เช่น </a:t>
            </a:r>
            <a:r>
              <a:rPr lang="en-US" dirty="0" smtClean="0"/>
              <a:t>DATA, data, Data</a:t>
            </a:r>
          </a:p>
          <a:p>
            <a:r>
              <a:rPr lang="th-TH" dirty="0" smtClean="0"/>
              <a:t>ห้ามใช้คำสงวนมาเป็นชื่อ ยกเว้นแต่จะประกอบเป็นส่วนหนึ่งของชื่อ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07505" y="4496713"/>
            <a:ext cx="8289234" cy="15621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th-TH" sz="2400" b="1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temp_c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_day		4shared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em@il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Com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for		_do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year!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.com		num1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T-T		T_T			float	</a:t>
            </a:r>
            <a:r>
              <a:rPr lang="th-TH" sz="2400" b="1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th-TH" sz="2400" b="1" dirty="0" smtClean="0">
              <a:latin typeface="Courier New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คำสงวน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ห้ามใช้คำสงวนมาเป็นชื่อตัวแปร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47</a:t>
            </a:fld>
            <a:endParaRPr lang="th-TH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95739" y="1984174"/>
            <a:ext cx="7663070" cy="40324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2000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CCFF"/>
              </a:buClr>
              <a:buFont typeface="Wingdings" pitchFamily="2" charset="2"/>
              <a:buNone/>
              <a:defRPr/>
            </a:pP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case		char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CCFF"/>
              </a:buClr>
              <a:buFont typeface="Wingdings" pitchFamily="2" charset="2"/>
              <a:buNone/>
              <a:defRPr/>
            </a:pP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	continue	default	do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CCFF"/>
              </a:buClr>
              <a:buFont typeface="Wingdings" pitchFamily="2" charset="2"/>
              <a:buNone/>
              <a:defRPr/>
            </a:pP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	else		</a:t>
            </a:r>
            <a:r>
              <a:rPr kumimoji="0" lang="en-US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extern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CCFF"/>
              </a:buClr>
              <a:buFont typeface="Wingdings" pitchFamily="2" charset="2"/>
              <a:buNone/>
              <a:defRPr/>
            </a:pP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</a:t>
            </a:r>
            <a:endParaRPr kumimoji="0" lang="en-US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CCFF"/>
              </a:buClr>
              <a:buFont typeface="Wingdings" pitchFamily="2" charset="2"/>
              <a:buNone/>
              <a:defRPr/>
            </a:pPr>
            <a:r>
              <a:rPr kumimoji="0" lang="en-US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long	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register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CCFF"/>
              </a:buClr>
              <a:buFont typeface="Wingdings" pitchFamily="2" charset="2"/>
              <a:buNone/>
              <a:defRPr/>
            </a:pP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short	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signed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static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CCFF"/>
              </a:buClr>
              <a:buFont typeface="Wingdings" pitchFamily="2" charset="2"/>
              <a:buNone/>
              <a:defRPr/>
            </a:pPr>
            <a:r>
              <a:rPr kumimoji="0" lang="en-US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union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CCFF"/>
              </a:buClr>
              <a:buFont typeface="Wingdings" pitchFamily="2" charset="2"/>
              <a:buNone/>
              <a:defRPr/>
            </a:pP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kumimoji="0" lang="en-US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	</a:t>
            </a:r>
            <a:r>
              <a:rPr kumimoji="0"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volatile	while</a:t>
            </a:r>
            <a:endParaRPr kumimoji="0" lang="en-US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ตัวแปรที่ดี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หลักการในการตั้งชื่อตัวแปรที่ดี คือ</a:t>
            </a:r>
          </a:p>
          <a:p>
            <a:r>
              <a:rPr lang="th-TH" dirty="0" smtClean="0"/>
              <a:t>ชื่อตัวแปรควรเป็นชื่อที่สื่อความหมาย เช่น </a:t>
            </a:r>
          </a:p>
          <a:p>
            <a:pPr lvl="1"/>
            <a:r>
              <a:rPr lang="th-TH" dirty="0" smtClean="0"/>
              <a:t>ตัวแปรที่ใช้เก็บค่ารัศมี อาจตั้งชื่อเป็น </a:t>
            </a:r>
            <a:r>
              <a:rPr lang="en-US" dirty="0" smtClean="0"/>
              <a:t>radius </a:t>
            </a:r>
          </a:p>
          <a:p>
            <a:pPr lvl="1"/>
            <a:r>
              <a:rPr lang="th-TH" dirty="0" smtClean="0"/>
              <a:t>อุณหภูมิ อาจตั้งชื่อเป็น </a:t>
            </a:r>
            <a:r>
              <a:rPr lang="en-US" dirty="0" err="1" smtClean="0"/>
              <a:t>Temperature_C</a:t>
            </a:r>
            <a:r>
              <a:rPr lang="en-US" dirty="0" smtClean="0"/>
              <a:t> (Temperature in Celsius)</a:t>
            </a:r>
          </a:p>
          <a:p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ตัวแปรควรมีชนิดข้อมูลที่เหมาะสม</a:t>
            </a:r>
            <a:r>
              <a:rPr lang="th-TH" dirty="0" smtClean="0"/>
              <a:t> </a:t>
            </a:r>
          </a:p>
          <a:p>
            <a:pPr lvl="1"/>
            <a:r>
              <a:rPr lang="th-TH" dirty="0" smtClean="0"/>
              <a:t>ข้อมูลจำนวนเต็ม (ไม่มีจุดทศนิยม) ควรประกาศเป็น </a:t>
            </a:r>
            <a:r>
              <a:rPr lang="en-US" dirty="0" err="1" smtClean="0"/>
              <a:t>int</a:t>
            </a:r>
            <a:r>
              <a:rPr lang="en-US" dirty="0" smtClean="0"/>
              <a:t>, long </a:t>
            </a:r>
            <a:r>
              <a:rPr lang="th-TH" dirty="0" smtClean="0"/>
              <a:t>เช่น ลำดับที่, ปีพ.ศ.</a:t>
            </a:r>
          </a:p>
          <a:p>
            <a:pPr lvl="1"/>
            <a:r>
              <a:rPr lang="th-TH" dirty="0" smtClean="0"/>
              <a:t>ข้อมูลจำนวนจริง (มีจุดทศนิยม) ควรประกาศเป็น </a:t>
            </a:r>
            <a:r>
              <a:rPr lang="en-US" dirty="0" smtClean="0"/>
              <a:t>float , double </a:t>
            </a:r>
            <a:r>
              <a:rPr lang="th-TH" dirty="0" smtClean="0"/>
              <a:t>เช่น ส่วนสูง, น้ำหนัก, พื้นที่, คะแนน</a:t>
            </a:r>
          </a:p>
          <a:p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48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ชนิดของข้อมูล</a:t>
            </a:r>
            <a:r>
              <a:rPr lang="en-US" dirty="0" smtClean="0"/>
              <a:t> (Data type)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49</a:t>
            </a:fld>
            <a:endParaRPr lang="th-TH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268" y="5645426"/>
            <a:ext cx="8784976" cy="6638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th-TH" sz="2400" dirty="0" smtClean="0"/>
              <a:t>หมายเหตุ สำหรับ </a:t>
            </a:r>
            <a:r>
              <a:rPr lang="en-US" sz="2400" dirty="0" smtClean="0"/>
              <a:t>Dev C++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</a:t>
            </a:r>
            <a:r>
              <a:rPr lang="th-TH" sz="2400" dirty="0" smtClean="0"/>
              <a:t>มีจำนวนบิต 32 บิต  ช่วงข้อมูล -2147483648  ถึง 2147483647</a:t>
            </a:r>
            <a:endParaRPr lang="th-TH" sz="2400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477703"/>
              </p:ext>
            </p:extLst>
          </p:nvPr>
        </p:nvGraphicFramePr>
        <p:xfrm>
          <a:off x="285750" y="1071108"/>
          <a:ext cx="8572500" cy="45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3429000"/>
                <a:gridCol w="1028700"/>
                <a:gridCol w="2305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ประเภท</a:t>
                      </a:r>
                      <a:endParaRPr lang="en-US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ชนิดข้อมูล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จำนวน</a:t>
                      </a:r>
                      <a:r>
                        <a:rPr lang="th-TH" sz="24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บิต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ช่วงของข้อมูล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char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ตัวอักษร</a:t>
                      </a:r>
                      <a:r>
                        <a:rPr lang="en-US" sz="2400" b="1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(Character)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8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-128</a:t>
                      </a:r>
                      <a:r>
                        <a:rPr lang="th-TH" sz="2400" u="none" strike="noStrike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ถึง 127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เลขจำนวนเต็ม (</a:t>
                      </a:r>
                      <a:r>
                        <a:rPr lang="en-US" sz="2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integer)          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16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-32768  ถึง  32767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unsigned </a:t>
                      </a:r>
                      <a:r>
                        <a:rPr lang="en-US" sz="2400" u="none" strike="noStrike" dirty="0" err="1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เลขจำนวนเต็มไม่คิดเครื่องหมาย (</a:t>
                      </a:r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unsigned  integer)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16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0 ถึง 65535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signed </a:t>
                      </a:r>
                      <a:r>
                        <a:rPr lang="en-US" sz="2400" u="none" strike="noStrike" dirty="0" err="1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เลขจำนวนเต็มคิดเครื่องหมาย (</a:t>
                      </a:r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integer)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16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-32768  ถึง  32767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short </a:t>
                      </a:r>
                      <a:r>
                        <a:rPr lang="en-US" sz="2400" u="none" strike="noStrike" dirty="0" err="1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เลขจำนวนเต็มสั้น (</a:t>
                      </a:r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short integer)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16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-32768  ถึง  32767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unsigned short </a:t>
                      </a:r>
                      <a:r>
                        <a:rPr lang="en-US" sz="2400" u="none" strike="noStrike" dirty="0" err="1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เลขจำนวนเต็มสั้นไม่คิดเครื่องหมาย (</a:t>
                      </a:r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unsigned short integer)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16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0  ถึง  65535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signed short </a:t>
                      </a:r>
                      <a:r>
                        <a:rPr lang="en-US" sz="2400" u="none" strike="noStrike" dirty="0" err="1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เลขจำนวนเต็มสั้นคิดเครื่องหมาย (</a:t>
                      </a:r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signed short integer)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16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-32768  ถึง  32767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ภาษาคอมพิวเตอร์ (</a:t>
            </a:r>
            <a:r>
              <a:rPr lang="en-US" dirty="0" smtClean="0"/>
              <a:t>Computer Language)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th-TH" b="1" dirty="0" smtClean="0">
                <a:solidFill>
                  <a:srgbClr val="0070C0"/>
                </a:solidFill>
              </a:rPr>
              <a:t>ภาษาระดับสูง (</a:t>
            </a:r>
            <a:r>
              <a:rPr lang="en-US" b="1" dirty="0" smtClean="0">
                <a:solidFill>
                  <a:srgbClr val="0070C0"/>
                </a:solidFill>
              </a:rPr>
              <a:t>High Level Language)</a:t>
            </a:r>
          </a:p>
          <a:p>
            <a:pPr lvl="1" algn="thaiDist"/>
            <a:r>
              <a:rPr lang="th-TH" dirty="0" smtClean="0"/>
              <a:t>เป็นภาษาที่ผู้เขียนโปรแกรมสามารถเข้าใจได้ง่าย เพราะการเขียนคำสั่งจะใช้ภาษาอังกฤษแทน ซึ่งอ่านแล้วเข้าใจได้ง่ายกว่าภาษาแอสเซมบลี</a:t>
            </a:r>
            <a:endParaRPr lang="en-US" dirty="0" smtClean="0"/>
          </a:p>
          <a:p>
            <a:pPr lvl="1" algn="thaiDist"/>
            <a:r>
              <a:rPr lang="th-TH" dirty="0" smtClean="0"/>
              <a:t>ตัวอย่างของภาษาระดับสูงได้แก่   ภาษาฟอร์แทรน (</a:t>
            </a:r>
            <a:r>
              <a:rPr lang="en-US" dirty="0" smtClean="0"/>
              <a:t>FORTRAN), </a:t>
            </a:r>
            <a:r>
              <a:rPr lang="th-TH" dirty="0" smtClean="0"/>
              <a:t>ภาษาโคบอล (</a:t>
            </a:r>
            <a:r>
              <a:rPr lang="en-US" dirty="0" smtClean="0"/>
              <a:t>COBOL),  </a:t>
            </a:r>
            <a:r>
              <a:rPr lang="th-TH" dirty="0" smtClean="0"/>
              <a:t>ภาษาเบสิก (</a:t>
            </a:r>
            <a:r>
              <a:rPr lang="en-US" dirty="0" smtClean="0"/>
              <a:t>BASIC), </a:t>
            </a:r>
            <a:r>
              <a:rPr lang="th-TH" dirty="0" smtClean="0"/>
              <a:t>ภาษาปาสคาล (</a:t>
            </a:r>
            <a:r>
              <a:rPr lang="en-US" dirty="0" smtClean="0"/>
              <a:t>PASCAL)</a:t>
            </a:r>
            <a:r>
              <a:rPr lang="th-TH" dirty="0" smtClean="0"/>
              <a:t>, ภาษาซี (</a:t>
            </a:r>
            <a:r>
              <a:rPr lang="en-US" dirty="0" smtClean="0"/>
              <a:t>C)</a:t>
            </a:r>
            <a:r>
              <a:rPr lang="th-TH" dirty="0" smtClean="0"/>
              <a:t>,</a:t>
            </a:r>
            <a:r>
              <a:rPr lang="en-US" dirty="0" smtClean="0"/>
              <a:t> </a:t>
            </a:r>
            <a:r>
              <a:rPr lang="th-TH" dirty="0" smtClean="0"/>
              <a:t>ภาษาจาวา </a:t>
            </a:r>
            <a:r>
              <a:rPr lang="en-US" dirty="0" smtClean="0"/>
              <a:t>(JAVA) </a:t>
            </a:r>
            <a:r>
              <a:rPr lang="th-TH" dirty="0" smtClean="0"/>
              <a:t>ฯลฯ</a:t>
            </a:r>
          </a:p>
          <a:p>
            <a:pPr lvl="1"/>
            <a:r>
              <a:rPr lang="th-TH" dirty="0" smtClean="0"/>
              <a:t>เช่น คำสั่งของภาษาซี 1 + 3 เขียนได้เป็น</a:t>
            </a:r>
          </a:p>
          <a:p>
            <a:pPr lvl="1"/>
            <a:endParaRPr lang="th-TH" dirty="0" smtClean="0"/>
          </a:p>
          <a:p>
            <a:pPr lvl="1"/>
            <a:endParaRPr lang="th-TH" dirty="0" smtClean="0"/>
          </a:p>
          <a:p>
            <a:pPr lvl="1"/>
            <a:endParaRPr lang="th-TH" dirty="0" smtClean="0"/>
          </a:p>
          <a:p>
            <a:pPr lvl="1"/>
            <a:r>
              <a:rPr lang="th-TH" dirty="0" smtClean="0"/>
              <a:t>อ่านเข้าใจง่ายกว่า ภาษาระดับอื่น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  <p:sp>
        <p:nvSpPr>
          <p:cNvPr id="11" name="Rounded Rectangle 10"/>
          <p:cNvSpPr/>
          <p:nvPr/>
        </p:nvSpPr>
        <p:spPr>
          <a:xfrm>
            <a:off x="3436505" y="4315611"/>
            <a:ext cx="2232248" cy="1152128"/>
          </a:xfrm>
          <a:prstGeom prst="roundRect">
            <a:avLst>
              <a:gd name="adj" fmla="val 15118"/>
            </a:avLst>
          </a:prstGeom>
          <a:solidFill>
            <a:srgbClr val="FFFFCC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 = 1;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= 3;</a:t>
            </a:r>
          </a:p>
          <a:p>
            <a:pPr marL="342900" lvl="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 = a + b;</a:t>
            </a:r>
            <a:endParaRPr lang="th-TH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ชนิดของข้อมูล</a:t>
            </a:r>
            <a:r>
              <a:rPr lang="en-US" dirty="0" smtClean="0"/>
              <a:t> (Data </a:t>
            </a:r>
            <a:r>
              <a:rPr lang="en-US" dirty="0" smtClean="0"/>
              <a:t>Type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50</a:t>
            </a:fld>
            <a:endParaRPr lang="th-TH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768002"/>
              </p:ext>
            </p:extLst>
          </p:nvPr>
        </p:nvGraphicFramePr>
        <p:xfrm>
          <a:off x="285750" y="1150620"/>
          <a:ext cx="8572500" cy="515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3429000"/>
                <a:gridCol w="1028700"/>
                <a:gridCol w="2305050"/>
              </a:tblGrid>
              <a:tr h="566132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ประเภท</a:t>
                      </a:r>
                      <a:endParaRPr lang="en-US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ชนิดข้อมูล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จำนวน</a:t>
                      </a:r>
                      <a:r>
                        <a:rPr lang="th-TH" sz="24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บิต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ช่วงของข้อมูล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5661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long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เลขจำนวนเต็มยาว (</a:t>
                      </a:r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long integer)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32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-2147483648  ถึง 2147483647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9474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unsigned long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เลขจำนวนเต็มยาวไม่คิดเครื่องหมาย (</a:t>
                      </a:r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unsigned long integer)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32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0  ถึง 4294967295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9474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float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เลขจำนวนจริง (</a:t>
                      </a:r>
                      <a:r>
                        <a:rPr lang="en-US" sz="2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floating point)          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32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3.4 * (10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-38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 </a:t>
                      </a:r>
                      <a:r>
                        <a:rPr lang="th-TH" sz="24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ถึง</a:t>
                      </a:r>
                      <a:endParaRPr lang="en-US" sz="2400" u="none" strike="noStrike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3.4 * (10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+38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9474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เลขจำนวนจริงละเอียด 2 เท่า (</a:t>
                      </a:r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double precision floating point)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64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1.7 * (10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-308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 </a:t>
                      </a:r>
                      <a:r>
                        <a:rPr lang="th-TH" sz="24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ถึง</a:t>
                      </a:r>
                      <a:endParaRPr lang="en-US" sz="2400" u="none" strike="noStrike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1.7 * (10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+308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  <a:tr h="9474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long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เลขจำนวนจริงยาวละเอียด 2 เท่า (</a:t>
                      </a:r>
                      <a:r>
                        <a:rPr lang="en-US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long double precision floating point)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latin typeface="TH SarabunPSK" pitchFamily="34" charset="-34"/>
                          <a:cs typeface="TH SarabunPSK" pitchFamily="34" charset="-34"/>
                        </a:rPr>
                        <a:t>80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3.4 * (10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-4932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 </a:t>
                      </a:r>
                      <a:r>
                        <a:rPr lang="th-TH" sz="2400" u="none" strike="noStrike" dirty="0" smtClean="0">
                          <a:latin typeface="TH SarabunPSK" pitchFamily="34" charset="-34"/>
                          <a:cs typeface="TH SarabunPSK" pitchFamily="34" charset="-34"/>
                        </a:rPr>
                        <a:t>ถึง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kumimoji="0" lang="th-TH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1.1 * (10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+4932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ตัวแปรจำนวนเต็ม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23122"/>
            <a:ext cx="8784976" cy="5186198"/>
          </a:xfrm>
        </p:spPr>
        <p:txBody>
          <a:bodyPr>
            <a:normAutofit fontScale="77500" lnSpcReduction="20000"/>
          </a:bodyPr>
          <a:lstStyle/>
          <a:p>
            <a:r>
              <a:rPr lang="th-TH" dirty="0" smtClean="0"/>
              <a:t>ตัวแปรจำนวนเต็ม เช่น </a:t>
            </a:r>
            <a:r>
              <a:rPr lang="en-US" dirty="0" smtClean="0"/>
              <a:t>char, </a:t>
            </a:r>
            <a:r>
              <a:rPr lang="en-US" dirty="0" err="1" smtClean="0"/>
              <a:t>int</a:t>
            </a:r>
            <a:r>
              <a:rPr lang="en-US" dirty="0" smtClean="0"/>
              <a:t>, long, 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ฯลฯ</a:t>
            </a:r>
          </a:p>
          <a:p>
            <a:endParaRPr lang="th-TH" dirty="0" smtClean="0"/>
          </a:p>
          <a:p>
            <a:endParaRPr lang="th-TH" dirty="0" smtClean="0"/>
          </a:p>
          <a:p>
            <a:endParaRPr lang="en-US" dirty="0" smtClean="0"/>
          </a:p>
          <a:p>
            <a:endParaRPr lang="th-TH" dirty="0" smtClean="0"/>
          </a:p>
          <a:p>
            <a:pPr lvl="1"/>
            <a:r>
              <a:rPr lang="th-TH" dirty="0" smtClean="0"/>
              <a:t>เช่น 39, +100, 2500</a:t>
            </a:r>
            <a:r>
              <a:rPr lang="en-US" dirty="0" smtClean="0"/>
              <a:t>, -25 </a:t>
            </a:r>
            <a:r>
              <a:rPr lang="th-TH" dirty="0" smtClean="0"/>
              <a:t>, -76</a:t>
            </a:r>
          </a:p>
          <a:p>
            <a:pPr lvl="1"/>
            <a:endParaRPr lang="th-TH" dirty="0" smtClean="0"/>
          </a:p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 จะเก็บเฉพาะจำนวน + เท่านั้น</a:t>
            </a:r>
          </a:p>
          <a:p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  <a:p>
            <a:pPr lvl="1"/>
            <a:r>
              <a:rPr lang="th-TH" dirty="0" smtClean="0"/>
              <a:t>เช่น 2000, 456, 113, 0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51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81670"/>
              </p:ext>
            </p:extLst>
          </p:nvPr>
        </p:nvGraphicFramePr>
        <p:xfrm>
          <a:off x="2438400" y="1779032"/>
          <a:ext cx="6096000" cy="396240"/>
        </p:xfrm>
        <a:graphic>
          <a:graphicData uri="http://schemas.openxmlformats.org/drawingml/2006/table">
            <a:tbl>
              <a:tblPr firstRow="1" bandRow="1"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500563" y="2741057"/>
            <a:ext cx="1883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Tahoma" pitchFamily="34" charset="0"/>
              </a:rPr>
              <a:t>บิตข้อมูล 15 บิต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928813" y="2741057"/>
            <a:ext cx="17347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Tahoma" pitchFamily="34" charset="0"/>
              </a:rPr>
              <a:t>บิตเครื่องหมาย</a:t>
            </a:r>
          </a:p>
        </p:txBody>
      </p:sp>
      <p:cxnSp>
        <p:nvCxnSpPr>
          <p:cNvPr id="10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5013325" y="2328307"/>
            <a:ext cx="642938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9"/>
          <p:cNvCxnSpPr>
            <a:cxnSpLocks noChangeShapeType="1"/>
          </p:cNvCxnSpPr>
          <p:nvPr/>
        </p:nvCxnSpPr>
        <p:spPr bwMode="auto">
          <a:xfrm rot="5400000" flipH="1" flipV="1">
            <a:off x="2308225" y="2290207"/>
            <a:ext cx="642938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1331640" y="1727240"/>
            <a:ext cx="8290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kumimoji="0" lang="th-TH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Tahoma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79631"/>
              </p:ext>
            </p:extLst>
          </p:nvPr>
        </p:nvGraphicFramePr>
        <p:xfrm>
          <a:off x="2903573" y="4509120"/>
          <a:ext cx="6096000" cy="396240"/>
        </p:xfrm>
        <a:graphic>
          <a:graphicData uri="http://schemas.openxmlformats.org/drawingml/2006/table">
            <a:tbl>
              <a:tblPr firstRow="1" bandRow="1"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29724" y="5461620"/>
            <a:ext cx="1883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Tahoma" pitchFamily="34" charset="0"/>
              </a:rPr>
              <a:t>บิตข้อมูล 16 บิต</a:t>
            </a:r>
          </a:p>
        </p:txBody>
      </p:sp>
      <p:cxnSp>
        <p:nvCxnSpPr>
          <p:cNvPr id="15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5440399" y="5058394"/>
            <a:ext cx="642937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6" name="Rectangle 15"/>
          <p:cNvSpPr/>
          <p:nvPr/>
        </p:nvSpPr>
        <p:spPr>
          <a:xfrm>
            <a:off x="170924" y="4464115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ตัวแปรจำนวนจริง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0000"/>
                </a:solidFill>
              </a:rPr>
              <a:t>ตัวแปรจำนวนจริง เช่น </a:t>
            </a:r>
            <a:r>
              <a:rPr lang="en-US" dirty="0" smtClean="0">
                <a:solidFill>
                  <a:srgbClr val="000000"/>
                </a:solidFill>
              </a:rPr>
              <a:t>float, double 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float  </a:t>
            </a:r>
            <a:r>
              <a:rPr lang="th-TH" dirty="0" smtClean="0">
                <a:solidFill>
                  <a:srgbClr val="000000"/>
                </a:solidFill>
              </a:rPr>
              <a:t>ใช้เนื้อที่เก็บข้อมูล 32 บิต ประกอบด้วย</a:t>
            </a:r>
          </a:p>
          <a:p>
            <a:pPr>
              <a:buNone/>
            </a:pPr>
            <a:r>
              <a:rPr lang="th-TH" dirty="0" smtClean="0">
                <a:solidFill>
                  <a:srgbClr val="000000"/>
                </a:solidFill>
              </a:rPr>
              <a:t>		เครื่องหมาย 1 บิต, เลขชี้กำลัง 8 บิต, แมนทิสซา 23 บิต</a:t>
            </a:r>
          </a:p>
          <a:p>
            <a:pPr>
              <a:buNone/>
            </a:pPr>
            <a:endParaRPr lang="th-TH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th-TH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th-TH" dirty="0" smtClean="0">
                <a:solidFill>
                  <a:srgbClr val="000000"/>
                </a:solidFill>
              </a:rPr>
              <a:t>เช่น 312.165, 46.02, -456.98, 0.0, +2.00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th-TH" dirty="0" smtClean="0">
                <a:solidFill>
                  <a:srgbClr val="000000"/>
                </a:solidFill>
              </a:rPr>
              <a:t>3.12165</a:t>
            </a:r>
            <a:r>
              <a:rPr lang="en-US" dirty="0" smtClean="0">
                <a:solidFill>
                  <a:srgbClr val="000000"/>
                </a:solidFill>
              </a:rPr>
              <a:t>e2, 4.456e-8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52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77784"/>
              </p:ext>
            </p:extLst>
          </p:nvPr>
        </p:nvGraphicFramePr>
        <p:xfrm>
          <a:off x="2122004" y="3630231"/>
          <a:ext cx="6096000" cy="396240"/>
        </p:xfrm>
        <a:graphic>
          <a:graphicData uri="http://schemas.openxmlformats.org/drawingml/2006/table">
            <a:tbl>
              <a:tblPr firstRow="1" bandRow="1"/>
              <a:tblGrid>
                <a:gridCol w="381000"/>
                <a:gridCol w="1905000"/>
                <a:gridCol w="3810000"/>
              </a:tblGrid>
              <a:tr h="370840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-</a:t>
                      </a:r>
                      <a:endParaRPr lang="th-TH" sz="2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2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b="1" kern="1200">
                          <a:solidFill>
                            <a:schemeClr val="lt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4.5698</a:t>
                      </a:r>
                      <a:endParaRPr lang="th-TH" sz="2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87334" y="4560060"/>
            <a:ext cx="17347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Tahoma" pitchFamily="34" charset="0"/>
              </a:rPr>
              <a:t>บิตเครื่องหมาย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884004" y="4560060"/>
            <a:ext cx="13083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Tahoma" pitchFamily="34" charset="0"/>
              </a:rPr>
              <a:t>เลขชี้กำลัง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122504" y="4560060"/>
            <a:ext cx="12891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Tahoma" pitchFamily="34" charset="0"/>
              </a:rPr>
              <a:t>แมนทิสซา</a:t>
            </a:r>
          </a:p>
        </p:txBody>
      </p:sp>
      <p:cxnSp>
        <p:nvCxnSpPr>
          <p:cNvPr id="11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2020750" y="4274310"/>
            <a:ext cx="573087" cy="15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3193567" y="4274310"/>
            <a:ext cx="573087" cy="15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6266173" y="4344953"/>
            <a:ext cx="571500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4" name="Rectangle 13"/>
          <p:cNvSpPr/>
          <p:nvPr/>
        </p:nvSpPr>
        <p:spPr>
          <a:xfrm>
            <a:off x="731032" y="355822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endParaRPr lang="th-TH" b="1" dirty="0"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032" y="3990271"/>
            <a:ext cx="1192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-456.98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การประกาศตัวแปร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 smtClean="0"/>
          </a:p>
          <a:p>
            <a:endParaRPr lang="th-TH" dirty="0" smtClean="0"/>
          </a:p>
          <a:p>
            <a:endParaRPr lang="en-US" dirty="0" smtClean="0"/>
          </a:p>
          <a:p>
            <a:r>
              <a:rPr lang="th-TH" dirty="0" smtClean="0"/>
              <a:t>ถ้าต้องการประกาศตัวแปรชนิดเดียวกันหลายตัวคั่นด้วย </a:t>
            </a:r>
            <a:r>
              <a:rPr lang="en-US" b="1" dirty="0" smtClean="0"/>
              <a:t>,</a:t>
            </a:r>
          </a:p>
          <a:p>
            <a:pPr>
              <a:buNone/>
            </a:pPr>
            <a:endParaRPr lang="th-TH" dirty="0" smtClean="0"/>
          </a:p>
          <a:p>
            <a:r>
              <a:rPr lang="th-TH" dirty="0" smtClean="0"/>
              <a:t>เช่น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466655" y="1282325"/>
            <a:ext cx="6345705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buNone/>
            </a:pPr>
            <a:r>
              <a:rPr lang="th-TH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ชนิดข้อมูล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  ชื่อตัวแปร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 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66046" y="3807244"/>
            <a:ext cx="6345705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buNone/>
            </a:pPr>
            <a:r>
              <a:rPr lang="th-TH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ชนิดข้อมูล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  ชื่อตัวแปร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1,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 ชื่อตัวแปร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2, … 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48757" y="4557699"/>
            <a:ext cx="4381500" cy="1665185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a, b, c 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c, name;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area, radius;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year;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10657" y="1959581"/>
            <a:ext cx="4381500" cy="86533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score;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การกำหนดค่าให้กับตัวแปร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43000"/>
            <a:ext cx="8784976" cy="5166320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ประกาศตัวแปรก่อน แล้วจึงกำหนดค่าให้กับตัวแปรในอีกคำสั่ง</a:t>
            </a:r>
          </a:p>
          <a:p>
            <a:endParaRPr lang="th-TH" sz="3200" dirty="0" smtClean="0"/>
          </a:p>
          <a:p>
            <a:endParaRPr lang="th-TH" sz="3200" dirty="0" smtClean="0"/>
          </a:p>
          <a:p>
            <a:endParaRPr lang="th-TH" sz="3200" dirty="0" smtClean="0"/>
          </a:p>
          <a:p>
            <a:endParaRPr lang="th-TH" sz="3200" dirty="0" smtClean="0"/>
          </a:p>
          <a:p>
            <a:endParaRPr lang="th-TH" sz="1000" dirty="0" smtClean="0"/>
          </a:p>
          <a:p>
            <a:r>
              <a:rPr lang="th-TH" sz="3200" b="1" dirty="0" smtClean="0"/>
              <a:t>หรือ</a:t>
            </a:r>
            <a:r>
              <a:rPr lang="th-TH" sz="3200" dirty="0" smtClean="0"/>
              <a:t> ประกาศตัวแปรแล้วกำหนดค่าไว้ในคำสั่งเดียวกัน</a:t>
            </a:r>
            <a:endParaRPr lang="th-TH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152922" y="1790773"/>
            <a:ext cx="2667000" cy="9144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sum;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 = 0;</a:t>
            </a:r>
            <a:endParaRPr lang="th-TH" sz="2400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Cube 7"/>
          <p:cNvSpPr/>
          <p:nvPr/>
        </p:nvSpPr>
        <p:spPr>
          <a:xfrm>
            <a:off x="5611416" y="2819473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ube 8"/>
          <p:cNvSpPr/>
          <p:nvPr/>
        </p:nvSpPr>
        <p:spPr>
          <a:xfrm>
            <a:off x="5611416" y="2476573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5611416" y="2133673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9516" y="1863996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Memory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0816" y="2514673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7211616" y="2819473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7211616" y="2476573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7211616" y="2133673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87816" y="1866973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Memory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678216" y="2628973"/>
            <a:ext cx="381000" cy="2667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urved Up Arrow 17"/>
          <p:cNvSpPr/>
          <p:nvPr/>
        </p:nvSpPr>
        <p:spPr>
          <a:xfrm flipH="1">
            <a:off x="1572022" y="2552773"/>
            <a:ext cx="723900" cy="3429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52922" y="2980552"/>
            <a:ext cx="2895600" cy="1008617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400" b="1" kern="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2400" kern="0" dirty="0" smtClean="0">
                <a:latin typeface="Courier New" pitchFamily="49" charset="0"/>
                <a:cs typeface="Courier New" pitchFamily="49" charset="0"/>
              </a:rPr>
              <a:t> a, b, c;</a:t>
            </a:r>
            <a:endParaRPr lang="nn-NO" sz="24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endParaRPr lang="nn-NO" sz="8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400" kern="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nn-NO" sz="2400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n-NO" sz="2400" kern="0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nn-NO" sz="2400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n-NO" sz="2400" kern="0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nn-NO" sz="2400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n-NO" sz="2400" kern="0" dirty="0" smtClean="0">
                <a:latin typeface="Courier New" pitchFamily="49" charset="0"/>
                <a:cs typeface="Courier New" pitchFamily="49" charset="0"/>
              </a:rPr>
              <a:t>0;</a:t>
            </a:r>
            <a:endParaRPr lang="nn-NO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52922" y="5203742"/>
            <a:ext cx="2667000" cy="4953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sum = 0;</a:t>
            </a:r>
            <a:endParaRPr lang="th-TH" sz="2400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20022" y="5470442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5610622" y="5775242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5610622" y="5432342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5610622" y="5089442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86822" y="4822742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Memory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ตัวแปรชนิดอักขระ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thaiDist"/>
            <a:r>
              <a:rPr lang="en-US" b="1" dirty="0" smtClean="0">
                <a:solidFill>
                  <a:srgbClr val="0070C0"/>
                </a:solidFill>
              </a:rPr>
              <a:t>char</a:t>
            </a:r>
            <a:r>
              <a:rPr lang="en-US" dirty="0" smtClean="0"/>
              <a:t> </a:t>
            </a:r>
            <a:r>
              <a:rPr lang="th-TH" dirty="0" smtClean="0"/>
              <a:t>จะถูกเก็บในหน่วยความจำ ในรูปแบบจำนวนเต็ม ขนาด 1 ไบต์</a:t>
            </a:r>
          </a:p>
          <a:p>
            <a:pPr algn="thaiDist"/>
            <a:r>
              <a:rPr lang="th-TH" dirty="0" smtClean="0"/>
              <a:t>สามารถใช้เป็นตัวเลขจำนวนเต็มธรรมดา  เช่น 65</a:t>
            </a:r>
          </a:p>
          <a:p>
            <a:pPr algn="thaiDist"/>
            <a:r>
              <a:rPr lang="th-TH" dirty="0" smtClean="0"/>
              <a:t>หรือเขียนอยู่ในรูปของ ตัวอักษร เช่น </a:t>
            </a:r>
            <a:r>
              <a:rPr lang="en-US" b="1" kern="0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thaiDist"/>
            <a:endParaRPr lang="th-TH" dirty="0" smtClean="0"/>
          </a:p>
          <a:p>
            <a:pPr algn="thaiDist"/>
            <a:endParaRPr lang="th-TH" dirty="0" smtClean="0"/>
          </a:p>
          <a:p>
            <a:pPr algn="thaiDist"/>
            <a:endParaRPr lang="en-US" dirty="0" smtClean="0"/>
          </a:p>
          <a:p>
            <a:pPr algn="thaiDist"/>
            <a:endParaRPr lang="en-US" dirty="0" smtClean="0"/>
          </a:p>
          <a:p>
            <a:pPr lvl="1" algn="thaiDist"/>
            <a:r>
              <a:rPr lang="th-TH" dirty="0" smtClean="0"/>
              <a:t>ตัวอักษรทุกตัวจะมีเลขประจำตัวอักษรกำกับอยู่ เช่น </a:t>
            </a:r>
            <a:r>
              <a:rPr lang="nn-NO" kern="0" dirty="0" smtClean="0"/>
              <a:t>A</a:t>
            </a:r>
            <a:r>
              <a:rPr lang="th-TH" kern="0" dirty="0" smtClean="0"/>
              <a:t> มีค่า </a:t>
            </a:r>
            <a:r>
              <a:rPr lang="en-US" kern="0" dirty="0" smtClean="0"/>
              <a:t>= 65</a:t>
            </a:r>
          </a:p>
          <a:p>
            <a:pPr lvl="1" algn="thaiDist"/>
            <a:r>
              <a:rPr lang="th-TH" kern="0" dirty="0" smtClean="0"/>
              <a:t>จากตัวอย่าง </a:t>
            </a:r>
            <a:r>
              <a:rPr lang="en-US" u="sng" kern="0" dirty="0" smtClean="0"/>
              <a:t>ch1, ch2 </a:t>
            </a:r>
            <a:r>
              <a:rPr lang="th-TH" u="sng" kern="0" dirty="0" smtClean="0"/>
              <a:t>จะมีค่าเท่ากัน</a:t>
            </a:r>
            <a:endParaRPr lang="th-TH" u="sng" dirty="0" smtClean="0"/>
          </a:p>
          <a:p>
            <a:pPr algn="thaiDist"/>
            <a:r>
              <a:rPr lang="th-TH" dirty="0" smtClean="0"/>
              <a:t>อักขระว่าง หรือ ตัวอักษรว่าง (</a:t>
            </a:r>
            <a:r>
              <a:rPr lang="en-US" dirty="0" smtClean="0"/>
              <a:t>Null character) </a:t>
            </a:r>
            <a:r>
              <a:rPr lang="th-TH" dirty="0" smtClean="0"/>
              <a:t>คือตัวอักษรที่มีรหัสแทนตัวอักษรเป็น 0 เขียนได้เป็น </a:t>
            </a:r>
            <a:r>
              <a:rPr lang="en-US" b="1" kern="0" dirty="0" smtClean="0">
                <a:solidFill>
                  <a:schemeClr val="accent6">
                    <a:lumMod val="75000"/>
                  </a:schemeClr>
                </a:solidFill>
              </a:rPr>
              <a:t>‘\</a:t>
            </a:r>
            <a:r>
              <a:rPr lang="th-TH" b="1" kern="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b="1" kern="0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endParaRPr lang="th-TH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thaiDist"/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55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844828" y="2805867"/>
            <a:ext cx="4113142" cy="149760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400" b="1" kern="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2400" kern="0" dirty="0" smtClean="0">
                <a:latin typeface="Courier New" pitchFamily="49" charset="0"/>
                <a:cs typeface="Courier New" pitchFamily="49" charset="0"/>
              </a:rPr>
              <a:t>ch1, ch2, ch3;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400" kern="0" dirty="0" smtClean="0">
                <a:latin typeface="Courier New" pitchFamily="49" charset="0"/>
                <a:cs typeface="Courier New" pitchFamily="49" charset="0"/>
              </a:rPr>
              <a:t>	ch1 = 'A';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400" kern="0" dirty="0" smtClean="0">
                <a:latin typeface="Courier New" pitchFamily="49" charset="0"/>
                <a:cs typeface="Courier New" pitchFamily="49" charset="0"/>
              </a:rPr>
              <a:t>	ch2 = 65;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400" kern="0" dirty="0" smtClean="0">
                <a:latin typeface="Courier New" pitchFamily="49" charset="0"/>
                <a:cs typeface="Courier New" pitchFamily="49" charset="0"/>
              </a:rPr>
              <a:t>	ch3 = '\0';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7970" y="3154560"/>
            <a:ext cx="3403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ahoma" pitchFamily="34" charset="0"/>
                <a:cs typeface="Tahoma" pitchFamily="34" charset="0"/>
              </a:rPr>
              <a:t>ตัวอักษรจะอยู่ในเครื่องหมาย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‘ ’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76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ASCII Code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56</a:t>
            </a:fld>
            <a:endParaRPr lang="th-TH"/>
          </a:p>
        </p:txBody>
      </p:sp>
      <p:pic>
        <p:nvPicPr>
          <p:cNvPr id="7" name="Content Placeholder 6" descr="ascii_table.gif"/>
          <p:cNvPicPr>
            <a:picLocks noChangeAspect="1"/>
          </p:cNvPicPr>
          <p:nvPr/>
        </p:nvPicPr>
        <p:blipFill>
          <a:blip r:embed="rId3" cstate="print"/>
          <a:srcRect l="38108" r="376" b="15596"/>
          <a:stretch>
            <a:fillRect/>
          </a:stretch>
        </p:blipFill>
        <p:spPr bwMode="auto">
          <a:xfrm>
            <a:off x="1438169" y="725558"/>
            <a:ext cx="6060942" cy="552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335170" y="263893"/>
            <a:ext cx="2327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kern="0" dirty="0" smtClean="0">
                <a:latin typeface="TH SarabunPSK" pitchFamily="34" charset="-34"/>
                <a:cs typeface="TH SarabunPSK" pitchFamily="34" charset="-34"/>
              </a:rPr>
              <a:t>เช่น </a:t>
            </a:r>
            <a:r>
              <a:rPr lang="nn-NO" sz="2400" b="1" kern="0" dirty="0" smtClean="0">
                <a:latin typeface="TH SarabunPSK" pitchFamily="34" charset="-34"/>
                <a:cs typeface="TH SarabunPSK" pitchFamily="34" charset="-34"/>
              </a:rPr>
              <a:t>A</a:t>
            </a:r>
            <a:r>
              <a:rPr lang="th-TH" sz="2400" b="1" kern="0" dirty="0" smtClean="0">
                <a:latin typeface="TH SarabunPSK" pitchFamily="34" charset="-34"/>
                <a:cs typeface="TH SarabunPSK" pitchFamily="34" charset="-34"/>
              </a:rPr>
              <a:t> มีรหัส </a:t>
            </a:r>
            <a:r>
              <a:rPr lang="en-US" sz="2400" b="1" kern="0" dirty="0" smtClean="0">
                <a:latin typeface="TH SarabunPSK" pitchFamily="34" charset="-34"/>
                <a:cs typeface="TH SarabunPSK" pitchFamily="34" charset="-34"/>
              </a:rPr>
              <a:t>ASCII = 65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81890" y="1428347"/>
            <a:ext cx="18902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ตัวแปรชนิดอักขระ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kern="0" dirty="0" err="1" smtClean="0"/>
              <a:t>uc</a:t>
            </a:r>
            <a:r>
              <a:rPr lang="en-US" kern="0" dirty="0" smtClean="0"/>
              <a:t> = 'A'; </a:t>
            </a:r>
            <a:r>
              <a:rPr lang="th-TH" kern="0" dirty="0" smtClean="0"/>
              <a:t>ดังนั้น </a:t>
            </a:r>
            <a:r>
              <a:rPr lang="en-US" kern="0" dirty="0" err="1" smtClean="0"/>
              <a:t>uc</a:t>
            </a:r>
            <a:r>
              <a:rPr lang="en-US" kern="0" dirty="0" smtClean="0"/>
              <a:t> </a:t>
            </a:r>
            <a:r>
              <a:rPr lang="th-TH" kern="0" dirty="0" smtClean="0"/>
              <a:t>จะมีค่า </a:t>
            </a:r>
            <a:r>
              <a:rPr lang="en-US" kern="0" dirty="0" smtClean="0"/>
              <a:t>= 65</a:t>
            </a:r>
          </a:p>
          <a:p>
            <a:pPr lvl="1"/>
            <a:r>
              <a:rPr lang="en-US" dirty="0" smtClean="0"/>
              <a:t>%c </a:t>
            </a:r>
            <a:r>
              <a:rPr lang="th-TH" dirty="0" smtClean="0"/>
              <a:t>นำตัวอักษรมาแสดง </a:t>
            </a:r>
            <a:r>
              <a:rPr lang="en-US" dirty="0" smtClean="0"/>
              <a:t>%d </a:t>
            </a:r>
            <a:r>
              <a:rPr lang="th-TH" dirty="0" smtClean="0"/>
              <a:t>นำค่าที่เก็บมาแสดง</a:t>
            </a:r>
          </a:p>
          <a:p>
            <a:pPr lvl="1"/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87017" y="1052736"/>
            <a:ext cx="8289235" cy="3546394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+ 32;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character  is   %c \n",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ASCII code = %d \n",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character   is   %c \n",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ASCII code = %d \n",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300" y="1196752"/>
            <a:ext cx="3612874" cy="1485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character  is A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ASCII code = 65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character  is a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ASCII code = 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ตัวแปรชนิด </a:t>
            </a:r>
            <a:r>
              <a:rPr lang="en-US" dirty="0" smtClean="0"/>
              <a:t>string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43609"/>
            <a:ext cx="8784976" cy="5265711"/>
          </a:xfrm>
        </p:spPr>
        <p:txBody>
          <a:bodyPr/>
          <a:lstStyle/>
          <a:p>
            <a:r>
              <a:rPr lang="th-TH" dirty="0" smtClean="0"/>
              <a:t>ในการเก็บ </a:t>
            </a:r>
            <a:r>
              <a:rPr lang="en-US" dirty="0" smtClean="0"/>
              <a:t>string 1 </a:t>
            </a:r>
            <a:r>
              <a:rPr lang="th-TH" dirty="0" smtClean="0"/>
              <a:t>ตัวอักขระจะใช้เนื้อที่ 1 ไบต์ และจบสายอักขระด้วย </a:t>
            </a:r>
            <a:r>
              <a:rPr lang="en-US" b="1" dirty="0" smtClean="0">
                <a:solidFill>
                  <a:srgbClr val="0070C0"/>
                </a:solidFill>
              </a:rPr>
              <a:t>Null (\0)</a:t>
            </a:r>
          </a:p>
          <a:p>
            <a:endParaRPr lang="th-TH" dirty="0" smtClean="0"/>
          </a:p>
          <a:p>
            <a:r>
              <a:rPr lang="th-TH" dirty="0" smtClean="0"/>
              <a:t>ในการเก็บ ข้อความ </a:t>
            </a:r>
            <a:r>
              <a:rPr lang="en-US" dirty="0" smtClean="0"/>
              <a:t>Hello </a:t>
            </a:r>
            <a:r>
              <a:rPr lang="th-TH" dirty="0" smtClean="0"/>
              <a:t>จะใช้ทั้งหมดอย่างน้อย 6 ไบต์</a:t>
            </a:r>
          </a:p>
          <a:p>
            <a:r>
              <a:rPr lang="th-TH" dirty="0" smtClean="0"/>
              <a:t>ข้อความจะอยู่ในเครื่องหมาย </a:t>
            </a:r>
            <a:r>
              <a:rPr lang="en-US" b="1" kern="0" dirty="0" smtClean="0">
                <a:solidFill>
                  <a:srgbClr val="C00000"/>
                </a:solidFill>
              </a:rPr>
              <a:t>" "</a:t>
            </a:r>
            <a:endParaRPr lang="th-TH" b="1" dirty="0" smtClean="0">
              <a:solidFill>
                <a:srgbClr val="C00000"/>
              </a:solidFill>
            </a:endParaRPr>
          </a:p>
          <a:p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58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96972"/>
              </p:ext>
            </p:extLst>
          </p:nvPr>
        </p:nvGraphicFramePr>
        <p:xfrm>
          <a:off x="3041094" y="2341978"/>
          <a:ext cx="425154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91"/>
                <a:gridCol w="708591"/>
                <a:gridCol w="708591"/>
                <a:gridCol w="708591"/>
                <a:gridCol w="708591"/>
                <a:gridCol w="708591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th-TH" sz="2800" b="1" dirty="0">
                        <a:solidFill>
                          <a:schemeClr val="tx1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th-TH" sz="2800" b="1" dirty="0">
                        <a:solidFill>
                          <a:schemeClr val="tx1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th-TH" sz="2800" b="1" dirty="0">
                        <a:solidFill>
                          <a:schemeClr val="tx1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th-TH" sz="2800" b="1" dirty="0">
                        <a:solidFill>
                          <a:schemeClr val="tx1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th-TH" sz="2800" b="1" dirty="0">
                        <a:solidFill>
                          <a:schemeClr val="tx1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th-TH" sz="2800" b="1" dirty="0">
                        <a:solidFill>
                          <a:schemeClr val="tx1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3041094" y="1750599"/>
            <a:ext cx="4229100" cy="485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th-TH" sz="2400" dirty="0" smtClean="0">
                <a:latin typeface="Courier New" pitchFamily="49" charset="0"/>
                <a:cs typeface="Tahoma" pitchFamily="34" charset="0"/>
              </a:rPr>
              <a:t>ชื่อตัวแปร[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n];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9027" y="4242806"/>
            <a:ext cx="5900640" cy="1638300"/>
          </a:xfrm>
          <a:prstGeom prst="rect">
            <a:avLst/>
          </a:prstGeom>
          <a:solidFill>
            <a:srgbClr val="FFFFCC"/>
          </a:solidFill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name[20];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city[10] = "Bangkok";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str2[12] = "Good Morning";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address[] = "Bangkok";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str3[];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55644" y="4421708"/>
            <a:ext cx="3829330" cy="1384995"/>
            <a:chOff x="5022297" y="4109468"/>
            <a:chExt cx="3969302" cy="1384995"/>
          </a:xfrm>
        </p:grpSpPr>
        <p:sp>
          <p:nvSpPr>
            <p:cNvPr id="11" name="Rectangle 10"/>
            <p:cNvSpPr/>
            <p:nvPr/>
          </p:nvSpPr>
          <p:spPr>
            <a:xfrm>
              <a:off x="6055406" y="4109468"/>
              <a:ext cx="293619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dirty="0" smtClean="0">
                  <a:latin typeface="TH SarabunPSK" pitchFamily="34" charset="-34"/>
                  <a:cs typeface="TH SarabunPSK" pitchFamily="34" charset="-34"/>
                </a:rPr>
                <a:t>สร้างตัวแปรโดยไม่ระบุขนาด</a:t>
              </a:r>
              <a:br>
                <a:rPr lang="th-TH" dirty="0" smtClean="0">
                  <a:latin typeface="TH SarabunPSK" pitchFamily="34" charset="-34"/>
                  <a:cs typeface="TH SarabunPSK" pitchFamily="34" charset="-34"/>
                </a:rPr>
              </a:br>
              <a:r>
                <a:rPr lang="th-TH" dirty="0" smtClean="0">
                  <a:latin typeface="TH SarabunPSK" pitchFamily="34" charset="-34"/>
                  <a:cs typeface="TH SarabunPSK" pitchFamily="34" charset="-34"/>
                </a:rPr>
                <a:t>ตัวแปลภาษาจะกำหนดขนาดให้พอดีโดยอัตโนมัติ</a:t>
              </a:r>
              <a:endParaRPr lang="en-US" sz="3600" dirty="0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22297" y="4801966"/>
              <a:ext cx="1033109" cy="228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ross 12"/>
          <p:cNvSpPr/>
          <p:nvPr/>
        </p:nvSpPr>
        <p:spPr>
          <a:xfrm rot="18817096">
            <a:off x="2369913" y="5500105"/>
            <a:ext cx="762000" cy="762000"/>
          </a:xfrm>
          <a:prstGeom prst="plus">
            <a:avLst>
              <a:gd name="adj" fmla="val 401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การประกาศค่าคงที่</a:t>
            </a:r>
            <a:r>
              <a:rPr lang="en-US" dirty="0" smtClean="0"/>
              <a:t> const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b="1" dirty="0" smtClean="0">
                <a:solidFill>
                  <a:srgbClr val="0070C0"/>
                </a:solidFill>
              </a:rPr>
              <a:t>ค่าคงที่</a:t>
            </a:r>
            <a:r>
              <a:rPr lang="th-TH" dirty="0" smtClean="0"/>
              <a:t> (</a:t>
            </a:r>
            <a:r>
              <a:rPr lang="en-US" dirty="0" smtClean="0"/>
              <a:t>Constant) </a:t>
            </a:r>
            <a:r>
              <a:rPr lang="th-TH" dirty="0" smtClean="0"/>
              <a:t>มีลักษณะคล้ายตัวแปร แต่ค่าที่เก็บในตัวคงที่นั้นจะ</a:t>
            </a:r>
            <a:r>
              <a:rPr lang="th-TH" u="sng" dirty="0" smtClean="0"/>
              <a:t>ไม่มีการเปลี่ยนแปลง</a:t>
            </a:r>
            <a:r>
              <a:rPr lang="th-TH" dirty="0" smtClean="0"/>
              <a:t>จนจบโปรแกรม</a:t>
            </a:r>
          </a:p>
          <a:p>
            <a:pPr lvl="1"/>
            <a:r>
              <a:rPr lang="th-TH" dirty="0" smtClean="0"/>
              <a:t>การประกาศตัวคงที่ ทำได้ 2 วิธี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 smtClean="0"/>
              <a:t>ใช้คำหลัก </a:t>
            </a:r>
            <a:r>
              <a:rPr lang="en-US" b="1" dirty="0" smtClean="0">
                <a:solidFill>
                  <a:srgbClr val="0070C0"/>
                </a:solidFill>
              </a:rPr>
              <a:t>const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/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/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/>
            <a:endParaRPr lang="en-US" b="1" dirty="0" smtClean="0">
              <a:solidFill>
                <a:srgbClr val="0070C0"/>
              </a:solidFill>
            </a:endParaRPr>
          </a:p>
          <a:p>
            <a:pPr marL="857250" lvl="1" indent="-457200"/>
            <a:r>
              <a:rPr lang="th-TH" dirty="0" smtClean="0"/>
              <a:t>ค่า </a:t>
            </a:r>
            <a:r>
              <a:rPr lang="en-US" dirty="0" smtClean="0"/>
              <a:t>sum</a:t>
            </a:r>
            <a:r>
              <a:rPr lang="th-TH" dirty="0" smtClean="0"/>
              <a:t> เป็นค่าคงที่ ไม่สามารถเปลี่ยนค่าในภายหลังได้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52600" y="3064122"/>
            <a:ext cx="57531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const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ชนิดข้อมูล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ชื่อตัวแปร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=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ค่าคงที่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9149" y="4184070"/>
            <a:ext cx="4939748" cy="1000125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const float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PI    = 3.142;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max  = 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100;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vat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= 7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67130" y="4184069"/>
            <a:ext cx="3508513" cy="1000125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vat = 7;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vat = 10;</a:t>
            </a:r>
            <a:endParaRPr lang="en-US" sz="24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ross 9"/>
          <p:cNvSpPr/>
          <p:nvPr/>
        </p:nvSpPr>
        <p:spPr>
          <a:xfrm rot="18817096">
            <a:off x="7614741" y="4669581"/>
            <a:ext cx="762000" cy="762000"/>
          </a:xfrm>
          <a:prstGeom prst="plus">
            <a:avLst>
              <a:gd name="adj" fmla="val 401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โปรแกรมภาษา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การเขียนโปรแกรมคอมพิวเตอร์ ด้วยภาษาระดับต่ำหรือระดับสูง จะต้องเปลี่ยนภาษานั้นให้เป็นภาษาเครื่อง เพื่อให้เครื่องคอมพิวเตอร์ทำงานได้</a:t>
            </a:r>
          </a:p>
          <a:p>
            <a:pPr lvl="1"/>
            <a:r>
              <a:rPr lang="th-TH" dirty="0" smtClean="0"/>
              <a:t>โปรแกรมต้นฉบับ (</a:t>
            </a:r>
            <a:r>
              <a:rPr lang="en-US" dirty="0" smtClean="0"/>
              <a:t>Source Program)</a:t>
            </a:r>
          </a:p>
          <a:p>
            <a:pPr lvl="1"/>
            <a:r>
              <a:rPr lang="th-TH" dirty="0" smtClean="0"/>
              <a:t>โปรแกรมที่เครื่องทำงานได้ (</a:t>
            </a:r>
            <a:r>
              <a:rPr lang="en-US" dirty="0" smtClean="0"/>
              <a:t>Executable Program)</a:t>
            </a:r>
          </a:p>
          <a:p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  <p:sp>
        <p:nvSpPr>
          <p:cNvPr id="7" name="Folded Corner 6"/>
          <p:cNvSpPr/>
          <p:nvPr/>
        </p:nvSpPr>
        <p:spPr>
          <a:xfrm>
            <a:off x="1066800" y="4588560"/>
            <a:ext cx="17526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C</a:t>
            </a:r>
          </a:p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Source Code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3585102" y="4588560"/>
            <a:ext cx="17526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C</a:t>
            </a:r>
          </a:p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Program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248400" y="4588560"/>
            <a:ext cx="17526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Tahoma" pitchFamily="34" charset="0"/>
                <a:cs typeface="Tahoma" pitchFamily="34" charset="0"/>
              </a:rPr>
              <a:t>ภาษาเครื่อง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819400" y="5007660"/>
            <a:ext cx="76570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5337702" y="5007660"/>
            <a:ext cx="9106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การประกาศค่าคงที่ </a:t>
            </a:r>
            <a:r>
              <a:rPr lang="en-US" dirty="0" smtClean="0"/>
              <a:t>define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th-TH" dirty="0" smtClean="0"/>
              <a:t>ใช้ตัวประมวลผลก่อน </a:t>
            </a:r>
            <a:r>
              <a:rPr lang="en-US" b="1" dirty="0" smtClean="0">
                <a:solidFill>
                  <a:srgbClr val="0070C0"/>
                </a:solidFill>
              </a:rPr>
              <a:t>define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th-TH" u="sng" dirty="0" smtClean="0"/>
              <a:t>ไม่ต้องมีเครื่องหมาย =</a:t>
            </a:r>
          </a:p>
          <a:p>
            <a:pPr lvl="1"/>
            <a:r>
              <a:rPr lang="th-TH" dirty="0" smtClean="0"/>
              <a:t>ไม่ต้องมีเครื่องหมาย ; ต่อท้าย</a:t>
            </a:r>
          </a:p>
          <a:p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60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02526" y="1987550"/>
            <a:ext cx="5719300" cy="48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ชื่อ ค่าคงที่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8236" y="2986707"/>
            <a:ext cx="8587409" cy="17145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PI  	 3.14	</a:t>
            </a:r>
            <a:r>
              <a:rPr lang="th-TH" sz="2400" kern="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	//(กำหนดค่า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 = 3.14)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 100</a:t>
            </a:r>
            <a:r>
              <a:rPr lang="th-TH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</a:t>
            </a:r>
            <a:r>
              <a:rPr lang="th-TH" sz="2400" kern="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		//(กำหนดค่า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 = 100)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vat 	 0.07	</a:t>
            </a:r>
            <a:r>
              <a:rPr lang="th-TH" sz="2400" kern="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	//(กำหนดค่า </a:t>
            </a:r>
            <a:r>
              <a:rPr lang="en-US" sz="2400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vat = 0.07)</a:t>
            </a:r>
            <a:endParaRPr lang="en-US" sz="2400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area(r) PI*r*r</a:t>
            </a:r>
            <a:endParaRPr lang="en-US" sz="2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การแสดงผล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ฟังก์ชัน </a:t>
            </a:r>
            <a:r>
              <a:rPr lang="en-US" b="1" dirty="0" err="1" smtClean="0">
                <a:solidFill>
                  <a:srgbClr val="0070C0"/>
                </a:solidFill>
              </a:rPr>
              <a:t>printf</a:t>
            </a:r>
            <a:r>
              <a:rPr lang="en-US" dirty="0" smtClean="0"/>
              <a:t> </a:t>
            </a:r>
            <a:r>
              <a:rPr lang="th-TH" dirty="0" smtClean="0"/>
              <a:t>เป็นฟังก์ชันจาก </a:t>
            </a:r>
            <a:r>
              <a:rPr lang="en-US" dirty="0" smtClean="0"/>
              <a:t>library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stdio.h</a:t>
            </a:r>
            <a:endParaRPr lang="en-US" dirty="0" smtClean="0"/>
          </a:p>
          <a:p>
            <a:pPr lvl="1"/>
            <a:r>
              <a:rPr lang="th-TH" dirty="0" smtClean="0"/>
              <a:t>หากไม่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#include &lt;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stdio.h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th-TH" dirty="0" smtClean="0"/>
              <a:t>จะไม่สามารถใช้คำสั่ง </a:t>
            </a:r>
            <a:r>
              <a:rPr lang="en-US" b="1" dirty="0" err="1" smtClean="0">
                <a:solidFill>
                  <a:srgbClr val="0070C0"/>
                </a:solidFill>
              </a:rPr>
              <a:t>printf</a:t>
            </a:r>
            <a:r>
              <a:rPr lang="en-US" dirty="0" smtClean="0"/>
              <a:t> </a:t>
            </a:r>
            <a:r>
              <a:rPr lang="th-TH" dirty="0" smtClean="0"/>
              <a:t>ได้</a:t>
            </a:r>
            <a:endParaRPr lang="en-US" dirty="0" smtClean="0"/>
          </a:p>
          <a:p>
            <a:endParaRPr lang="th-TH" dirty="0" smtClean="0"/>
          </a:p>
          <a:p>
            <a:endParaRPr lang="th-TH" dirty="0" smtClean="0"/>
          </a:p>
          <a:p>
            <a:r>
              <a:rPr lang="th-TH" dirty="0" smtClean="0"/>
              <a:t>สายอักขระควบคุม ประกอบด้วย</a:t>
            </a:r>
          </a:p>
          <a:p>
            <a:pPr lvl="1"/>
            <a:r>
              <a:rPr lang="th-TH" dirty="0" smtClean="0"/>
              <a:t>ตัวอักขระที่จะแสดง</a:t>
            </a:r>
          </a:p>
          <a:p>
            <a:pPr lvl="1"/>
            <a:r>
              <a:rPr lang="th-TH" dirty="0" smtClean="0"/>
              <a:t>รูปแบบการแสดงผล ขึ้นต้นด้วยเครื่องหมายเปอร์เซ็นต์ (%)</a:t>
            </a:r>
          </a:p>
          <a:p>
            <a:pPr lvl="1"/>
            <a:r>
              <a:rPr lang="en-US" dirty="0" smtClean="0"/>
              <a:t>Escape sequence</a:t>
            </a:r>
          </a:p>
          <a:p>
            <a:r>
              <a:rPr lang="th-TH" dirty="0" smtClean="0"/>
              <a:t>ตัวแปร คือ ชื่อตัวแปรที่จะแสดงผล</a:t>
            </a:r>
          </a:p>
          <a:p>
            <a:pPr lvl="1"/>
            <a:r>
              <a:rPr lang="th-TH" dirty="0" smtClean="0"/>
              <a:t>สามารถแสดงหลายตัวแปรได้ โดยคั่นด้วย </a:t>
            </a:r>
            <a:r>
              <a:rPr lang="en-US" dirty="0" smtClean="0"/>
              <a:t>,</a:t>
            </a:r>
          </a:p>
          <a:p>
            <a:pPr lvl="1"/>
            <a:r>
              <a:rPr lang="th-TH" dirty="0" smtClean="0"/>
              <a:t>สามารถใช้ค่าคงที่แทนตัวแปรได้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61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502469" y="2248407"/>
            <a:ext cx="64389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สายอักขระควบคุม", ตัวแปร);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การแสดงผล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/>
              <a:t>ตัวอย่าง</a:t>
            </a:r>
          </a:p>
          <a:p>
            <a:pPr lvl="1"/>
            <a:endParaRPr lang="th-TH" dirty="0" smtClean="0"/>
          </a:p>
          <a:p>
            <a:r>
              <a:rPr lang="th-TH" dirty="0" smtClean="0"/>
              <a:t>พิมพ์คำว่า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Hello world</a:t>
            </a:r>
            <a:r>
              <a:rPr lang="en-US" dirty="0" smtClean="0"/>
              <a:t> </a:t>
            </a:r>
            <a:r>
              <a:rPr lang="th-TH" dirty="0" smtClean="0"/>
              <a:t>ออกทางจอภาพ</a:t>
            </a:r>
          </a:p>
          <a:p>
            <a:endParaRPr lang="th-TH" dirty="0" smtClean="0"/>
          </a:p>
          <a:p>
            <a:endParaRPr lang="th-TH" dirty="0" smtClean="0"/>
          </a:p>
          <a:p>
            <a:r>
              <a:rPr lang="th-TH" dirty="0" smtClean="0"/>
              <a:t>พิมพ์คำว่า </a:t>
            </a:r>
            <a:r>
              <a:rPr lang="en-US" b="1" kern="0" dirty="0" smtClean="0">
                <a:solidFill>
                  <a:schemeClr val="accent5">
                    <a:lumMod val="75000"/>
                  </a:schemeClr>
                </a:solidFill>
              </a:rPr>
              <a:t>Total = </a:t>
            </a:r>
            <a:r>
              <a:rPr lang="th-TH" b="1" kern="0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th-TH" b="1" kern="0" dirty="0" smtClean="0"/>
              <a:t> </a:t>
            </a:r>
            <a:r>
              <a:rPr lang="th-TH" dirty="0" smtClean="0"/>
              <a:t>ออกทางจอภาพ</a:t>
            </a:r>
          </a:p>
          <a:p>
            <a:pPr lvl="1"/>
            <a:r>
              <a:rPr lang="en-US" dirty="0" smtClean="0"/>
              <a:t>%d </a:t>
            </a:r>
            <a:r>
              <a:rPr lang="th-TH" dirty="0" smtClean="0"/>
              <a:t>จะไปนำค่าในตัวแปร </a:t>
            </a:r>
            <a:r>
              <a:rPr lang="en-US" dirty="0" smtClean="0"/>
              <a:t>total</a:t>
            </a:r>
            <a:r>
              <a:rPr lang="th-TH" dirty="0" smtClean="0"/>
              <a:t> มาแสดงผล</a:t>
            </a:r>
          </a:p>
          <a:p>
            <a:endParaRPr lang="th-TH" dirty="0" smtClean="0"/>
          </a:p>
          <a:p>
            <a:endParaRPr lang="en-US" dirty="0" smtClean="0"/>
          </a:p>
          <a:p>
            <a:pPr lvl="4"/>
            <a:endParaRPr lang="th-TH" dirty="0" smtClean="0"/>
          </a:p>
          <a:p>
            <a:r>
              <a:rPr lang="th-TH" dirty="0" smtClean="0"/>
              <a:t>พิมพ์คำว่า </a:t>
            </a:r>
            <a:r>
              <a:rPr lang="en-US" b="1" kern="0" dirty="0" smtClean="0">
                <a:solidFill>
                  <a:schemeClr val="accent5">
                    <a:lumMod val="75000"/>
                  </a:schemeClr>
                </a:solidFill>
              </a:rPr>
              <a:t>Id 1 Value = 100</a:t>
            </a:r>
            <a:r>
              <a:rPr lang="en-US" kern="0" dirty="0" smtClean="0"/>
              <a:t> </a:t>
            </a:r>
            <a:r>
              <a:rPr lang="th-TH" dirty="0" smtClean="0"/>
              <a:t>ออกทางจอภาพ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62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547664" y="1316977"/>
            <a:ext cx="4968552" cy="536848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("Hello world");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47664" y="2617775"/>
            <a:ext cx="4968552" cy="792088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sum = 10;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("Total =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03244" y="4437112"/>
            <a:ext cx="6799126" cy="792088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num = 100;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("Id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50241" y="2672406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02370" y="2660340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10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2260" y="387214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7902860" y="3834045"/>
            <a:ext cx="838200" cy="4572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100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4" name="Group 42"/>
          <p:cNvGrpSpPr/>
          <p:nvPr/>
        </p:nvGrpSpPr>
        <p:grpSpPr>
          <a:xfrm>
            <a:off x="3446875" y="5094185"/>
            <a:ext cx="2755141" cy="342520"/>
            <a:chOff x="3446875" y="5094184"/>
            <a:chExt cx="3151144" cy="450845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3221850" y="5319210"/>
              <a:ext cx="450053" cy="1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6372200" y="5319210"/>
              <a:ext cx="45005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446875" y="5544235"/>
              <a:ext cx="315035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1"/>
          <p:cNvGrpSpPr/>
          <p:nvPr/>
        </p:nvGrpSpPr>
        <p:grpSpPr>
          <a:xfrm>
            <a:off x="5029200" y="4509120"/>
            <a:ext cx="1883060" cy="270030"/>
            <a:chOff x="6012159" y="4509120"/>
            <a:chExt cx="1260935" cy="270030"/>
          </a:xfrm>
        </p:grpSpPr>
        <p:cxnSp>
          <p:nvCxnSpPr>
            <p:cNvPr id="30" name="Straight Connector 29"/>
            <p:cNvCxnSpPr/>
            <p:nvPr/>
          </p:nvCxnSpPr>
          <p:spPr>
            <a:xfrm rot="16200000" flipH="1">
              <a:off x="5877146" y="4644135"/>
              <a:ext cx="270028" cy="1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7137285" y="4643341"/>
              <a:ext cx="27003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12160" y="4509120"/>
              <a:ext cx="126014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การแสดงค่าของตัวแปร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63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86976"/>
              </p:ext>
            </p:extLst>
          </p:nvPr>
        </p:nvGraphicFramePr>
        <p:xfrm>
          <a:off x="457200" y="1043735"/>
          <a:ext cx="828923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766"/>
                <a:gridCol w="2840635"/>
                <a:gridCol w="342683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ชนิดข้อมูล</a:t>
                      </a: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ชนิดตัวแปร</a:t>
                      </a: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รูปแบบสำหรับ </a:t>
                      </a:r>
                      <a:r>
                        <a:rPr lang="en-US" sz="2000" b="1" dirty="0" err="1" smtClean="0">
                          <a:latin typeface="TH SarabunPSK" pitchFamily="34" charset="-34"/>
                          <a:cs typeface="TH SarabunPSK" pitchFamily="34" charset="-34"/>
                        </a:rPr>
                        <a:t>printf</a:t>
                      </a: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จำนวนเต็ม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short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long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unsigned short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unsigned </a:t>
                      </a:r>
                      <a:r>
                        <a:rPr lang="en-US" sz="20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int</a:t>
                      </a:r>
                      <a:endParaRPr lang="en-US" sz="20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unsigned long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r>
                        <a:rPr lang="en-US" sz="20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hd</a:t>
                      </a: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หรือ</a:t>
                      </a: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 %hi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%d  </a:t>
                      </a: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หรือ</a:t>
                      </a: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%</a:t>
                      </a:r>
                      <a:r>
                        <a:rPr lang="en-US" sz="20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i</a:t>
                      </a:r>
                      <a:endParaRPr lang="en-US" sz="2000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%ld  </a:t>
                      </a: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หรือ</a:t>
                      </a: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%</a:t>
                      </a:r>
                      <a:r>
                        <a:rPr lang="en-US" sz="20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li</a:t>
                      </a:r>
                      <a:endParaRPr lang="en-US" sz="2000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r>
                        <a:rPr lang="en-US" sz="20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hu</a:t>
                      </a:r>
                      <a:endParaRPr lang="en-US" sz="2000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%u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r>
                        <a:rPr lang="en-US" sz="20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lu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จำนวนจริง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float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double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%f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%lf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อักขระ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สายอักขระ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char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char s[]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%c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%s</a:t>
                      </a:r>
                      <a:endParaRPr lang="th-TH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เลขฐาน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จำนวนเต็มฐาน</a:t>
                      </a:r>
                      <a:r>
                        <a:rPr lang="th-TH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10</a:t>
                      </a:r>
                      <a:endParaRPr lang="th-TH" sz="20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จำนวนเต็มฐาน</a:t>
                      </a:r>
                      <a:r>
                        <a:rPr lang="th-TH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8</a:t>
                      </a:r>
                      <a:endParaRPr lang="th-TH" sz="20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จำนวนเต็มฐาน</a:t>
                      </a:r>
                      <a:r>
                        <a:rPr lang="th-TH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16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H SarabunPSK" pitchFamily="34" charset="-34"/>
                          <a:cs typeface="TH SarabunPSK" pitchFamily="34" charset="-34"/>
                        </a:rPr>
                        <a:t>%d</a:t>
                      </a:r>
                      <a:endParaRPr lang="th-TH" sz="2000" b="1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%o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%x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แสดงเครื่องหมาย</a:t>
                      </a:r>
                      <a:r>
                        <a:rPr lang="th-TH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%%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pitchFamily="34" charset="-128"/>
              </a:rPr>
              <a:t>Escape sequence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838336"/>
          </a:xfrm>
        </p:spPr>
        <p:txBody>
          <a:bodyPr>
            <a:normAutofit fontScale="77500" lnSpcReduction="20000"/>
          </a:bodyPr>
          <a:lstStyle/>
          <a:p>
            <a:pPr algn="thaiDist"/>
            <a:r>
              <a:rPr lang="en-US" dirty="0" smtClean="0"/>
              <a:t>Escape Sequence </a:t>
            </a:r>
            <a:r>
              <a:rPr lang="th-TH" dirty="0" smtClean="0"/>
              <a:t>คือรหัสพิเศษที่ใช้ควบคุมการแสดงผล หรือเพื่อใช้ในการอ้างถึงตัวอักษรที่ไม่ได้มีภาพอักขระที่สามารถแสดงบนจอภาพได้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64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58630"/>
              </p:ext>
            </p:extLst>
          </p:nvPr>
        </p:nvGraphicFramePr>
        <p:xfrm>
          <a:off x="2012018" y="2077278"/>
          <a:ext cx="560135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853"/>
                <a:gridCol w="3678502"/>
              </a:tblGrid>
              <a:tr h="395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ลำดับหลีก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ผลการกระทำการ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535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\n</a:t>
                      </a:r>
                      <a:endParaRPr lang="th-TH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ขึ้นบรรทัดใหม่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535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\t</a:t>
                      </a:r>
                      <a:endParaRPr lang="th-TH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เลื่อนไปยัง</a:t>
                      </a:r>
                      <a:r>
                        <a:rPr lang="en-US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 tab</a:t>
                      </a:r>
                      <a:r>
                        <a:rPr lang="en-US" sz="2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ถัดไป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53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\a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เสียงกระดิ่ง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53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\b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backspace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53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\\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แสดงเครื่องหมาย</a:t>
                      </a:r>
                      <a:r>
                        <a:rPr lang="th-TH" sz="2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\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53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\’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แสดงเครื่องหมาย</a:t>
                      </a:r>
                      <a:r>
                        <a:rPr lang="th-TH" sz="2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‘</a:t>
                      </a:r>
                      <a:endParaRPr lang="th-TH" sz="2400" b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53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\”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แสดงเครื่องหมาย</a:t>
                      </a:r>
                      <a:r>
                        <a:rPr lang="th-TH" sz="2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“</a:t>
                      </a:r>
                      <a:endParaRPr lang="th-TH" sz="2400" b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953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\0</a:t>
                      </a:r>
                      <a:endParaRPr lang="th-TH" sz="24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TH SarabunPSK" pitchFamily="34" charset="-34"/>
                          <a:cs typeface="TH SarabunPSK" pitchFamily="34" charset="-34"/>
                        </a:rPr>
                        <a:t>Null</a:t>
                      </a:r>
                      <a:endParaRPr lang="th-TH" sz="2400" b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โปรแกรมแรกในชีวิต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65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485900" y="1524000"/>
            <a:ext cx="6515100" cy="19050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("Hello world");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3810000"/>
            <a:ext cx="3162300" cy="1485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3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536712" y="1451113"/>
            <a:ext cx="8393596" cy="4194314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age = 20;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sex = 'M';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name[10] = "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Meena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GPAX = 2.01;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("Name is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("Age is 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Sex is </a:t>
            </a:r>
            <a:r>
              <a:rPr lang="en-US" sz="2400" b="1" kern="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kern="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sex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\n\</a:t>
            </a:r>
            <a:r>
              <a:rPr lang="en-US" sz="2400" b="1" kern="0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GPAX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GPAX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7300" y="1066800"/>
            <a:ext cx="3733800" cy="1485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Name is </a:t>
            </a:r>
            <a:r>
              <a:rPr lang="en-US" sz="2000" dirty="0" err="1" smtClean="0">
                <a:latin typeface="Lucida Sans Typewriter" pitchFamily="49" charset="0"/>
                <a:cs typeface="Tahoma" pitchFamily="34" charset="0"/>
              </a:rPr>
              <a:t>Meena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Age is 20 Sex is M</a:t>
            </a:r>
          </a:p>
          <a:p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   GPAX = 2.010000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การรับค่า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 smtClean="0"/>
              <a:t>ฟังก์ชัน </a:t>
            </a:r>
            <a:r>
              <a:rPr lang="en-US" b="1" dirty="0" err="1" smtClean="0">
                <a:solidFill>
                  <a:srgbClr val="0070C0"/>
                </a:solidFill>
              </a:rPr>
              <a:t>scanf</a:t>
            </a:r>
            <a:r>
              <a:rPr lang="en-US" dirty="0" smtClean="0"/>
              <a:t> </a:t>
            </a:r>
            <a:r>
              <a:rPr lang="th-TH" dirty="0" smtClean="0"/>
              <a:t>เป็นการรับข้อมูลจากแป้นพิมพ์</a:t>
            </a:r>
          </a:p>
          <a:p>
            <a:pPr lvl="1"/>
            <a:r>
              <a:rPr lang="th-TH" dirty="0" smtClean="0"/>
              <a:t>ต้อง </a:t>
            </a:r>
            <a:r>
              <a:rPr lang="th-TH" b="1" dirty="0" smtClean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include &lt;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stdio.h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th-TH" dirty="0" smtClean="0"/>
              <a:t>จึงจะสามารถใช้คำสั่ง 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  <a:r>
              <a:rPr lang="th-TH" dirty="0" smtClean="0"/>
              <a:t>ได้</a:t>
            </a:r>
          </a:p>
          <a:p>
            <a:endParaRPr lang="th-TH" dirty="0" smtClean="0"/>
          </a:p>
          <a:p>
            <a:endParaRPr lang="th-TH" dirty="0" smtClean="0"/>
          </a:p>
          <a:p>
            <a:r>
              <a:rPr lang="th-TH" dirty="0" smtClean="0"/>
              <a:t>เช่น การรับข้อมูลชนิด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แล้วไปเก็บไว้ในตัวแปร </a:t>
            </a:r>
            <a:r>
              <a:rPr lang="en-US" dirty="0" smtClean="0"/>
              <a:t>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th-TH" dirty="0" smtClean="0"/>
              <a:t>สามารถรับข้อมูลที่ละหลายตัวแปรได้</a:t>
            </a:r>
          </a:p>
          <a:p>
            <a:endParaRPr lang="en-US" dirty="0" smtClean="0"/>
          </a:p>
          <a:p>
            <a:endParaRPr lang="th-TH" dirty="0" smtClean="0"/>
          </a:p>
          <a:p>
            <a:r>
              <a:rPr lang="th-TH" b="1" dirty="0" smtClean="0">
                <a:solidFill>
                  <a:srgbClr val="0070C0"/>
                </a:solidFill>
              </a:rPr>
              <a:t>การรับข้อมูล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float char </a:t>
            </a:r>
            <a:r>
              <a:rPr lang="th-TH" b="1" dirty="0" smtClean="0">
                <a:solidFill>
                  <a:srgbClr val="0070C0"/>
                </a:solidFill>
              </a:rPr>
              <a:t>ต้องมีเครื่องหมาย &amp;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 smtClean="0"/>
              <a:t>แต่ </a:t>
            </a:r>
            <a:r>
              <a:rPr lang="en-US" b="1" u="sng" dirty="0" smtClean="0">
                <a:solidFill>
                  <a:srgbClr val="FF0000"/>
                </a:solidFill>
              </a:rPr>
              <a:t>string </a:t>
            </a:r>
            <a:r>
              <a:rPr lang="th-TH" b="1" u="sng" dirty="0" smtClean="0">
                <a:solidFill>
                  <a:srgbClr val="FF0000"/>
                </a:solidFill>
              </a:rPr>
              <a:t>ไม่ต้องมี &amp;</a:t>
            </a:r>
            <a:endParaRPr lang="th-TH" b="1" u="sng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90700" y="2332112"/>
            <a:ext cx="56007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รูปแบบ", &amp;ตัวแปร);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9968" y="3478806"/>
            <a:ext cx="5112568" cy="50405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d",</a:t>
            </a:r>
            <a:r>
              <a:rPr lang="en-US" sz="24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09968" y="4722034"/>
            <a:ext cx="5356634" cy="50405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%s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GPAX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4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526773" y="1028700"/>
            <a:ext cx="8328991" cy="36195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     </a:t>
            </a:r>
            <a:r>
              <a:rPr lang="th-TH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	</a:t>
            </a:r>
            <a:endParaRPr lang="en-US" sz="2400" kern="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main()             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		</a:t>
            </a:r>
            <a:endParaRPr lang="en-US" sz="2400" kern="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age;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sex;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name[10];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GPAX;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kern="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&amp;age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&amp;sex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%s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&amp;GPAX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("Name is %s\n", name);  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("Age is %d Sex is %c\n", age, sex);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\n\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GPAX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= %f", GPAX);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4343400"/>
            <a:ext cx="4038600" cy="194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20 M</a:t>
            </a:r>
          </a:p>
          <a:p>
            <a:r>
              <a:rPr lang="en-US" sz="2000" dirty="0" err="1" smtClean="0">
                <a:latin typeface="Lucida Sans Typewriter" pitchFamily="49" charset="0"/>
                <a:cs typeface="Tahoma" pitchFamily="34" charset="0"/>
              </a:rPr>
              <a:t>Veera</a:t>
            </a:r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3.25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4343400"/>
            <a:ext cx="4038600" cy="194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20 M</a:t>
            </a:r>
          </a:p>
          <a:p>
            <a:r>
              <a:rPr lang="en-US" sz="2000" dirty="0" err="1" smtClean="0">
                <a:latin typeface="Lucida Sans Typewriter" pitchFamily="49" charset="0"/>
                <a:cs typeface="Tahoma" pitchFamily="34" charset="0"/>
              </a:rPr>
              <a:t>Veera</a:t>
            </a:r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3.25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Name is </a:t>
            </a:r>
            <a:r>
              <a:rPr lang="en-US" sz="2000" dirty="0" err="1" smtClean="0">
                <a:latin typeface="Lucida Sans Typewriter" pitchFamily="49" charset="0"/>
                <a:cs typeface="Tahoma" pitchFamily="34" charset="0"/>
              </a:rPr>
              <a:t>Veera</a:t>
            </a:r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Age is 20 Sex is M</a:t>
            </a:r>
          </a:p>
          <a:p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   GPAX = 3.250000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การจัดรูปแบบผลลัพธ์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Flag		</a:t>
            </a:r>
            <a:r>
              <a:rPr lang="th-TH" sz="2400" dirty="0" smtClean="0">
                <a:solidFill>
                  <a:prstClr val="black"/>
                </a:solidFill>
              </a:rPr>
              <a:t>	คือ  - หมายถึงการจัดให้ชิดซ้าย</a:t>
            </a:r>
          </a:p>
          <a:p>
            <a:pPr lvl="0">
              <a:buNone/>
            </a:pPr>
            <a:r>
              <a:rPr lang="th-TH" sz="2400" dirty="0" smtClean="0">
                <a:solidFill>
                  <a:prstClr val="black"/>
                </a:solidFill>
              </a:rPr>
              <a:t>				     + ให้แสดงเครื่องหมาย + หน้าตัวเลข</a:t>
            </a:r>
          </a:p>
          <a:p>
            <a:pPr lvl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Maximum width </a:t>
            </a:r>
            <a:r>
              <a:rPr lang="th-TH" sz="2400" dirty="0" smtClean="0">
                <a:solidFill>
                  <a:prstClr val="black"/>
                </a:solidFill>
              </a:rPr>
              <a:t>		คือ จำนวนสดมภ์ที่จองสำหรับแสดงผลข้อมูล</a:t>
            </a:r>
          </a:p>
          <a:p>
            <a:pPr lvl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Precision</a:t>
            </a:r>
            <a:r>
              <a:rPr lang="th-TH" sz="2400" dirty="0" smtClean="0">
                <a:solidFill>
                  <a:prstClr val="black"/>
                </a:solidFill>
              </a:rPr>
              <a:t>			คือ จำนวนตัวเลขหลังจุดทศนิยม</a:t>
            </a:r>
          </a:p>
          <a:p>
            <a:pPr lvl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Size		</a:t>
            </a:r>
            <a:r>
              <a:rPr lang="th-TH" sz="2400" dirty="0" smtClean="0">
                <a:solidFill>
                  <a:prstClr val="black"/>
                </a:solidFill>
              </a:rPr>
              <a:t>	คือ ชนิดตัวแปร เช่น </a:t>
            </a:r>
            <a:r>
              <a:rPr lang="en-US" sz="2400" dirty="0" smtClean="0">
                <a:solidFill>
                  <a:prstClr val="black"/>
                </a:solidFill>
              </a:rPr>
              <a:t>long </a:t>
            </a:r>
            <a:r>
              <a:rPr lang="th-TH" sz="2400" dirty="0" smtClean="0">
                <a:solidFill>
                  <a:prstClr val="black"/>
                </a:solidFill>
              </a:rPr>
              <a:t>จะเป็น </a:t>
            </a:r>
            <a:r>
              <a:rPr lang="en-US" sz="2400" dirty="0" smtClean="0">
                <a:solidFill>
                  <a:prstClr val="black"/>
                </a:solidFill>
              </a:rPr>
              <a:t>l</a:t>
            </a:r>
          </a:p>
          <a:p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69</a:t>
            </a:fld>
            <a:endParaRPr lang="th-TH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7700" y="1333500"/>
          <a:ext cx="7858182" cy="396240"/>
        </p:xfrm>
        <a:graphic>
          <a:graphicData uri="http://schemas.openxmlformats.org/drawingml/2006/table">
            <a:tbl>
              <a:tblPr firstRow="1" bandRow="1"/>
              <a:tblGrid>
                <a:gridCol w="533400"/>
                <a:gridCol w="685800"/>
                <a:gridCol w="1981200"/>
                <a:gridCol w="1219200"/>
                <a:gridCol w="647700"/>
                <a:gridCol w="2362253"/>
                <a:gridCol w="428629"/>
              </a:tblGrid>
              <a:tr h="388926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“%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Flag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Maximum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 width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Pecision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Size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Conversion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 code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”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60" y="4370507"/>
          <a:ext cx="7858182" cy="396240"/>
        </p:xfrm>
        <a:graphic>
          <a:graphicData uri="http://schemas.openxmlformats.org/drawingml/2006/table">
            <a:tbl>
              <a:tblPr firstRow="1" bandRow="1"/>
              <a:tblGrid>
                <a:gridCol w="533400"/>
                <a:gridCol w="685800"/>
                <a:gridCol w="1981200"/>
                <a:gridCol w="1219200"/>
                <a:gridCol w="647700"/>
                <a:gridCol w="2362253"/>
                <a:gridCol w="428629"/>
              </a:tblGrid>
              <a:tr h="388926"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“%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f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th-TH"/>
                      </a:defPPr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Browallia New"/>
                          <a:cs typeface="EucrosiaUPC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”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248478" y="5162595"/>
            <a:ext cx="5118652" cy="50405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("%+10.2f\n", 12.34);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61324"/>
              </p:ext>
            </p:extLst>
          </p:nvPr>
        </p:nvGraphicFramePr>
        <p:xfrm>
          <a:off x="5674635" y="5162595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โปรแกรมภาษา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การแปลโปรแกรมภาษาระดับสูงเป็นภาษาเครื่อง ทำได้ 2 วิธี</a:t>
            </a:r>
          </a:p>
          <a:p>
            <a:pPr lvl="1"/>
            <a:r>
              <a:rPr lang="th-TH" b="1" dirty="0" smtClean="0">
                <a:solidFill>
                  <a:srgbClr val="0070C0"/>
                </a:solidFill>
              </a:rPr>
              <a:t>คอมไพเลอร์ (</a:t>
            </a:r>
            <a:r>
              <a:rPr lang="en-US" b="1" dirty="0" smtClean="0">
                <a:solidFill>
                  <a:srgbClr val="0070C0"/>
                </a:solidFill>
              </a:rPr>
              <a:t>Compiler)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– </a:t>
            </a:r>
            <a:r>
              <a:rPr lang="th-TH" dirty="0" smtClean="0"/>
              <a:t>แปลทั้งโปรแกรม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อินเทอร์พรีเตอร์ 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Interpreter)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th-TH" dirty="0" smtClean="0"/>
              <a:t>แปลทีละบรรทัด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  <p:sp>
        <p:nvSpPr>
          <p:cNvPr id="7" name="Folded Corner 6"/>
          <p:cNvSpPr/>
          <p:nvPr/>
        </p:nvSpPr>
        <p:spPr>
          <a:xfrm>
            <a:off x="1219200" y="2831021"/>
            <a:ext cx="17526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C</a:t>
            </a:r>
          </a:p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Source Code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6400800" y="2831021"/>
            <a:ext cx="17526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latin typeface="Tahoma" pitchFamily="34" charset="0"/>
                <a:cs typeface="Tahoma" pitchFamily="34" charset="0"/>
              </a:rPr>
              <a:t>ภาษาเครื่อง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971800" y="325012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5486400" y="3250121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2983421"/>
            <a:ext cx="1752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Compiler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219200" y="4991261"/>
            <a:ext cx="17526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C</a:t>
            </a:r>
          </a:p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Source Code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6400800" y="4991261"/>
            <a:ext cx="1752600" cy="838200"/>
          </a:xfrm>
          <a:prstGeom prst="foldedCorner">
            <a:avLst>
              <a:gd name="adj" fmla="val 186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latin typeface="Tahoma" pitchFamily="34" charset="0"/>
                <a:cs typeface="Tahoma" pitchFamily="34" charset="0"/>
              </a:rPr>
              <a:t>ภาษาเครื่อง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971800" y="541036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5486400" y="5410361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33800" y="5143661"/>
            <a:ext cx="1752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Interpreter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code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คือ การกำหนดชนิดข้อมูลในการแสดงผล</a:t>
            </a:r>
          </a:p>
          <a:p>
            <a:pPr>
              <a:buNone/>
            </a:pP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	: </a:t>
            </a:r>
            <a:r>
              <a:rPr lang="th-TH" dirty="0" smtClean="0"/>
              <a:t>พิมพ์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ด้วยตัวเลขฐานสิบ</a:t>
            </a:r>
          </a:p>
          <a:p>
            <a:pPr>
              <a:buNone/>
            </a:pPr>
            <a:r>
              <a:rPr lang="th-TH" dirty="0" smtClean="0"/>
              <a:t>%</a:t>
            </a:r>
            <a:r>
              <a:rPr lang="en-US" dirty="0" smtClean="0"/>
              <a:t>o	: </a:t>
            </a:r>
            <a:r>
              <a:rPr lang="th-TH" dirty="0" smtClean="0"/>
              <a:t>พิมพ์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ด้วยตัวเลขฐานแปด</a:t>
            </a:r>
          </a:p>
          <a:p>
            <a:pPr>
              <a:buNone/>
            </a:pPr>
            <a:r>
              <a:rPr lang="th-TH" dirty="0" smtClean="0"/>
              <a:t>%</a:t>
            </a:r>
            <a:r>
              <a:rPr lang="en-US" dirty="0" smtClean="0"/>
              <a:t>x	: </a:t>
            </a:r>
            <a:r>
              <a:rPr lang="th-TH" dirty="0" smtClean="0"/>
              <a:t>พิมพ์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ด้วยตัวเลขฐานสิบหก</a:t>
            </a:r>
          </a:p>
          <a:p>
            <a:pPr>
              <a:buNone/>
            </a:pP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dirty="0" smtClean="0"/>
              <a:t> 	: </a:t>
            </a:r>
            <a:r>
              <a:rPr lang="th-TH" dirty="0" smtClean="0"/>
              <a:t>พิมพ์ </a:t>
            </a:r>
            <a:r>
              <a:rPr lang="en-US" dirty="0" smtClean="0"/>
              <a:t>float, double </a:t>
            </a:r>
            <a:r>
              <a:rPr lang="th-TH" dirty="0" smtClean="0"/>
              <a:t>แบบจุดทศนิยม (หกตำแหน่ง)</a:t>
            </a:r>
          </a:p>
          <a:p>
            <a:pPr>
              <a:buNone/>
            </a:pPr>
            <a:r>
              <a:rPr lang="th-TH" dirty="0" smtClean="0"/>
              <a:t>%</a:t>
            </a:r>
            <a:r>
              <a:rPr lang="en-US" dirty="0" smtClean="0"/>
              <a:t>e 	: </a:t>
            </a:r>
            <a:r>
              <a:rPr lang="th-TH" dirty="0" smtClean="0"/>
              <a:t>พิมพ์ </a:t>
            </a:r>
            <a:r>
              <a:rPr lang="en-US" dirty="0" smtClean="0"/>
              <a:t>float, double </a:t>
            </a:r>
            <a:r>
              <a:rPr lang="th-TH" dirty="0" smtClean="0"/>
              <a:t>แบบวิทยาศาสตร์ เช่น 1.23</a:t>
            </a:r>
            <a:r>
              <a:rPr lang="en-US" dirty="0" smtClean="0"/>
              <a:t>e+23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%c</a:t>
            </a:r>
            <a:r>
              <a:rPr lang="en-US" dirty="0" smtClean="0"/>
              <a:t>	: </a:t>
            </a:r>
            <a:r>
              <a:rPr lang="th-TH" dirty="0" smtClean="0"/>
              <a:t>พิมพ์ </a:t>
            </a:r>
            <a:r>
              <a:rPr lang="en-US" dirty="0" smtClean="0"/>
              <a:t>char </a:t>
            </a:r>
            <a:r>
              <a:rPr lang="th-TH" dirty="0" smtClean="0"/>
              <a:t>ตัวอักษร 1 ตัว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%s</a:t>
            </a:r>
            <a:r>
              <a:rPr lang="en-US" dirty="0" smtClean="0"/>
              <a:t>	: </a:t>
            </a:r>
            <a:r>
              <a:rPr lang="th-TH" dirty="0" smtClean="0"/>
              <a:t>พิมพ์ข้อความ เช่น “</a:t>
            </a:r>
            <a:r>
              <a:rPr lang="en-US" dirty="0" smtClean="0"/>
              <a:t>Hello”</a:t>
            </a:r>
          </a:p>
          <a:p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70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5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71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98783" y="1079003"/>
            <a:ext cx="5377069" cy="51435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1);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12);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123);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1234);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12345);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123456);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-1);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-12);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-123);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-1234);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-12345);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("%5d\n", -123456);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805595"/>
              </p:ext>
            </p:extLst>
          </p:nvPr>
        </p:nvGraphicFramePr>
        <p:xfrm>
          <a:off x="5753100" y="1079008"/>
          <a:ext cx="3271635" cy="5215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09"/>
                <a:gridCol w="218109"/>
                <a:gridCol w="218109"/>
                <a:gridCol w="218109"/>
                <a:gridCol w="218109"/>
                <a:gridCol w="218109"/>
                <a:gridCol w="218109"/>
                <a:gridCol w="218109"/>
                <a:gridCol w="218109"/>
                <a:gridCol w="218109"/>
                <a:gridCol w="218109"/>
                <a:gridCol w="218109"/>
                <a:gridCol w="218109"/>
                <a:gridCol w="218109"/>
                <a:gridCol w="218109"/>
              </a:tblGrid>
              <a:tr h="396616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3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th-TH" sz="1400" b="1" dirty="0">
                        <a:solidFill>
                          <a:srgbClr val="C00000"/>
                        </a:solidFill>
                        <a:latin typeface="Courier New" pitchFamily="49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6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72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007703" y="1104900"/>
            <a:ext cx="5436705" cy="28194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[] = "Hello world";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%12s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%15s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1905000" y="4114800"/>
          <a:ext cx="3124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w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r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86400" y="4191000"/>
            <a:ext cx="29337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Hello world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Hello world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    Hello world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1905000" y="4114800"/>
          <a:ext cx="3124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w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r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w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r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1905000" y="4114800"/>
          <a:ext cx="3124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w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r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w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r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w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r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7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th-TH" dirty="0" smtClean="0"/>
              <a:t>สำหรับค่าบวก จะมีเครื่องหมาย + นำหน้า</a:t>
            </a:r>
            <a:endParaRPr lang="en-US" dirty="0" smtClean="0"/>
          </a:p>
          <a:p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th-TH" dirty="0" smtClean="0"/>
              <a:t>จะเติมเลข 0 ข้างหน้าให้เต็ม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73</a:t>
            </a:fld>
            <a:endParaRPr lang="th-TH"/>
          </a:p>
        </p:txBody>
      </p:sp>
      <p:sp>
        <p:nvSpPr>
          <p:cNvPr id="13" name="Rectangle 12"/>
          <p:cNvSpPr/>
          <p:nvPr/>
        </p:nvSpPr>
        <p:spPr bwMode="auto">
          <a:xfrm>
            <a:off x="178904" y="1268760"/>
            <a:ext cx="5017232" cy="306034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num = 123;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%8d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\n", 123);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%+8d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\n", 123);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%08d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\n", num);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%+08d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\n", num);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Content Placeholder 6"/>
          <p:cNvGraphicFramePr>
            <a:graphicFrameLocks/>
          </p:cNvGraphicFramePr>
          <p:nvPr/>
        </p:nvGraphicFramePr>
        <p:xfrm>
          <a:off x="5652120" y="1700808"/>
          <a:ext cx="3124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/>
        </p:nvGraphicFramePr>
        <p:xfrm>
          <a:off x="5652120" y="1700808"/>
          <a:ext cx="3124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/>
        </p:nvGraphicFramePr>
        <p:xfrm>
          <a:off x="5652120" y="1700808"/>
          <a:ext cx="3124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Content Placeholder 6"/>
          <p:cNvGraphicFramePr>
            <a:graphicFrameLocks/>
          </p:cNvGraphicFramePr>
          <p:nvPr/>
        </p:nvGraphicFramePr>
        <p:xfrm>
          <a:off x="5652120" y="1700808"/>
          <a:ext cx="3124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8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th-TH" dirty="0" smtClean="0"/>
              <a:t>ปกติถ้ามีการกันช่องไว้จะจัดตัวอักษรชิดขวา</a:t>
            </a:r>
          </a:p>
          <a:p>
            <a:r>
              <a:rPr lang="th-TH" dirty="0" smtClean="0"/>
              <a:t>แต่ </a:t>
            </a:r>
            <a:r>
              <a:rPr lang="th-TH" b="1" dirty="0" smtClean="0">
                <a:solidFill>
                  <a:srgbClr val="0070C0"/>
                </a:solidFill>
              </a:rPr>
              <a:t>– จะจัดอักษรชิดซ้าย</a:t>
            </a:r>
            <a:r>
              <a:rPr lang="th-TH" dirty="0" smtClean="0"/>
              <a:t> แล้วเผื่อช่องที่เหลือไว้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89452" y="1417847"/>
            <a:ext cx="5526157" cy="1504257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kern="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%9s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%5d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\n","value", 15);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kern="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%-9s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%-5d</a:t>
            </a:r>
            <a:r>
              <a:rPr lang="pt-BR" sz="2000" kern="0" dirty="0" smtClean="0">
                <a:latin typeface="Courier New" pitchFamily="49" charset="0"/>
                <a:cs typeface="Courier New" pitchFamily="49" charset="0"/>
              </a:rPr>
              <a:t>\n","value", 15);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24278"/>
              </p:ext>
            </p:extLst>
          </p:nvPr>
        </p:nvGraphicFramePr>
        <p:xfrm>
          <a:off x="5818448" y="1268760"/>
          <a:ext cx="3124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v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u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:</a:t>
                      </a:r>
                      <a:endParaRPr lang="th-TH" sz="1800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800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740336"/>
              </p:ext>
            </p:extLst>
          </p:nvPr>
        </p:nvGraphicFramePr>
        <p:xfrm>
          <a:off x="5818448" y="1268760"/>
          <a:ext cx="3124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v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u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:</a:t>
                      </a:r>
                      <a:endParaRPr lang="th-TH" sz="1800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v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l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u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:</a:t>
                      </a:r>
                      <a:endParaRPr lang="th-TH" sz="1800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9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th-TH" dirty="0" smtClean="0"/>
          </a:p>
          <a:p>
            <a:pPr lvl="1"/>
            <a:r>
              <a:rPr lang="th-TH" dirty="0" smtClean="0"/>
              <a:t>หากต้องการพิมพ์เครื่องหมาย </a:t>
            </a:r>
            <a:r>
              <a:rPr lang="en-US" dirty="0" smtClean="0"/>
              <a:t>% </a:t>
            </a:r>
            <a:r>
              <a:rPr lang="th-TH" dirty="0" smtClean="0"/>
              <a:t>ต้องใช้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%%</a:t>
            </a:r>
            <a:r>
              <a:rPr lang="en-US" dirty="0" smtClean="0"/>
              <a:t> </a:t>
            </a:r>
            <a:r>
              <a:rPr lang="th-TH" dirty="0" smtClean="0"/>
              <a:t>แทน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75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8965" y="1143000"/>
            <a:ext cx="5118651" cy="4412974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latin typeface="Courier New" pitchFamily="49" charset="0"/>
                <a:cs typeface="Courier New" pitchFamily="49" charset="0"/>
              </a:rPr>
              <a:t>a = 5;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\n",a);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latin typeface="Courier New" pitchFamily="49" charset="0"/>
                <a:cs typeface="Courier New" pitchFamily="49" charset="0"/>
              </a:rPr>
              <a:t>a = 5;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%.2f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\n",a);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latin typeface="Courier New" pitchFamily="49" charset="0"/>
                <a:cs typeface="Courier New" pitchFamily="49" charset="0"/>
              </a:rPr>
              <a:t>a = 5.555;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%10.4f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\n",a);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latin typeface="Courier New" pitchFamily="49" charset="0"/>
                <a:cs typeface="Courier New" pitchFamily="49" charset="0"/>
              </a:rPr>
              <a:t>a = 5.55555;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%10.4f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\n",a);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("100</a:t>
            </a:r>
            <a:r>
              <a:rPr lang="pt-BR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%%</a:t>
            </a: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pt-BR" sz="24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5600700" y="1905000"/>
          <a:ext cx="3124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5600700" y="1905000"/>
          <a:ext cx="3124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5600700" y="1905000"/>
          <a:ext cx="3124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5600700" y="1905000"/>
          <a:ext cx="3124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/>
        </p:nvGraphicFramePr>
        <p:xfrm>
          <a:off x="5600700" y="1905000"/>
          <a:ext cx="3124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.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%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การแสดงค่าในรูปแบบเลขฐาน 8 และ 16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981200" y="1143001"/>
            <a:ext cx="5257800" cy="24765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", 455);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", 455);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", 455);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3162300" y="3848100"/>
          <a:ext cx="3124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1400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gets(), puts()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ฟังก์ชัน </a:t>
            </a:r>
            <a:r>
              <a:rPr lang="en-US" dirty="0" smtClean="0"/>
              <a:t>get(), puts() </a:t>
            </a:r>
            <a:r>
              <a:rPr lang="th-TH" dirty="0" smtClean="0"/>
              <a:t>เป็นฟังก์ชันที่ทำงานกับ </a:t>
            </a:r>
            <a:r>
              <a:rPr lang="en-US" dirty="0" smtClean="0"/>
              <a:t>string </a:t>
            </a:r>
            <a:r>
              <a:rPr lang="th-TH" dirty="0" smtClean="0"/>
              <a:t>โดยเฉพาะ</a:t>
            </a:r>
          </a:p>
          <a:p>
            <a:pPr algn="thaiDist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gets()</a:t>
            </a:r>
          </a:p>
          <a:p>
            <a:pPr lvl="1" algn="thaiDist"/>
            <a:r>
              <a:rPr lang="th-TH" dirty="0" smtClean="0"/>
              <a:t>มาจากคำว่า </a:t>
            </a:r>
            <a:r>
              <a:rPr lang="en-US" dirty="0" smtClean="0"/>
              <a:t>get string </a:t>
            </a:r>
            <a:r>
              <a:rPr lang="th-TH" dirty="0" smtClean="0"/>
              <a:t>ใช้สำหรับอ่านข้อความมาเก็บไว้ในหน่วยความจำ</a:t>
            </a:r>
          </a:p>
          <a:p>
            <a:pPr lvl="1" algn="thaiDist"/>
            <a:endParaRPr lang="th-TH" dirty="0" smtClean="0"/>
          </a:p>
          <a:p>
            <a:pPr algn="thaiDist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puts()</a:t>
            </a:r>
          </a:p>
          <a:p>
            <a:pPr lvl="1" algn="thaiDist"/>
            <a:r>
              <a:rPr lang="th-TH" dirty="0" smtClean="0"/>
              <a:t>มาจากคำว่า </a:t>
            </a:r>
            <a:r>
              <a:rPr lang="en-US" dirty="0" smtClean="0"/>
              <a:t>put string </a:t>
            </a:r>
            <a:r>
              <a:rPr lang="th-TH" dirty="0" smtClean="0"/>
              <a:t>ใช้สำหรับพิมพ์สตริงออกทางจอภาพ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90700" y="3121115"/>
            <a:ext cx="5600700" cy="495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ชื่อตัวแปร);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81690" y="5685944"/>
            <a:ext cx="5600700" cy="495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ข้อความ");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781690" y="4920859"/>
            <a:ext cx="5600700" cy="495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ชื่อตัวแปร);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</a:t>
            </a:r>
            <a:r>
              <a:rPr lang="th-TH" dirty="0" smtClean="0"/>
              <a:t>11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49896" y="1143000"/>
            <a:ext cx="5963478" cy="3240157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("Please enter the string :");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("Your string is");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th-TH" sz="2400" kern="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9885" y="4656483"/>
            <a:ext cx="51435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Please enter the string :Bangkok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Your string is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Bangkok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getchar</a:t>
            </a:r>
            <a:r>
              <a:rPr lang="en-US" dirty="0" smtClean="0"/>
              <a:t>(), </a:t>
            </a:r>
            <a:r>
              <a:rPr lang="en-US" dirty="0" err="1" smtClean="0"/>
              <a:t>putchar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ฟังก์ชัน </a:t>
            </a:r>
            <a:r>
              <a:rPr lang="en-US" dirty="0" err="1" smtClean="0"/>
              <a:t>getchar</a:t>
            </a:r>
            <a:r>
              <a:rPr lang="en-US" dirty="0" smtClean="0"/>
              <a:t>(), </a:t>
            </a:r>
            <a:r>
              <a:rPr lang="en-US" dirty="0" err="1" smtClean="0"/>
              <a:t>putchar</a:t>
            </a:r>
            <a:r>
              <a:rPr lang="en-US" dirty="0" smtClean="0"/>
              <a:t>() </a:t>
            </a:r>
            <a:r>
              <a:rPr lang="th-TH" dirty="0" smtClean="0"/>
              <a:t>เป็นฟังก์ชันที่ทำงานกับตัวอักษรโดยเฉพาะ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getchar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th-TH" dirty="0" smtClean="0"/>
              <a:t>เป็นฟังก์ชันสำหรับรับข้อมูล 1 ตัวอักษรจากคีย์บอร์ด</a:t>
            </a:r>
          </a:p>
          <a:p>
            <a:pPr lvl="1"/>
            <a:endParaRPr lang="th-TH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putchar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th-TH" dirty="0" smtClean="0"/>
              <a:t>เป็นฟังก์ชันสำหรับแสดงผลข้อมูล 1 ตัวอักษรออกทางจอภาพ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90700" y="3809146"/>
            <a:ext cx="5600700" cy="495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 ชื่อตัวแปร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;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90700" y="5645528"/>
            <a:ext cx="5600700" cy="495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ชื่อตัวแปร);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ข้อดี-ข้อเสีย ของตัวแปลภาษา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35639"/>
              </p:ext>
            </p:extLst>
          </p:nvPr>
        </p:nvGraphicFramePr>
        <p:xfrm>
          <a:off x="188843" y="1459392"/>
          <a:ext cx="8816009" cy="455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887"/>
                <a:gridCol w="3816627"/>
                <a:gridCol w="3021495"/>
              </a:tblGrid>
              <a:tr h="499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ตัวแปลภาษา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ข้อดี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ข้อเสีย</a:t>
                      </a:r>
                      <a:endParaRPr lang="en-US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163295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rgbClr val="0070C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คอมไพเลอร์</a:t>
                      </a:r>
                      <a:r>
                        <a:rPr lang="th-TH" sz="2800" dirty="0" smtClean="0">
                          <a:solidFill>
                            <a:srgbClr val="0070C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(</a:t>
                      </a:r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Compiler)</a:t>
                      </a:r>
                      <a:endParaRPr lang="th-TH" sz="2800" dirty="0" smtClean="0">
                        <a:solidFill>
                          <a:srgbClr val="0070C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ทำงานได้เร็ว</a:t>
                      </a:r>
                    </a:p>
                    <a:p>
                      <a:pPr algn="thaiDi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เมื่อทำการแปลผลแล้ว ในครั้งต่อไปไม่จำเป็นต้องแปลใหม่ สามารถใช้ได้ทันที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0000"/>
                        </a:lnSpc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- เมื่อเกิดข้อผิดพลาดตรวจสอบหาได้ยาก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240140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อินเทอร์พรีเตอร์ </a:t>
                      </a:r>
                      <a:r>
                        <a:rPr lang="th-TH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Interpreter)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หากมีข้อผิดพลาดสามารถตรวจสอบได้ง่าย</a:t>
                      </a:r>
                    </a:p>
                    <a:p>
                      <a:pPr algn="thaiDi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สามารถทำงานเฉพาะจุดที่ต้องการได้</a:t>
                      </a:r>
                    </a:p>
                    <a:p>
                      <a:pPr algn="thaiDi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ไม่ต้องเสียเวลารอการแปลทั้งโปรแกรม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 ทำงานช้า</a:t>
                      </a:r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เพราะต้องทำงานทีละบรรทัด</a:t>
                      </a:r>
                    </a:p>
                    <a:p>
                      <a:pPr algn="thaiDi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th-TH" sz="28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ต้องแปลโปรแกรมทุกครั้งที่ใช้งาน</a:t>
                      </a:r>
                      <a:endParaRPr lang="en-US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getch</a:t>
            </a:r>
            <a:r>
              <a:rPr lang="en-US" dirty="0" smtClean="0"/>
              <a:t>(), </a:t>
            </a:r>
            <a:r>
              <a:rPr lang="en-US" dirty="0" err="1" smtClean="0"/>
              <a:t>getche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getch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th-TH" dirty="0" smtClean="0"/>
              <a:t>เป็นฟังก์ชันในการรับขอมูล 1 อักษรโดย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</a:rPr>
              <a:t>ไมปรากฏ</a:t>
            </a:r>
            <a:r>
              <a:rPr lang="th-TH" dirty="0" smtClean="0"/>
              <a:t>อักษรใหเห็นในการปอนขอมูล โดยไม่ต้องกด </a:t>
            </a:r>
            <a:r>
              <a:rPr lang="en-US" dirty="0" smtClean="0"/>
              <a:t>Enter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getche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th-TH" dirty="0" smtClean="0"/>
              <a:t>เปนฟงกชันในการรับขอมูล 1 อักษรโดยจะ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</a:rPr>
              <a:t>ปรากฏ</a:t>
            </a:r>
            <a:r>
              <a:rPr lang="th-TH" dirty="0" smtClean="0"/>
              <a:t>ตัวอักษรใหเห็นในการปอนขอมูล โดยไม่ต้องกด </a:t>
            </a:r>
            <a:r>
              <a:rPr lang="en-US" dirty="0" smtClean="0"/>
              <a:t>Enter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th-TH" dirty="0" smtClean="0"/>
              <a:t>ต้อง </a:t>
            </a:r>
            <a:r>
              <a:rPr lang="th-TH" b="1" dirty="0" smtClean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include &lt;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conio.h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th-TH" dirty="0" smtClean="0"/>
              <a:t>จึงจะสามารถใช้ </a:t>
            </a:r>
            <a:r>
              <a:rPr lang="en-US" dirty="0" err="1" smtClean="0"/>
              <a:t>getch</a:t>
            </a:r>
            <a:r>
              <a:rPr lang="en-US" dirty="0" smtClean="0"/>
              <a:t>(), </a:t>
            </a:r>
            <a:r>
              <a:rPr lang="en-US" dirty="0" err="1" smtClean="0"/>
              <a:t>getche</a:t>
            </a:r>
            <a:r>
              <a:rPr lang="en-US" dirty="0" smtClean="0"/>
              <a:t>() </a:t>
            </a:r>
            <a:r>
              <a:rPr lang="th-TH" dirty="0" smtClean="0"/>
              <a:t>ได้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80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90700" y="2481664"/>
            <a:ext cx="5600700" cy="495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 ชื่อตัวแปร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;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90700" y="4689926"/>
            <a:ext cx="5600700" cy="495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 ชื่อตัวแปร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th-TH" dirty="0" smtClean="0"/>
              <a:t> </a:t>
            </a:r>
            <a:r>
              <a:rPr lang="en-US" dirty="0" smtClean="0"/>
              <a:t># </a:t>
            </a:r>
            <a:r>
              <a:rPr lang="th-TH" dirty="0" smtClean="0"/>
              <a:t>12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81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854765" y="1202634"/>
            <a:ext cx="7633252" cy="3009899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kern="0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400" kern="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("Please enter the Char :");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puts("Your Char is");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th-TH" sz="2400" kern="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5500" y="4457700"/>
            <a:ext cx="51435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Please enter the Char :A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Your Char is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การคำนวณทางคณิตศาสตร์ (เบื้องต้น)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82</a:t>
            </a:fld>
            <a:endParaRPr lang="th-TH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763382"/>
              </p:ext>
            </p:extLst>
          </p:nvPr>
        </p:nvGraphicFramePr>
        <p:xfrm>
          <a:off x="206515" y="1173930"/>
          <a:ext cx="873097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1575175"/>
                <a:gridCol w="1395155"/>
                <a:gridCol w="43204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การคำนวณ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ตัวดำเนินการ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ตัวอย่าง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การทำงาน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บวก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+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z = x + y;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spc="-150" dirty="0" smtClean="0">
                          <a:latin typeface="TH SarabunPSK" pitchFamily="34" charset="-34"/>
                          <a:cs typeface="TH SarabunPSK" pitchFamily="34" charset="-34"/>
                        </a:rPr>
                        <a:t>นำค่า</a:t>
                      </a:r>
                      <a:r>
                        <a:rPr lang="th-TH" sz="2800" spc="-15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800" spc="-15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r>
                        <a:rPr lang="th-TH" sz="2800" spc="-15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บวกกับค่า </a:t>
                      </a:r>
                      <a:r>
                        <a:rPr lang="en-US" sz="2800" spc="-15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lang="th-TH" sz="2800" spc="-15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แล้วเก็บผลลัพธ์ไว้ใน </a:t>
                      </a:r>
                      <a:r>
                        <a:rPr lang="en-US" sz="2800" spc="-15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  <a:endParaRPr lang="th-TH" sz="2800" spc="-15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ลบ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z = x - y;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นำค่า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 x </a:t>
                      </a: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ลบด้วยค่า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แล้วเก็บผลลัพธ์ไว้ใน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  <a:endParaRPr kumimoji="0" lang="th-TH" sz="28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คูณ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*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z = x * y;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นำค่า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คูณกับค่า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แล้วเก็บผลลัพธ์ไว้ใน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  <a:endParaRPr kumimoji="0" lang="th-TH" sz="28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หาร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z = x / y;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นำค่า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หารด้วยค่า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แล้วเก็บผลลัพธ์ไว้ใน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</a:p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ถ้าตัวตั้งและตัวหารเป็นจำนวนเต็มผลลัพธ์จะเป็นจำนวนเต็มด้วย</a:t>
                      </a:r>
                    </a:p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 ถ้าตัวตั้งหรือตัวหารเป็นจำนวนจริงผลลัพธ์ที่ได้จะเป็นจำนวนจริง มีจุดทศนิยมได้</a:t>
                      </a:r>
                      <a:endParaRPr kumimoji="0" lang="th-TH" sz="28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มอดูลัส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itchFamily="34" charset="-34"/>
                          <a:cs typeface="TH SarabunPSK" pitchFamily="34" charset="-34"/>
                        </a:rPr>
                        <a:t>z = x % y;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นำค่า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x </a:t>
                      </a: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หารกับค่า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y </a:t>
                      </a:r>
                      <a:r>
                        <a:rPr kumimoji="0" lang="th-TH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แล้วเก็บเศษไว้ใน </a:t>
                      </a:r>
                      <a:r>
                        <a:rPr kumimoji="0" lang="en-US" sz="2800" u="none" strike="noStrike" kern="1200" cap="none" spc="-15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H SarabunPSK" pitchFamily="34" charset="-34"/>
                          <a:cs typeface="TH SarabunPSK" pitchFamily="34" charset="-34"/>
                        </a:rPr>
                        <a:t>z</a:t>
                      </a:r>
                      <a:endParaRPr kumimoji="0" lang="th-TH" sz="28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การแสดงทั้งข้อความและค่าในตัวแปร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83</a:t>
            </a:fld>
            <a:endParaRPr lang="th-TH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1922" y="999390"/>
            <a:ext cx="7948835" cy="52578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20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price 100.00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vat 7.00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amount, total;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("Please enter units 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amount = n * price;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("unit price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: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10.2f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Baht\n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", price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("amount  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: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10.2f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Baht\n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", amount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("VAT rate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10.2f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%%\n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", vat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total = amount*(1+vat/100);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("Total     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10.2f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Baht\n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", total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3405" y="980728"/>
            <a:ext cx="3429381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เรียกใช้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Library </a:t>
            </a:r>
            <a:r>
              <a:rPr lang="en-US" sz="2000" dirty="0" err="1" smtClean="0">
                <a:latin typeface="TH SarabunPSK" pitchFamily="34" charset="-34"/>
                <a:cs typeface="TH SarabunPSK" pitchFamily="34" charset="-34"/>
              </a:rPr>
              <a:t>stdio.h</a:t>
            </a: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3405" y="1313765"/>
            <a:ext cx="3429381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กำหนด ค่าคงที่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price = 100.00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3405" y="1628800"/>
            <a:ext cx="3429381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กำหนด ค่าคงที่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vat = 7.00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73405" y="1943835"/>
            <a:ext cx="3429381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โปรแกรมหลัก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4404" y="2528901"/>
            <a:ext cx="342938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ประกาศตัวแปร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n 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ชนิด </a:t>
            </a:r>
            <a:r>
              <a:rPr lang="en-US" sz="2000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4404" y="2870937"/>
            <a:ext cx="3429381" cy="28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ประกาศตัวแปร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amount total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4404" y="3158970"/>
            <a:ext cx="3429381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แสดงข้อความ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Please…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64404" y="3474005"/>
            <a:ext cx="3429381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รับข้อมูลจำนวนเต็มเก็บใน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64404" y="3789040"/>
            <a:ext cx="3429381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คำนวณค่า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amount = n * price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14555" y="4104075"/>
            <a:ext cx="207337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แสดงข้อความ</a:t>
            </a: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14556" y="4419110"/>
            <a:ext cx="207337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แสดงข้อความ</a:t>
            </a: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14556" y="4734145"/>
            <a:ext cx="207337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แสดงข้อความ</a:t>
            </a: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4556" y="5049180"/>
            <a:ext cx="207337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คำนวนณค่า</a:t>
            </a: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14556" y="5364215"/>
            <a:ext cx="207337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แสดงข้อความ</a:t>
            </a: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09410" y="5679250"/>
            <a:ext cx="3385640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} 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จบโปรแกรมหลัก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4404" y="2213865"/>
            <a:ext cx="3429381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{ 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เริ่มต้นโปรแกรมหลัก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การแสดงทั้งข้อความและค่าในตัวแปร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80763" y="1416808"/>
            <a:ext cx="7362428" cy="448701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20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price 100.00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kern="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vat 7.00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amount, total;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("Please enter units :");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amount = n * price;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("unit price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: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10.2f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Baht\n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", price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("amount  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: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10.2f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Baht\n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", amount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("VAT rate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10.2f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%%\n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", vat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total = amount*(1+vat/100);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("Total     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10.2f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Baht\n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", total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1392560"/>
            <a:ext cx="4419600" cy="167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Please enter units :10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unit price :    100.00 Baht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amount     :   1000.00 Baht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VAT rate   :      7.00 %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Total      :   1070.00 Baht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1145" y="3188229"/>
            <a:ext cx="22503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200" dirty="0" smtClean="0">
                <a:latin typeface="Tahoma" pitchFamily="34" charset="0"/>
                <a:cs typeface="Tahoma" pitchFamily="34" charset="0"/>
              </a:rPr>
              <a:t>สมมุติให้ผู้ใช้</a:t>
            </a:r>
            <a:br>
              <a:rPr lang="th-TH" sz="2200" dirty="0" smtClean="0">
                <a:latin typeface="Tahoma" pitchFamily="34" charset="0"/>
                <a:cs typeface="Tahoma" pitchFamily="34" charset="0"/>
              </a:rPr>
            </a:br>
            <a:r>
              <a:rPr lang="th-TH" sz="2200" dirty="0" smtClean="0">
                <a:latin typeface="Tahoma" pitchFamily="34" charset="0"/>
                <a:cs typeface="Tahoma" pitchFamily="34" charset="0"/>
              </a:rPr>
              <a:t>ใส่ค่า 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n = 10</a:t>
            </a:r>
            <a:r>
              <a:rPr lang="th-TH" sz="2200" dirty="0" smtClean="0">
                <a:latin typeface="Tahoma" pitchFamily="34" charset="0"/>
                <a:cs typeface="Tahoma" pitchFamily="34" charset="0"/>
              </a:rPr>
              <a:t>  </a:t>
            </a:r>
            <a:endParaRPr lang="th-TH" sz="2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85</a:t>
            </a:fld>
            <a:endParaRPr lang="th-TH"/>
          </a:p>
        </p:txBody>
      </p:sp>
      <p:grpSp>
        <p:nvGrpSpPr>
          <p:cNvPr id="2" name="Group 12"/>
          <p:cNvGrpSpPr/>
          <p:nvPr/>
        </p:nvGrpSpPr>
        <p:grpSpPr>
          <a:xfrm>
            <a:off x="0" y="1"/>
            <a:ext cx="9143999" cy="6858000"/>
            <a:chOff x="0" y="324645"/>
            <a:chExt cx="7613830" cy="6074685"/>
          </a:xfrm>
        </p:grpSpPr>
        <p:pic>
          <p:nvPicPr>
            <p:cNvPr id="7" name="Content Placeholder 6" descr="ascii_table.gif"/>
            <p:cNvPicPr>
              <a:picLocks noChangeAspect="1"/>
            </p:cNvPicPr>
            <p:nvPr/>
          </p:nvPicPr>
          <p:blipFill>
            <a:blip r:embed="rId3" cstate="print"/>
            <a:srcRect r="51477"/>
            <a:stretch>
              <a:fillRect/>
            </a:stretch>
          </p:blipFill>
          <p:spPr bwMode="auto">
            <a:xfrm>
              <a:off x="0" y="324645"/>
              <a:ext cx="4436985" cy="6074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Content Placeholder 6" descr="ascii_table.gif"/>
            <p:cNvPicPr>
              <a:picLocks noChangeAspect="1"/>
            </p:cNvPicPr>
            <p:nvPr/>
          </p:nvPicPr>
          <p:blipFill>
            <a:blip r:embed="rId3" cstate="print"/>
            <a:srcRect l="53937" r="29821"/>
            <a:stretch>
              <a:fillRect/>
            </a:stretch>
          </p:blipFill>
          <p:spPr bwMode="auto">
            <a:xfrm>
              <a:off x="4436985" y="324645"/>
              <a:ext cx="1485165" cy="6074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Content Placeholder 6" descr="ascii_table.gif"/>
            <p:cNvPicPr>
              <a:picLocks noChangeAspect="1"/>
            </p:cNvPicPr>
            <p:nvPr/>
          </p:nvPicPr>
          <p:blipFill>
            <a:blip r:embed="rId3" cstate="print"/>
            <a:srcRect l="75593" r="10134"/>
            <a:stretch>
              <a:fillRect/>
            </a:stretch>
          </p:blipFill>
          <p:spPr bwMode="auto">
            <a:xfrm>
              <a:off x="5922150" y="324645"/>
              <a:ext cx="1305145" cy="6074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Content Placeholder 6" descr="ascii_table.gif"/>
            <p:cNvPicPr>
              <a:picLocks noChangeAspect="1"/>
            </p:cNvPicPr>
            <p:nvPr/>
          </p:nvPicPr>
          <p:blipFill>
            <a:blip r:embed="rId3" cstate="print"/>
            <a:srcRect l="95773"/>
            <a:stretch>
              <a:fillRect/>
            </a:stretch>
          </p:blipFill>
          <p:spPr bwMode="auto">
            <a:xfrm>
              <a:off x="7227295" y="324645"/>
              <a:ext cx="386535" cy="6074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Content Placeholder 6" descr="ascii_table.gif"/>
            <p:cNvPicPr>
              <a:picLocks noChangeAspect="1"/>
            </p:cNvPicPr>
            <p:nvPr/>
          </p:nvPicPr>
          <p:blipFill>
            <a:blip r:embed="rId3" cstate="print"/>
            <a:srcRect l="93804" r="2751" b="96312"/>
            <a:stretch>
              <a:fillRect/>
            </a:stretch>
          </p:blipFill>
          <p:spPr bwMode="auto">
            <a:xfrm>
              <a:off x="7182290" y="324645"/>
              <a:ext cx="315035" cy="22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7"/>
          <p:cNvSpPr/>
          <p:nvPr/>
        </p:nvSpPr>
        <p:spPr>
          <a:xfrm>
            <a:off x="2411760" y="0"/>
            <a:ext cx="11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ASCII Table</a:t>
            </a:r>
            <a:endParaRPr lang="th-TH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ขั้นตอนพัฒนาโปรแกรม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ขั้นตอนการพัฒนาโปรแกรมมี 5 ขั้นตอน ดังนี้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 smtClean="0"/>
              <a:t>การวิเคราะห์ปัญหา (</a:t>
            </a:r>
            <a:r>
              <a:rPr lang="en-US" dirty="0" smtClean="0"/>
              <a:t>Analysis)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 smtClean="0"/>
              <a:t>การวางแผนและออกแบบ (</a:t>
            </a:r>
            <a:r>
              <a:rPr lang="en-US" dirty="0" smtClean="0"/>
              <a:t>Planning &amp; Design)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 smtClean="0"/>
              <a:t>การเขียนโปรแกรม (</a:t>
            </a:r>
            <a:r>
              <a:rPr lang="en-US" dirty="0" smtClean="0"/>
              <a:t>Coding)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 smtClean="0"/>
              <a:t>การทดสอบและแก้ไขโปรแกรม (</a:t>
            </a:r>
            <a:r>
              <a:rPr lang="en-US" dirty="0" smtClean="0"/>
              <a:t>Testing)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 smtClean="0"/>
              <a:t>การทำเอกสารคู่มือ (</a:t>
            </a:r>
            <a:r>
              <a:rPr lang="en-US" dirty="0" smtClean="0"/>
              <a:t>Documentation)</a:t>
            </a:r>
          </a:p>
          <a:p>
            <a:endParaRPr lang="en-US" dirty="0" smtClean="0"/>
          </a:p>
          <a:p>
            <a:pPr algn="thaiDist"/>
            <a:r>
              <a:rPr lang="th-TH" b="1" dirty="0" smtClean="0">
                <a:solidFill>
                  <a:srgbClr val="0070C0"/>
                </a:solidFill>
              </a:rPr>
              <a:t>ตัวอย่าง</a:t>
            </a:r>
            <a:r>
              <a:rPr lang="th-TH" dirty="0" smtClean="0"/>
              <a:t> จงพัฒนาโปรแกรมหาพื้นที่วงกลมโดยรับค่ารัศมีจากผู้ใช้แล้วแสดงผลลัพธ์ออกจากจอภาพ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Programming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I_Slid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IOI_SlideTemplate</Template>
  <TotalTime>397</TotalTime>
  <Words>5965</Words>
  <Application>Microsoft Office PowerPoint</Application>
  <PresentationFormat>On-screen Show (4:3)</PresentationFormat>
  <Paragraphs>1754</Paragraphs>
  <Slides>85</Slides>
  <Notes>85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IOI_SlideTemplate</vt:lpstr>
      <vt:lpstr>Introduction to Programming การเขียนโปรแกรมเบื้องต้น Part I</vt:lpstr>
      <vt:lpstr>เนื้อหาประกอบด้วย</vt:lpstr>
      <vt:lpstr>ภาษาคอมพิวเตอร์ (Computer Language)</vt:lpstr>
      <vt:lpstr>ภาษาคอมพิวเตอร์ (Computer Language)</vt:lpstr>
      <vt:lpstr>ภาษาคอมพิวเตอร์ (Computer Language)</vt:lpstr>
      <vt:lpstr>โปรแกรมภาษา</vt:lpstr>
      <vt:lpstr>โปรแกรมภาษา</vt:lpstr>
      <vt:lpstr>ข้อดี-ข้อเสีย ของตัวแปลภาษา</vt:lpstr>
      <vt:lpstr>ขั้นตอนพัฒนาโปรแกรม</vt:lpstr>
      <vt:lpstr>การวิเคราะห์ปัญหา (Analysis)</vt:lpstr>
      <vt:lpstr>IPO Analysis</vt:lpstr>
      <vt:lpstr>การวางแผนและออกแบบ (Planning &amp; Design)</vt:lpstr>
      <vt:lpstr>การวางแผนและออกแบบ (Planning &amp; Design)</vt:lpstr>
      <vt:lpstr>การเขียนโปรแกรม (Coding)</vt:lpstr>
      <vt:lpstr>การทดสอบและแก้ไขโปรแกรม (Testing)</vt:lpstr>
      <vt:lpstr>การทำเอกสารคู่มือ (Documentation)</vt:lpstr>
      <vt:lpstr>แนะนำภาษา C</vt:lpstr>
      <vt:lpstr>ประวัติภาษา C</vt:lpstr>
      <vt:lpstr>ขั้นตอนการแปลภาษาซี</vt:lpstr>
      <vt:lpstr>โครงสร้างโปรแกรมภาษาซี</vt:lpstr>
      <vt:lpstr>โครงสร้างโปรแกรมภาษาซี</vt:lpstr>
      <vt:lpstr>Example # 1</vt:lpstr>
      <vt:lpstr>Preprocessor Statements</vt:lpstr>
      <vt:lpstr>#include</vt:lpstr>
      <vt:lpstr>#define</vt:lpstr>
      <vt:lpstr>Global Declarations</vt:lpstr>
      <vt:lpstr>ตันแบบฟังก์ชัน (Function Prototypes)</vt:lpstr>
      <vt:lpstr>ฟังก์ชันหลัก (main function)</vt:lpstr>
      <vt:lpstr>ฟังก์ชัน (functions)</vt:lpstr>
      <vt:lpstr>Local Declarations</vt:lpstr>
      <vt:lpstr>คำอธิบาย (Program Comments)</vt:lpstr>
      <vt:lpstr>Flowchart</vt:lpstr>
      <vt:lpstr>Flowchart (2)</vt:lpstr>
      <vt:lpstr>ประโยชน์ของ Flowchart</vt:lpstr>
      <vt:lpstr>Example # 2</vt:lpstr>
      <vt:lpstr>Example # 3</vt:lpstr>
      <vt:lpstr>Flowchart การตัดสินใจ</vt:lpstr>
      <vt:lpstr>Example # 4</vt:lpstr>
      <vt:lpstr>Example # 5</vt:lpstr>
      <vt:lpstr>Flowchart การวนรอบ</vt:lpstr>
      <vt:lpstr>Example # 6</vt:lpstr>
      <vt:lpstr>Example # 7</vt:lpstr>
      <vt:lpstr>Data types and Input, Output ชนิดของข้อมูล การรับและแสดงผลข้อมูล Part II </vt:lpstr>
      <vt:lpstr>เนื้อหาประกอบด้วย</vt:lpstr>
      <vt:lpstr>ตัวแปร (Variable)</vt:lpstr>
      <vt:lpstr>หลักการตั้งชื่อตัวแปร</vt:lpstr>
      <vt:lpstr>คำสงวน</vt:lpstr>
      <vt:lpstr>ตัวแปรที่ดี</vt:lpstr>
      <vt:lpstr>ชนิดของข้อมูล (Data type)</vt:lpstr>
      <vt:lpstr>ชนิดของข้อมูล (Data Type)</vt:lpstr>
      <vt:lpstr>ตัวแปรจำนวนเต็ม</vt:lpstr>
      <vt:lpstr>ตัวแปรจำนวนจริง</vt:lpstr>
      <vt:lpstr>การประกาศตัวแปร</vt:lpstr>
      <vt:lpstr>การกำหนดค่าให้กับตัวแปร</vt:lpstr>
      <vt:lpstr>ตัวแปรชนิดอักขระ</vt:lpstr>
      <vt:lpstr>ASCII Code</vt:lpstr>
      <vt:lpstr>ตัวแปรชนิดอักขระ</vt:lpstr>
      <vt:lpstr>ตัวแปรชนิด string</vt:lpstr>
      <vt:lpstr>การประกาศค่าคงที่ const</vt:lpstr>
      <vt:lpstr>การประกาศค่าคงที่ define</vt:lpstr>
      <vt:lpstr>การแสดงผล printf()</vt:lpstr>
      <vt:lpstr>การแสดงผล printf()</vt:lpstr>
      <vt:lpstr>การแสดงค่าของตัวแปร</vt:lpstr>
      <vt:lpstr>Escape sequence</vt:lpstr>
      <vt:lpstr>โปรแกรมแรกในชีวิต</vt:lpstr>
      <vt:lpstr>Example # 3</vt:lpstr>
      <vt:lpstr>การรับค่า scanf()</vt:lpstr>
      <vt:lpstr>Example # 4</vt:lpstr>
      <vt:lpstr>การจัดรูปแบบผลลัพธ์ printf()</vt:lpstr>
      <vt:lpstr>Conversion code</vt:lpstr>
      <vt:lpstr>Example # 5</vt:lpstr>
      <vt:lpstr>Example # 6</vt:lpstr>
      <vt:lpstr>Example # 7</vt:lpstr>
      <vt:lpstr>Example # 8</vt:lpstr>
      <vt:lpstr>Example # 9</vt:lpstr>
      <vt:lpstr>การแสดงค่าในรูปแบบเลขฐาน 8 และ 16</vt:lpstr>
      <vt:lpstr>gets(), puts()</vt:lpstr>
      <vt:lpstr>Example # 11</vt:lpstr>
      <vt:lpstr>getchar(), putchar()</vt:lpstr>
      <vt:lpstr>getch(), getche()</vt:lpstr>
      <vt:lpstr>Example # 12</vt:lpstr>
      <vt:lpstr>การคำนวณทางคณิตศาสตร์ (เบื้องต้น)</vt:lpstr>
      <vt:lpstr>การแสดงทั้งข้อความและค่าในตัวแปร</vt:lpstr>
      <vt:lpstr>การแสดงทั้งข้อความและค่าในตัวแปร</vt:lpstr>
      <vt:lpstr>PowerPoint Presentation</vt:lpstr>
    </vt:vector>
  </TitlesOfParts>
  <Company>KMUTNB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Earn Suriyachay</dc:creator>
  <cp:lastModifiedBy>Instructor</cp:lastModifiedBy>
  <cp:revision>118</cp:revision>
  <cp:lastPrinted>2012-10-02T08:23:46Z</cp:lastPrinted>
  <dcterms:created xsi:type="dcterms:W3CDTF">2011-08-20T06:19:08Z</dcterms:created>
  <dcterms:modified xsi:type="dcterms:W3CDTF">2012-10-02T08:44:00Z</dcterms:modified>
</cp:coreProperties>
</file>