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0" r:id="rId4"/>
    <p:sldId id="261" r:id="rId5"/>
    <p:sldId id="262" r:id="rId6"/>
    <p:sldId id="263" r:id="rId7"/>
    <p:sldId id="314" r:id="rId8"/>
    <p:sldId id="310" r:id="rId9"/>
    <p:sldId id="267" r:id="rId10"/>
    <p:sldId id="264" r:id="rId11"/>
    <p:sldId id="268" r:id="rId12"/>
    <p:sldId id="269" r:id="rId13"/>
    <p:sldId id="270" r:id="rId14"/>
    <p:sldId id="271" r:id="rId15"/>
    <p:sldId id="30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1" r:id="rId34"/>
    <p:sldId id="290" r:id="rId35"/>
    <p:sldId id="289" r:id="rId36"/>
    <p:sldId id="291" r:id="rId37"/>
    <p:sldId id="312" r:id="rId38"/>
    <p:sldId id="313" r:id="rId39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1"/>
    <a:srgbClr val="3499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26" y="-8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5CEC8C13-D0A5-495A-B82E-571CAB8277BC}" type="datetimeFigureOut">
              <a:rPr lang="th-TH" smtClean="0"/>
              <a:t>04/10/55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C547DDAE-4D4B-4C3C-96BF-2CDACF7450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8097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E5BBCBC-FE7D-404F-B548-B1C5906ABEB2}" type="datetimeFigureOut">
              <a:rPr lang="th-TH"/>
              <a:pPr>
                <a:defRPr/>
              </a:pPr>
              <a:t>04/10/55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D847A5A-076D-4C5E-A7C2-7609882CC2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6586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77CF7-11F3-47C3-8BB3-2EC85817310C}" type="slidenum">
              <a:rPr lang="th-T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5B914-893E-4FF1-AC10-8EF96F2FB2E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</a:t>
            </a:r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คณะวิทยาศาสตร์ประยุกต์ </a:t>
            </a:r>
          </a:p>
          <a:p>
            <a:pPr algn="r"/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9144" y="6422000"/>
            <a:ext cx="9134920" cy="391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 smtClean="0">
                <a:solidFill>
                  <a:schemeClr val="tx1"/>
                </a:solidFill>
                <a:effectLst/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</p:spTree>
    <p:extLst>
      <p:ext uri="{BB962C8B-B14F-4D97-AF65-F5344CB8AC3E}">
        <p14:creationId xmlns:p14="http://schemas.microsoft.com/office/powerpoint/2010/main" val="36328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88D9-BF8B-42FF-A56A-DEB9492D4F3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7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C7BA5-CFCF-48AC-9305-148B345924A2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23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79055"/>
            <a:ext cx="5257800" cy="7620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12EB9-3444-4F6D-B5CA-38E0B5C66CC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3830" y="76810"/>
            <a:ext cx="8807295" cy="66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Title </a:t>
            </a:r>
            <a:r>
              <a:rPr lang="th-TH" dirty="0" smtClean="0"/>
              <a:t>ภาษาไทย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1438-27F9-4212-ACA7-745883B8E87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BBB4-A694-40CD-B13B-91947005961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54237-95EA-4F27-BA5A-07D2CD11B7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8D9-BF8B-42FF-A56A-DEB9492D4F3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453336"/>
            <a:ext cx="4752528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645333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เอิญ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สุริยะฉาย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408EE-5A57-47EB-BF7D-8E32335C003B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187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1438-27F9-4212-ACA7-745883B8E87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1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BBBB4-A694-40CD-B13B-91947005961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4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54237-95EA-4F27-BA5A-07D2CD11B76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4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E096F-591F-46B2-8C4E-C597CA75DBC7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34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9872F-4CE5-4200-B898-2CB62B6BA084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79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A3CB4-CE26-4E74-85BC-BCD82CE1E071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17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648072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>
              <a:defRPr sz="1200" b="1">
                <a:solidFill>
                  <a:schemeClr val="bg1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E36332D0-B886-43FA-9A69-41C8BFEA5EF3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14375" y="1285875"/>
            <a:ext cx="7772400" cy="19991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Operator &amp; Expression</a:t>
            </a:r>
            <a:br>
              <a:rPr lang="en-US" dirty="0" smtClean="0"/>
            </a:br>
            <a:r>
              <a:rPr lang="th-TH" dirty="0" smtClean="0"/>
              <a:t>ตัวดำเนินการและนิพจน์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520280"/>
          </a:xfrm>
        </p:spPr>
        <p:txBody>
          <a:bodyPr rtlCol="0">
            <a:no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3600" dirty="0">
                <a:solidFill>
                  <a:schemeClr val="tx1"/>
                </a:solidFill>
              </a:rPr>
              <a:t>อ.เอิญ สุริยะฉาย</a:t>
            </a:r>
            <a:br>
              <a:rPr lang="th-TH" sz="3600" dirty="0">
                <a:solidFill>
                  <a:schemeClr val="tx1"/>
                </a:solidFill>
              </a:rPr>
            </a:br>
            <a:r>
              <a:rPr lang="th-TH" sz="3200" dirty="0">
                <a:solidFill>
                  <a:schemeClr val="tx1"/>
                </a:solidFill>
                <a:ea typeface="MS PGothic" pitchFamily="34" charset="-128"/>
              </a:rPr>
              <a:t>ภาควิชาวิทยาการคอมพิวเตอร์และ</a:t>
            </a:r>
            <a: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  <a:t>สารสนเทศ</a:t>
            </a:r>
            <a:endParaRPr lang="th-TH" sz="3200" dirty="0">
              <a:solidFill>
                <a:schemeClr val="tx1"/>
              </a:solidFill>
              <a:ea typeface="MS PGothic" pitchFamily="34" charset="-128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3200" dirty="0" smtClean="0">
                <a:solidFill>
                  <a:schemeClr val="tx1"/>
                </a:solidFill>
                <a:ea typeface="MS PGothic" pitchFamily="34" charset="-128"/>
              </a:rPr>
              <a:t>KMUTNB</a:t>
            </a:r>
            <a:r>
              <a:rPr lang="th-TH" sz="3200" dirty="0" smtClean="0">
                <a:solidFill>
                  <a:schemeClr val="tx1"/>
                </a:solidFill>
              </a:rPr>
              <a:t/>
            </a:r>
            <a:br>
              <a:rPr lang="th-TH" sz="3200" dirty="0" smtClean="0">
                <a:solidFill>
                  <a:schemeClr val="tx1"/>
                </a:solidFill>
              </a:rPr>
            </a:br>
            <a:endParaRPr lang="th-TH" sz="3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algn="r"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</a:br>
            <a:endParaRPr lang="th-TH" sz="3200" spc="-13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การเขียนนิพจน์ทางคณิตศาสตร์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  <p:sp>
        <p:nvSpPr>
          <p:cNvPr id="8" name="Rectangle 7"/>
          <p:cNvSpPr/>
          <p:nvPr/>
        </p:nvSpPr>
        <p:spPr bwMode="auto">
          <a:xfrm>
            <a:off x="4500562" y="1428736"/>
            <a:ext cx="4319910" cy="50861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*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* x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 * x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s-ES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28992" y="1500174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00562" y="2611429"/>
            <a:ext cx="4319910" cy="50861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 * x – y)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es-ES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28992" y="2682867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500562" y="4000504"/>
            <a:ext cx="4319910" cy="50861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3 * 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 – y)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000" b="1" kern="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x – 1)</a:t>
            </a:r>
            <a:r>
              <a:rPr lang="en-US" sz="20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+2</a:t>
            </a:r>
            <a:endParaRPr lang="es-ES" sz="20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428992" y="4071942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15616" y="1412776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x  + 4x + 3</a:t>
            </a:r>
            <a:endParaRPr lang="th-TH" sz="2400" dirty="0"/>
          </a:p>
        </p:txBody>
      </p:sp>
      <p:sp>
        <p:nvSpPr>
          <p:cNvPr id="17" name="Rectangle 16"/>
          <p:cNvSpPr/>
          <p:nvPr/>
        </p:nvSpPr>
        <p:spPr>
          <a:xfrm>
            <a:off x="1466812" y="1290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kern="0" dirty="0" smtClean="0">
                <a:latin typeface="Tahoma" pitchFamily="34" charset="0"/>
                <a:cs typeface="Tahoma" pitchFamily="34" charset="0"/>
              </a:rPr>
              <a:t>2</a:t>
            </a:r>
            <a:endParaRPr lang="th-TH" sz="1600" dirty="0"/>
          </a:p>
        </p:txBody>
      </p:sp>
      <p:sp>
        <p:nvSpPr>
          <p:cNvPr id="18" name="Rectangle 17"/>
          <p:cNvSpPr/>
          <p:nvPr/>
        </p:nvSpPr>
        <p:spPr>
          <a:xfrm>
            <a:off x="1115616" y="1412776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x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+ </a:t>
            </a:r>
            <a:r>
              <a:rPr lang="en-US" sz="2400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4x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6812" y="1290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600" dirty="0">
              <a:solidFill>
                <a:srgbClr val="0070C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47664" y="2420888"/>
            <a:ext cx="1019831" cy="864096"/>
            <a:chOff x="3779912" y="5085184"/>
            <a:chExt cx="1019831" cy="864096"/>
          </a:xfrm>
        </p:grpSpPr>
        <p:sp>
          <p:nvSpPr>
            <p:cNvPr id="20" name="Rectangle 19"/>
            <p:cNvSpPr/>
            <p:nvPr/>
          </p:nvSpPr>
          <p:spPr>
            <a:xfrm>
              <a:off x="3779912" y="5085184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3x – y</a:t>
              </a:r>
              <a:endParaRPr lang="th-TH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39952" y="5487615"/>
              <a:ext cx="3369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x</a:t>
              </a:r>
              <a:endParaRPr lang="th-TH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851920" y="5517232"/>
              <a:ext cx="93610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47664" y="2420888"/>
            <a:ext cx="1019831" cy="864096"/>
            <a:chOff x="3779912" y="5085184"/>
            <a:chExt cx="1019831" cy="864096"/>
          </a:xfrm>
        </p:grpSpPr>
        <p:sp>
          <p:nvSpPr>
            <p:cNvPr id="30" name="Rectangle 29"/>
            <p:cNvSpPr/>
            <p:nvPr/>
          </p:nvSpPr>
          <p:spPr>
            <a:xfrm>
              <a:off x="3779912" y="5085184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3x – y</a:t>
              </a:r>
              <a:endParaRPr lang="th-TH" sz="24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39952" y="5487615"/>
              <a:ext cx="3369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x</a:t>
              </a:r>
              <a:endParaRPr lang="th-TH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51920" y="5517232"/>
              <a:ext cx="93610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59632" y="3789040"/>
            <a:ext cx="1714633" cy="893713"/>
            <a:chOff x="3818981" y="5085184"/>
            <a:chExt cx="1714633" cy="893713"/>
          </a:xfrm>
        </p:grpSpPr>
        <p:sp>
          <p:nvSpPr>
            <p:cNvPr id="41" name="Rectangle 40"/>
            <p:cNvSpPr/>
            <p:nvPr/>
          </p:nvSpPr>
          <p:spPr>
            <a:xfrm>
              <a:off x="3818981" y="5085184"/>
              <a:ext cx="12570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3(x – y)</a:t>
              </a:r>
              <a:endParaRPr lang="th-TH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40449" y="5517232"/>
              <a:ext cx="891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x – 1</a:t>
              </a:r>
              <a:endParaRPr lang="th-TH" sz="24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851920" y="5517232"/>
              <a:ext cx="108012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860032" y="5301208"/>
              <a:ext cx="673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+ 2</a:t>
              </a:r>
              <a:endParaRPr lang="th-TH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59632" y="3789040"/>
            <a:ext cx="1714633" cy="893713"/>
            <a:chOff x="3818981" y="5085184"/>
            <a:chExt cx="1714633" cy="893713"/>
          </a:xfrm>
        </p:grpSpPr>
        <p:sp>
          <p:nvSpPr>
            <p:cNvPr id="46" name="Rectangle 45"/>
            <p:cNvSpPr/>
            <p:nvPr/>
          </p:nvSpPr>
          <p:spPr>
            <a:xfrm>
              <a:off x="3818981" y="5085184"/>
              <a:ext cx="12570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3</a:t>
              </a:r>
              <a:r>
                <a:rPr lang="en-US" sz="2400" kern="0" dirty="0" smtClean="0">
                  <a:solidFill>
                    <a:schemeClr val="accent3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(x – y)</a:t>
              </a:r>
              <a:endParaRPr lang="th-TH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40449" y="5517232"/>
              <a:ext cx="891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solidFill>
                    <a:schemeClr val="accent5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x – 1</a:t>
              </a:r>
              <a:endParaRPr lang="th-TH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851920" y="5517232"/>
              <a:ext cx="108012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860032" y="5301208"/>
              <a:ext cx="673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 smtClean="0">
                  <a:latin typeface="Tahoma" pitchFamily="34" charset="0"/>
                  <a:cs typeface="Tahoma" pitchFamily="34" charset="0"/>
                </a:rPr>
                <a:t>+ 2</a:t>
              </a:r>
              <a:endParaRPr lang="th-TH" sz="2400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1187624" y="3717032"/>
            <a:ext cx="1224136" cy="1008112"/>
          </a:xfrm>
          <a:prstGeom prst="roundRect">
            <a:avLst>
              <a:gd name="adj" fmla="val 8741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8" grpId="0"/>
      <p:bldP spid="19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ตัวดำเนินการประกอบ (+= -= *= /= %=)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r>
              <a:rPr lang="th-TH" dirty="0" smtClean="0"/>
              <a:t>ช่วยให้เขียนข้อความสั่งได้สั้น และเร็วขึ้น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39903"/>
              </p:ext>
            </p:extLst>
          </p:nvPr>
        </p:nvGraphicFramePr>
        <p:xfrm>
          <a:off x="1390620" y="3429000"/>
          <a:ext cx="628654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3"/>
                <a:gridCol w="2730205"/>
                <a:gridCol w="1556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การทำงาน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ตัวดำเนินการประกอบ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ลดรูปเป็น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= x + 10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+=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x+=10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= x - 10</a:t>
                      </a:r>
                      <a:endParaRPr lang="th-TH" sz="20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-=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x-=10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= x * y</a:t>
                      </a:r>
                      <a:endParaRPr lang="th-TH" sz="20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*=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H SarabunPSK" pitchFamily="34" charset="-34"/>
                          <a:cs typeface="TH SarabunPSK" pitchFamily="34" charset="-34"/>
                        </a:rPr>
                        <a:t>x*=</a:t>
                      </a: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y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= x / y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/=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x/=y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= x % 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%=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x%=3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= x + y/3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+=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x+=y/3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428728" y="1705372"/>
            <a:ext cx="6210328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ตัวแปร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=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ตัวแปร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ตัวดำเนินการ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accent3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นิพจน์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28728" y="2714620"/>
            <a:ext cx="6210328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ตัวแปร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ตัวดำเนินการ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=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accent3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นิพจน์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;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29124" y="2348880"/>
            <a:ext cx="285752" cy="2943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ตัวดำเนินการเพิ่ม ลดค่า (++ --)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99163"/>
              </p:ext>
            </p:extLst>
          </p:nvPr>
        </p:nvGraphicFramePr>
        <p:xfrm>
          <a:off x="755575" y="1196752"/>
          <a:ext cx="7776866" cy="5061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092"/>
                <a:gridCol w="1503092"/>
                <a:gridCol w="1110980"/>
                <a:gridCol w="3659702"/>
              </a:tblGrid>
              <a:tr h="794759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เครื่องหมาย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การคำนวณ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ตัวอย่าง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1025446">
                <a:tc rowSpan="2">
                  <a:txBody>
                    <a:bodyPr/>
                    <a:lstStyle/>
                    <a:p>
                      <a:pPr algn="ctr"/>
                      <a:r>
                        <a:rPr lang="th-TH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++</a:t>
                      </a:r>
                      <a:endParaRPr lang="en-US" sz="3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เพิ่มค่า</a:t>
                      </a:r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/>
                      </a:r>
                      <a:b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ทีละหนึ่ง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++a</a:t>
                      </a:r>
                      <a:endParaRPr lang="en-US" sz="3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เพิ่มค่า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 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ก่อนแล้ว</a:t>
                      </a:r>
                      <a:b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นำ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 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ไปใช้งาน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1025446">
                <a:tc vMerge="1">
                  <a:txBody>
                    <a:bodyPr/>
                    <a:lstStyle/>
                    <a:p>
                      <a:endParaRPr lang="en-US" sz="2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a++</a:t>
                      </a:r>
                      <a:endParaRPr lang="en-US" sz="3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 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ไปใช้งานก่อน</a:t>
                      </a:r>
                      <a:b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แล้วเพิ่มค่า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1025446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--</a:t>
                      </a:r>
                      <a:endParaRPr lang="en-US" sz="3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ลดค่า</a:t>
                      </a:r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/>
                      </a:r>
                      <a:b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ทีละหนึ่ง</a:t>
                      </a:r>
                      <a:endParaRPr lang="en-US" sz="32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--</a:t>
                      </a:r>
                      <a:r>
                        <a:rPr lang="en-US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  <a:endParaRPr lang="en-US" sz="3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ลดค่า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 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ก่อนแล้ว</a:t>
                      </a:r>
                      <a:b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นำ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 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ไปใช้งาน</a:t>
                      </a:r>
                      <a:endParaRPr lang="en-US" sz="32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1025446">
                <a:tc vMerge="1">
                  <a:txBody>
                    <a:bodyPr/>
                    <a:lstStyle/>
                    <a:p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a--</a:t>
                      </a:r>
                      <a:endParaRPr lang="en-US" sz="3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 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ไปใช้งานก่อน</a:t>
                      </a:r>
                      <a:b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แล้วลดค่า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  <a:endParaRPr lang="en-US" sz="32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a++ , ++a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4414" y="1500174"/>
            <a:ext cx="1857388" cy="78581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marL="357188" indent="-357188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= ++a;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4414" y="3929066"/>
            <a:ext cx="1857388" cy="78581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marL="357188" indent="-357188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= a++;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714744" y="1785926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14744" y="4143380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57818" y="1214422"/>
            <a:ext cx="2214578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a = a+1 = 11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b = a+1 = 11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57818" y="3643314"/>
            <a:ext cx="2214578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b = 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a = a+1 = 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6380" y="250030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11 , b = 11</a:t>
            </a:r>
            <a:endParaRPr lang="th-TH" sz="2400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57818" y="500063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11 , b = 10</a:t>
            </a:r>
            <a:endParaRPr lang="th-TH" sz="2400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a-- , --a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4414" y="1500174"/>
            <a:ext cx="1857388" cy="78581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marL="357188" indent="-357188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= --a;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4414" y="3929066"/>
            <a:ext cx="1857388" cy="78581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marL="357188" indent="-357188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= a--;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714744" y="1785926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14744" y="4143380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57818" y="1214422"/>
            <a:ext cx="2214578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a = a-1 = 9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b = a-1 = 9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57818" y="3643314"/>
            <a:ext cx="2214578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b = 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a = a-1 =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6380" y="250030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9 , b = 9</a:t>
            </a:r>
            <a:endParaRPr lang="th-TH" sz="2400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57818" y="500063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9 , b = 10</a:t>
            </a:r>
            <a:endParaRPr lang="th-TH" sz="2400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ตัวดำเนินการเพิ่ม ลดค่า (++ --)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5576" y="1500174"/>
            <a:ext cx="3096344" cy="78581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marL="357188" indent="-357188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= 10 + ++a * 2;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576" y="3929066"/>
            <a:ext cx="3096344" cy="78581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marL="357188" indent="-357188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= 10 + a++ * 2;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44008" y="1785926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44008" y="4143380"/>
            <a:ext cx="357190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87016" y="1214422"/>
            <a:ext cx="2214578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a = a+1 = 11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b = 10+a*2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787016" y="3643314"/>
            <a:ext cx="2214578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 = 10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b = 10+a*2</a:t>
            </a:r>
          </a:p>
          <a:p>
            <a:pPr marL="357188" indent="-357188"/>
            <a:r>
              <a:rPr lang="en-US" sz="2400" dirty="0" smtClean="0">
                <a:latin typeface="Tahoma" pitchFamily="34" charset="0"/>
                <a:cs typeface="Tahoma" pitchFamily="34" charset="0"/>
              </a:rPr>
              <a:t>a = a+1 = 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578" y="250030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11 , b = 32</a:t>
            </a:r>
            <a:endParaRPr lang="th-TH" sz="2400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7016" y="5000636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11 , b = 30</a:t>
            </a:r>
            <a:endParaRPr lang="th-TH" sz="2400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2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4048" y="4221088"/>
            <a:ext cx="3984526" cy="206541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a++ </a:t>
            </a:r>
            <a:r>
              <a:rPr lang="th-TH" dirty="0" smtClean="0"/>
              <a:t>เอา </a:t>
            </a:r>
            <a:r>
              <a:rPr lang="en-US" dirty="0" smtClean="0"/>
              <a:t>a </a:t>
            </a:r>
            <a:r>
              <a:rPr lang="th-TH" dirty="0" smtClean="0"/>
              <a:t>ไปใช้ก่อนเพิ่ม</a:t>
            </a:r>
          </a:p>
          <a:p>
            <a:pPr lvl="1"/>
            <a:r>
              <a:rPr lang="th-TH" dirty="0" smtClean="0"/>
              <a:t>++</a:t>
            </a:r>
            <a:r>
              <a:rPr lang="en-US" dirty="0" smtClean="0"/>
              <a:t>a </a:t>
            </a:r>
            <a:r>
              <a:rPr lang="th-TH" dirty="0" smtClean="0"/>
              <a:t>เพิ่มค่า </a:t>
            </a:r>
            <a:r>
              <a:rPr lang="en-US" dirty="0" smtClean="0"/>
              <a:t>a </a:t>
            </a:r>
            <a:r>
              <a:rPr lang="th-TH" dirty="0" smtClean="0"/>
              <a:t>ก่อนไปใช้</a:t>
            </a:r>
          </a:p>
          <a:p>
            <a:pPr lvl="1"/>
            <a:r>
              <a:rPr lang="en-US" dirty="0" smtClean="0"/>
              <a:t>a-- </a:t>
            </a:r>
            <a:r>
              <a:rPr lang="th-TH" dirty="0" smtClean="0"/>
              <a:t>เอา </a:t>
            </a:r>
            <a:r>
              <a:rPr lang="en-US" dirty="0" smtClean="0"/>
              <a:t>a </a:t>
            </a:r>
            <a:r>
              <a:rPr lang="th-TH" dirty="0" smtClean="0"/>
              <a:t>ไปใช้ก่อนลดค่า</a:t>
            </a:r>
          </a:p>
          <a:p>
            <a:pPr lvl="1"/>
            <a:r>
              <a:rPr lang="th-TH" dirty="0" smtClean="0"/>
              <a:t>--</a:t>
            </a:r>
            <a:r>
              <a:rPr lang="en-US" dirty="0" smtClean="0"/>
              <a:t>a </a:t>
            </a:r>
            <a:r>
              <a:rPr lang="th-TH" dirty="0" smtClean="0"/>
              <a:t>ลดค่า </a:t>
            </a:r>
            <a:r>
              <a:rPr lang="en-US" dirty="0" smtClean="0"/>
              <a:t>a </a:t>
            </a:r>
            <a:r>
              <a:rPr lang="th-TH" dirty="0" smtClean="0"/>
              <a:t>ก่อนไปใช้ 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23528" y="1071546"/>
            <a:ext cx="5105728" cy="514353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main()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a = 5;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("a++  =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a++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("after a =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= 5;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("++a  =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++a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("after a =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= 5;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("a--  =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a--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("after a =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= 5;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("--a  =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--a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("after a =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760" y="1357298"/>
            <a:ext cx="2290782" cy="26432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a++  = 5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after a = 6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++a  = 6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after a = 6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a--  = 5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after a = 4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--a  = 4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after a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3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57158" y="1142984"/>
            <a:ext cx="5438978" cy="492922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main()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y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("x  y\n");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 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x++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++y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 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x++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++y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 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x++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++y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 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x++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++y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x++;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 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++x;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 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760" y="1357298"/>
            <a:ext cx="2290782" cy="26432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x  y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0  1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1  2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2  3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3  4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5  4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6  6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ตัวดำเนินการเปรียบเทียบ (</a:t>
            </a:r>
            <a:r>
              <a:rPr lang="en-US" dirty="0" smtClean="0"/>
              <a:t>Relational operators)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40560"/>
          </a:xfrm>
        </p:spPr>
        <p:txBody>
          <a:bodyPr/>
          <a:lstStyle/>
          <a:p>
            <a:pPr algn="thaiDist"/>
            <a:r>
              <a:rPr lang="th-TH" dirty="0" smtClean="0"/>
              <a:t>เป็นการนำข้อมูล 2 ค่ามาเปรียบเทียบกับ ซึ่งผลลัพธ์ที่ได้จากการเปรียบเทียบ คือ</a:t>
            </a:r>
          </a:p>
          <a:p>
            <a:pPr lvl="1"/>
            <a:r>
              <a:rPr lang="th-TH" dirty="0" smtClean="0"/>
              <a:t>ถ้าเป็น</a:t>
            </a:r>
            <a:r>
              <a:rPr lang="th-TH" b="1" dirty="0" smtClean="0">
                <a:solidFill>
                  <a:srgbClr val="00B050"/>
                </a:solidFill>
              </a:rPr>
              <a:t>จริง</a:t>
            </a:r>
            <a:r>
              <a:rPr lang="th-TH" dirty="0" smtClean="0"/>
              <a:t>จะให้ค่า 1 </a:t>
            </a:r>
          </a:p>
          <a:p>
            <a:pPr lvl="1"/>
            <a:r>
              <a:rPr lang="th-TH" dirty="0" smtClean="0"/>
              <a:t>ถ้าเป็น</a:t>
            </a:r>
            <a:r>
              <a:rPr lang="th-TH" b="1" dirty="0" smtClean="0">
                <a:solidFill>
                  <a:srgbClr val="FF0000"/>
                </a:solidFill>
              </a:rPr>
              <a:t>เท็จ</a:t>
            </a:r>
            <a:r>
              <a:rPr lang="th-TH" dirty="0" smtClean="0"/>
              <a:t>จะให้ค่า 0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94669"/>
              </p:ext>
            </p:extLst>
          </p:nvPr>
        </p:nvGraphicFramePr>
        <p:xfrm>
          <a:off x="3923928" y="2420888"/>
          <a:ext cx="4714908" cy="34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410652"/>
              </a:tblGrid>
              <a:tr h="4082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Operator</a:t>
                      </a:r>
                      <a:endParaRPr lang="th-TH" sz="32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1" i="0" u="none" strike="noStrike" dirty="0" smtClean="0">
                          <a:solidFill>
                            <a:schemeClr val="lt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endParaRPr lang="en-US" sz="32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มากกว่า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&gt;=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มากว่าหรือเท่ากับ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น้อยกว่า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&lt;=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น้อยกว่าหรือเท่ากับ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==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เท่ากับ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!=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ไม่เท่ากับ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4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91680" y="1142984"/>
            <a:ext cx="5544616" cy="492922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int  a, b;     char c;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= b = 10;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c = 'A';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== b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&gt; b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&gt;= b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&lt; 0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&lt;= a-1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== 65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&gt; 'B'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&gt; 'B'-2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9650" y="3018042"/>
            <a:ext cx="2290782" cy="26432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นิพจน์ (</a:t>
            </a:r>
            <a:r>
              <a:rPr lang="en-US" dirty="0" smtClean="0"/>
              <a:t>Expression)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หมายถึง สิ่งที่ประมวลผลแล้วให้ค่าผลลัพธ์ออกมา ซึ่งประกอบด้วย </a:t>
            </a:r>
          </a:p>
          <a:p>
            <a:pPr lvl="1"/>
            <a:r>
              <a:rPr lang="th-TH" dirty="0" smtClean="0"/>
              <a:t>ตัวกระทำการ (</a:t>
            </a:r>
            <a:r>
              <a:rPr lang="en-US" dirty="0" smtClean="0"/>
              <a:t>Operator) </a:t>
            </a:r>
            <a:endParaRPr lang="th-TH" dirty="0" smtClean="0"/>
          </a:p>
          <a:p>
            <a:pPr lvl="1"/>
            <a:r>
              <a:rPr lang="th-TH" dirty="0" smtClean="0"/>
              <a:t>ตัวถูกกระทำการ (</a:t>
            </a:r>
            <a:r>
              <a:rPr lang="en-US" dirty="0" smtClean="0"/>
              <a:t>Operand)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3068960"/>
            <a:ext cx="8568952" cy="2742590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/>
          <a:lstStyle/>
          <a:p>
            <a:pPr marL="357188" indent="-357188"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pi = 3.14	total = 100	vat = 0.07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2.01</a:t>
            </a:r>
          </a:p>
          <a:p>
            <a:pPr marL="357188" indent="-357188"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2+3		3*5		8/4		13%5</a:t>
            </a:r>
          </a:p>
          <a:p>
            <a:pPr marL="357188" indent="-357188">
              <a:lnSpc>
                <a:spcPct val="15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		++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n--		--n	</a:t>
            </a:r>
          </a:p>
          <a:p>
            <a:pPr marL="357188" indent="-357188">
              <a:lnSpc>
                <a:spcPct val="15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	2&lt;5		1||3		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)a</a:t>
            </a:r>
          </a:p>
          <a:p>
            <a:pPr marL="357188" indent="-357188"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+= b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c&lt;&lt;2		(a&gt;b) ? a : b</a:t>
            </a:r>
          </a:p>
          <a:p>
            <a:pPr marL="357188" indent="-357188"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2*(pi*r)	C = (5/9)*(F–32)		5*a+2*(b-c)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752" y="581155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th-TH" sz="2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ทุกนิพจน์สามารถหาค่าได้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ตัวดำเนินการเชิงตรรกะ (</a:t>
            </a:r>
            <a:r>
              <a:rPr lang="en-US" dirty="0" smtClean="0"/>
              <a:t>Logical operators)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ใช้สำหรับเชื่อมโยงความสัมพันธ์ระหว่างนิพจน์เชิงตรรกะ ซึ่งผลลัพธ์ของการกระทำจะเป็นไปได้ 2 ค่าคือ</a:t>
            </a:r>
          </a:p>
          <a:p>
            <a:pPr lvl="1"/>
            <a:r>
              <a:rPr lang="th-TH" dirty="0" smtClean="0"/>
              <a:t>ถ้าเป็น</a:t>
            </a:r>
            <a:r>
              <a:rPr lang="th-TH" b="1" dirty="0" smtClean="0">
                <a:solidFill>
                  <a:srgbClr val="00B050"/>
                </a:solidFill>
              </a:rPr>
              <a:t>จริง</a:t>
            </a:r>
            <a:r>
              <a:rPr lang="th-TH" dirty="0" smtClean="0"/>
              <a:t>จะให้ค่า 1 </a:t>
            </a:r>
          </a:p>
          <a:p>
            <a:pPr lvl="1"/>
            <a:r>
              <a:rPr lang="th-TH" dirty="0" smtClean="0"/>
              <a:t>ถ้าเป็น</a:t>
            </a:r>
            <a:r>
              <a:rPr lang="th-TH" b="1" dirty="0" smtClean="0">
                <a:solidFill>
                  <a:srgbClr val="FF0000"/>
                </a:solidFill>
              </a:rPr>
              <a:t>เท็จ</a:t>
            </a:r>
            <a:r>
              <a:rPr lang="th-TH" dirty="0" smtClean="0"/>
              <a:t>จะให้ค่า 0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82181"/>
              </p:ext>
            </p:extLst>
          </p:nvPr>
        </p:nvGraphicFramePr>
        <p:xfrm>
          <a:off x="285720" y="3861047"/>
          <a:ext cx="3214710" cy="16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04"/>
                <a:gridCol w="1762906"/>
              </a:tblGrid>
              <a:tr h="41076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Operator</a:t>
                      </a:r>
                      <a:endParaRPr lang="th-TH" sz="24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400" b="1" i="0" u="none" strike="noStrike" dirty="0" smtClean="0">
                          <a:solidFill>
                            <a:schemeClr val="lt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1076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&amp;&amp;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and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1076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||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or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1076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!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not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8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037747"/>
              </p:ext>
            </p:extLst>
          </p:nvPr>
        </p:nvGraphicFramePr>
        <p:xfrm>
          <a:off x="3748945" y="3861048"/>
          <a:ext cx="5143535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269"/>
                <a:gridCol w="757155"/>
                <a:gridCol w="1192704"/>
                <a:gridCol w="1268620"/>
                <a:gridCol w="1116787"/>
              </a:tblGrid>
              <a:tr h="395377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B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 &amp;&amp; B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 || B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!A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65502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65502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65502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65502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</a:t>
                      </a: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True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5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91680" y="1142984"/>
            <a:ext cx="5544616" cy="492922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int  a, b, c 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= b = 1;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c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&amp;&amp; b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|| b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&amp;&amp; c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|| 3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&amp;&amp; -1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|| 0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 &amp;&amp; b) || c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printf("%d\n",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 || b) &amp;&amp; c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6256" y="3309632"/>
            <a:ext cx="1570702" cy="26432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s-ES" sz="2400" dirty="0" smtClean="0">
                <a:latin typeface="Tahoma" pitchFamily="34" charset="0"/>
                <a:cs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28794" y="1142985"/>
          <a:ext cx="4714908" cy="45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1857388"/>
              </a:tblGrid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i="0" u="none" strike="noStrike" dirty="0" smtClean="0">
                          <a:solidFill>
                            <a:schemeClr val="bg1"/>
                          </a:solidFill>
                          <a:latin typeface="Tahoma" pitchFamily="34" charset="0"/>
                          <a:cs typeface="Tahoma" pitchFamily="34" charset="0"/>
                        </a:rPr>
                        <a:t>นิพจน์</a:t>
                      </a:r>
                      <a:endParaRPr lang="th-TH" sz="2000" b="1" i="0" u="none" strike="noStrike" dirty="0">
                        <a:solidFill>
                          <a:schemeClr val="bg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000" b="1" i="0" u="none" strike="noStrike" dirty="0" smtClean="0">
                          <a:solidFill>
                            <a:schemeClr val="lt1"/>
                          </a:solidFill>
                          <a:latin typeface="Tahoma" pitchFamily="34" charset="0"/>
                          <a:cs typeface="Tahoma" pitchFamily="34" charset="0"/>
                        </a:rPr>
                        <a:t>ค่าตรรกะ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&gt; 3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&gt;= 10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10 ==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10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2 !=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3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&amp;&amp; 0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-2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|| 0</a:t>
                      </a: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!0</a:t>
                      </a: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!!0</a:t>
                      </a: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'A' == 65</a:t>
                      </a: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(2&gt;3) || !</a:t>
                      </a:r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(5&lt;8) &amp;&amp;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'0' </a:t>
                      </a: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cs typeface="Tahoma" pitchFamily="34" charset="0"/>
                        </a:rPr>
                        <a:t>!((2!=3)||0)</a:t>
                      </a:r>
                      <a:endParaRPr lang="th-TH" sz="2000" b="0" i="0" u="none" strike="noStrike" dirty="0" smtClean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th-TH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8643"/>
              </p:ext>
            </p:extLst>
          </p:nvPr>
        </p:nvGraphicFramePr>
        <p:xfrm>
          <a:off x="1928794" y="1142984"/>
          <a:ext cx="4714908" cy="487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1857388"/>
              </a:tblGrid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นิพจน์</a:t>
                      </a:r>
                      <a:endParaRPr lang="th-TH" sz="24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400" b="1" i="0" u="none" strike="noStrike" dirty="0" smtClean="0">
                          <a:solidFill>
                            <a:schemeClr val="lt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ค่าตรรกะ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&gt; 3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 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&gt;= 10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 ==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10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 !=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&amp;&amp; 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 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-2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|| 0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!0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!!0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 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'A' == 65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(2&gt;3) || !</a:t>
                      </a: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(5&lt;8) &amp;&amp;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'0' 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True (1)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34698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!((2!=3)||0)</a:t>
                      </a:r>
                      <a:endParaRPr lang="th-TH" sz="2400" b="0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False </a:t>
                      </a:r>
                      <a:r>
                        <a:rPr kumimoji="0" lang="th-TH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(0)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6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ตัวกระทำการบอกขนาด (</a:t>
            </a:r>
            <a:r>
              <a:rPr lang="en-US" dirty="0" smtClean="0"/>
              <a:t>Size of operator)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ใช้บอกขนาดของพื้นที่หน่วยความจำที่จะต้องใช้ในการนำเอาข้อมูล ไปเก็บไว้ในหน่วยความจำ </a:t>
            </a:r>
          </a:p>
          <a:p>
            <a:pPr lvl="1"/>
            <a:r>
              <a:rPr lang="th-TH" dirty="0" smtClean="0"/>
              <a:t>ผลลัพธ์ จะมีหน่วยเป็นไบต์ ชนิดเป็น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411760" y="3573016"/>
            <a:ext cx="4229100" cy="85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dirty="0" smtClean="0">
                <a:latin typeface="Courier New" pitchFamily="49" charset="0"/>
                <a:cs typeface="Tahoma" pitchFamily="34" charset="0"/>
              </a:rPr>
              <a:t>ค่าคงที่</a:t>
            </a: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th-TH" sz="2400" b="1" dirty="0" smtClean="0">
                <a:latin typeface="Courier New" pitchFamily="49" charset="0"/>
                <a:cs typeface="Tahoma" pitchFamily="34" charset="0"/>
              </a:rPr>
              <a:t>ชนิดของข้อมูล)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7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512" y="1052735"/>
            <a:ext cx="8712968" cy="5200545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float f = 2.5;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(char)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   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 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10    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(float)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(float)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f       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2.5	    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2.5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(double)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(double)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 = %d byte\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(double)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20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0694" y="142852"/>
            <a:ext cx="3071834" cy="2357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(</a:t>
            </a:r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char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)   = 1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(</a:t>
            </a:r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int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)    = 4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 i       = 4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 10      = 4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(</a:t>
            </a:r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float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)  = 4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 f       = 4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 2.5     = 8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(</a:t>
            </a:r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double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) = 8 byte</a:t>
            </a:r>
          </a:p>
          <a:p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(</a:t>
            </a:r>
            <a:r>
              <a:rPr lang="es-ES" sz="1600" dirty="0" err="1" smtClean="0">
                <a:latin typeface="Lucida Sans Typewriter" pitchFamily="49" charset="0"/>
                <a:cs typeface="Tahoma" pitchFamily="34" charset="0"/>
              </a:rPr>
              <a:t>sizeof</a:t>
            </a:r>
            <a:r>
              <a:rPr lang="es-ES" sz="1600" dirty="0" smtClean="0">
                <a:latin typeface="Lucida Sans Typewriter" pitchFamily="49" charset="0"/>
                <a:cs typeface="Tahoma" pitchFamily="34" charset="0"/>
              </a:rPr>
              <a:t>) = 4 byte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5856" y="5837202"/>
            <a:ext cx="5493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th-TH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หมายเหตุ </a:t>
            </a:r>
            <a:r>
              <a:rPr lang="en-US" sz="2000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DevC</a:t>
            </a:r>
            <a:r>
              <a:rPr lang="th-TH" sz="2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ขนาดของ </a:t>
            </a:r>
            <a:r>
              <a:rPr lang="en-US" sz="2000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= 4 bytes</a:t>
            </a:r>
            <a:endParaRPr lang="th-TH" sz="2000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ตัวดำเนินการระดับบิต (</a:t>
            </a:r>
            <a:r>
              <a:rPr lang="en-US" dirty="0" smtClean="0"/>
              <a:t>Bitwise operators)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ตัวดำเนินการที่กระทำกับตัวถูกกระทำ ในระดับบิตต่อบิต </a:t>
            </a:r>
            <a:r>
              <a:rPr lang="en-US" dirty="0" smtClean="0"/>
              <a:t>(0,1)</a:t>
            </a:r>
            <a:r>
              <a:rPr lang="th-TH" dirty="0" smtClean="0"/>
              <a:t> คล้ายภาษาในระดับต่ำ ซึ่งทำให้สามารถทำงานได้เร็วขึ้น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77623"/>
              </p:ext>
            </p:extLst>
          </p:nvPr>
        </p:nvGraphicFramePr>
        <p:xfrm>
          <a:off x="1979712" y="2780928"/>
          <a:ext cx="4714908" cy="305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313"/>
                <a:gridCol w="2585595"/>
              </a:tblGrid>
              <a:tr h="4082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Operator</a:t>
                      </a:r>
                      <a:endParaRPr lang="th-TH" sz="28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800" b="1" i="0" u="none" strike="noStrike" dirty="0" smtClean="0">
                          <a:solidFill>
                            <a:schemeClr val="lt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&amp;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Bitwise AND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|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Bitwise OR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^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Bitwise XOR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~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Bitwise NOT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&gt;&gt;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Shift Right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82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&lt;&lt;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Shift Left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ตัวดำเนินการระดับบิต (</a:t>
            </a:r>
            <a:r>
              <a:rPr lang="en-US" dirty="0" smtClean="0"/>
              <a:t>Bitwise operators)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03812"/>
              </p:ext>
            </p:extLst>
          </p:nvPr>
        </p:nvGraphicFramePr>
        <p:xfrm>
          <a:off x="1187626" y="2071678"/>
          <a:ext cx="6696744" cy="25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51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 &amp; B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 | B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^ B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~A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1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1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1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1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ตัวดำเนินการระดับบิต (</a:t>
            </a:r>
            <a:r>
              <a:rPr lang="en-US" dirty="0" smtClean="0"/>
              <a:t>Bitwise operators)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45162" y="3896029"/>
          <a:ext cx="4929224" cy="396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45162" y="5714367"/>
          <a:ext cx="4929224" cy="3962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45030" y="3862992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12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5536" y="5681979"/>
            <a:ext cx="1558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12 &gt;&gt; 2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4402618" y="5324789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02352" y="4324657"/>
            <a:ext cx="5429288" cy="500066"/>
            <a:chOff x="2402352" y="4324657"/>
            <a:chExt cx="5429288" cy="500066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02352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45294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688236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59740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831244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74186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17128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688632" y="4324657"/>
              <a:ext cx="1143008" cy="500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545888" y="568197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=3</a:t>
            </a:r>
            <a:endParaRPr lang="en-US" sz="2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071668" y="1071546"/>
          <a:ext cx="4929224" cy="396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71668" y="2000240"/>
          <a:ext cx="4929224" cy="396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071668" y="2889884"/>
          <a:ext cx="4929224" cy="3962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071536" y="1038509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12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142974" y="1967203"/>
            <a:ext cx="428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4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83568" y="2857496"/>
            <a:ext cx="1304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12 ^ 4</a:t>
            </a:r>
            <a:endParaRPr lang="en-US" sz="2400" b="1" dirty="0"/>
          </a:p>
        </p:txBody>
      </p:sp>
      <p:sp>
        <p:nvSpPr>
          <p:cNvPr id="31" name="Down Arrow 30"/>
          <p:cNvSpPr/>
          <p:nvPr/>
        </p:nvSpPr>
        <p:spPr>
          <a:xfrm>
            <a:off x="4429124" y="2500306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14810" y="1571612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Tahoma" pitchFamily="34" charset="0"/>
                <a:cs typeface="Tahoma" pitchFamily="34" charset="0"/>
              </a:rPr>
              <a:t>XOR</a:t>
            </a:r>
            <a:endParaRPr lang="en-US" sz="1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5720" y="3571876"/>
            <a:ext cx="85725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275856" y="4869160"/>
          <a:ext cx="4929224" cy="396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  <a:gridCol w="61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7452320" y="285293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=8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92280" y="5085184"/>
            <a:ext cx="936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pc="-250" dirty="0" smtClean="0"/>
              <a:t>ตัวดำเนินการแปลงชนิดข้อมูล (</a:t>
            </a:r>
            <a:r>
              <a:rPr lang="en-US" spc="-250" dirty="0" smtClean="0"/>
              <a:t>typecast operators)</a:t>
            </a:r>
            <a:endParaRPr lang="th-TH" spc="-25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ใช้ในการแปลงชนิดของข้อมูลโดยกำหนดชนิดข้อมูลไว้ที่หน้าข้อมูลนั้น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195736" y="1916832"/>
            <a:ext cx="4567254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th-TH" sz="2400" b="1" dirty="0" smtClean="0">
                <a:latin typeface="Courier New" pitchFamily="49" charset="0"/>
                <a:cs typeface="Tahoma" pitchFamily="34" charset="0"/>
              </a:rPr>
              <a:t>ตัวแปร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4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(ชนิดข้อมูล)</a:t>
            </a:r>
            <a:r>
              <a:rPr lang="th-TH" sz="2400" b="1" dirty="0" smtClean="0">
                <a:latin typeface="Courier New" pitchFamily="49" charset="0"/>
                <a:cs typeface="Tahoma" pitchFamily="34" charset="0"/>
              </a:rPr>
              <a:t>นิพจน์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8662" y="3357562"/>
            <a:ext cx="2643206" cy="114300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float b;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(float)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a;</a:t>
            </a:r>
          </a:p>
        </p:txBody>
      </p:sp>
      <p:sp>
        <p:nvSpPr>
          <p:cNvPr id="9" name="Cube 8"/>
          <p:cNvSpPr/>
          <p:nvPr/>
        </p:nvSpPr>
        <p:spPr>
          <a:xfrm>
            <a:off x="4786314" y="4000504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4786314" y="3657604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2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4786314" y="3314704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62514" y="3048004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Memory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214810" y="3714752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4810" y="407194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b</a:t>
            </a:r>
            <a:endParaRPr lang="en-US" sz="2400" dirty="0"/>
          </a:p>
        </p:txBody>
      </p:sp>
      <p:sp>
        <p:nvSpPr>
          <p:cNvPr id="16" name="Curved Up Arrow 15"/>
          <p:cNvSpPr/>
          <p:nvPr/>
        </p:nvSpPr>
        <p:spPr>
          <a:xfrm flipV="1">
            <a:off x="5715008" y="3500438"/>
            <a:ext cx="1357322" cy="3429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7884" y="3071810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float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)a</a:t>
            </a:r>
            <a:endParaRPr lang="en-US" sz="2400" dirty="0"/>
          </a:p>
        </p:txBody>
      </p:sp>
      <p:sp>
        <p:nvSpPr>
          <p:cNvPr id="18" name="Curved Up Arrow 17"/>
          <p:cNvSpPr/>
          <p:nvPr/>
        </p:nvSpPr>
        <p:spPr>
          <a:xfrm flipH="1">
            <a:off x="5643570" y="4357694"/>
            <a:ext cx="1357322" cy="3429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7356" y="5357826"/>
            <a:ext cx="550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th-TH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ชนิดข้อมูลของ 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ยังเป็น </a:t>
            </a:r>
            <a:r>
              <a:rPr lang="en-US" sz="2400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เหมือนเดิม</a:t>
            </a:r>
          </a:p>
        </p:txBody>
      </p:sp>
      <p:sp>
        <p:nvSpPr>
          <p:cNvPr id="20" name="Cloud 19"/>
          <p:cNvSpPr/>
          <p:nvPr/>
        </p:nvSpPr>
        <p:spPr>
          <a:xfrm>
            <a:off x="6588224" y="3861048"/>
            <a:ext cx="936104" cy="50405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2.0</a:t>
            </a:r>
            <a:endParaRPr lang="th-TH" dirty="0"/>
          </a:p>
        </p:txBody>
      </p:sp>
      <p:sp>
        <p:nvSpPr>
          <p:cNvPr id="23" name="Rectangle 22"/>
          <p:cNvSpPr/>
          <p:nvPr/>
        </p:nvSpPr>
        <p:spPr>
          <a:xfrm>
            <a:off x="4860032" y="407707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2.0</a:t>
            </a:r>
            <a:endParaRPr lang="en-US" sz="18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8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28662" y="1484784"/>
            <a:ext cx="4714908" cy="4104456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57188" indent="-357188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a, b;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= 2; b = 3;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 c, f;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 = 4.6;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(float)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(float)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 + b);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a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 + b;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 + 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2586349"/>
            <a:ext cx="1857388" cy="16430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2.000000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5.000000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7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7.600000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 และ ตัวถูกดำเนินการ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b="1" dirty="0" smtClean="0">
                <a:solidFill>
                  <a:srgbClr val="0070C0"/>
                </a:solidFill>
              </a:rPr>
              <a:t>ตัวดำเนินการ (</a:t>
            </a:r>
            <a:r>
              <a:rPr lang="en-US" b="1" dirty="0" smtClean="0">
                <a:solidFill>
                  <a:srgbClr val="0070C0"/>
                </a:solidFill>
              </a:rPr>
              <a:t>Operator) </a:t>
            </a:r>
            <a:r>
              <a:rPr lang="th-TH" dirty="0" smtClean="0"/>
              <a:t>คือ เครื่องหมายหรือสัญลักษณ์ที่ใช้ในการแทนการกระทำอย่างใดอย่างหนึ่งกับข้อมูล</a:t>
            </a:r>
          </a:p>
          <a:p>
            <a:pPr lvl="1"/>
            <a:r>
              <a:rPr lang="th-TH" dirty="0" smtClean="0"/>
              <a:t>เช่น  +  -  *  /  % =  &gt;  &lt; &amp;&amp; ||</a:t>
            </a:r>
          </a:p>
          <a:p>
            <a:pPr algn="thaiDist"/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ตัวถูกดำเนินการ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Operand) </a:t>
            </a:r>
            <a:r>
              <a:rPr lang="th-TH" dirty="0" smtClean="0"/>
              <a:t>คือ ข้อมูลที่ถูกกระทำโดยตัวดำเนินการ ซึ่งตัวถูกดำเนินการอาจอยู่ในรูปของ </a:t>
            </a:r>
          </a:p>
          <a:p>
            <a:pPr lvl="1" algn="thaiDist"/>
            <a:r>
              <a:rPr lang="th-TH" dirty="0" smtClean="0"/>
              <a:t>ตัวแปร (</a:t>
            </a:r>
            <a:r>
              <a:rPr lang="en-US" dirty="0" smtClean="0"/>
              <a:t>Variable)</a:t>
            </a:r>
            <a:endParaRPr lang="th-TH" dirty="0" smtClean="0"/>
          </a:p>
          <a:p>
            <a:pPr lvl="1" algn="thaiDist"/>
            <a:r>
              <a:rPr lang="th-TH" dirty="0" smtClean="0"/>
              <a:t>ค่าคงที่ (</a:t>
            </a:r>
            <a:r>
              <a:rPr lang="en-US" dirty="0" smtClean="0"/>
              <a:t>Constant)</a:t>
            </a:r>
            <a:endParaRPr lang="th-TH" dirty="0" smtClean="0"/>
          </a:p>
          <a:p>
            <a:pPr lvl="1" algn="thaiDist"/>
            <a:r>
              <a:rPr lang="th-TH" dirty="0" smtClean="0"/>
              <a:t>ค่าที่ได้รับจากฟังก์ชัน (</a:t>
            </a:r>
            <a:r>
              <a:rPr lang="en-US" dirty="0" smtClean="0"/>
              <a:t>Return Function) </a:t>
            </a:r>
            <a:endParaRPr lang="th-TH" dirty="0" smtClean="0"/>
          </a:p>
          <a:p>
            <a:pPr lvl="1" algn="thaiDist"/>
            <a:r>
              <a:rPr lang="th-TH" dirty="0" smtClean="0"/>
              <a:t>นิพจน์ (</a:t>
            </a:r>
            <a:r>
              <a:rPr lang="en-US" dirty="0" smtClean="0"/>
              <a:t>Expression)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การแปลงชนิดข้อมูล </a:t>
            </a:r>
            <a:r>
              <a:rPr lang="en-US" dirty="0" smtClean="0"/>
              <a:t>Implicit type conversion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ถ้าในนิพจน์ประกอบด้วยข้อมูล (ตัวแปร, ค่าคงที่) ที่มี</a:t>
            </a:r>
            <a:r>
              <a:rPr lang="th-TH" dirty="0" smtClean="0">
                <a:solidFill>
                  <a:srgbClr val="0070C0"/>
                </a:solidFill>
              </a:rPr>
              <a:t>ชนิดข้อมูลต่างกัน จะต้องแปลงเป็นชนิดเดียวกันก่อน</a:t>
            </a:r>
            <a:r>
              <a:rPr lang="th-TH" dirty="0" smtClean="0"/>
              <a:t> แล้วจึงดำเนินการ</a:t>
            </a:r>
          </a:p>
          <a:p>
            <a:pPr lvl="1" algn="thaiDist"/>
            <a:r>
              <a:rPr lang="th-TH" dirty="0" smtClean="0"/>
              <a:t>เช่น ถ้าจะหาผลลัพธ์ของ </a:t>
            </a:r>
            <a:r>
              <a:rPr lang="en-US" dirty="0" smtClean="0"/>
              <a:t>a + b , a </a:t>
            </a:r>
            <a:r>
              <a:rPr lang="th-TH" dirty="0" smtClean="0"/>
              <a:t>และ </a:t>
            </a:r>
            <a:r>
              <a:rPr lang="en-US" dirty="0" smtClean="0"/>
              <a:t>b </a:t>
            </a:r>
            <a:r>
              <a:rPr lang="th-TH" dirty="0" smtClean="0"/>
              <a:t>ต้องเป็นข้อมูลชนิดเดียวกันจึงจะนำมา บวก กันได้</a:t>
            </a:r>
          </a:p>
          <a:p>
            <a:pPr algn="thaiDist"/>
            <a:r>
              <a:rPr lang="th-TH" dirty="0" smtClean="0"/>
              <a:t>การแปลงชนิดข้อมูลแบบ </a:t>
            </a:r>
            <a:r>
              <a:rPr lang="en-US" dirty="0" smtClean="0"/>
              <a:t>Implicit type conversion </a:t>
            </a:r>
            <a:r>
              <a:rPr lang="th-TH" dirty="0" smtClean="0"/>
              <a:t>ภาษาซีจะทำการแปลงให้โดยอัตโนมัติ</a:t>
            </a:r>
          </a:p>
          <a:p>
            <a:pPr lvl="1" algn="thaiDist"/>
            <a:r>
              <a:rPr lang="th-TH" dirty="0" smtClean="0"/>
              <a:t>แปลงจากชนิดข้อมูลที่มีนัยสำคัญ </a:t>
            </a:r>
            <a:r>
              <a:rPr lang="th-TH" b="1" dirty="0" smtClean="0"/>
              <a:t>ต่ำกว่า </a:t>
            </a:r>
            <a:r>
              <a:rPr lang="th-TH" sz="2400" b="1" dirty="0" smtClean="0">
                <a:sym typeface="Wingdings" pitchFamily="2" charset="2"/>
              </a:rPr>
              <a:t></a:t>
            </a:r>
            <a:r>
              <a:rPr lang="th-TH" b="1" dirty="0" smtClean="0"/>
              <a:t> สูงกว่า</a:t>
            </a:r>
          </a:p>
          <a:p>
            <a:pPr lvl="1" algn="thaiDist"/>
            <a:r>
              <a:rPr lang="th-TH" dirty="0" smtClean="0"/>
              <a:t>เช่น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char </a:t>
            </a:r>
            <a:r>
              <a:rPr lang="th-TH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h-TH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float </a:t>
            </a:r>
            <a:r>
              <a:rPr lang="th-TH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double</a:t>
            </a:r>
          </a:p>
          <a:p>
            <a:pPr algn="thaiDist"/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(</a:t>
            </a:r>
            <a:r>
              <a:rPr lang="th-TH" dirty="0" smtClean="0"/>
              <a:t>นัยสำคัญ)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380351"/>
              </p:ext>
            </p:extLst>
          </p:nvPr>
        </p:nvGraphicFramePr>
        <p:xfrm>
          <a:off x="2143108" y="908720"/>
          <a:ext cx="4714908" cy="526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810"/>
                <a:gridCol w="1904098"/>
              </a:tblGrid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ชนิดข้อมูล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นัยสำคัญ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long 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สูงสุด</a:t>
                      </a: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en-US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endParaRPr lang="th-TH" sz="28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ต่ำสุด</a:t>
                      </a:r>
                    </a:p>
                  </a:txBody>
                  <a:tcPr anchor="ctr"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float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unsigned long 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long 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unsigned</a:t>
                      </a:r>
                      <a:r>
                        <a:rPr lang="en-US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499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shot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  <a:tr h="6006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char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 flipV="1">
            <a:off x="5724128" y="2204864"/>
            <a:ext cx="432048" cy="3024336"/>
          </a:xfrm>
          <a:prstGeom prst="downArrow">
            <a:avLst>
              <a:gd name="adj1" fmla="val 39726"/>
              <a:gd name="adj2" fmla="val 1363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การแปลงชนิดข้อมูล</a:t>
            </a:r>
            <a:r>
              <a:rPr lang="en-US" dirty="0" smtClean="0"/>
              <a:t> Implicit type conversion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4348" y="1845987"/>
            <a:ext cx="7786742" cy="571504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lIns="36000" tIns="0" rIns="0" bIns="0" anchor="ctr"/>
          <a:lstStyle/>
          <a:p>
            <a:pPr marL="357188" indent="-357188" algn="ctr"/>
            <a:r>
              <a:rPr lang="en-US" dirty="0" smtClean="0">
                <a:latin typeface="Tahoma" pitchFamily="34" charset="0"/>
                <a:cs typeface="Tahoma" pitchFamily="34" charset="0"/>
              </a:rPr>
              <a:t>( c    +   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)   *   (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    –     f )   /   ( f    *    d )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14348" y="1203045"/>
            <a:ext cx="7786742" cy="42862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c;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	float f;     double d;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84992" y="2774681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42314" y="2774681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3620" y="3203309"/>
            <a:ext cx="1357322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500430" y="2774681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857752" y="2774681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9058" y="3203309"/>
            <a:ext cx="1357322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287306" y="2773887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644628" y="2773887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5934" y="3202515"/>
            <a:ext cx="1357322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50927" y="3809738"/>
            <a:ext cx="121444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37009" y="3809738"/>
            <a:ext cx="121444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57356" y="4417755"/>
            <a:ext cx="2786082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0854" y="2560367"/>
            <a:ext cx="52931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int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501795" y="3631937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float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573497" y="2560367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float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191472" y="2527330"/>
            <a:ext cx="109517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double</a:t>
            </a:r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786844" y="4845589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322231" y="4239160"/>
            <a:ext cx="2071702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14678" y="5275011"/>
            <a:ext cx="4143404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787108" y="5702845"/>
            <a:ext cx="857256" cy="158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43410" y="4713031"/>
            <a:ext cx="109517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double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691274" y="5703639"/>
            <a:ext cx="109517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double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ตัวดำเนินการคอมมา (</a:t>
            </a:r>
            <a:r>
              <a:rPr lang="en-US" dirty="0" smtClean="0"/>
              <a:t>Comma Operator)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940668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เป็นตัวดำเนินการที่เชื่อม นิพจน์ต่าง ๆ เข้าด้วยกัน เพื่อบอกถึงลำดับการทำงาน โดยการทำงานะเริ่มจากซ้ายไปขวา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91680" y="2497460"/>
            <a:ext cx="5832648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นิพจน์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1,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นิพจน์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2,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นิพจน์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3,… 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99592" y="3356992"/>
            <a:ext cx="5040560" cy="293408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57188" indent="-357188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57188" indent="-357188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57188" indent="-35718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int a=1, b=2, i;</a:t>
            </a:r>
          </a:p>
          <a:p>
            <a:pPr marL="357188" indent="-35718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 = (a += 2, a + b);</a:t>
            </a:r>
          </a:p>
          <a:p>
            <a:pPr marL="357188" indent="-35718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printf("%d %d %d\n", a,b,i); </a:t>
            </a:r>
          </a:p>
          <a:p>
            <a:pPr marL="357188" indent="-35718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 = a += 2, a + b;</a:t>
            </a:r>
          </a:p>
          <a:p>
            <a:pPr marL="357188" indent="-35718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printf("%d %d %d\n", a,b,i);</a:t>
            </a:r>
          </a:p>
          <a:p>
            <a:pPr marL="357188" indent="-35718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5400000" flipV="1">
            <a:off x="4427984" y="476672"/>
            <a:ext cx="216024" cy="3528392"/>
          </a:xfrm>
          <a:prstGeom prst="downArrow">
            <a:avLst>
              <a:gd name="adj1" fmla="val 48767"/>
              <a:gd name="adj2" fmla="val 1350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6084168" y="4077072"/>
            <a:ext cx="1857388" cy="16430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3 2 5</a:t>
            </a:r>
          </a:p>
          <a:p>
            <a:r>
              <a:rPr lang="es-ES" sz="2000" dirty="0" smtClean="0">
                <a:latin typeface="Lucida Sans Typewriter" pitchFamily="49" charset="0"/>
                <a:cs typeface="Tahoma" pitchFamily="34" charset="0"/>
              </a:rPr>
              <a:t>5 2 5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ลำดับการดำเนินการ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792088"/>
          </a:xfrm>
        </p:spPr>
        <p:txBody>
          <a:bodyPr>
            <a:normAutofit fontScale="92500"/>
          </a:bodyPr>
          <a:lstStyle/>
          <a:p>
            <a:pPr algn="thaiDist"/>
            <a:r>
              <a:rPr lang="th-TH" dirty="0" smtClean="0"/>
              <a:t>ในนิพจน์ที่มีตัวดำเนินการหลายตัว จะต้องดำเนินการตามลำดับต่อไปนี้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945636"/>
              </p:ext>
            </p:extLst>
          </p:nvPr>
        </p:nvGraphicFramePr>
        <p:xfrm>
          <a:off x="611560" y="1848192"/>
          <a:ext cx="806489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330"/>
                <a:gridCol w="4500061"/>
                <a:gridCol w="2032506"/>
              </a:tblGrid>
              <a:tr h="231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ลำดับ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Operator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การกระทำ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460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 )   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[ ]   .   -&gt;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++   --  !  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~ (bitwise NOT)</a:t>
                      </a:r>
                      <a:b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&amp;(address)  </a:t>
                      </a: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*</a:t>
                      </a: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(dereference) </a:t>
                      </a:r>
                      <a:b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(type)  </a:t>
                      </a:r>
                      <a:r>
                        <a:rPr kumimoji="0" lang="en-US" sz="24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sizeof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ขวาไปซ้าย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*   /   %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+   -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&gt;&gt;   &lt;&lt;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&gt;   &lt;   &gt;=   &lt;=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==   !=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ลำดับการดำเนินการ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09433"/>
              </p:ext>
            </p:extLst>
          </p:nvPr>
        </p:nvGraphicFramePr>
        <p:xfrm>
          <a:off x="1071538" y="1285860"/>
          <a:ext cx="7000925" cy="451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75"/>
                <a:gridCol w="3906385"/>
                <a:gridCol w="1764365"/>
              </a:tblGrid>
              <a:tr h="231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ลำดับ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Operator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การกระทำ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460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&amp; (bitwise AND)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460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^ (bitwise XOR)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| (bitwise OR)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&amp;&amp;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(AND)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||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(OR)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? :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ขวาไปซ้าย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</a:t>
                      </a: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   -=   *=   /=   %=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^=   &amp;=   |=  &gt;&gt;=   &lt;&lt;=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ขวาไปซ้าย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  <a:tr h="358775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ordia New"/>
                          <a:cs typeface="Cordia Ne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 (comma operator)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ลำดับการดำเนินการ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928794" y="1500174"/>
            <a:ext cx="5379510" cy="50006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s-ES" sz="2000" b="1" kern="0" dirty="0" smtClean="0">
                <a:latin typeface="Courier New" pitchFamily="49" charset="0"/>
                <a:cs typeface="Courier New" pitchFamily="49" charset="0"/>
              </a:rPr>
              <a:t>(a + b) + 2 * ++c || (d * 3 + 5)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28794" y="2214554"/>
            <a:ext cx="5379510" cy="2798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(a + b)</a:t>
            </a:r>
          </a:p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d * 3</a:t>
            </a:r>
          </a:p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(d * 3 + 5)</a:t>
            </a:r>
          </a:p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++c</a:t>
            </a:r>
          </a:p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2 * ++c</a:t>
            </a:r>
          </a:p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(1) + (5)</a:t>
            </a:r>
          </a:p>
          <a:p>
            <a:pPr marL="457200" indent="-457200">
              <a:buClr>
                <a:srgbClr val="CC0000"/>
              </a:buClr>
              <a:buSzPct val="100000"/>
              <a:buAutoNum type="arabicParenR"/>
              <a:defRPr/>
            </a:pP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(6) ||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โปรแกรมคำนวณค่าวินาทีให้เป็น ชั่วโมง นาที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4056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เช่น 4</a:t>
            </a:r>
            <a:r>
              <a:rPr lang="en-US" dirty="0" smtClean="0"/>
              <a:t>,</a:t>
            </a:r>
            <a:r>
              <a:rPr lang="th-TH" dirty="0" smtClean="0"/>
              <a:t>000 วินาที </a:t>
            </a:r>
            <a:r>
              <a:rPr lang="en-US" dirty="0" smtClean="0"/>
              <a:t>= </a:t>
            </a:r>
            <a:r>
              <a:rPr lang="th-TH" dirty="0" smtClean="0"/>
              <a:t>1 ชั่วโมง 6 นาที 40 วินาที </a:t>
            </a:r>
            <a:r>
              <a:rPr lang="en-US" dirty="0" smtClean="0"/>
              <a:t>          (</a:t>
            </a:r>
            <a:r>
              <a:rPr lang="th-TH" dirty="0" smtClean="0"/>
              <a:t> 1:6:40</a:t>
            </a:r>
            <a:r>
              <a:rPr lang="en-US" dirty="0" smtClean="0"/>
              <a:t> 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80763" y="1628800"/>
            <a:ext cx="6856521" cy="468052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sec, min, hour;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("Enter Second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("%d", &amp;sec);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 = sec/3600;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min = (sec-hour*3600)/60;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sec = sec%60;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("***** Result *****\n");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("Hour   = %d\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n",hour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("Minute = %d\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n",min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("Second = %d\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n",sec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("%d:%d:%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d",hour,min,sec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2080" y="2060848"/>
            <a:ext cx="3312368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Second :4000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***** Result *****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Hour   = 1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Minute = 6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Second = 40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1:6:40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โปรแกรมคำนวณค่าวินาทีให้เป็น ชัวโมง นาที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เช่น 4</a:t>
            </a:r>
            <a:r>
              <a:rPr lang="en-US" dirty="0" smtClean="0"/>
              <a:t>,</a:t>
            </a:r>
            <a:r>
              <a:rPr lang="th-TH" dirty="0" smtClean="0"/>
              <a:t>000 วินาที </a:t>
            </a:r>
            <a:r>
              <a:rPr lang="en-US" dirty="0" smtClean="0"/>
              <a:t>= </a:t>
            </a:r>
            <a:r>
              <a:rPr lang="th-TH" dirty="0" smtClean="0"/>
              <a:t>1 ชั่วโมง 6 นาที 40 วินาที </a:t>
            </a:r>
            <a:r>
              <a:rPr lang="en-US" dirty="0" smtClean="0"/>
              <a:t>         (</a:t>
            </a:r>
            <a:r>
              <a:rPr lang="th-TH" dirty="0" smtClean="0"/>
              <a:t> 1:6:40</a:t>
            </a:r>
            <a:r>
              <a:rPr lang="en-US" dirty="0" smtClean="0"/>
              <a:t> 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80763" y="1412776"/>
            <a:ext cx="6856521" cy="482575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sec, min, hour;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("Enter Second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("%d", &amp;sec);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 = sec/3600;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min = (sec-hour*3600)/60;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sec = sec%60;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("***** Result *****\n");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("Hour   = %d\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n",hour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("Minute = %d\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n",min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("Second = %d\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n",sec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("%d:%d:%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d",hour,min,sec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8806" y="1412776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เรียกใช้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Library </a:t>
            </a:r>
            <a:r>
              <a:rPr lang="en-US" sz="1800" b="1" dirty="0" err="1" smtClean="0">
                <a:latin typeface="TH SarabunPSK" pitchFamily="34" charset="-34"/>
                <a:cs typeface="TH SarabunPSK" pitchFamily="34" charset="-34"/>
              </a:rPr>
              <a:t>stdio.h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8806" y="1745813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โปรแกรมหลัก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78806" y="2033845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{ </a:t>
            </a:r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เริ่มต้นโปรแกรมหลัก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78806" y="2321877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sec, min, hour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78806" y="2609909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Enter Second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78806" y="2897941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รับข้อมูลจำนวนเต็มเก็บใน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sec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78806" y="3185973"/>
            <a:ext cx="3557690" cy="405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คำนวณ จำนวนชั่วโมง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78806" y="3546013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คำนวณ จำนวนนาทีที่เหลือ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8806" y="3834045"/>
            <a:ext cx="3557690" cy="405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คำนวณ จำนวนวินาทีที่เหลือ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78806" y="4194085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***** Result *****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8806" y="4482117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แสดงข้อความและจำนวนชั่วโมง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78806" y="4770149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แสดงข้อความและจำนวนนาที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78806" y="5058181"/>
            <a:ext cx="355769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แสดงข้อความและจำนวนวินาที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78806" y="5346213"/>
            <a:ext cx="3557690" cy="405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แสดงข้อความแบบสรุป</a:t>
            </a:r>
            <a:endParaRPr lang="en-US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8806" y="5706253"/>
            <a:ext cx="3557690" cy="405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} </a:t>
            </a:r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จบโปรแกรมหลัก </a:t>
            </a:r>
            <a:r>
              <a:rPr lang="en-US" sz="18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นิพจน์ (</a:t>
            </a:r>
            <a:r>
              <a:rPr lang="en-US" dirty="0" smtClean="0"/>
              <a:t>Expression)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00232" y="1071546"/>
            <a:ext cx="5214974" cy="571504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 anchor="ctr"/>
          <a:lstStyle/>
          <a:p>
            <a:pPr marL="357188" indent="-357188" algn="ctr"/>
            <a:r>
              <a:rPr lang="en-US" sz="36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86181" y="2063912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operator (+)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652120" y="1925413"/>
            <a:ext cx="15630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operand #2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(constant)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5696" y="1925413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operand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#1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(constant)</a:t>
            </a:r>
          </a:p>
        </p:txBody>
      </p:sp>
      <p:cxnSp>
        <p:nvCxnSpPr>
          <p:cNvPr id="11" name="Shape 10"/>
          <p:cNvCxnSpPr>
            <a:endCxn id="10" idx="0"/>
          </p:cNvCxnSpPr>
          <p:nvPr/>
        </p:nvCxnSpPr>
        <p:spPr>
          <a:xfrm rot="10800000" flipV="1">
            <a:off x="2699792" y="1357297"/>
            <a:ext cx="1443580" cy="56811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9" idx="0"/>
          </p:cNvCxnSpPr>
          <p:nvPr/>
        </p:nvCxnSpPr>
        <p:spPr>
          <a:xfrm>
            <a:off x="5072066" y="1357298"/>
            <a:ext cx="1361597" cy="56811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rot="5400000">
            <a:off x="4397288" y="1853481"/>
            <a:ext cx="42086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00232" y="2916792"/>
            <a:ext cx="5214974" cy="571504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 anchor="ctr"/>
          <a:lstStyle/>
          <a:p>
            <a:pPr marL="357188" indent="-357188" algn="ctr"/>
            <a:r>
              <a:rPr lang="en-US" sz="32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(5/9)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*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(F–32)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43306" y="3916924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operator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(*)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86447" y="3774048"/>
            <a:ext cx="15716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operand #2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(Expression)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857357" y="3774048"/>
            <a:ext cx="15716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operand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#1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(Expression)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rot="5400000">
            <a:off x="4254413" y="3706493"/>
            <a:ext cx="42086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28794" y="4559866"/>
            <a:ext cx="1571636" cy="571504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 anchor="ctr"/>
          <a:lstStyle/>
          <a:p>
            <a:pPr marL="357188" indent="-357188" algn="ctr"/>
            <a:r>
              <a:rPr lang="en-US" sz="32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(5/9)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715008" y="4559866"/>
            <a:ext cx="1571636" cy="571504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0" bIns="0" anchor="ctr"/>
          <a:lstStyle/>
          <a:p>
            <a:pPr marL="357188" indent="-357188"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(F–32)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71605" y="5274246"/>
            <a:ext cx="107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constant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928926" y="5274246"/>
            <a:ext cx="107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constant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14942" y="5274246"/>
            <a:ext cx="107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572264" y="5274246"/>
            <a:ext cx="107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constant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000232" y="5774312"/>
            <a:ext cx="142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operator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(/)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786446" y="5774312"/>
            <a:ext cx="142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operator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(-)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85720" y="2643182"/>
            <a:ext cx="85725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17" idx="0"/>
          </p:cNvCxnSpPr>
          <p:nvPr/>
        </p:nvCxnSpPr>
        <p:spPr>
          <a:xfrm rot="10800000" flipV="1">
            <a:off x="2643176" y="3214686"/>
            <a:ext cx="571503" cy="55936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16" idx="0"/>
          </p:cNvCxnSpPr>
          <p:nvPr/>
        </p:nvCxnSpPr>
        <p:spPr>
          <a:xfrm>
            <a:off x="6000760" y="3214686"/>
            <a:ext cx="571505" cy="55936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2"/>
            <a:endCxn id="25" idx="0"/>
          </p:cNvCxnSpPr>
          <p:nvPr/>
        </p:nvCxnSpPr>
        <p:spPr>
          <a:xfrm rot="5400000">
            <a:off x="2393141" y="5452841"/>
            <a:ext cx="642942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6" idx="0"/>
          </p:cNvCxnSpPr>
          <p:nvPr/>
        </p:nvCxnSpPr>
        <p:spPr>
          <a:xfrm rot="5400000">
            <a:off x="6179355" y="5452841"/>
            <a:ext cx="642942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 rot="10800000" flipV="1">
            <a:off x="2107390" y="5000636"/>
            <a:ext cx="321470" cy="2736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2" idx="0"/>
          </p:cNvCxnSpPr>
          <p:nvPr/>
        </p:nvCxnSpPr>
        <p:spPr>
          <a:xfrm>
            <a:off x="2928926" y="5000636"/>
            <a:ext cx="535785" cy="2736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0"/>
          </p:cNvCxnSpPr>
          <p:nvPr/>
        </p:nvCxnSpPr>
        <p:spPr>
          <a:xfrm rot="10800000" flipV="1">
            <a:off x="5750728" y="5000636"/>
            <a:ext cx="392909" cy="2736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>
            <a:off x="6786578" y="5000636"/>
            <a:ext cx="321471" cy="2736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ตัวดำเนินการกำหนดค่า (</a:t>
            </a:r>
            <a:r>
              <a:rPr lang="en-US" dirty="0" smtClean="0"/>
              <a:t>Assignment Operator)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 smtClean="0"/>
          </a:p>
          <a:p>
            <a:r>
              <a:rPr lang="th-TH" dirty="0" smtClean="0"/>
              <a:t>นำผลลัพธ์ของนิพจน์ด้านขวามาเก็บไว้ในตัวแปรด้านซ้าย</a:t>
            </a:r>
          </a:p>
          <a:p>
            <a:endParaRPr lang="th-TH" dirty="0" smtClean="0"/>
          </a:p>
          <a:p>
            <a:endParaRPr lang="th-TH" dirty="0" smtClean="0"/>
          </a:p>
          <a:p>
            <a:r>
              <a:rPr lang="en-US" dirty="0" smtClean="0"/>
              <a:t>Multiple assignment expression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552700" y="1052736"/>
            <a:ext cx="4229100" cy="499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buNone/>
            </a:pP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ตัวแปร 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นิพจน์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00100" y="2389957"/>
            <a:ext cx="2667000" cy="914400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sum;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sum = 0;</a:t>
            </a:r>
            <a:endParaRPr lang="th-TH" sz="2400" b="1" dirty="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5495900" y="3160341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495900" y="2817441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?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5495900" y="2474541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4000" y="2204864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Memory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505300" y="2855541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sum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96100" y="2207841"/>
            <a:ext cx="895655" cy="1409700"/>
            <a:chOff x="7096100" y="2146093"/>
            <a:chExt cx="895655" cy="1409700"/>
          </a:xfrm>
        </p:grpSpPr>
        <p:sp>
          <p:nvSpPr>
            <p:cNvPr id="15" name="Cube 14"/>
            <p:cNvSpPr/>
            <p:nvPr/>
          </p:nvSpPr>
          <p:spPr>
            <a:xfrm>
              <a:off x="7096100" y="3098593"/>
              <a:ext cx="838200" cy="4572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7096100" y="2755693"/>
              <a:ext cx="838200" cy="4572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latin typeface="Tahoma" pitchFamily="34" charset="0"/>
                  <a:cs typeface="Tahoma" pitchFamily="34" charset="0"/>
                </a:rPr>
                <a:t>0</a:t>
              </a:r>
              <a:endParaRPr lang="en-US" sz="18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7096100" y="2412793"/>
              <a:ext cx="838200" cy="4572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72300" y="2146093"/>
              <a:ext cx="8194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Memory</a:t>
              </a:r>
              <a:endParaRPr lang="en-US" sz="1400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6562700" y="2969841"/>
            <a:ext cx="381000" cy="2667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/>
          <p:cNvSpPr/>
          <p:nvPr/>
        </p:nvSpPr>
        <p:spPr>
          <a:xfrm flipH="1">
            <a:off x="1419200" y="3151957"/>
            <a:ext cx="723900" cy="3429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7264" y="4643446"/>
            <a:ext cx="3714776" cy="1428760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400" b="1" kern="0" dirty="0" smtClean="0">
                <a:latin typeface="Tahoma" pitchFamily="34" charset="0"/>
                <a:cs typeface="Tahoma" pitchFamily="34" charset="0"/>
              </a:rPr>
              <a:t>int</a:t>
            </a:r>
            <a:r>
              <a:rPr lang="nn-NO" sz="2400" kern="0" dirty="0" smtClean="0">
                <a:latin typeface="Tahoma" pitchFamily="34" charset="0"/>
                <a:cs typeface="Tahoma" pitchFamily="34" charset="0"/>
              </a:rPr>
              <a:t> a, b, c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, C, F</a:t>
            </a:r>
            <a:r>
              <a:rPr lang="nn-NO" sz="2400" kern="0" dirty="0" smtClean="0">
                <a:latin typeface="Tahoma" pitchFamily="34" charset="0"/>
                <a:cs typeface="Tahoma" pitchFamily="34" charset="0"/>
              </a:rPr>
              <a:t>;</a:t>
            </a:r>
            <a:r>
              <a:rPr lang="nn-NO" sz="2400" kern="0" dirty="0">
                <a:latin typeface="Tahoma" pitchFamily="34" charset="0"/>
                <a:cs typeface="Tahoma" pitchFamily="34" charset="0"/>
              </a:rPr>
              <a:t>	</a:t>
            </a:r>
            <a:endParaRPr lang="nn-NO" sz="2400" kern="0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4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nn-NO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 </a:t>
            </a:r>
            <a:r>
              <a:rPr lang="nn-NO" sz="24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 </a:t>
            </a:r>
            <a:r>
              <a:rPr lang="nn-NO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 </a:t>
            </a:r>
            <a:r>
              <a:rPr lang="nn-NO" sz="24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nn-NO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 </a:t>
            </a:r>
            <a:r>
              <a:rPr lang="nn-NO" sz="2400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0;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th-TH" sz="2400" kern="0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 = (5/9)*(F–32)</a:t>
            </a:r>
            <a:endParaRPr lang="nn-NO" sz="24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Curved Up Arrow 21"/>
          <p:cNvSpPr/>
          <p:nvPr/>
        </p:nvSpPr>
        <p:spPr>
          <a:xfrm flipH="1">
            <a:off x="1360140" y="6000768"/>
            <a:ext cx="1285884" cy="3429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flipH="1">
            <a:off x="2503148" y="5286388"/>
            <a:ext cx="571504" cy="21431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flipH="1">
            <a:off x="1931644" y="5286388"/>
            <a:ext cx="571504" cy="21431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1360140" y="5286388"/>
            <a:ext cx="571504" cy="21431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14546" y="3933056"/>
            <a:ext cx="507209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buNone/>
            </a:pP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ตัวแปร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ตัวแปร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2 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… </a:t>
            </a: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=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นิพจน์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;</a:t>
            </a:r>
          </a:p>
        </p:txBody>
      </p:sp>
      <p:sp>
        <p:nvSpPr>
          <p:cNvPr id="32" name="Cube 31"/>
          <p:cNvSpPr/>
          <p:nvPr/>
        </p:nvSpPr>
        <p:spPr>
          <a:xfrm>
            <a:off x="6660232" y="5589240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6660232" y="5246340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660232" y="4903440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98332" y="4633763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084168" y="4941168"/>
            <a:ext cx="3545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a</a:t>
            </a:r>
          </a:p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b</a:t>
            </a:r>
          </a:p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c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6876256" y="566124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18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76256" y="5373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18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6256" y="501317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18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ตัวดำเนินการกำหนดค่า</a:t>
            </a:r>
            <a:r>
              <a:rPr lang="en-US" dirty="0" smtClean="0"/>
              <a:t> (Assignment operator)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สิ่งที่ต้องระวัง เมื่อใช้ตัวดำเนินการกำหนดค่าแบบหลายค่าพร้อมกัน (</a:t>
            </a:r>
            <a:r>
              <a:rPr lang="en-US" dirty="0" smtClean="0"/>
              <a:t>Multiple assignment expression ) </a:t>
            </a:r>
            <a:r>
              <a:rPr lang="th-TH" dirty="0" smtClean="0"/>
              <a:t>คือ ชนิดของตัวแปรที่ใช้ในเก็บค่าต้องสัมพันธ์กับข้อมูล เช่น</a:t>
            </a:r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จะได้ผลลัพธ์เป็น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643174" y="3052635"/>
            <a:ext cx="3714776" cy="114300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s-ES" sz="2400" b="1" kern="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    b;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s-ES" sz="2400" b="1" kern="0" dirty="0" err="1" smtClean="0">
                <a:latin typeface="Tahoma" pitchFamily="34" charset="0"/>
                <a:cs typeface="Tahoma" pitchFamily="34" charset="0"/>
              </a:rPr>
              <a:t>float</a:t>
            </a: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s-ES" sz="2400" kern="0" dirty="0" err="1" smtClean="0">
                <a:latin typeface="Tahoma" pitchFamily="34" charset="0"/>
                <a:cs typeface="Tahoma" pitchFamily="34" charset="0"/>
              </a:rPr>
              <a:t>a,c</a:t>
            </a:r>
            <a:r>
              <a:rPr lang="es-ES" sz="2400" kern="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s-ES" sz="2400" b="1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 = b = c = 3.14;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4869160"/>
            <a:ext cx="371477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 = 3.14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b = 3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a = 3.00</a:t>
            </a:r>
            <a:endParaRPr lang="es-ES" sz="2400" kern="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Cross 8"/>
          <p:cNvSpPr/>
          <p:nvPr/>
        </p:nvSpPr>
        <p:spPr>
          <a:xfrm rot="18817096">
            <a:off x="5086848" y="4675898"/>
            <a:ext cx="762000" cy="762000"/>
          </a:xfrm>
          <a:prstGeom prst="plus">
            <a:avLst>
              <a:gd name="adj" fmla="val 401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ตัวดำเนินการเลขคณิต (</a:t>
            </a:r>
            <a:r>
              <a:rPr lang="en-US" dirty="0" smtClean="0"/>
              <a:t>Arithmetic operators)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types and Input, Output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60605"/>
              </p:ext>
            </p:extLst>
          </p:nvPr>
        </p:nvGraphicFramePr>
        <p:xfrm>
          <a:off x="206515" y="1173930"/>
          <a:ext cx="873097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1485166"/>
                <a:gridCol w="1485164"/>
                <a:gridCol w="43204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การคำนวณ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ตัวดำเนินการ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ตัวอย่าง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การทำงาน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บวก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spc="0" dirty="0" smtClean="0"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endParaRPr lang="th-TH" sz="2800" b="1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z = x + y;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นำค่า</a:t>
                      </a:r>
                      <a:r>
                        <a:rPr lang="th-TH" sz="2800" spc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spc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lang="th-TH" sz="2800" spc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บวกกับค่า </a:t>
                      </a:r>
                      <a:r>
                        <a:rPr lang="en-US" sz="2800" spc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lang="th-TH" sz="2800" spc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lang="en-US" sz="2800" spc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ลบ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spc="0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th-TH" sz="2800" b="1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z = x - y;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ลบด้วยค่า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kumimoji="0" lang="th-TH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คูณ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spc="0" dirty="0" smtClean="0">
                          <a:latin typeface="TH SarabunPSK" pitchFamily="34" charset="-34"/>
                          <a:cs typeface="TH SarabunPSK" pitchFamily="34" charset="-34"/>
                        </a:rPr>
                        <a:t>*</a:t>
                      </a:r>
                      <a:endParaRPr lang="th-TH" sz="2800" b="1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z = x * y;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คูณกับค่า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kumimoji="0" lang="th-TH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หาร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spc="0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endParaRPr lang="th-TH" sz="2800" b="1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z = x / y;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หารด้วยค่า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ถ้าตัวตั้งและตัวหารเป็นจำนวนเต็มผลลัพธ์จะเป็นจำนวนเต็มด้วย</a:t>
                      </a: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 ถ้าตัวตั้งหรือตัวหารเป็นจำนวนจริงผลลัพธ์ที่ได้จะเป็นจำนวนจริง มีจุดทศนิยมได้</a:t>
                      </a:r>
                      <a:endParaRPr kumimoji="0" lang="th-TH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มอดูลัส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dirty="0" smtClean="0"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800" b="1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0" dirty="0" smtClean="0">
                          <a:latin typeface="TH SarabunPSK" pitchFamily="34" charset="-34"/>
                          <a:cs typeface="TH SarabunPSK" pitchFamily="34" charset="-34"/>
                        </a:rPr>
                        <a:t>z = x % y;</a:t>
                      </a:r>
                      <a:endParaRPr lang="th-TH" sz="2800" spc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หารกับค่า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แล้วเก็บเศษไว้ใน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kumimoji="0" lang="th-TH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ตัวดำเนินการเลขคณิต (</a:t>
            </a:r>
            <a:r>
              <a:rPr lang="en-US" dirty="0" smtClean="0"/>
              <a:t>Arithmetic operators)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ในกรณีที่นิพจน์มีตัวดำเนินการหลายตัว จะต้องดำเนินการตามลำดับ</a:t>
            </a:r>
          </a:p>
          <a:p>
            <a:r>
              <a:rPr lang="th-TH" dirty="0" smtClean="0"/>
              <a:t>เช่น	 </a:t>
            </a:r>
            <a:r>
              <a:rPr lang="en-US" b="1" dirty="0" smtClean="0"/>
              <a:t>a + b * (c – d) / 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 – 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b * (1)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(2) / 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a + (3)</a:t>
            </a:r>
            <a:endParaRPr lang="th-TH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17536"/>
              </p:ext>
            </p:extLst>
          </p:nvPr>
        </p:nvGraphicFramePr>
        <p:xfrm>
          <a:off x="2483768" y="3717032"/>
          <a:ext cx="6453189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9"/>
                <a:gridCol w="2873367"/>
                <a:gridCol w="2151063"/>
              </a:tblGrid>
              <a:tr h="404815"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1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ลำดับ</a:t>
                      </a:r>
                      <a:endParaRPr lang="th-TH" sz="32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3200" b="1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Operators </a:t>
                      </a:r>
                      <a:endParaRPr lang="en-US" sz="32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b="1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การกระทำ</a:t>
                      </a:r>
                      <a:endParaRPr lang="th-TH" sz="3200" b="1" i="0" u="none" strike="noStrike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4815"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( ) 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4815"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*  /  % 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  <a:tr h="404815"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+  - 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32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ซ้ายไปขวา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9552" y="5805264"/>
            <a:ext cx="4968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หมายเหตุ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ดูเพิ่มเติมได้ในเรื่อง ลำดับการดำเนินการ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Operator &amp; Expression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28596" y="1357298"/>
            <a:ext cx="5429288" cy="4519974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main()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&amp;a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&amp;b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 + B =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 - B =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- b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 * B =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* b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 / B =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/ b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 mod B =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% b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5074" y="1124744"/>
            <a:ext cx="2290782" cy="229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13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+ B = 18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- B = 8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* B = 65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/ B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mod B = 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5074" y="3586510"/>
            <a:ext cx="2290782" cy="229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10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+ B = 15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- B = 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* B = 50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/ B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A mod B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IOI_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IOI_SlideTemplate</Template>
  <TotalTime>546</TotalTime>
  <Words>3433</Words>
  <Application>Microsoft Office PowerPoint</Application>
  <PresentationFormat>On-screen Show (4:3)</PresentationFormat>
  <Paragraphs>896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IOI_SlideTemplate</vt:lpstr>
      <vt:lpstr>Operator &amp; Expression ตัวดำเนินการและนิพจน์</vt:lpstr>
      <vt:lpstr>นิพจน์ (Expression)</vt:lpstr>
      <vt:lpstr>ตัวดำเนินการ และ ตัวถูกดำเนินการ</vt:lpstr>
      <vt:lpstr>นิพจน์ (Expression)</vt:lpstr>
      <vt:lpstr>ตัวดำเนินการกำหนดค่า (Assignment Operator)</vt:lpstr>
      <vt:lpstr>ตัวดำเนินการกำหนดค่า (Assignment operator)</vt:lpstr>
      <vt:lpstr>ตัวดำเนินการเลขคณิต (Arithmetic operators)</vt:lpstr>
      <vt:lpstr>ตัวดำเนินการเลขคณิต (Arithmetic operators)</vt:lpstr>
      <vt:lpstr>Example # 1</vt:lpstr>
      <vt:lpstr>การเขียนนิพจน์ทางคณิตศาสตร์</vt:lpstr>
      <vt:lpstr>ตัวดำเนินการประกอบ (+= -= *= /= %=)</vt:lpstr>
      <vt:lpstr>ตัวดำเนินการเพิ่ม ลดค่า (++ --)</vt:lpstr>
      <vt:lpstr>a++ , ++a</vt:lpstr>
      <vt:lpstr>a-- , --a</vt:lpstr>
      <vt:lpstr>ตัวดำเนินการเพิ่ม ลดค่า (++ --)</vt:lpstr>
      <vt:lpstr>Example # 2</vt:lpstr>
      <vt:lpstr>Example # 3</vt:lpstr>
      <vt:lpstr>ตัวดำเนินการเปรียบเทียบ (Relational operators)</vt:lpstr>
      <vt:lpstr>Example # 4</vt:lpstr>
      <vt:lpstr>ตัวดำเนินการเชิงตรรกะ (Logical operators)</vt:lpstr>
      <vt:lpstr>Example # 5</vt:lpstr>
      <vt:lpstr>Example # 6</vt:lpstr>
      <vt:lpstr>ตัวกระทำการบอกขนาด (Size of operator)</vt:lpstr>
      <vt:lpstr>Example # 7</vt:lpstr>
      <vt:lpstr>ตัวดำเนินการระดับบิต (Bitwise operators)</vt:lpstr>
      <vt:lpstr>ตัวดำเนินการระดับบิต (Bitwise operators)</vt:lpstr>
      <vt:lpstr>ตัวดำเนินการระดับบิต (Bitwise operators)</vt:lpstr>
      <vt:lpstr>ตัวดำเนินการแปลงชนิดข้อมูล (typecast operators)</vt:lpstr>
      <vt:lpstr>Example # 8</vt:lpstr>
      <vt:lpstr>การแปลงชนิดข้อมูล Implicit type conversion</vt:lpstr>
      <vt:lpstr>Significance (นัยสำคัญ)</vt:lpstr>
      <vt:lpstr>การแปลงชนิดข้อมูล Implicit type conversion</vt:lpstr>
      <vt:lpstr>ตัวดำเนินการคอมมา (Comma Operator)</vt:lpstr>
      <vt:lpstr>ลำดับการดำเนินการ</vt:lpstr>
      <vt:lpstr>ลำดับการดำเนินการ</vt:lpstr>
      <vt:lpstr>ลำดับการดำเนินการ</vt:lpstr>
      <vt:lpstr>โปรแกรมคำนวณค่าวินาทีให้เป็น ชั่วโมง นาที</vt:lpstr>
      <vt:lpstr>โปรแกรมคำนวณค่าวินาทีให้เป็น ชัวโมง นาที</vt:lpstr>
    </vt:vector>
  </TitlesOfParts>
  <Company>KMUTNB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&amp; Expression</dc:title>
  <dc:creator>Earn Suriyachay</dc:creator>
  <cp:lastModifiedBy>Instructor</cp:lastModifiedBy>
  <cp:revision>130</cp:revision>
  <dcterms:created xsi:type="dcterms:W3CDTF">2011-08-21T16:27:17Z</dcterms:created>
  <dcterms:modified xsi:type="dcterms:W3CDTF">2012-10-04T06:42:04Z</dcterms:modified>
</cp:coreProperties>
</file>