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</p:sldIdLst>
  <p:sldSz cx="9144000" cy="6858000" type="screen4x3"/>
  <p:notesSz cx="6797675" cy="987425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24"/>
    </p:cViewPr>
  </p:sorterViewPr>
  <p:notesViewPr>
    <p:cSldViewPr>
      <p:cViewPr varScale="1">
        <p:scale>
          <a:sx n="62" d="100"/>
          <a:sy n="62" d="100"/>
        </p:scale>
        <p:origin x="-2626" y="-82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B65FEE-B55D-43BE-A745-037108F20720}" type="datetimeFigureOut">
              <a:rPr lang="th-TH"/>
              <a:pPr>
                <a:defRPr/>
              </a:pPr>
              <a:t>23/10/55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E40C06-E3AA-4922-9BDC-3376C40A162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011354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ED9F6E8-32C5-41CE-8F17-2B8B915F8611}" type="datetimeFigureOut">
              <a:rPr lang="th-TH"/>
              <a:pPr>
                <a:defRPr/>
              </a:pPr>
              <a:t>23/10/55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5B1482E-0503-421E-BCAC-410DD59523C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715132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450"/>
            <a:ext cx="9144000" cy="863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ภาควิชาวิทยาการคอมพิวเตอร์และสารสนเทศ คณะวิทยาศาสตร์ประยุกต์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มหาวิทยาลัยเทคโนโลยีพระจอมเกล้าพระนครเหนือ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25" y="6421438"/>
            <a:ext cx="9134475" cy="392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อบรมคอมพิวเตอร์โอลิมปิกวิชาการ ค่าย 1 ระหว่าง 11 – 27 ต.ค. 2555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th-TH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647056"/>
          </a:xfrm>
        </p:spPr>
        <p:txBody>
          <a:bodyPr>
            <a:normAutofit/>
          </a:bodyPr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9FD96DD-BF65-47A4-8359-2E4FABEA3476}" type="datetime1">
              <a:rPr lang="th-TH" smtClean="0"/>
              <a:pPr>
                <a:defRPr/>
              </a:pPr>
              <a:t>23/10/55</a:t>
            </a:fld>
            <a:endParaRPr lang="th-TH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th-TH"/>
              <a:t>พอยน์เตอร์ (</a:t>
            </a:r>
            <a:r>
              <a:rPr lang="en-US"/>
              <a:t>Pointer)</a:t>
            </a: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88CA6-1C21-4841-878D-2BEA49D0E6C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88483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7BF0F6B-82A2-4E2E-BD92-76725A3801C9}" type="datetime1">
              <a:rPr lang="th-TH" smtClean="0"/>
              <a:pPr>
                <a:defRPr/>
              </a:pPr>
              <a:t>23/10/55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E6C51-E5F7-43A0-8007-3EDFD7134C8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419360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74F3EAE-2CB0-46BA-883C-304396E19437}" type="datetime1">
              <a:rPr lang="th-TH" smtClean="0"/>
              <a:pPr>
                <a:defRPr/>
              </a:pPr>
              <a:t>23/10/55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06FF8-0324-4C22-A6F2-EAA965CA514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2010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6C93408-9FD4-4C55-BFCC-B192E96D8F58}" type="datetime1">
              <a:rPr lang="th-TH" smtClean="0"/>
              <a:pPr>
                <a:defRPr/>
              </a:pPr>
              <a:t>23/10/55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1800" y="6453188"/>
            <a:ext cx="5040288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th-TH" smtClean="0"/>
              <a:t>พอยน์เตอร์ (</a:t>
            </a:r>
            <a:r>
              <a:rPr lang="en-US" smtClean="0">
                <a:cs typeface="Cordia New" pitchFamily="34" charset="-34"/>
              </a:rPr>
              <a:t>Pointer)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FA11D2BF-10B1-4AAA-AD1C-AC5A00289CB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TextBox 6"/>
          <p:cNvSpPr txBox="1"/>
          <p:nvPr userDrawn="1"/>
        </p:nvSpPr>
        <p:spPr>
          <a:xfrm>
            <a:off x="179388" y="6453188"/>
            <a:ext cx="23551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สถิตย์</a:t>
            </a:r>
            <a:r>
              <a:rPr lang="th-TH" sz="1800" b="1" i="1" baseline="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ประสมพันธ์ </a:t>
            </a:r>
            <a:r>
              <a:rPr lang="en-US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CIS </a:t>
            </a:r>
            <a:r>
              <a:rPr lang="en-US" sz="18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KMUTNB</a:t>
            </a:r>
            <a:endParaRPr lang="th-TH" sz="18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185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89E7CC4-BEB9-4430-A6FD-06B19A3B9689}" type="datetime1">
              <a:rPr lang="th-TH" smtClean="0"/>
              <a:pPr>
                <a:defRPr/>
              </a:pPr>
              <a:t>23/10/55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81E76-A2BF-4F0B-B535-6F56A239D46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71340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583E0EB-2C33-4039-A5EA-93DFB2DDF939}" type="datetime1">
              <a:rPr lang="th-TH" smtClean="0"/>
              <a:pPr>
                <a:defRPr/>
              </a:pPr>
              <a:t>23/10/55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0C13F-1EAA-480F-B209-B41626135E19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3369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46402E1-5DD9-46FA-9F9A-2CE36D177304}" type="datetime1">
              <a:rPr lang="th-TH" smtClean="0"/>
              <a:pPr>
                <a:defRPr/>
              </a:pPr>
              <a:t>23/10/55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FADF1-6069-4F12-A10E-C1DFA4AB8F7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21646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6E3D840-B3FE-40A9-8BF9-8DAB3B7C5EF9}" type="datetime1">
              <a:rPr lang="th-TH" smtClean="0"/>
              <a:pPr>
                <a:defRPr/>
              </a:pPr>
              <a:t>23/10/55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D79C5-D8BF-495A-979E-0EC36BAC3C2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7644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7BB0789-6387-4BDC-BE8B-99623BE32A51}" type="datetime1">
              <a:rPr lang="th-TH" smtClean="0"/>
              <a:pPr>
                <a:defRPr/>
              </a:pPr>
              <a:t>23/10/55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32803-899F-489A-BEBB-7168D505248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68144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F3DAAC7-D141-4973-8502-29700CFF0305}" type="datetime1">
              <a:rPr lang="th-TH" smtClean="0"/>
              <a:pPr>
                <a:defRPr/>
              </a:pPr>
              <a:t>23/10/55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35D87-D689-4BE8-9430-0EB9D89D8D2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75968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5A0BFB0-1BCE-4A21-9BD3-7DC309D75A73}" type="datetime1">
              <a:rPr lang="th-TH" smtClean="0"/>
              <a:pPr>
                <a:defRPr/>
              </a:pPr>
              <a:t>23/10/55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3E294-FECF-41FD-BF48-55903A1DFF8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34040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79388" y="188913"/>
            <a:ext cx="87852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th-TH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9388" y="1268413"/>
            <a:ext cx="878522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250" y="6453188"/>
            <a:ext cx="6192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defRPr>
            </a:lvl1pPr>
          </a:lstStyle>
          <a:p>
            <a:pPr>
              <a:defRPr/>
            </a:pPr>
            <a:r>
              <a:rPr lang="th-TH" smtClean="0"/>
              <a:t>พอยน์เตอร์ (</a:t>
            </a:r>
            <a:r>
              <a:rPr lang="en-US" smtClean="0">
                <a:cs typeface="Cordia New" pitchFamily="34" charset="-34"/>
              </a:rPr>
              <a:t>Pointer)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913" y="6448425"/>
            <a:ext cx="647700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vert="horz" lIns="36000" tIns="36000" rIns="36000" bIns="36000" rtlCol="0" anchor="ctr" anchorCtr="1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  <a:effectLst/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A69807E-7F88-424C-8176-1A3718A8635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38175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79388" y="6453188"/>
            <a:ext cx="23551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สถิตย์</a:t>
            </a:r>
            <a:r>
              <a:rPr lang="th-TH" sz="1800" b="1" i="1" baseline="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ประสมพันธ์ </a:t>
            </a:r>
            <a:r>
              <a:rPr lang="en-US" sz="1800" b="1" i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CIS </a:t>
            </a:r>
            <a:r>
              <a:rPr lang="en-US" sz="18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KMUTNB</a:t>
            </a:r>
            <a:endParaRPr lang="th-TH" sz="18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TH SarabunPSK" pitchFamily="34" charset="-34"/>
          <a:ea typeface="+mj-ea"/>
          <a:cs typeface="TH SarabunPSK" pitchFamily="34" charset="-34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H SarabunPSK" pitchFamily="34" charset="-34"/>
          <a:cs typeface="TH SarabunPSK" pitchFamily="34" charset="-34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TH SarabunPSK" pitchFamily="34" charset="-34"/>
          <a:ea typeface="+mn-ea"/>
          <a:cs typeface="TH SarabunPSK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875"/>
            <a:ext cx="7772400" cy="218757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/>
              <a:t>พอยน์เตอร์ (</a:t>
            </a:r>
            <a:r>
              <a:rPr lang="en-US" dirty="0" smtClean="0">
                <a:cs typeface="Cordia New" pitchFamily="34" charset="-34"/>
              </a:rPr>
              <a:t>Pointer)</a:t>
            </a:r>
            <a:endParaRPr lang="th-TH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dirty="0" smtClean="0">
                <a:solidFill>
                  <a:schemeClr val="tx1"/>
                </a:solidFill>
              </a:rPr>
              <a:t>อ.สถิตย์ ประสมพันธ์</a:t>
            </a:r>
          </a:p>
          <a:p>
            <a:pPr fontAlgn="auto">
              <a:spcAft>
                <a:spcPts val="0"/>
              </a:spcAft>
              <a:defRPr/>
            </a:pPr>
            <a:r>
              <a:rPr lang="th-TH" dirty="0" smtClean="0">
                <a:solidFill>
                  <a:schemeClr val="tx1"/>
                </a:solidFill>
              </a:rPr>
              <a:t>ภาควิชาวิทยาการคอมพิวเตอร์และสารสนเทศ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KMUTNB</a:t>
            </a:r>
            <a:endParaRPr lang="th-TH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179388" y="404813"/>
            <a:ext cx="8839200" cy="914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4400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253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การกำหนดค่าและการอ่านค่าตัวแปรประเภทตัวชี้ </a:t>
            </a:r>
          </a:p>
        </p:txBody>
      </p:sp>
      <p:sp>
        <p:nvSpPr>
          <p:cNvPr id="2253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th-TH" smtClean="0"/>
              <a:t> การกำหนดค่าให้กับตัวแปรพอยน์เตอร์จะเป็นการกำหนดแอดเดรสของตัวแปรที่มีประเภทสอดคล้องกับประเภทของตัวแปรพอยน์เตอร์เท่านั้น 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th-TH" smtClean="0"/>
              <a:t>โดยการใช้ Unary Operator  &amp;  เป็นโอเปอเรเตอร์ที่อ้างถึงแอดเดรสของออปเจ็ค (Object) ใด ๆ </a:t>
            </a:r>
          </a:p>
          <a:p>
            <a:pPr eaLnBrk="1" hangingPunct="1"/>
            <a:endParaRPr lang="th-TH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533400" y="3810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3200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การกำหนดค่าและการอ่านค่าตัวแปรตัวชี้ </a:t>
            </a:r>
            <a:endParaRPr lang="th-TH" dirty="0" smtClean="0"/>
          </a:p>
        </p:txBody>
      </p:sp>
      <p:sp>
        <p:nvSpPr>
          <p:cNvPr id="23556" name="Text Box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int  x = 1, y = 2;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int  *ip, *iq;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ip    =  &amp;x;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y     =  *ip;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*ip   =  0;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y     = 5;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ip    =  &amp;y;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*ip   =  3;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iq    = ip;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4000" b="1" smtClean="0">
              <a:latin typeface="Angsana New" pitchFamily="18" charset="-34"/>
              <a:cs typeface="Cordia New" pitchFamily="34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779838" y="1143000"/>
            <a:ext cx="174307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400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779838" y="4030663"/>
            <a:ext cx="17430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500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779838" y="2106613"/>
            <a:ext cx="17430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402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779838" y="4992688"/>
            <a:ext cx="1743075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504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1687513" y="501650"/>
            <a:ext cx="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687513" y="1143000"/>
            <a:ext cx="2092325" cy="963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687513" y="2106613"/>
            <a:ext cx="2092325" cy="962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3779838" y="501650"/>
            <a:ext cx="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641350" y="1143000"/>
            <a:ext cx="1046163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x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687513" y="4030663"/>
            <a:ext cx="2092325" cy="962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V="1">
            <a:off x="1687513" y="5956300"/>
            <a:ext cx="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3779838" y="5956300"/>
            <a:ext cx="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41350" y="4030663"/>
            <a:ext cx="139541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ip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687513" y="3068638"/>
            <a:ext cx="2092325" cy="962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2697163" y="3235325"/>
            <a:ext cx="0" cy="641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41350" y="2106613"/>
            <a:ext cx="10461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y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687513" y="4992688"/>
            <a:ext cx="2092325" cy="963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41350" y="4992688"/>
            <a:ext cx="1395413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iq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687513" y="1143000"/>
            <a:ext cx="209232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1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1687513" y="2106613"/>
            <a:ext cx="20923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2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5105400" y="1524000"/>
            <a:ext cx="3124200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just"/>
            <a:r>
              <a:rPr lang="en-US" sz="4000" b="1">
                <a:latin typeface="Cordia New" pitchFamily="34" charset="-34"/>
                <a:cs typeface="Cordia New" pitchFamily="34" charset="-34"/>
              </a:rPr>
              <a:t>int  x = 1, y = 2;</a:t>
            </a:r>
          </a:p>
          <a:p>
            <a:pPr algn="just"/>
            <a:r>
              <a:rPr lang="en-US" sz="4000" b="1">
                <a:latin typeface="Cordia New" pitchFamily="34" charset="-34"/>
                <a:cs typeface="Cordia New" pitchFamily="34" charset="-34"/>
              </a:rPr>
              <a:t>int  *ip, *iq;</a:t>
            </a:r>
          </a:p>
          <a:p>
            <a:endParaRPr lang="en-US" sz="4000" b="1">
              <a:latin typeface="Angsana New" pitchFamily="18" charset="-34"/>
              <a:cs typeface="Cordia New" pitchFamily="34" charset="-34"/>
            </a:endParaRPr>
          </a:p>
        </p:txBody>
      </p:sp>
      <p:sp>
        <p:nvSpPr>
          <p:cNvPr id="24599" name="Rectangle 24"/>
          <p:cNvSpPr>
            <a:spLocks noChangeArrowheads="1"/>
          </p:cNvSpPr>
          <p:nvPr/>
        </p:nvSpPr>
        <p:spPr bwMode="auto">
          <a:xfrm>
            <a:off x="4953000" y="1371600"/>
            <a:ext cx="2884488" cy="1981200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 flipV="1">
            <a:off x="1828800" y="320675"/>
            <a:ext cx="0" cy="593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828800" y="914400"/>
            <a:ext cx="1666875" cy="890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828800" y="1804988"/>
            <a:ext cx="1666875" cy="890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3495675" y="320675"/>
            <a:ext cx="0" cy="593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96950" y="914400"/>
            <a:ext cx="83185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x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828800" y="3584575"/>
            <a:ext cx="1666875" cy="890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V="1">
            <a:off x="1828800" y="5365750"/>
            <a:ext cx="0" cy="593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3495675" y="5365750"/>
            <a:ext cx="0" cy="593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996950" y="3584575"/>
            <a:ext cx="11096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ip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828800" y="2695575"/>
            <a:ext cx="1666875" cy="88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633663" y="2849563"/>
            <a:ext cx="0" cy="593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495675" y="914400"/>
            <a:ext cx="139065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400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495675" y="3584575"/>
            <a:ext cx="139065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500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996950" y="1804988"/>
            <a:ext cx="83185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y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495675" y="1804988"/>
            <a:ext cx="139065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402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1828800" y="4475163"/>
            <a:ext cx="1666875" cy="890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3495675" y="4475163"/>
            <a:ext cx="139065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504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996950" y="4475163"/>
            <a:ext cx="1109663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iq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828800" y="914400"/>
            <a:ext cx="16668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1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828800" y="1804988"/>
            <a:ext cx="1666875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2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828800" y="3584575"/>
            <a:ext cx="16668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400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767388" y="1752600"/>
            <a:ext cx="166211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ip = &amp;x;</a:t>
            </a:r>
          </a:p>
        </p:txBody>
      </p:sp>
      <p:sp>
        <p:nvSpPr>
          <p:cNvPr id="25624" name="Rectangle 25"/>
          <p:cNvSpPr>
            <a:spLocks noChangeArrowheads="1"/>
          </p:cNvSpPr>
          <p:nvPr/>
        </p:nvSpPr>
        <p:spPr bwMode="auto">
          <a:xfrm>
            <a:off x="5064125" y="1295400"/>
            <a:ext cx="2884488" cy="1981200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25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smtClean="0"/>
          </a:p>
        </p:txBody>
      </p:sp>
      <p:sp>
        <p:nvSpPr>
          <p:cNvPr id="25626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smtClean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1547813" y="685800"/>
            <a:ext cx="4051300" cy="4916488"/>
            <a:chOff x="8640" y="6336"/>
            <a:chExt cx="2016" cy="2736"/>
          </a:xfrm>
        </p:grpSpPr>
        <p:sp>
          <p:nvSpPr>
            <p:cNvPr id="26630" name="Line 3"/>
            <p:cNvSpPr>
              <a:spLocks noChangeShapeType="1"/>
            </p:cNvSpPr>
            <p:nvPr/>
          </p:nvSpPr>
          <p:spPr bwMode="auto">
            <a:xfrm flipV="1">
              <a:off x="9072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6631" name="Rectangle 4"/>
            <p:cNvSpPr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6632" name="Rectangle 5"/>
            <p:cNvSpPr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6633" name="Line 6"/>
            <p:cNvSpPr>
              <a:spLocks noChangeShapeType="1"/>
            </p:cNvSpPr>
            <p:nvPr/>
          </p:nvSpPr>
          <p:spPr bwMode="auto">
            <a:xfrm flipV="1">
              <a:off x="9936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6634" name="Text Box 7"/>
            <p:cNvSpPr txBox="1">
              <a:spLocks noChangeArrowheads="1"/>
            </p:cNvSpPr>
            <p:nvPr/>
          </p:nvSpPr>
          <p:spPr bwMode="auto">
            <a:xfrm>
              <a:off x="8640" y="6624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x</a:t>
              </a:r>
            </a:p>
          </p:txBody>
        </p:sp>
        <p:sp>
          <p:nvSpPr>
            <p:cNvPr id="26635" name="Rectangle 8"/>
            <p:cNvSpPr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6636" name="Line 9"/>
            <p:cNvSpPr>
              <a:spLocks noChangeShapeType="1"/>
            </p:cNvSpPr>
            <p:nvPr/>
          </p:nvSpPr>
          <p:spPr bwMode="auto">
            <a:xfrm flipV="1">
              <a:off x="9072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6637" name="Line 10"/>
            <p:cNvSpPr>
              <a:spLocks noChangeShapeType="1"/>
            </p:cNvSpPr>
            <p:nvPr/>
          </p:nvSpPr>
          <p:spPr bwMode="auto">
            <a:xfrm flipV="1">
              <a:off x="9936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6638" name="Text Box 11"/>
            <p:cNvSpPr txBox="1">
              <a:spLocks noChangeArrowheads="1"/>
            </p:cNvSpPr>
            <p:nvPr/>
          </p:nvSpPr>
          <p:spPr bwMode="auto">
            <a:xfrm>
              <a:off x="8640" y="7920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ip</a:t>
              </a:r>
            </a:p>
          </p:txBody>
        </p:sp>
        <p:sp>
          <p:nvSpPr>
            <p:cNvPr id="26639" name="Rectangle 12"/>
            <p:cNvSpPr>
              <a:spLocks noChangeArrowheads="1"/>
            </p:cNvSpPr>
            <p:nvPr/>
          </p:nvSpPr>
          <p:spPr bwMode="auto">
            <a:xfrm>
              <a:off x="9072" y="7488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6640" name="Line 13"/>
            <p:cNvSpPr>
              <a:spLocks noChangeShapeType="1"/>
            </p:cNvSpPr>
            <p:nvPr/>
          </p:nvSpPr>
          <p:spPr bwMode="auto">
            <a:xfrm>
              <a:off x="9489" y="7563"/>
              <a:ext cx="0" cy="2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6641" name="Text Box 14"/>
            <p:cNvSpPr txBox="1">
              <a:spLocks noChangeArrowheads="1"/>
            </p:cNvSpPr>
            <p:nvPr/>
          </p:nvSpPr>
          <p:spPr bwMode="auto">
            <a:xfrm>
              <a:off x="9936" y="6624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400</a:t>
              </a:r>
            </a:p>
          </p:txBody>
        </p:sp>
        <p:sp>
          <p:nvSpPr>
            <p:cNvPr id="26642" name="Text Box 15"/>
            <p:cNvSpPr txBox="1">
              <a:spLocks noChangeArrowheads="1"/>
            </p:cNvSpPr>
            <p:nvPr/>
          </p:nvSpPr>
          <p:spPr bwMode="auto">
            <a:xfrm>
              <a:off x="9936" y="7920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500</a:t>
              </a:r>
            </a:p>
          </p:txBody>
        </p:sp>
        <p:sp>
          <p:nvSpPr>
            <p:cNvPr id="26643" name="Text Box 16"/>
            <p:cNvSpPr txBox="1">
              <a:spLocks noChangeArrowheads="1"/>
            </p:cNvSpPr>
            <p:nvPr/>
          </p:nvSpPr>
          <p:spPr bwMode="auto">
            <a:xfrm>
              <a:off x="8640" y="705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y</a:t>
              </a:r>
            </a:p>
          </p:txBody>
        </p:sp>
        <p:sp>
          <p:nvSpPr>
            <p:cNvPr id="26644" name="Text Box 17"/>
            <p:cNvSpPr txBox="1">
              <a:spLocks noChangeArrowheads="1"/>
            </p:cNvSpPr>
            <p:nvPr/>
          </p:nvSpPr>
          <p:spPr bwMode="auto">
            <a:xfrm>
              <a:off x="9936" y="7056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402</a:t>
              </a:r>
            </a:p>
          </p:txBody>
        </p:sp>
        <p:sp>
          <p:nvSpPr>
            <p:cNvPr id="26645" name="Rectangle 18"/>
            <p:cNvSpPr>
              <a:spLocks noChangeArrowheads="1"/>
            </p:cNvSpPr>
            <p:nvPr/>
          </p:nvSpPr>
          <p:spPr bwMode="auto">
            <a:xfrm>
              <a:off x="9072" y="8352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6646" name="Text Box 19"/>
            <p:cNvSpPr txBox="1">
              <a:spLocks noChangeArrowheads="1"/>
            </p:cNvSpPr>
            <p:nvPr/>
          </p:nvSpPr>
          <p:spPr bwMode="auto">
            <a:xfrm>
              <a:off x="9936" y="8352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504</a:t>
              </a:r>
            </a:p>
          </p:txBody>
        </p:sp>
        <p:sp>
          <p:nvSpPr>
            <p:cNvPr id="26647" name="Text Box 20"/>
            <p:cNvSpPr txBox="1">
              <a:spLocks noChangeArrowheads="1"/>
            </p:cNvSpPr>
            <p:nvPr/>
          </p:nvSpPr>
          <p:spPr bwMode="auto">
            <a:xfrm>
              <a:off x="8640" y="8352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iq</a:t>
              </a:r>
            </a:p>
          </p:txBody>
        </p:sp>
        <p:sp>
          <p:nvSpPr>
            <p:cNvPr id="26648" name="Text Box 21"/>
            <p:cNvSpPr txBox="1"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1</a:t>
              </a:r>
            </a:p>
          </p:txBody>
        </p:sp>
        <p:sp>
          <p:nvSpPr>
            <p:cNvPr id="26649" name="Text Box 22"/>
            <p:cNvSpPr txBox="1"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1</a:t>
              </a:r>
            </a:p>
          </p:txBody>
        </p:sp>
        <p:sp>
          <p:nvSpPr>
            <p:cNvPr id="26650" name="Text Box 23"/>
            <p:cNvSpPr txBox="1"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400</a:t>
              </a:r>
            </a:p>
          </p:txBody>
        </p:sp>
      </p:grpSp>
      <p:sp>
        <p:nvSpPr>
          <p:cNvPr id="26627" name="Text Box 24"/>
          <p:cNvSpPr txBox="1">
            <a:spLocks noChangeArrowheads="1"/>
          </p:cNvSpPr>
          <p:nvPr/>
        </p:nvSpPr>
        <p:spPr bwMode="auto">
          <a:xfrm>
            <a:off x="5978525" y="1828800"/>
            <a:ext cx="19700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y = *ip;</a:t>
            </a:r>
            <a:endParaRPr lang="en-US" sz="100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6628" name="Rectangle 26"/>
          <p:cNvSpPr>
            <a:spLocks noChangeArrowheads="1"/>
          </p:cNvSpPr>
          <p:nvPr/>
        </p:nvSpPr>
        <p:spPr bwMode="auto">
          <a:xfrm>
            <a:off x="5345113" y="1447800"/>
            <a:ext cx="2884487" cy="1981200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1828800" y="381000"/>
            <a:ext cx="2841625" cy="5867400"/>
            <a:chOff x="8640" y="6336"/>
            <a:chExt cx="2016" cy="2736"/>
          </a:xfrm>
        </p:grpSpPr>
        <p:sp>
          <p:nvSpPr>
            <p:cNvPr id="27654" name="Line 3"/>
            <p:cNvSpPr>
              <a:spLocks noChangeShapeType="1"/>
            </p:cNvSpPr>
            <p:nvPr/>
          </p:nvSpPr>
          <p:spPr bwMode="auto">
            <a:xfrm flipV="1">
              <a:off x="9072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55" name="Rectangle 4"/>
            <p:cNvSpPr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7656" name="Rectangle 5"/>
            <p:cNvSpPr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7657" name="Line 6"/>
            <p:cNvSpPr>
              <a:spLocks noChangeShapeType="1"/>
            </p:cNvSpPr>
            <p:nvPr/>
          </p:nvSpPr>
          <p:spPr bwMode="auto">
            <a:xfrm flipV="1">
              <a:off x="9936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58" name="Text Box 7"/>
            <p:cNvSpPr txBox="1">
              <a:spLocks noChangeArrowheads="1"/>
            </p:cNvSpPr>
            <p:nvPr/>
          </p:nvSpPr>
          <p:spPr bwMode="auto">
            <a:xfrm>
              <a:off x="8640" y="6624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x</a:t>
              </a:r>
            </a:p>
          </p:txBody>
        </p:sp>
        <p:sp>
          <p:nvSpPr>
            <p:cNvPr id="27659" name="Rectangle 8"/>
            <p:cNvSpPr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7660" name="Line 9"/>
            <p:cNvSpPr>
              <a:spLocks noChangeShapeType="1"/>
            </p:cNvSpPr>
            <p:nvPr/>
          </p:nvSpPr>
          <p:spPr bwMode="auto">
            <a:xfrm flipV="1">
              <a:off x="9072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61" name="Line 10"/>
            <p:cNvSpPr>
              <a:spLocks noChangeShapeType="1"/>
            </p:cNvSpPr>
            <p:nvPr/>
          </p:nvSpPr>
          <p:spPr bwMode="auto">
            <a:xfrm flipV="1">
              <a:off x="9936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62" name="Text Box 11"/>
            <p:cNvSpPr txBox="1">
              <a:spLocks noChangeArrowheads="1"/>
            </p:cNvSpPr>
            <p:nvPr/>
          </p:nvSpPr>
          <p:spPr bwMode="auto">
            <a:xfrm>
              <a:off x="8640" y="7920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ip</a:t>
              </a:r>
            </a:p>
          </p:txBody>
        </p:sp>
        <p:sp>
          <p:nvSpPr>
            <p:cNvPr id="27663" name="Rectangle 12"/>
            <p:cNvSpPr>
              <a:spLocks noChangeArrowheads="1"/>
            </p:cNvSpPr>
            <p:nvPr/>
          </p:nvSpPr>
          <p:spPr bwMode="auto">
            <a:xfrm>
              <a:off x="9072" y="7488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7664" name="Line 13"/>
            <p:cNvSpPr>
              <a:spLocks noChangeShapeType="1"/>
            </p:cNvSpPr>
            <p:nvPr/>
          </p:nvSpPr>
          <p:spPr bwMode="auto">
            <a:xfrm>
              <a:off x="9489" y="7563"/>
              <a:ext cx="0" cy="2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65" name="Text Box 14"/>
            <p:cNvSpPr txBox="1">
              <a:spLocks noChangeArrowheads="1"/>
            </p:cNvSpPr>
            <p:nvPr/>
          </p:nvSpPr>
          <p:spPr bwMode="auto">
            <a:xfrm>
              <a:off x="9936" y="6624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400</a:t>
              </a:r>
            </a:p>
          </p:txBody>
        </p:sp>
        <p:sp>
          <p:nvSpPr>
            <p:cNvPr id="27666" name="Text Box 15"/>
            <p:cNvSpPr txBox="1">
              <a:spLocks noChangeArrowheads="1"/>
            </p:cNvSpPr>
            <p:nvPr/>
          </p:nvSpPr>
          <p:spPr bwMode="auto">
            <a:xfrm>
              <a:off x="9936" y="7920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500</a:t>
              </a:r>
            </a:p>
          </p:txBody>
        </p:sp>
        <p:sp>
          <p:nvSpPr>
            <p:cNvPr id="27667" name="Text Box 16"/>
            <p:cNvSpPr txBox="1">
              <a:spLocks noChangeArrowheads="1"/>
            </p:cNvSpPr>
            <p:nvPr/>
          </p:nvSpPr>
          <p:spPr bwMode="auto">
            <a:xfrm>
              <a:off x="8640" y="705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y</a:t>
              </a:r>
            </a:p>
          </p:txBody>
        </p:sp>
        <p:sp>
          <p:nvSpPr>
            <p:cNvPr id="27668" name="Text Box 17"/>
            <p:cNvSpPr txBox="1">
              <a:spLocks noChangeArrowheads="1"/>
            </p:cNvSpPr>
            <p:nvPr/>
          </p:nvSpPr>
          <p:spPr bwMode="auto">
            <a:xfrm>
              <a:off x="9936" y="7056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402</a:t>
              </a:r>
            </a:p>
          </p:txBody>
        </p:sp>
        <p:sp>
          <p:nvSpPr>
            <p:cNvPr id="27669" name="Rectangle 18"/>
            <p:cNvSpPr>
              <a:spLocks noChangeArrowheads="1"/>
            </p:cNvSpPr>
            <p:nvPr/>
          </p:nvSpPr>
          <p:spPr bwMode="auto">
            <a:xfrm>
              <a:off x="9072" y="8352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7670" name="Text Box 19"/>
            <p:cNvSpPr txBox="1">
              <a:spLocks noChangeArrowheads="1"/>
            </p:cNvSpPr>
            <p:nvPr/>
          </p:nvSpPr>
          <p:spPr bwMode="auto">
            <a:xfrm>
              <a:off x="9936" y="8352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504</a:t>
              </a:r>
            </a:p>
          </p:txBody>
        </p:sp>
        <p:sp>
          <p:nvSpPr>
            <p:cNvPr id="27671" name="Text Box 20"/>
            <p:cNvSpPr txBox="1">
              <a:spLocks noChangeArrowheads="1"/>
            </p:cNvSpPr>
            <p:nvPr/>
          </p:nvSpPr>
          <p:spPr bwMode="auto">
            <a:xfrm>
              <a:off x="8640" y="8352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iq</a:t>
              </a:r>
            </a:p>
          </p:txBody>
        </p:sp>
        <p:sp>
          <p:nvSpPr>
            <p:cNvPr id="27672" name="Text Box 21"/>
            <p:cNvSpPr txBox="1"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0</a:t>
              </a:r>
            </a:p>
          </p:txBody>
        </p:sp>
        <p:sp>
          <p:nvSpPr>
            <p:cNvPr id="27673" name="Text Box 22"/>
            <p:cNvSpPr txBox="1"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1</a:t>
              </a:r>
            </a:p>
          </p:txBody>
        </p:sp>
        <p:sp>
          <p:nvSpPr>
            <p:cNvPr id="27674" name="Text Box 23"/>
            <p:cNvSpPr txBox="1"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400</a:t>
              </a:r>
            </a:p>
          </p:txBody>
        </p:sp>
      </p:grpSp>
      <p:sp>
        <p:nvSpPr>
          <p:cNvPr id="27651" name="Text Box 24"/>
          <p:cNvSpPr txBox="1">
            <a:spLocks noChangeArrowheads="1"/>
          </p:cNvSpPr>
          <p:nvPr/>
        </p:nvSpPr>
        <p:spPr bwMode="auto">
          <a:xfrm>
            <a:off x="5767388" y="1905000"/>
            <a:ext cx="19700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 *ip = 0;</a:t>
            </a:r>
            <a:endParaRPr lang="en-US" sz="100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7652" name="Rectangle 26"/>
          <p:cNvSpPr>
            <a:spLocks noChangeArrowheads="1"/>
          </p:cNvSpPr>
          <p:nvPr/>
        </p:nvSpPr>
        <p:spPr bwMode="auto">
          <a:xfrm>
            <a:off x="5064125" y="1447800"/>
            <a:ext cx="2884488" cy="1981200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1336675" y="609600"/>
            <a:ext cx="3883025" cy="5410200"/>
            <a:chOff x="8640" y="6336"/>
            <a:chExt cx="2016" cy="2736"/>
          </a:xfrm>
        </p:grpSpPr>
        <p:sp>
          <p:nvSpPr>
            <p:cNvPr id="28678" name="Line 3"/>
            <p:cNvSpPr>
              <a:spLocks noChangeShapeType="1"/>
            </p:cNvSpPr>
            <p:nvPr/>
          </p:nvSpPr>
          <p:spPr bwMode="auto">
            <a:xfrm flipV="1">
              <a:off x="9072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8679" name="Rectangle 4"/>
            <p:cNvSpPr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8680" name="Rectangle 5"/>
            <p:cNvSpPr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8681" name="Line 6"/>
            <p:cNvSpPr>
              <a:spLocks noChangeShapeType="1"/>
            </p:cNvSpPr>
            <p:nvPr/>
          </p:nvSpPr>
          <p:spPr bwMode="auto">
            <a:xfrm flipV="1">
              <a:off x="9936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8682" name="Text Box 7"/>
            <p:cNvSpPr txBox="1">
              <a:spLocks noChangeArrowheads="1"/>
            </p:cNvSpPr>
            <p:nvPr/>
          </p:nvSpPr>
          <p:spPr bwMode="auto">
            <a:xfrm>
              <a:off x="8640" y="6624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x</a:t>
              </a:r>
            </a:p>
          </p:txBody>
        </p:sp>
        <p:sp>
          <p:nvSpPr>
            <p:cNvPr id="28683" name="Rectangle 8"/>
            <p:cNvSpPr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8684" name="Line 9"/>
            <p:cNvSpPr>
              <a:spLocks noChangeShapeType="1"/>
            </p:cNvSpPr>
            <p:nvPr/>
          </p:nvSpPr>
          <p:spPr bwMode="auto">
            <a:xfrm flipV="1">
              <a:off x="9072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8685" name="Line 10"/>
            <p:cNvSpPr>
              <a:spLocks noChangeShapeType="1"/>
            </p:cNvSpPr>
            <p:nvPr/>
          </p:nvSpPr>
          <p:spPr bwMode="auto">
            <a:xfrm flipV="1">
              <a:off x="9936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8686" name="Text Box 11"/>
            <p:cNvSpPr txBox="1">
              <a:spLocks noChangeArrowheads="1"/>
            </p:cNvSpPr>
            <p:nvPr/>
          </p:nvSpPr>
          <p:spPr bwMode="auto">
            <a:xfrm>
              <a:off x="8640" y="7920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ip</a:t>
              </a:r>
            </a:p>
          </p:txBody>
        </p:sp>
        <p:sp>
          <p:nvSpPr>
            <p:cNvPr id="28687" name="Rectangle 12"/>
            <p:cNvSpPr>
              <a:spLocks noChangeArrowheads="1"/>
            </p:cNvSpPr>
            <p:nvPr/>
          </p:nvSpPr>
          <p:spPr bwMode="auto">
            <a:xfrm>
              <a:off x="9072" y="7488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8688" name="Line 13"/>
            <p:cNvSpPr>
              <a:spLocks noChangeShapeType="1"/>
            </p:cNvSpPr>
            <p:nvPr/>
          </p:nvSpPr>
          <p:spPr bwMode="auto">
            <a:xfrm>
              <a:off x="9489" y="7563"/>
              <a:ext cx="0" cy="2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8689" name="Text Box 14"/>
            <p:cNvSpPr txBox="1">
              <a:spLocks noChangeArrowheads="1"/>
            </p:cNvSpPr>
            <p:nvPr/>
          </p:nvSpPr>
          <p:spPr bwMode="auto">
            <a:xfrm>
              <a:off x="9936" y="6624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400</a:t>
              </a:r>
            </a:p>
          </p:txBody>
        </p:sp>
        <p:sp>
          <p:nvSpPr>
            <p:cNvPr id="28690" name="Text Box 15"/>
            <p:cNvSpPr txBox="1">
              <a:spLocks noChangeArrowheads="1"/>
            </p:cNvSpPr>
            <p:nvPr/>
          </p:nvSpPr>
          <p:spPr bwMode="auto">
            <a:xfrm>
              <a:off x="9936" y="7920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500</a:t>
              </a:r>
            </a:p>
          </p:txBody>
        </p:sp>
        <p:sp>
          <p:nvSpPr>
            <p:cNvPr id="28691" name="Text Box 16"/>
            <p:cNvSpPr txBox="1">
              <a:spLocks noChangeArrowheads="1"/>
            </p:cNvSpPr>
            <p:nvPr/>
          </p:nvSpPr>
          <p:spPr bwMode="auto">
            <a:xfrm>
              <a:off x="8640" y="705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y</a:t>
              </a:r>
            </a:p>
          </p:txBody>
        </p:sp>
        <p:sp>
          <p:nvSpPr>
            <p:cNvPr id="28692" name="Text Box 17"/>
            <p:cNvSpPr txBox="1">
              <a:spLocks noChangeArrowheads="1"/>
            </p:cNvSpPr>
            <p:nvPr/>
          </p:nvSpPr>
          <p:spPr bwMode="auto">
            <a:xfrm>
              <a:off x="9936" y="7056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402</a:t>
              </a:r>
            </a:p>
          </p:txBody>
        </p:sp>
        <p:sp>
          <p:nvSpPr>
            <p:cNvPr id="28693" name="Rectangle 18"/>
            <p:cNvSpPr>
              <a:spLocks noChangeArrowheads="1"/>
            </p:cNvSpPr>
            <p:nvPr/>
          </p:nvSpPr>
          <p:spPr bwMode="auto">
            <a:xfrm>
              <a:off x="9072" y="8352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8694" name="Text Box 19"/>
            <p:cNvSpPr txBox="1">
              <a:spLocks noChangeArrowheads="1"/>
            </p:cNvSpPr>
            <p:nvPr/>
          </p:nvSpPr>
          <p:spPr bwMode="auto">
            <a:xfrm>
              <a:off x="9936" y="8352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504</a:t>
              </a:r>
            </a:p>
          </p:txBody>
        </p:sp>
        <p:sp>
          <p:nvSpPr>
            <p:cNvPr id="28695" name="Text Box 20"/>
            <p:cNvSpPr txBox="1">
              <a:spLocks noChangeArrowheads="1"/>
            </p:cNvSpPr>
            <p:nvPr/>
          </p:nvSpPr>
          <p:spPr bwMode="auto">
            <a:xfrm>
              <a:off x="8640" y="8352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iq</a:t>
              </a:r>
            </a:p>
          </p:txBody>
        </p:sp>
        <p:sp>
          <p:nvSpPr>
            <p:cNvPr id="28696" name="Text Box 21"/>
            <p:cNvSpPr txBox="1"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0</a:t>
              </a:r>
            </a:p>
          </p:txBody>
        </p:sp>
        <p:sp>
          <p:nvSpPr>
            <p:cNvPr id="28697" name="Text Box 22"/>
            <p:cNvSpPr txBox="1"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</a:t>
              </a:r>
            </a:p>
          </p:txBody>
        </p:sp>
        <p:sp>
          <p:nvSpPr>
            <p:cNvPr id="28698" name="Text Box 23"/>
            <p:cNvSpPr txBox="1"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400</a:t>
              </a:r>
            </a:p>
          </p:txBody>
        </p:sp>
      </p:grpSp>
      <p:sp>
        <p:nvSpPr>
          <p:cNvPr id="28675" name="Text Box 24"/>
          <p:cNvSpPr txBox="1">
            <a:spLocks noChangeArrowheads="1"/>
          </p:cNvSpPr>
          <p:nvPr/>
        </p:nvSpPr>
        <p:spPr bwMode="auto">
          <a:xfrm>
            <a:off x="5908675" y="19050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  y = 5;</a:t>
            </a:r>
            <a:endParaRPr lang="en-US" sz="100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8676" name="Rectangle 26"/>
          <p:cNvSpPr>
            <a:spLocks noChangeArrowheads="1"/>
          </p:cNvSpPr>
          <p:nvPr/>
        </p:nvSpPr>
        <p:spPr bwMode="auto">
          <a:xfrm>
            <a:off x="5275263" y="1524000"/>
            <a:ext cx="2884487" cy="1981200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1687513" y="609600"/>
            <a:ext cx="4079875" cy="5943600"/>
            <a:chOff x="8640" y="6336"/>
            <a:chExt cx="2016" cy="2736"/>
          </a:xfrm>
        </p:grpSpPr>
        <p:sp>
          <p:nvSpPr>
            <p:cNvPr id="29702" name="Line 3"/>
            <p:cNvSpPr>
              <a:spLocks noChangeShapeType="1"/>
            </p:cNvSpPr>
            <p:nvPr/>
          </p:nvSpPr>
          <p:spPr bwMode="auto">
            <a:xfrm flipV="1">
              <a:off x="9072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9703" name="Rectangle 4"/>
            <p:cNvSpPr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9704" name="Rectangle 5"/>
            <p:cNvSpPr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 flipV="1">
              <a:off x="9936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9706" name="Text Box 7"/>
            <p:cNvSpPr txBox="1">
              <a:spLocks noChangeArrowheads="1"/>
            </p:cNvSpPr>
            <p:nvPr/>
          </p:nvSpPr>
          <p:spPr bwMode="auto">
            <a:xfrm>
              <a:off x="8640" y="6624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x</a:t>
              </a:r>
            </a:p>
          </p:txBody>
        </p:sp>
        <p:sp>
          <p:nvSpPr>
            <p:cNvPr id="29707" name="Rectangle 8"/>
            <p:cNvSpPr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 flipV="1">
              <a:off x="9072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9709" name="Line 10"/>
            <p:cNvSpPr>
              <a:spLocks noChangeShapeType="1"/>
            </p:cNvSpPr>
            <p:nvPr/>
          </p:nvSpPr>
          <p:spPr bwMode="auto">
            <a:xfrm flipV="1">
              <a:off x="9936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9710" name="Text Box 11"/>
            <p:cNvSpPr txBox="1">
              <a:spLocks noChangeArrowheads="1"/>
            </p:cNvSpPr>
            <p:nvPr/>
          </p:nvSpPr>
          <p:spPr bwMode="auto">
            <a:xfrm>
              <a:off x="8640" y="7920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ip</a:t>
              </a:r>
            </a:p>
          </p:txBody>
        </p:sp>
        <p:sp>
          <p:nvSpPr>
            <p:cNvPr id="29711" name="Rectangle 12"/>
            <p:cNvSpPr>
              <a:spLocks noChangeArrowheads="1"/>
            </p:cNvSpPr>
            <p:nvPr/>
          </p:nvSpPr>
          <p:spPr bwMode="auto">
            <a:xfrm>
              <a:off x="9072" y="7488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>
              <a:off x="9489" y="7563"/>
              <a:ext cx="0" cy="2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9713" name="Text Box 14"/>
            <p:cNvSpPr txBox="1">
              <a:spLocks noChangeArrowheads="1"/>
            </p:cNvSpPr>
            <p:nvPr/>
          </p:nvSpPr>
          <p:spPr bwMode="auto">
            <a:xfrm>
              <a:off x="9936" y="6624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400</a:t>
              </a:r>
            </a:p>
          </p:txBody>
        </p:sp>
        <p:sp>
          <p:nvSpPr>
            <p:cNvPr id="29714" name="Text Box 15"/>
            <p:cNvSpPr txBox="1">
              <a:spLocks noChangeArrowheads="1"/>
            </p:cNvSpPr>
            <p:nvPr/>
          </p:nvSpPr>
          <p:spPr bwMode="auto">
            <a:xfrm>
              <a:off x="9936" y="7920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500</a:t>
              </a:r>
            </a:p>
          </p:txBody>
        </p:sp>
        <p:sp>
          <p:nvSpPr>
            <p:cNvPr id="29715" name="Text Box 16"/>
            <p:cNvSpPr txBox="1">
              <a:spLocks noChangeArrowheads="1"/>
            </p:cNvSpPr>
            <p:nvPr/>
          </p:nvSpPr>
          <p:spPr bwMode="auto">
            <a:xfrm>
              <a:off x="8640" y="705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y</a:t>
              </a:r>
            </a:p>
          </p:txBody>
        </p:sp>
        <p:sp>
          <p:nvSpPr>
            <p:cNvPr id="29716" name="Text Box 17"/>
            <p:cNvSpPr txBox="1">
              <a:spLocks noChangeArrowheads="1"/>
            </p:cNvSpPr>
            <p:nvPr/>
          </p:nvSpPr>
          <p:spPr bwMode="auto">
            <a:xfrm>
              <a:off x="9936" y="7056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402</a:t>
              </a:r>
            </a:p>
          </p:txBody>
        </p:sp>
        <p:sp>
          <p:nvSpPr>
            <p:cNvPr id="29717" name="Rectangle 18"/>
            <p:cNvSpPr>
              <a:spLocks noChangeArrowheads="1"/>
            </p:cNvSpPr>
            <p:nvPr/>
          </p:nvSpPr>
          <p:spPr bwMode="auto">
            <a:xfrm>
              <a:off x="9072" y="8352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9718" name="Text Box 19"/>
            <p:cNvSpPr txBox="1">
              <a:spLocks noChangeArrowheads="1"/>
            </p:cNvSpPr>
            <p:nvPr/>
          </p:nvSpPr>
          <p:spPr bwMode="auto">
            <a:xfrm>
              <a:off x="9936" y="8352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504</a:t>
              </a:r>
            </a:p>
          </p:txBody>
        </p:sp>
        <p:sp>
          <p:nvSpPr>
            <p:cNvPr id="29719" name="Text Box 20"/>
            <p:cNvSpPr txBox="1">
              <a:spLocks noChangeArrowheads="1"/>
            </p:cNvSpPr>
            <p:nvPr/>
          </p:nvSpPr>
          <p:spPr bwMode="auto">
            <a:xfrm>
              <a:off x="8640" y="8352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iq</a:t>
              </a:r>
            </a:p>
          </p:txBody>
        </p:sp>
        <p:sp>
          <p:nvSpPr>
            <p:cNvPr id="29720" name="Text Box 21"/>
            <p:cNvSpPr txBox="1"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0</a:t>
              </a:r>
            </a:p>
          </p:txBody>
        </p:sp>
        <p:sp>
          <p:nvSpPr>
            <p:cNvPr id="29721" name="Text Box 22"/>
            <p:cNvSpPr txBox="1"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</a:t>
              </a:r>
            </a:p>
          </p:txBody>
        </p:sp>
        <p:sp>
          <p:nvSpPr>
            <p:cNvPr id="29722" name="Text Box 23"/>
            <p:cNvSpPr txBox="1"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402</a:t>
              </a:r>
            </a:p>
          </p:txBody>
        </p:sp>
      </p:grpSp>
      <p:sp>
        <p:nvSpPr>
          <p:cNvPr id="29699" name="Text Box 24"/>
          <p:cNvSpPr txBox="1">
            <a:spLocks noChangeArrowheads="1"/>
          </p:cNvSpPr>
          <p:nvPr/>
        </p:nvSpPr>
        <p:spPr bwMode="auto">
          <a:xfrm>
            <a:off x="6189663" y="2133600"/>
            <a:ext cx="19700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  ip = &amp;y;</a:t>
            </a:r>
            <a:endParaRPr lang="en-US" sz="100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9700" name="Rectangle 26"/>
          <p:cNvSpPr>
            <a:spLocks noChangeArrowheads="1"/>
          </p:cNvSpPr>
          <p:nvPr/>
        </p:nvSpPr>
        <p:spPr bwMode="auto">
          <a:xfrm>
            <a:off x="5486400" y="1676400"/>
            <a:ext cx="2884488" cy="1981200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1617663" y="228600"/>
            <a:ext cx="4291012" cy="6019800"/>
            <a:chOff x="8640" y="6336"/>
            <a:chExt cx="2016" cy="2736"/>
          </a:xfrm>
        </p:grpSpPr>
        <p:sp>
          <p:nvSpPr>
            <p:cNvPr id="30726" name="Line 3"/>
            <p:cNvSpPr>
              <a:spLocks noChangeShapeType="1"/>
            </p:cNvSpPr>
            <p:nvPr/>
          </p:nvSpPr>
          <p:spPr bwMode="auto">
            <a:xfrm flipV="1">
              <a:off x="9072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0727" name="Rectangle 4"/>
            <p:cNvSpPr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0728" name="Rectangle 5"/>
            <p:cNvSpPr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0729" name="Line 6"/>
            <p:cNvSpPr>
              <a:spLocks noChangeShapeType="1"/>
            </p:cNvSpPr>
            <p:nvPr/>
          </p:nvSpPr>
          <p:spPr bwMode="auto">
            <a:xfrm flipV="1">
              <a:off x="9936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0730" name="Text Box 7"/>
            <p:cNvSpPr txBox="1">
              <a:spLocks noChangeArrowheads="1"/>
            </p:cNvSpPr>
            <p:nvPr/>
          </p:nvSpPr>
          <p:spPr bwMode="auto">
            <a:xfrm>
              <a:off x="8640" y="6624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x</a:t>
              </a:r>
            </a:p>
          </p:txBody>
        </p:sp>
        <p:sp>
          <p:nvSpPr>
            <p:cNvPr id="30731" name="Rectangle 8"/>
            <p:cNvSpPr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0732" name="Line 9"/>
            <p:cNvSpPr>
              <a:spLocks noChangeShapeType="1"/>
            </p:cNvSpPr>
            <p:nvPr/>
          </p:nvSpPr>
          <p:spPr bwMode="auto">
            <a:xfrm flipV="1">
              <a:off x="9072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0733" name="Line 10"/>
            <p:cNvSpPr>
              <a:spLocks noChangeShapeType="1"/>
            </p:cNvSpPr>
            <p:nvPr/>
          </p:nvSpPr>
          <p:spPr bwMode="auto">
            <a:xfrm flipV="1">
              <a:off x="9936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0734" name="Text Box 11"/>
            <p:cNvSpPr txBox="1">
              <a:spLocks noChangeArrowheads="1"/>
            </p:cNvSpPr>
            <p:nvPr/>
          </p:nvSpPr>
          <p:spPr bwMode="auto">
            <a:xfrm>
              <a:off x="8640" y="7920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ip</a:t>
              </a:r>
            </a:p>
          </p:txBody>
        </p:sp>
        <p:sp>
          <p:nvSpPr>
            <p:cNvPr id="30735" name="Rectangle 12"/>
            <p:cNvSpPr>
              <a:spLocks noChangeArrowheads="1"/>
            </p:cNvSpPr>
            <p:nvPr/>
          </p:nvSpPr>
          <p:spPr bwMode="auto">
            <a:xfrm>
              <a:off x="9072" y="7488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0736" name="Line 13"/>
            <p:cNvSpPr>
              <a:spLocks noChangeShapeType="1"/>
            </p:cNvSpPr>
            <p:nvPr/>
          </p:nvSpPr>
          <p:spPr bwMode="auto">
            <a:xfrm>
              <a:off x="9489" y="7563"/>
              <a:ext cx="0" cy="2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0737" name="Text Box 14"/>
            <p:cNvSpPr txBox="1">
              <a:spLocks noChangeArrowheads="1"/>
            </p:cNvSpPr>
            <p:nvPr/>
          </p:nvSpPr>
          <p:spPr bwMode="auto">
            <a:xfrm>
              <a:off x="9936" y="6624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400</a:t>
              </a:r>
            </a:p>
          </p:txBody>
        </p:sp>
        <p:sp>
          <p:nvSpPr>
            <p:cNvPr id="30738" name="Text Box 15"/>
            <p:cNvSpPr txBox="1">
              <a:spLocks noChangeArrowheads="1"/>
            </p:cNvSpPr>
            <p:nvPr/>
          </p:nvSpPr>
          <p:spPr bwMode="auto">
            <a:xfrm>
              <a:off x="9936" y="7920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500</a:t>
              </a:r>
            </a:p>
          </p:txBody>
        </p:sp>
        <p:sp>
          <p:nvSpPr>
            <p:cNvPr id="30739" name="Text Box 16"/>
            <p:cNvSpPr txBox="1">
              <a:spLocks noChangeArrowheads="1"/>
            </p:cNvSpPr>
            <p:nvPr/>
          </p:nvSpPr>
          <p:spPr bwMode="auto">
            <a:xfrm>
              <a:off x="8640" y="7056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y</a:t>
              </a:r>
            </a:p>
          </p:txBody>
        </p:sp>
        <p:sp>
          <p:nvSpPr>
            <p:cNvPr id="30740" name="Text Box 17"/>
            <p:cNvSpPr txBox="1">
              <a:spLocks noChangeArrowheads="1"/>
            </p:cNvSpPr>
            <p:nvPr/>
          </p:nvSpPr>
          <p:spPr bwMode="auto">
            <a:xfrm>
              <a:off x="9936" y="7056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402</a:t>
              </a:r>
            </a:p>
          </p:txBody>
        </p:sp>
        <p:sp>
          <p:nvSpPr>
            <p:cNvPr id="30741" name="Rectangle 18"/>
            <p:cNvSpPr>
              <a:spLocks noChangeArrowheads="1"/>
            </p:cNvSpPr>
            <p:nvPr/>
          </p:nvSpPr>
          <p:spPr bwMode="auto">
            <a:xfrm>
              <a:off x="9072" y="8352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0742" name="Text Box 19"/>
            <p:cNvSpPr txBox="1">
              <a:spLocks noChangeArrowheads="1"/>
            </p:cNvSpPr>
            <p:nvPr/>
          </p:nvSpPr>
          <p:spPr bwMode="auto">
            <a:xfrm>
              <a:off x="9936" y="8352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504</a:t>
              </a:r>
            </a:p>
          </p:txBody>
        </p:sp>
        <p:sp>
          <p:nvSpPr>
            <p:cNvPr id="30743" name="Text Box 20"/>
            <p:cNvSpPr txBox="1">
              <a:spLocks noChangeArrowheads="1"/>
            </p:cNvSpPr>
            <p:nvPr/>
          </p:nvSpPr>
          <p:spPr bwMode="auto">
            <a:xfrm>
              <a:off x="8640" y="8352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iq</a:t>
              </a:r>
            </a:p>
          </p:txBody>
        </p:sp>
        <p:sp>
          <p:nvSpPr>
            <p:cNvPr id="30744" name="Text Box 21"/>
            <p:cNvSpPr txBox="1"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0</a:t>
              </a:r>
            </a:p>
          </p:txBody>
        </p:sp>
        <p:sp>
          <p:nvSpPr>
            <p:cNvPr id="30745" name="Text Box 22"/>
            <p:cNvSpPr txBox="1"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3</a:t>
              </a:r>
            </a:p>
          </p:txBody>
        </p:sp>
        <p:sp>
          <p:nvSpPr>
            <p:cNvPr id="30746" name="Text Box 23"/>
            <p:cNvSpPr txBox="1"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402</a:t>
              </a:r>
            </a:p>
          </p:txBody>
        </p:sp>
      </p:grpSp>
      <p:sp>
        <p:nvSpPr>
          <p:cNvPr id="30723" name="Text Box 24"/>
          <p:cNvSpPr txBox="1">
            <a:spLocks noChangeArrowheads="1"/>
          </p:cNvSpPr>
          <p:nvPr/>
        </p:nvSpPr>
        <p:spPr bwMode="auto">
          <a:xfrm>
            <a:off x="6330950" y="24384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  *ip = 3;</a:t>
            </a:r>
            <a:endParaRPr lang="en-US" sz="100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30724" name="Rectangle 26"/>
          <p:cNvSpPr>
            <a:spLocks noChangeArrowheads="1"/>
          </p:cNvSpPr>
          <p:nvPr/>
        </p:nvSpPr>
        <p:spPr bwMode="auto">
          <a:xfrm>
            <a:off x="5486400" y="1828800"/>
            <a:ext cx="2884488" cy="1981200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 flipV="1">
            <a:off x="2536825" y="228600"/>
            <a:ext cx="0" cy="633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536825" y="862013"/>
            <a:ext cx="1838325" cy="950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536825" y="1812925"/>
            <a:ext cx="1838325" cy="95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4375150" y="228600"/>
            <a:ext cx="0" cy="633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617663" y="862013"/>
            <a:ext cx="919162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x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536825" y="3713163"/>
            <a:ext cx="1838325" cy="950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2536825" y="5614988"/>
            <a:ext cx="0" cy="633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V="1">
            <a:off x="4375150" y="5614988"/>
            <a:ext cx="0" cy="633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617663" y="3713163"/>
            <a:ext cx="1227137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ip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536825" y="2763838"/>
            <a:ext cx="1838325" cy="949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424238" y="2928938"/>
            <a:ext cx="0" cy="633412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4375150" y="862013"/>
            <a:ext cx="15335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400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375150" y="3713163"/>
            <a:ext cx="15335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500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617663" y="1812925"/>
            <a:ext cx="919162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y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375150" y="1812925"/>
            <a:ext cx="153352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402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2536825" y="4664075"/>
            <a:ext cx="1838325" cy="95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4000" b="1">
                <a:latin typeface="Cordia New" pitchFamily="34" charset="-34"/>
                <a:cs typeface="Cordia New" pitchFamily="34" charset="-34"/>
              </a:rPr>
              <a:t>402</a:t>
            </a:r>
          </a:p>
          <a:p>
            <a:pPr eaLnBrk="0" hangingPunct="0"/>
            <a:endParaRPr lang="en-US" sz="1600" b="1">
              <a:solidFill>
                <a:srgbClr val="0000FF"/>
              </a:solidFill>
              <a:latin typeface="Calibri" pitchFamily="34" charset="0"/>
              <a:cs typeface="CordiaUPC" pitchFamily="34" charset="-34"/>
            </a:endParaRP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4375150" y="4664075"/>
            <a:ext cx="153352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504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617663" y="4664075"/>
            <a:ext cx="1227137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iq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536825" y="862013"/>
            <a:ext cx="18383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0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536825" y="1812925"/>
            <a:ext cx="183832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3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2536825" y="3713163"/>
            <a:ext cx="18383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402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6330950" y="24384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  iq =  ip;</a:t>
            </a:r>
            <a:endParaRPr lang="en-US" sz="100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31768" name="Rectangle 25"/>
          <p:cNvSpPr>
            <a:spLocks noChangeArrowheads="1"/>
          </p:cNvSpPr>
          <p:nvPr/>
        </p:nvSpPr>
        <p:spPr bwMode="auto">
          <a:xfrm>
            <a:off x="5791200" y="1676400"/>
            <a:ext cx="2884488" cy="1981200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พอยน์เตอร์</a:t>
            </a:r>
            <a:r>
              <a:rPr lang="th-TH" dirty="0" smtClean="0"/>
              <a:t> หรือ</a:t>
            </a:r>
            <a:r>
              <a:rPr lang="en-US" dirty="0" smtClean="0"/>
              <a:t> </a:t>
            </a:r>
            <a:r>
              <a:rPr lang="th-TH" dirty="0" smtClean="0"/>
              <a:t>ตัวชี้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th-TH" dirty="0" smtClean="0"/>
              <a:t>เป็นชนิดข้อมูลชนิดหนึ่งของภาษา </a:t>
            </a:r>
            <a:r>
              <a:rPr lang="en-US" dirty="0" smtClean="0">
                <a:cs typeface="Cordia New" pitchFamily="34" charset="-34"/>
              </a:rPr>
              <a:t>C</a:t>
            </a:r>
            <a:r>
              <a:rPr lang="th-TH" dirty="0" smtClean="0"/>
              <a:t> </a:t>
            </a:r>
            <a:r>
              <a:rPr lang="en-US" dirty="0" smtClean="0">
                <a:cs typeface="Cordia New" pitchFamily="34" charset="-34"/>
              </a:rPr>
              <a:t>(</a:t>
            </a:r>
            <a:r>
              <a:rPr lang="en-US" dirty="0" err="1" smtClean="0">
                <a:cs typeface="Cordia New" pitchFamily="34" charset="-34"/>
              </a:rPr>
              <a:t>int</a:t>
            </a:r>
            <a:r>
              <a:rPr lang="en-US" dirty="0" smtClean="0">
                <a:cs typeface="Cordia New" pitchFamily="34" charset="-34"/>
              </a:rPr>
              <a:t>, float, char)</a:t>
            </a:r>
            <a:r>
              <a:rPr lang="th-TH" dirty="0" smtClean="0"/>
              <a:t>  </a:t>
            </a:r>
          </a:p>
          <a:p>
            <a:pPr lvl="1" algn="just" eaLnBrk="1" hangingPunct="1"/>
            <a:r>
              <a:rPr lang="th-TH" dirty="0" smtClean="0"/>
              <a:t>ตัวแปรชนิดตัวชี้</a:t>
            </a:r>
            <a:r>
              <a:rPr lang="en-US" dirty="0" err="1" smtClean="0">
                <a:cs typeface="Cordia New" pitchFamily="34" charset="-34"/>
              </a:rPr>
              <a:t>มีความเร็วในการทำงานสูง</a:t>
            </a:r>
            <a:endParaRPr lang="th-TH" dirty="0" smtClean="0">
              <a:cs typeface="Cordia New" pitchFamily="34" charset="-34"/>
            </a:endParaRPr>
          </a:p>
          <a:p>
            <a:pPr lvl="1" algn="just" eaLnBrk="1" hangingPunct="1"/>
            <a:r>
              <a:rPr lang="th-TH" dirty="0" smtClean="0"/>
              <a:t>ตัวแปรชนิดตัวชี้ช่วยประหยัดเนื้อที่ในหน่วยความจำหลักขณะประมวลผล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th-TH" dirty="0" smtClean="0"/>
              <a:t>เมื่อเทียบกับ </a:t>
            </a:r>
            <a:r>
              <a:rPr lang="en-US" dirty="0" smtClean="0">
                <a:cs typeface="Cordia New" pitchFamily="34" charset="-34"/>
              </a:rPr>
              <a:t>Array</a:t>
            </a:r>
            <a:endParaRPr lang="th-TH" dirty="0" smtClean="0">
              <a:cs typeface="Cordia New" pitchFamily="34" charset="-34"/>
            </a:endParaRPr>
          </a:p>
          <a:p>
            <a:pPr lvl="1" algn="just" eaLnBrk="1" hangingPunct="1"/>
            <a:r>
              <a:rPr lang="th-TH" dirty="0" smtClean="0"/>
              <a:t>ใช้ตัวชี้ร่วมกับฟังก์ชันเพื่อเพิ่มประสิทธิภาพการเขียนโปรแกรม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785813" y="357188"/>
            <a:ext cx="8610600" cy="1371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4400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3200" smtClean="0"/>
              <a:t>ตัวชี้และอาร์กิวเมนท์ของฟังก์ชัน</a:t>
            </a:r>
            <a:r>
              <a:rPr lang="en-US" sz="3200" smtClean="0">
                <a:cs typeface="Angsana New" pitchFamily="18" charset="-34"/>
              </a:rPr>
              <a:t>(Pointer and Function Arguments)</a:t>
            </a:r>
            <a:r>
              <a:rPr lang="th-TH" sz="3200" smtClean="0"/>
              <a:t> </a:t>
            </a:r>
          </a:p>
        </p:txBody>
      </p:sp>
      <p:sp>
        <p:nvSpPr>
          <p:cNvPr id="3277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h-TH" smtClean="0"/>
              <a:t> เนื่องจากภาษาซีมีการส่งอากิวเมนต์ให้กับฟังก์ชันแบบ </a:t>
            </a:r>
            <a:r>
              <a:rPr lang="en-US" smtClean="0">
                <a:cs typeface="Cordia New" pitchFamily="34" charset="-34"/>
              </a:rPr>
              <a:t>By Value</a:t>
            </a:r>
            <a:r>
              <a:rPr lang="th-TH" smtClean="0"/>
              <a:t>  และฟังก์ชันสามารถคืนค่า </a:t>
            </a:r>
            <a:r>
              <a:rPr lang="en-US" smtClean="0">
                <a:cs typeface="Cordia New" pitchFamily="34" charset="-34"/>
              </a:rPr>
              <a:t>(return) </a:t>
            </a:r>
            <a:r>
              <a:rPr lang="th-TH" smtClean="0"/>
              <a:t>ค่าได้เพียงหนึ่งค่า  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h-TH" smtClean="0"/>
              <a:t> หากต้องการให้ฟังก์ชันมีการเปลี่ยนแปลงค่าและคืนค่ากลับมายังฟังก์ชันที่เรียกใช้มากกว่าหนึ่งค่าจะต้องนำพอยน์เตอร์เข้ามาช่วย</a:t>
            </a:r>
          </a:p>
          <a:p>
            <a:pPr eaLnBrk="1" hangingPunct="1"/>
            <a:endParaRPr lang="th-TH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20</a:t>
            </a:fld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ตัวอย่าง</a:t>
            </a:r>
          </a:p>
        </p:txBody>
      </p:sp>
      <p:sp>
        <p:nvSpPr>
          <p:cNvPr id="3379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ต้องการเขียนฟังก์ชันเพื่อสลับค่าของตัวแปร 2 ตัว  </a:t>
            </a:r>
          </a:p>
          <a:p>
            <a:pPr eaLnBrk="1" hangingPunct="1"/>
            <a:r>
              <a:rPr lang="th-TH" smtClean="0"/>
              <a:t>ผลลัพธ์ที่ต้องการได้จากฟังก์ชันนี้จะมี 2 ค่าของตัวแปรที่ทำการสลับค่า  </a:t>
            </a:r>
          </a:p>
          <a:p>
            <a:pPr eaLnBrk="1" hangingPunct="1"/>
            <a:r>
              <a:rPr lang="th-TH" smtClean="0"/>
              <a:t>หากอาร์กิวเมนต์เป็นตัวแปรธรรมดาจะไม่สามารถแก้ปัญหานี้ได้  จึงต้องใช้พอยน์เตอร์เข้ามาช่วย  โดยการส่งค่าแอดเดรสของตัวแปรทั้ง 2 ให้กับฟังก์ชันที่จะสลับค่าของตัวแปรทั้ง 2 ผ่านทางตัวแปรพอยน์เตอร์ที่เป็นอาร์กิวเมนต์ของฟังก์ชัน </a:t>
            </a:r>
          </a:p>
          <a:p>
            <a:pPr eaLnBrk="1" hangingPunct="1"/>
            <a:endParaRPr lang="th-TH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00113" y="2276475"/>
            <a:ext cx="716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just"/>
            <a:endParaRPr lang="th-TH" sz="3200" b="1">
              <a:solidFill>
                <a:srgbClr val="0000FF"/>
              </a:solidFill>
              <a:latin typeface="Courier New" pitchFamily="49" charset="0"/>
              <a:cs typeface="CordiaUPC" pitchFamily="34" charset="-34"/>
            </a:endParaRPr>
          </a:p>
        </p:txBody>
      </p:sp>
      <p:sp>
        <p:nvSpPr>
          <p:cNvPr id="3481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ตัวอย่าง</a:t>
            </a:r>
          </a:p>
        </p:txBody>
      </p:sp>
      <p:sp>
        <p:nvSpPr>
          <p:cNvPr id="3482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th-TH" sz="3200" dirty="0" smtClean="0"/>
              <a:t>โปรแกรมตัวอย่างการสลับค่าตัวแปร 2 ตัวโดยผ่านฟังก์ชัน  จะแสดงการส่งอาร์กิวเมนต์ให้เป็นพอยน์เตอร์</a:t>
            </a:r>
            <a:endParaRPr lang="th-TH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1300" dirty="0" smtClean="0">
              <a:cs typeface="Cordia New" pitchFamily="34" charset="-34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 swap 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*,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*);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 ( ) {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x = 5,  y = 10;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("Before swap : x = %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  y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 %d\n",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x, 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swap ( &amp;x,  &amp;y);		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("After swap : x = %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 y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 %d\n",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x, 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 swap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temp;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temp  =  *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		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*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= *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*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=  temp;	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400" b="1" dirty="0" smtClean="0"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7924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4400" b="1">
                <a:solidFill>
                  <a:srgbClr val="0000FF"/>
                </a:solidFill>
                <a:latin typeface="Calibri" pitchFamily="34" charset="0"/>
                <a:cs typeface="Cordia New" pitchFamily="34" charset="-34"/>
              </a:rPr>
              <a:t>	</a:t>
            </a:r>
          </a:p>
        </p:txBody>
      </p:sp>
      <p:sp>
        <p:nvSpPr>
          <p:cNvPr id="3584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อาร์กิวเมนท์ที่เป็นประเภทพอยน์เตอร์</a:t>
            </a:r>
          </a:p>
        </p:txBody>
      </p:sp>
      <p:sp>
        <p:nvSpPr>
          <p:cNvPr id="3584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อาร์กิวเมนท์ที่เป็นประเภทพอยน์เตอร์จะช่วยให้ฟังก์ชันสามารถเปลี่ยนค่าให้กับตัวแปรที่ส่งเข้ามาได้  เนื่องจากอาร์กิวเมนท์นั้นจะเก็บแอดเดรสของตัวแปรที่ส่งเข้ามา  เมื่อมีการเปลี่ยนแปลงค่าของอาร์กิวเมนท์ผ่าน </a:t>
            </a:r>
            <a:r>
              <a:rPr lang="en-US" smtClean="0">
                <a:cs typeface="Cordia New" pitchFamily="34" charset="-34"/>
              </a:rPr>
              <a:t>Dereferencing Operator ( * )  </a:t>
            </a:r>
            <a:r>
              <a:rPr lang="th-TH" smtClean="0"/>
              <a:t>ค่าของตัวแปรที่ส่งเข้ามาจะถูกเปลี่ยนค่าพร้อมกันในทันที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grpSp>
        <p:nvGrpSpPr>
          <p:cNvPr id="36867" name="Group 17"/>
          <p:cNvGrpSpPr>
            <a:grpSpLocks/>
          </p:cNvGrpSpPr>
          <p:nvPr/>
        </p:nvGrpSpPr>
        <p:grpSpPr bwMode="auto">
          <a:xfrm>
            <a:off x="2590800" y="1066800"/>
            <a:ext cx="4151313" cy="4876800"/>
            <a:chOff x="1639" y="192"/>
            <a:chExt cx="2615" cy="3072"/>
          </a:xfrm>
        </p:grpSpPr>
        <p:sp>
          <p:nvSpPr>
            <p:cNvPr id="36871" name="Rectangle 3"/>
            <p:cNvSpPr>
              <a:spLocks noChangeArrowheads="1"/>
            </p:cNvSpPr>
            <p:nvPr/>
          </p:nvSpPr>
          <p:spPr bwMode="auto">
            <a:xfrm>
              <a:off x="1777" y="547"/>
              <a:ext cx="1926" cy="10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6872" name="Rectangle 4"/>
            <p:cNvSpPr>
              <a:spLocks noChangeArrowheads="1"/>
            </p:cNvSpPr>
            <p:nvPr/>
          </p:nvSpPr>
          <p:spPr bwMode="auto">
            <a:xfrm>
              <a:off x="2327" y="665"/>
              <a:ext cx="1101" cy="3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6873" name="Text Box 5"/>
            <p:cNvSpPr txBox="1">
              <a:spLocks noChangeArrowheads="1"/>
            </p:cNvSpPr>
            <p:nvPr/>
          </p:nvSpPr>
          <p:spPr bwMode="auto">
            <a:xfrm>
              <a:off x="1914" y="665"/>
              <a:ext cx="41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latin typeface="Cordia New" pitchFamily="34" charset="-34"/>
                  <a:cs typeface="Cordia New" pitchFamily="34" charset="-34"/>
                </a:rPr>
                <a:t>x</a:t>
              </a:r>
            </a:p>
          </p:txBody>
        </p:sp>
        <p:sp>
          <p:nvSpPr>
            <p:cNvPr id="36874" name="Rectangle 6"/>
            <p:cNvSpPr>
              <a:spLocks noChangeArrowheads="1"/>
            </p:cNvSpPr>
            <p:nvPr/>
          </p:nvSpPr>
          <p:spPr bwMode="auto">
            <a:xfrm>
              <a:off x="2327" y="1137"/>
              <a:ext cx="1101" cy="3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6875" name="Text Box 7"/>
            <p:cNvSpPr txBox="1">
              <a:spLocks noChangeArrowheads="1"/>
            </p:cNvSpPr>
            <p:nvPr/>
          </p:nvSpPr>
          <p:spPr bwMode="auto">
            <a:xfrm>
              <a:off x="1914" y="1137"/>
              <a:ext cx="41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latin typeface="Cordia New" pitchFamily="34" charset="-34"/>
                  <a:cs typeface="Cordia New" pitchFamily="34" charset="-34"/>
                </a:rPr>
                <a:t>y</a:t>
              </a:r>
            </a:p>
          </p:txBody>
        </p:sp>
        <p:sp>
          <p:nvSpPr>
            <p:cNvPr id="36876" name="Text Box 8"/>
            <p:cNvSpPr txBox="1">
              <a:spLocks noChangeArrowheads="1"/>
            </p:cNvSpPr>
            <p:nvPr/>
          </p:nvSpPr>
          <p:spPr bwMode="auto">
            <a:xfrm>
              <a:off x="1639" y="192"/>
              <a:ext cx="141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latin typeface="Cordia New" pitchFamily="34" charset="-34"/>
                  <a:cs typeface="Cordia New" pitchFamily="34" charset="-34"/>
                </a:rPr>
                <a:t>in  main (  )</a:t>
              </a:r>
            </a:p>
          </p:txBody>
        </p:sp>
        <p:sp>
          <p:nvSpPr>
            <p:cNvPr id="36877" name="Rectangle 9"/>
            <p:cNvSpPr>
              <a:spLocks noChangeArrowheads="1"/>
            </p:cNvSpPr>
            <p:nvPr/>
          </p:nvSpPr>
          <p:spPr bwMode="auto">
            <a:xfrm>
              <a:off x="1777" y="2201"/>
              <a:ext cx="1926" cy="10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6878" name="Rectangle 10"/>
            <p:cNvSpPr>
              <a:spLocks noChangeArrowheads="1"/>
            </p:cNvSpPr>
            <p:nvPr/>
          </p:nvSpPr>
          <p:spPr bwMode="auto">
            <a:xfrm>
              <a:off x="2327" y="2319"/>
              <a:ext cx="1101" cy="3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6879" name="Text Box 11"/>
            <p:cNvSpPr txBox="1">
              <a:spLocks noChangeArrowheads="1"/>
            </p:cNvSpPr>
            <p:nvPr/>
          </p:nvSpPr>
          <p:spPr bwMode="auto">
            <a:xfrm>
              <a:off x="1914" y="2319"/>
              <a:ext cx="551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latin typeface="Cordia New" pitchFamily="34" charset="-34"/>
                  <a:cs typeface="Cordia New" pitchFamily="34" charset="-34"/>
                </a:rPr>
                <a:t>px</a:t>
              </a:r>
            </a:p>
          </p:txBody>
        </p:sp>
        <p:sp>
          <p:nvSpPr>
            <p:cNvPr id="36880" name="Rectangle 12"/>
            <p:cNvSpPr>
              <a:spLocks noChangeArrowheads="1"/>
            </p:cNvSpPr>
            <p:nvPr/>
          </p:nvSpPr>
          <p:spPr bwMode="auto">
            <a:xfrm>
              <a:off x="2327" y="2791"/>
              <a:ext cx="1101" cy="3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6881" name="Text Box 13"/>
            <p:cNvSpPr txBox="1">
              <a:spLocks noChangeArrowheads="1"/>
            </p:cNvSpPr>
            <p:nvPr/>
          </p:nvSpPr>
          <p:spPr bwMode="auto">
            <a:xfrm>
              <a:off x="1914" y="2791"/>
              <a:ext cx="551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latin typeface="Cordia New" pitchFamily="34" charset="-34"/>
                  <a:cs typeface="Cordia New" pitchFamily="34" charset="-34"/>
                </a:rPr>
                <a:t>py</a:t>
              </a:r>
            </a:p>
          </p:txBody>
        </p:sp>
        <p:sp>
          <p:nvSpPr>
            <p:cNvPr id="36882" name="Text Box 14"/>
            <p:cNvSpPr txBox="1">
              <a:spLocks noChangeArrowheads="1"/>
            </p:cNvSpPr>
            <p:nvPr/>
          </p:nvSpPr>
          <p:spPr bwMode="auto">
            <a:xfrm>
              <a:off x="1639" y="1846"/>
              <a:ext cx="146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latin typeface="Cordia New" pitchFamily="34" charset="-34"/>
                  <a:cs typeface="Cordia New" pitchFamily="34" charset="-34"/>
                </a:rPr>
                <a:t>in  swap (  )</a:t>
              </a:r>
            </a:p>
          </p:txBody>
        </p:sp>
        <p:sp>
          <p:nvSpPr>
            <p:cNvPr id="36883" name="Arc 15"/>
            <p:cNvSpPr>
              <a:spLocks/>
            </p:cNvSpPr>
            <p:nvPr/>
          </p:nvSpPr>
          <p:spPr bwMode="auto">
            <a:xfrm flipV="1">
              <a:off x="3291" y="898"/>
              <a:ext cx="963" cy="1655"/>
            </a:xfrm>
            <a:custGeom>
              <a:avLst/>
              <a:gdLst>
                <a:gd name="T0" fmla="*/ 0 w 21600"/>
                <a:gd name="T1" fmla="*/ 0 h 43192"/>
                <a:gd name="T2" fmla="*/ 0 w 21600"/>
                <a:gd name="T3" fmla="*/ 0 h 43192"/>
                <a:gd name="T4" fmla="*/ 0 w 21600"/>
                <a:gd name="T5" fmla="*/ 0 h 431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2"/>
                <a:gd name="T11" fmla="*/ 21600 w 21600"/>
                <a:gd name="T12" fmla="*/ 43192 h 43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96"/>
                    <a:pt x="12289" y="42867"/>
                    <a:pt x="597" y="43191"/>
                  </a:cubicBezTo>
                </a:path>
                <a:path w="21600" h="4319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96"/>
                    <a:pt x="12289" y="42867"/>
                    <a:pt x="597" y="431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6884" name="Arc 16"/>
            <p:cNvSpPr>
              <a:spLocks/>
            </p:cNvSpPr>
            <p:nvPr/>
          </p:nvSpPr>
          <p:spPr bwMode="auto">
            <a:xfrm flipV="1">
              <a:off x="3291" y="1374"/>
              <a:ext cx="963" cy="1654"/>
            </a:xfrm>
            <a:custGeom>
              <a:avLst/>
              <a:gdLst>
                <a:gd name="T0" fmla="*/ 0 w 21600"/>
                <a:gd name="T1" fmla="*/ 0 h 43192"/>
                <a:gd name="T2" fmla="*/ 0 w 21600"/>
                <a:gd name="T3" fmla="*/ 0 h 43192"/>
                <a:gd name="T4" fmla="*/ 0 w 21600"/>
                <a:gd name="T5" fmla="*/ 0 h 431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2"/>
                <a:gd name="T11" fmla="*/ 21600 w 21600"/>
                <a:gd name="T12" fmla="*/ 43192 h 43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96"/>
                    <a:pt x="12289" y="42867"/>
                    <a:pt x="597" y="43191"/>
                  </a:cubicBezTo>
                </a:path>
                <a:path w="21600" h="4319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96"/>
                    <a:pt x="12289" y="42867"/>
                    <a:pt x="597" y="431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57200" y="188640"/>
            <a:ext cx="8401050" cy="87816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40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4000" dirty="0" smtClean="0"/>
              <a:t>ความสัมพันธ์ของการส่งอาร์กิวเมนท์แบบพอยน์เตอร์กับฟังก์ชัน </a:t>
            </a:r>
          </a:p>
        </p:txBody>
      </p:sp>
      <p:sp>
        <p:nvSpPr>
          <p:cNvPr id="3686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smtClean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785813" y="357188"/>
            <a:ext cx="7010400" cy="990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4400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Cordia New" pitchFamily="34" charset="-34"/>
            </a:endParaRPr>
          </a:p>
        </p:txBody>
      </p:sp>
      <p:sp>
        <p:nvSpPr>
          <p:cNvPr id="3789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ตัวชี้กับอาร์เรย์ </a:t>
            </a:r>
            <a:r>
              <a:rPr lang="en-US" smtClean="0">
                <a:cs typeface="Angsana New" pitchFamily="18" charset="-34"/>
              </a:rPr>
              <a:t>(Pointer and Arrays)</a:t>
            </a:r>
            <a:r>
              <a:rPr lang="th-TH" smtClean="0"/>
              <a:t> </a:t>
            </a:r>
          </a:p>
        </p:txBody>
      </p:sp>
      <p:sp>
        <p:nvSpPr>
          <p:cNvPr id="3789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h-TH" smtClean="0"/>
              <a:t>อาร์เรย์เป็นประเภทข้อมูลที่เก็บชุดของข้อมูลประเภทเดียวกัน หรือ อาเรย์เป็นโครงสร้างแบบ</a:t>
            </a:r>
            <a:r>
              <a:rPr lang="en-US" smtClean="0">
                <a:cs typeface="Cordia New" pitchFamily="34" charset="-34"/>
              </a:rPr>
              <a:t> homogeneous </a:t>
            </a:r>
            <a:r>
              <a:rPr lang="th-TH" smtClean="0"/>
              <a:t>ที่ประกอบด้วยอีลีเมนต์</a:t>
            </a:r>
            <a:r>
              <a:rPr lang="en-US" smtClean="0">
                <a:cs typeface="Cordia New" pitchFamily="34" charset="-34"/>
              </a:rPr>
              <a:t> (elements) </a:t>
            </a:r>
            <a:r>
              <a:rPr lang="th-TH" smtClean="0"/>
              <a:t>ที่มีชนิด</a:t>
            </a:r>
            <a:r>
              <a:rPr lang="en-US" smtClean="0">
                <a:cs typeface="Cordia New" pitchFamily="34" charset="-34"/>
              </a:rPr>
              <a:t> (type) </a:t>
            </a:r>
            <a:r>
              <a:rPr lang="th-TH" smtClean="0"/>
              <a:t>เดียวกัน</a:t>
            </a:r>
            <a:r>
              <a:rPr lang="en-US" smtClean="0">
                <a:cs typeface="Cordia New" pitchFamily="34" charset="-34"/>
              </a:rPr>
              <a:t> </a:t>
            </a:r>
            <a:endParaRPr lang="th-TH" smtClean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h-TH" smtClean="0"/>
              <a:t> มักใช้กับการทำงานที่ต้องทำงานกับตัวแปรชนิดเดียวกันหลายตัวที่มีการทำงานเหมือนกัน  เช่น  คะแนนของนักศึกษาภายในห้อง 20 คน เป็นต้น อาร์เรย์ในภาษาซีจะนำหลักการของพอยน์เตอร์เข้ามาใช้ 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h-TH" smtClean="0"/>
              <a:t> การทำงานใด ๆ ของอาร์เรย์สามารถใช้พอยน์เตอร์เข้ามาแทนที่ </a:t>
            </a:r>
          </a:p>
          <a:p>
            <a:pPr eaLnBrk="1" hangingPunct="1"/>
            <a:endParaRPr lang="th-TH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3693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just"/>
            <a:r>
              <a:rPr lang="en-US" sz="4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	</a:t>
            </a:r>
            <a:endParaRPr lang="th-TH" b="1">
              <a:solidFill>
                <a:srgbClr val="0000FF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CordiaUPC" pitchFamily="34" charset="-34"/>
              </a:rPr>
              <a:t/>
            </a:r>
            <a:br>
              <a:rPr lang="th-TH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CordiaUPC" pitchFamily="34" charset="-34"/>
              </a:rPr>
            </a:br>
            <a:r>
              <a:rPr lang="th-TH" sz="4000" dirty="0" smtClean="0"/>
              <a:t>การประกาศอาร์เรย์</a:t>
            </a:r>
            <a:r>
              <a:rPr lang="en-US" sz="4000" dirty="0" smtClean="0">
                <a:cs typeface="Angsana New" pitchFamily="18" charset="-34"/>
              </a:rPr>
              <a:t> </a:t>
            </a:r>
            <a:r>
              <a:rPr lang="th-TH" sz="4000" dirty="0" smtClean="0"/>
              <a:t>(</a:t>
            </a:r>
            <a:r>
              <a:rPr lang="en-US" sz="4000" dirty="0" smtClean="0">
                <a:cs typeface="Angsana New" pitchFamily="18" charset="-34"/>
              </a:rPr>
              <a:t>Single-dimensional arrays) </a:t>
            </a:r>
            <a:r>
              <a:rPr lang="th-TH" sz="4000" dirty="0" smtClean="0"/>
              <a:t/>
            </a:r>
            <a:br>
              <a:rPr lang="th-TH" sz="4000" dirty="0" smtClean="0"/>
            </a:br>
            <a:endParaRPr lang="th-TH" sz="4400" dirty="0" smtClean="0"/>
          </a:p>
        </p:txBody>
      </p:sp>
      <p:sp>
        <p:nvSpPr>
          <p:cNvPr id="3891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th-TH" smtClean="0"/>
              <a:t>ชนิดข้อมูล</a:t>
            </a:r>
            <a:r>
              <a:rPr lang="en-US" smtClean="0">
                <a:cs typeface="Cordia New" pitchFamily="34" charset="-34"/>
              </a:rPr>
              <a:t> </a:t>
            </a:r>
            <a:r>
              <a:rPr lang="th-TH" smtClean="0"/>
              <a:t>ชื่อตัวแปร</a:t>
            </a:r>
            <a:r>
              <a:rPr lang="en-US" smtClean="0">
                <a:cs typeface="Cordia New" pitchFamily="34" charset="-34"/>
              </a:rPr>
              <a:t>[</a:t>
            </a:r>
            <a:r>
              <a:rPr lang="th-TH" smtClean="0"/>
              <a:t>ขนาดของอาเรย์</a:t>
            </a:r>
            <a:r>
              <a:rPr lang="en-US" smtClean="0">
                <a:cs typeface="Cordia New" pitchFamily="34" charset="-34"/>
              </a:rPr>
              <a:t>]  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mtClean="0">
                <a:cs typeface="Cordia New" pitchFamily="34" charset="-34"/>
              </a:rPr>
              <a:t>   int  table[10];</a:t>
            </a:r>
          </a:p>
          <a:p>
            <a:pPr eaLnBrk="1" hangingPunct="1">
              <a:buFontTx/>
              <a:buChar char="•"/>
            </a:pPr>
            <a:r>
              <a:rPr lang="th-TH" smtClean="0"/>
              <a:t> เป็นการกำหนดอาร์เรย์ชื่อ </a:t>
            </a:r>
            <a:r>
              <a:rPr lang="en-US" smtClean="0">
                <a:cs typeface="Cordia New" pitchFamily="34" charset="-34"/>
              </a:rPr>
              <a:t>table  </a:t>
            </a:r>
            <a:r>
              <a:rPr lang="th-TH" smtClean="0"/>
              <a:t>เป็นอาร์เรย์ประเภท </a:t>
            </a:r>
            <a:r>
              <a:rPr lang="en-US" smtClean="0">
                <a:cs typeface="Cordia New" pitchFamily="34" charset="-34"/>
              </a:rPr>
              <a:t>int  </a:t>
            </a:r>
            <a:r>
              <a:rPr lang="th-TH" smtClean="0"/>
              <a:t>ที่มีสมาชิกทั้งหมด 10 ตัว  ตั้งแต่  </a:t>
            </a:r>
            <a:r>
              <a:rPr lang="en-US" smtClean="0">
                <a:cs typeface="Cordia New" pitchFamily="34" charset="-34"/>
              </a:rPr>
              <a:t>table[0], table[1], table[2], ... , table[9]</a:t>
            </a:r>
            <a:endParaRPr lang="th-TH" smtClean="0"/>
          </a:p>
          <a:p>
            <a:pPr eaLnBrk="1" hangingPunct="1">
              <a:buFontTx/>
              <a:buChar char="•"/>
            </a:pPr>
            <a:r>
              <a:rPr lang="th-TH" smtClean="0"/>
              <a:t> สมาชิกภายในอาร์เรย์จะเริ่มที่ 0 เสมอ  และสมาชิกตัวสุดท้ายจะอยู่ที่ตำแหน่งของขนาดที่ประกาศไว้ลบด้วย 1</a:t>
            </a:r>
            <a:r>
              <a:rPr lang="en-US" smtClean="0">
                <a:cs typeface="Cordia New" pitchFamily="34" charset="-34"/>
              </a:rPr>
              <a:t> </a:t>
            </a:r>
            <a:endParaRPr lang="th-TH" smtClean="0"/>
          </a:p>
          <a:p>
            <a:pPr eaLnBrk="1" hangingPunct="1"/>
            <a:endParaRPr lang="th-TH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26</a:t>
            </a:fld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3"/>
          <p:cNvGrpSpPr>
            <a:grpSpLocks/>
          </p:cNvGrpSpPr>
          <p:nvPr/>
        </p:nvGrpSpPr>
        <p:grpSpPr bwMode="auto">
          <a:xfrm>
            <a:off x="211138" y="2057400"/>
            <a:ext cx="8159750" cy="2362200"/>
            <a:chOff x="2016" y="1872"/>
            <a:chExt cx="4896" cy="864"/>
          </a:xfrm>
        </p:grpSpPr>
        <p:sp>
          <p:nvSpPr>
            <p:cNvPr id="39942" name="Rectangle 4"/>
            <p:cNvSpPr>
              <a:spLocks noChangeArrowheads="1"/>
            </p:cNvSpPr>
            <p:nvPr/>
          </p:nvSpPr>
          <p:spPr bwMode="auto">
            <a:xfrm>
              <a:off x="2592" y="1872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9943" name="Text Box 5"/>
            <p:cNvSpPr txBox="1">
              <a:spLocks noChangeArrowheads="1"/>
            </p:cNvSpPr>
            <p:nvPr/>
          </p:nvSpPr>
          <p:spPr bwMode="auto">
            <a:xfrm>
              <a:off x="2592" y="2304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table[0]</a:t>
              </a:r>
            </a:p>
          </p:txBody>
        </p:sp>
        <p:sp>
          <p:nvSpPr>
            <p:cNvPr id="39944" name="Rectangle 6"/>
            <p:cNvSpPr>
              <a:spLocks noChangeArrowheads="1"/>
            </p:cNvSpPr>
            <p:nvPr/>
          </p:nvSpPr>
          <p:spPr bwMode="auto">
            <a:xfrm>
              <a:off x="3456" y="1872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9945" name="Text Box 7"/>
            <p:cNvSpPr txBox="1">
              <a:spLocks noChangeArrowheads="1"/>
            </p:cNvSpPr>
            <p:nvPr/>
          </p:nvSpPr>
          <p:spPr bwMode="auto">
            <a:xfrm>
              <a:off x="3456" y="2304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table[1]</a:t>
              </a:r>
            </a:p>
          </p:txBody>
        </p:sp>
        <p:sp>
          <p:nvSpPr>
            <p:cNvPr id="39946" name="Rectangle 8"/>
            <p:cNvSpPr>
              <a:spLocks noChangeArrowheads="1"/>
            </p:cNvSpPr>
            <p:nvPr/>
          </p:nvSpPr>
          <p:spPr bwMode="auto">
            <a:xfrm>
              <a:off x="4320" y="1872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9947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table[2]</a:t>
              </a:r>
            </a:p>
          </p:txBody>
        </p:sp>
        <p:sp>
          <p:nvSpPr>
            <p:cNvPr id="39948" name="Rectangle 10"/>
            <p:cNvSpPr>
              <a:spLocks noChangeArrowheads="1"/>
            </p:cNvSpPr>
            <p:nvPr/>
          </p:nvSpPr>
          <p:spPr bwMode="auto">
            <a:xfrm>
              <a:off x="5184" y="1872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9949" name="Rectangle 11"/>
            <p:cNvSpPr>
              <a:spLocks noChangeArrowheads="1"/>
            </p:cNvSpPr>
            <p:nvPr/>
          </p:nvSpPr>
          <p:spPr bwMode="auto">
            <a:xfrm>
              <a:off x="6048" y="1872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9950" name="Text Box 12"/>
            <p:cNvSpPr txBox="1">
              <a:spLocks noChangeArrowheads="1"/>
            </p:cNvSpPr>
            <p:nvPr/>
          </p:nvSpPr>
          <p:spPr bwMode="auto">
            <a:xfrm>
              <a:off x="6048" y="2304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table[9]</a:t>
              </a:r>
            </a:p>
          </p:txBody>
        </p:sp>
        <p:sp>
          <p:nvSpPr>
            <p:cNvPr id="39951" name="Text Box 13"/>
            <p:cNvSpPr txBox="1">
              <a:spLocks noChangeArrowheads="1"/>
            </p:cNvSpPr>
            <p:nvPr/>
          </p:nvSpPr>
          <p:spPr bwMode="auto">
            <a:xfrm>
              <a:off x="2016" y="1872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table</a:t>
              </a:r>
            </a:p>
          </p:txBody>
        </p:sp>
        <p:sp>
          <p:nvSpPr>
            <p:cNvPr id="39952" name="Line 14"/>
            <p:cNvSpPr>
              <a:spLocks noChangeShapeType="1"/>
            </p:cNvSpPr>
            <p:nvPr/>
          </p:nvSpPr>
          <p:spPr bwMode="auto">
            <a:xfrm>
              <a:off x="5328" y="2100"/>
              <a:ext cx="57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39939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แสดงภาพจำลองของอาร์เรย์ขนาดสมาชิก 10 ตัว</a:t>
            </a:r>
          </a:p>
        </p:txBody>
      </p:sp>
      <p:sp>
        <p:nvSpPr>
          <p:cNvPr id="39940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smtClean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27</a:t>
            </a:fld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ตัวอย่างการประกาศใช้ตัวแปรแบบอาเรย์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#define MAX 10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x[MAX], y[MAX * 2],  z[MAX * 3 + 5];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v[4], w[4];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char s1[2], s2[1];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float f[10];</a:t>
            </a:r>
            <a:endParaRPr lang="th-TH" sz="2400" b="1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28</a:t>
            </a:fld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4000" smtClean="0"/>
              <a:t>การใช้ตัวแปรอาเรย์</a:t>
            </a:r>
            <a:r>
              <a:rPr lang="en-US" sz="4000" smtClean="0">
                <a:cs typeface="Angsana New" pitchFamily="18" charset="-34"/>
              </a:rPr>
              <a:t> </a:t>
            </a:r>
            <a:r>
              <a:rPr lang="th-TH" sz="4000" smtClean="0"/>
              <a:t>ให้พิจารณาประเภทของการใช้ดังนี้</a:t>
            </a:r>
            <a:r>
              <a:rPr lang="en-US" sz="4000" smtClean="0">
                <a:cs typeface="Angsana New" pitchFamily="18" charset="-34"/>
              </a:rPr>
              <a:t>  </a:t>
            </a:r>
            <a:endParaRPr lang="th-TH" sz="400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th-TH" sz="2700" dirty="0" smtClean="0"/>
              <a:t>การใส่ค่าของอีลีเมนต์เข้าอาเรย์</a:t>
            </a:r>
            <a:endParaRPr lang="en-US" sz="2700" dirty="0" smtClean="0">
              <a:cs typeface="Cordia New" pitchFamily="34" charset="-34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=0;i &lt; MAX;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a[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rand();  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sz="800" dirty="0" smtClean="0">
              <a:cs typeface="Cordia New" pitchFamily="34" charset="-34"/>
            </a:endParaRPr>
          </a:p>
          <a:p>
            <a:pPr eaLnBrk="1" hangingPunct="1">
              <a:spcBef>
                <a:spcPts val="0"/>
              </a:spcBef>
            </a:pPr>
            <a:r>
              <a:rPr lang="th-TH" sz="2700" dirty="0" smtClean="0"/>
              <a:t>การประมวลผลอาเรย์</a:t>
            </a:r>
            <a:r>
              <a:rPr lang="en-US" sz="2700" dirty="0" smtClean="0">
                <a:cs typeface="Cordia New" pitchFamily="34" charset="-34"/>
              </a:rPr>
              <a:t>  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sz="800" dirty="0" smtClean="0">
              <a:cs typeface="Cordia New" pitchFamily="34" charset="-34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700" dirty="0">
                <a:cs typeface="Cordia New" pitchFamily="34" charset="-34"/>
              </a:rPr>
              <a:t>	</a:t>
            </a:r>
            <a:r>
              <a:rPr lang="en-US" sz="2700" dirty="0" smtClean="0">
                <a:cs typeface="Cordia New" pitchFamily="34" charset="-34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=0;i &lt; MAX;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t = a[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a[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 = a[i+1];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a[i+1] = t;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}  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th-TH" sz="2700" dirty="0" smtClean="0"/>
              <a:t>การแสดงผลลัพท์จากอาเรย์</a:t>
            </a:r>
            <a:r>
              <a:rPr lang="en-US" sz="2700" dirty="0" smtClean="0">
                <a:cs typeface="Cordia New" pitchFamily="34" charset="-34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sz="800" dirty="0" smtClean="0">
              <a:cs typeface="Cordia New" pitchFamily="34" charset="-34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dirty="0" smtClean="0">
                <a:cs typeface="Cordia New" pitchFamily="34" charset="-34"/>
              </a:rPr>
              <a:t>   	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=0;i &lt; MAX;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	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("%d\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n",a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]);</a:t>
            </a:r>
            <a:endParaRPr lang="th-TH" sz="1800" dirty="0" smtClean="0"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th-TH" sz="27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29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>
                <a:solidFill>
                  <a:schemeClr val="accent2"/>
                </a:solidFill>
                <a:latin typeface="Cordia New" pitchFamily="34" charset="-34"/>
              </a:rPr>
              <a:t>      </a:t>
            </a:r>
            <a:r>
              <a:rPr lang="th-TH" sz="4000" smtClean="0"/>
              <a:t>พอยน์เตอร์กับแอดเดรส</a:t>
            </a:r>
            <a:r>
              <a:rPr lang="en-US" sz="4000" smtClean="0">
                <a:cs typeface="Angsana New" pitchFamily="18" charset="-34"/>
              </a:rPr>
              <a:t> (Pointers and Addresses)</a:t>
            </a:r>
            <a:endParaRPr lang="th-TH" sz="40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thaiDist" eaLnBrk="1" hangingPunct="1">
              <a:lnSpc>
                <a:spcPct val="70000"/>
              </a:lnSpc>
            </a:pPr>
            <a:r>
              <a:rPr lang="th-TH" smtClean="0"/>
              <a:t>ตัวแปร </a:t>
            </a:r>
          </a:p>
          <a:p>
            <a:pPr lvl="1" algn="thaiDist" eaLnBrk="1" hangingPunct="1">
              <a:lnSpc>
                <a:spcPct val="70000"/>
              </a:lnSpc>
            </a:pPr>
            <a:r>
              <a:rPr lang="th-TH" smtClean="0"/>
              <a:t>คือชื่อที่ใช้แทนข้อมูล </a:t>
            </a:r>
          </a:p>
          <a:p>
            <a:pPr lvl="1" algn="thaiDist" eaLnBrk="1" hangingPunct="1">
              <a:lnSpc>
                <a:spcPct val="70000"/>
              </a:lnSpc>
            </a:pPr>
            <a:r>
              <a:rPr lang="th-TH" smtClean="0"/>
              <a:t>การประกาศตัวแปรเป็นการกำหนดชื่อเพื่อใช้แทนข้อมูล </a:t>
            </a:r>
          </a:p>
          <a:p>
            <a:pPr lvl="1" algn="thaiDist" eaLnBrk="1" hangingPunct="1">
              <a:lnSpc>
                <a:spcPct val="70000"/>
              </a:lnSpc>
            </a:pPr>
            <a:r>
              <a:rPr lang="th-TH" smtClean="0"/>
              <a:t>เมื่อประกาศตัวแปร จะมีการจองเนื้อที่ในหน่วยความจำเพื่อเก็บข้อมูล  </a:t>
            </a:r>
          </a:p>
          <a:p>
            <a:pPr lvl="1" algn="thaiDist" eaLnBrk="1" hangingPunct="1">
              <a:lnSpc>
                <a:spcPct val="70000"/>
              </a:lnSpc>
            </a:pPr>
            <a:r>
              <a:rPr lang="th-TH" smtClean="0"/>
              <a:t>เราสามารถเข้าถึงข้อมูลได้โดยอ้างถึงตัวแปร</a:t>
            </a:r>
          </a:p>
          <a:p>
            <a:pPr lvl="1" algn="thaiDist" eaLnBrk="1" hangingPunct="1">
              <a:lnSpc>
                <a:spcPct val="70000"/>
              </a:lnSpc>
              <a:buFont typeface="Arial" pitchFamily="34" charset="0"/>
              <a:buNone/>
            </a:pPr>
            <a:endParaRPr lang="th-TH" smtClean="0"/>
          </a:p>
          <a:p>
            <a:pPr algn="just" eaLnBrk="1" hangingPunct="1">
              <a:lnSpc>
                <a:spcPct val="70000"/>
              </a:lnSpc>
            </a:pPr>
            <a:r>
              <a:rPr lang="th-TH" smtClean="0"/>
              <a:t>การประกาศตัวแปร เช่น  </a:t>
            </a:r>
            <a:endParaRPr lang="en-US" smtClean="0"/>
          </a:p>
          <a:p>
            <a:pPr algn="just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en-US" smtClean="0">
                <a:cs typeface="Cordia New" pitchFamily="34" charset="-34"/>
              </a:rPr>
              <a:t>	    int  i; </a:t>
            </a:r>
            <a:endParaRPr lang="th-TH" smtClean="0"/>
          </a:p>
          <a:p>
            <a:pPr lvl="1" algn="just" eaLnBrk="1" hangingPunct="1">
              <a:lnSpc>
                <a:spcPct val="70000"/>
              </a:lnSpc>
            </a:pPr>
            <a:r>
              <a:rPr lang="th-TH" smtClean="0"/>
              <a:t>เป็นการประกาศ </a:t>
            </a:r>
            <a:r>
              <a:rPr lang="en-US" smtClean="0">
                <a:cs typeface="Cordia New" pitchFamily="34" charset="-34"/>
              </a:rPr>
              <a:t>(Declaration) </a:t>
            </a:r>
            <a:r>
              <a:rPr lang="th-TH" smtClean="0"/>
              <a:t>ตัวแปรชื่อ </a:t>
            </a:r>
            <a:r>
              <a:rPr lang="en-US" smtClean="0">
                <a:cs typeface="Cordia New" pitchFamily="34" charset="-34"/>
              </a:rPr>
              <a:t>i </a:t>
            </a:r>
            <a:endParaRPr lang="th-TH" smtClean="0">
              <a:cs typeface="Cordia New" pitchFamily="34" charset="-34"/>
            </a:endParaRPr>
          </a:p>
          <a:p>
            <a:pPr lvl="1" algn="just" eaLnBrk="1" hangingPunct="1">
              <a:lnSpc>
                <a:spcPct val="70000"/>
              </a:lnSpc>
            </a:pPr>
            <a:r>
              <a:rPr lang="th-TH" smtClean="0"/>
              <a:t>เป็นตัวแปรชนิด </a:t>
            </a:r>
            <a:r>
              <a:rPr lang="en-US" smtClean="0">
                <a:cs typeface="Cordia New" pitchFamily="34" charset="-34"/>
              </a:rPr>
              <a:t>int (integer)   </a:t>
            </a:r>
            <a:endParaRPr lang="th-TH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3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การอ้างถึงสมาชิกในอาร์เรย์</a:t>
            </a:r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Char char="•"/>
            </a:pPr>
            <a:r>
              <a:rPr lang="th-TH" smtClean="0"/>
              <a:t>จะใช้ระบบดัชนีโดยผ่านเครื่องหมาย </a:t>
            </a:r>
            <a:r>
              <a:rPr lang="en-US" smtClean="0">
                <a:cs typeface="Cordia New" pitchFamily="34" charset="-34"/>
              </a:rPr>
              <a:t>[ ]  </a:t>
            </a:r>
            <a:r>
              <a:rPr lang="th-TH" smtClean="0"/>
              <a:t>เช่น  </a:t>
            </a:r>
          </a:p>
          <a:p>
            <a:pPr lvl="1" algn="just" eaLnBrk="1" hangingPunct="1">
              <a:buFontTx/>
              <a:buChar char="•"/>
            </a:pPr>
            <a:r>
              <a:rPr lang="th-TH" smtClean="0"/>
              <a:t>อ้างถึงสมาชิกตัวที่ 2 ของอาร์เรย์ด้วย  </a:t>
            </a:r>
            <a:r>
              <a:rPr lang="en-US" smtClean="0">
                <a:cs typeface="Cordia New" pitchFamily="34" charset="-34"/>
              </a:rPr>
              <a:t>table[2] </a:t>
            </a:r>
            <a:r>
              <a:rPr lang="th-TH" smtClean="0"/>
              <a:t>เป็นต้น  </a:t>
            </a:r>
          </a:p>
          <a:p>
            <a:pPr algn="just" eaLnBrk="1" hangingPunct="1">
              <a:buFontTx/>
              <a:buChar char="•"/>
            </a:pPr>
            <a:r>
              <a:rPr lang="th-TH" smtClean="0"/>
              <a:t>การใช้งานสมาชิกของอาร์เรย์สามารถใช้งานได้เหมือนตัวแปรพื้นฐานทั่วไป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sumThird  =  table[0] + table[1] + table[2];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table[0]    =  5;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if ( a[0] &gt; a[9] )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     printf (“First is greater than last\n” );</a:t>
            </a:r>
          </a:p>
          <a:p>
            <a:pPr algn="just" eaLnBrk="1" hangingPunct="1">
              <a:buFontTx/>
              <a:buChar char="•"/>
            </a:pPr>
            <a:endParaRPr lang="en-US" smtClean="0">
              <a:cs typeface="Cordia New" pitchFamily="34" charset="-34"/>
            </a:endParaRPr>
          </a:p>
          <a:p>
            <a:pPr eaLnBrk="1" hangingPunct="1"/>
            <a:endParaRPr lang="th-TH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30</a:t>
            </a:fld>
            <a:endParaRPr lang="th-TH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การอ้างถึงสมาชิกในอาร์เรย์</a:t>
            </a:r>
          </a:p>
        </p:txBody>
      </p:sp>
      <p:sp>
        <p:nvSpPr>
          <p:cNvPr id="44035" name="Content Placeholder 4"/>
          <p:cNvSpPr>
            <a:spLocks noGrp="1"/>
          </p:cNvSpPr>
          <p:nvPr>
            <p:ph idx="1"/>
          </p:nvPr>
        </p:nvSpPr>
        <p:spPr>
          <a:xfrm>
            <a:off x="571500" y="150018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h-TH" sz="3000" dirty="0" smtClean="0"/>
              <a:t>เราสามารถอ้างถึงสมาชิกทุกตัวภายในอาร์เรย์อย่างอิสระ  ภายในขอบเขตของขนาดที่ได้ประกาศอาร์เรย์ไว้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h-TH" sz="3000" dirty="0" smtClean="0"/>
              <a:t>แต่การใช้อาร์เรย์มักจะเป็นการเข้าถึงสมาชิกในลักษณะทั่วไปโดยใช้ตัวแปรประเภท </a:t>
            </a:r>
            <a:r>
              <a:rPr lang="en-US" sz="3000" dirty="0" err="1" smtClean="0">
                <a:cs typeface="Cordia New" pitchFamily="34" charset="-34"/>
              </a:rPr>
              <a:t>int</a:t>
            </a:r>
            <a:r>
              <a:rPr lang="en-US" sz="3000" dirty="0" smtClean="0">
                <a:cs typeface="Cordia New" pitchFamily="34" charset="-34"/>
              </a:rPr>
              <a:t> </a:t>
            </a:r>
            <a:r>
              <a:rPr lang="th-TH" sz="3000" dirty="0" smtClean="0"/>
              <a:t>มาช่วย </a:t>
            </a:r>
          </a:p>
          <a:p>
            <a:pPr eaLnBrk="1" hangingPunct="1">
              <a:lnSpc>
                <a:spcPct val="90000"/>
              </a:lnSpc>
            </a:pPr>
            <a:r>
              <a:rPr lang="th-TH" sz="3000" dirty="0" smtClean="0"/>
              <a:t>สมมติให้ </a:t>
            </a:r>
            <a:r>
              <a:rPr lang="en-US" sz="3000" dirty="0" err="1" smtClean="0">
                <a:cs typeface="Cordia New" pitchFamily="34" charset="-34"/>
              </a:rPr>
              <a:t>i</a:t>
            </a:r>
            <a:r>
              <a:rPr lang="en-US" sz="3000" dirty="0" smtClean="0">
                <a:cs typeface="Cordia New" pitchFamily="34" charset="-34"/>
              </a:rPr>
              <a:t>, j, k </a:t>
            </a:r>
            <a:r>
              <a:rPr lang="th-TH" sz="3000" dirty="0" smtClean="0"/>
              <a:t>เป็นตัวแปรประเภท </a:t>
            </a:r>
            <a:r>
              <a:rPr lang="en-US" sz="3000" dirty="0" err="1" smtClean="0">
                <a:cs typeface="Cordia New" pitchFamily="34" charset="-34"/>
              </a:rPr>
              <a:t>int</a:t>
            </a:r>
            <a:endParaRPr lang="en-US" sz="3000" dirty="0" smtClean="0">
              <a:cs typeface="Cordia New" pitchFamily="34" charset="-34"/>
            </a:endParaRP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k = 0; k &lt; 9; k++)   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(“Value at %d  = %d\n”, k+1, table[k]);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table[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j] = 0;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table[7 – table[j]] = j;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itchFamily="34" charset="0"/>
              <a:buNone/>
            </a:pPr>
            <a:endParaRPr lang="th-TH" sz="3000" b="1" dirty="0" smtClean="0">
              <a:solidFill>
                <a:srgbClr val="0000FF"/>
              </a:solidFill>
              <a:latin typeface="Cordia New" pitchFamily="34" charset="-34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th-TH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31</a:t>
            </a:fld>
            <a:endParaRPr lang="th-TH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4"/>
          <p:cNvSpPr>
            <a:spLocks noChangeArrowheads="1"/>
          </p:cNvSpPr>
          <p:nvPr/>
        </p:nvSpPr>
        <p:spPr bwMode="auto">
          <a:xfrm>
            <a:off x="642938" y="4929188"/>
            <a:ext cx="6681787" cy="11430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th-TH" sz="4400" b="1">
                <a:solidFill>
                  <a:srgbClr val="660066"/>
                </a:solidFill>
                <a:latin typeface="Calibri" pitchFamily="34" charset="0"/>
                <a:cs typeface="CordiaUPC" pitchFamily="34" charset="-34"/>
              </a:rPr>
              <a:t>สิ่งที่ต้องระวัง</a:t>
            </a:r>
          </a:p>
        </p:txBody>
      </p:sp>
      <p:sp>
        <p:nvSpPr>
          <p:cNvPr id="4505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การอ้างถึงสมาชิกในอาร์เรย์</a:t>
            </a:r>
          </a:p>
        </p:txBody>
      </p:sp>
      <p:sp>
        <p:nvSpPr>
          <p:cNvPr id="4506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h-TH" smtClean="0"/>
              <a:t>ในภาษาซีจะไม่มีการกำหนดให้ตรวจสอบขอบเขตของอาร์เรย์ 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h-TH" smtClean="0"/>
              <a:t> โปรแกรมเมอร์จะต้องพยายามเขียนโปรแกรมที่เกี่ยวข้องกับสมาชิกของอาร์เรย์ภายในขอบเขตที่ประกาศอาร์เรย์ไว้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h-TH" smtClean="0"/>
              <a:t> หากมีการอ้างอิงถึงสมาชิกอาร์เรย์นอกขอบเขตที่ได้ระบุไว้ เช่น </a:t>
            </a:r>
            <a:r>
              <a:rPr lang="en-US" smtClean="0">
                <a:cs typeface="Cordia New" pitchFamily="34" charset="-34"/>
              </a:rPr>
              <a:t>table[12]  </a:t>
            </a:r>
            <a:r>
              <a:rPr lang="th-TH" smtClean="0"/>
              <a:t>สิ่งที่ได้คือ การไปอ่านข้อมูลในพื้นที่ของหน่วยความจำที่อาจจะเก็บค่าของตัวแปรตัวอื่น  หรือค่าอื่นใดที่ไม่อาจคาดเดาได้ </a:t>
            </a:r>
          </a:p>
          <a:p>
            <a:pPr eaLnBrk="1" hangingPunct="1"/>
            <a:endParaRPr lang="th-TH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32</a:t>
            </a:fld>
            <a:endParaRPr lang="th-TH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600" smtClean="0"/>
              <a:t>ให้อ่านค่าของจำนวนเต็ม 5 จำนวนจากคีย์บอร์ด  </a:t>
            </a:r>
            <a:br>
              <a:rPr lang="th-TH" sz="3600" smtClean="0"/>
            </a:br>
            <a:r>
              <a:rPr lang="th-TH" sz="3600" smtClean="0"/>
              <a:t>และแสดงผลในลำดับที่กลับกัน</a:t>
            </a:r>
          </a:p>
        </p:txBody>
      </p:sp>
      <p:sp>
        <p:nvSpPr>
          <p:cNvPr id="4608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include 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define  SIZE  5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main ( )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       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k;				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table[SIZE];			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for  (k = 0;  k &lt; SIZE;  k++)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("%d", &amp;table[k]);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for (k = SIZE-1; k &gt;= 0;  k--)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("%d\n", table[k]);		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2000" b="1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33</a:t>
            </a:fld>
            <a:endParaRPr lang="th-TH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สมาชิกของอาร์เรย์</a:t>
            </a:r>
          </a:p>
        </p:txBody>
      </p:sp>
      <p:sp>
        <p:nvSpPr>
          <p:cNvPr id="4710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th-TH" dirty="0" smtClean="0"/>
              <a:t>สมาชิกของอาร์เรย์อาจเป็นประเภทข้อมูลพื้นฐานใด ๆ ก็ได้  หรืออาจเป็นข้อมูลประเภท </a:t>
            </a:r>
            <a:r>
              <a:rPr lang="en-US" dirty="0" smtClean="0">
                <a:cs typeface="Cordia New" pitchFamily="34" charset="-34"/>
              </a:rPr>
              <a:t>Enumeration </a:t>
            </a:r>
            <a:r>
              <a:rPr lang="th-TH" dirty="0" smtClean="0"/>
              <a:t>เช่น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#define  TSIZE      10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#define  NAMESIZE   20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#define  ADDRSIZE   30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month { 	JAN, FEB, MAR, APR, MAY,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  		JUN, JUL, AUG, SEP, OCT,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  		NOV, DEC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}	</a:t>
            </a:r>
          </a:p>
          <a:p>
            <a:pPr eaLnBrk="1" hangingPunct="1"/>
            <a:endParaRPr lang="th-T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34</a:t>
            </a:fld>
            <a:endParaRPr lang="th-TH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สมาชิกของอาร์เรย์ </a:t>
            </a:r>
          </a:p>
        </p:txBody>
      </p:sp>
      <p:sp>
        <p:nvSpPr>
          <p:cNvPr id="4813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b="1" dirty="0" smtClean="0">
                <a:cs typeface="Cordia New" pitchFamily="34" charset="-34"/>
              </a:rPr>
              <a:t> 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month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Month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age[TSIZE];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float  size[TSIZE+1];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Month  date[8];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char   name[NAMESIZE], address[ADDRSIZE];</a:t>
            </a:r>
            <a:endParaRPr lang="th-TH" sz="2400" b="1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35</a:t>
            </a:fld>
            <a:endParaRPr lang="th-TH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1000125" y="285750"/>
            <a:ext cx="7010400" cy="990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4400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5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การใช้ตัวชี้กับอาร์เรย์ </a:t>
            </a:r>
          </a:p>
        </p:txBody>
      </p:sp>
      <p:sp>
        <p:nvSpPr>
          <p:cNvPr id="4915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th-TH" smtClean="0"/>
              <a:t>การทำงานใด ๆ ของอาร์เรย์สามารถใช้พอยน์เตอร์เข้ามาช่วย  ซึ่งจะทำให้มีความเร็วในการทำงานสูงขึ้น  สมมติว่ามีอาร์เรย์ </a:t>
            </a:r>
            <a:r>
              <a:rPr lang="en-US" smtClean="0">
                <a:cs typeface="Cordia New" pitchFamily="34" charset="-34"/>
              </a:rPr>
              <a:t>a </a:t>
            </a:r>
            <a:r>
              <a:rPr lang="th-TH" smtClean="0"/>
              <a:t>และพอยน์เตอร์ </a:t>
            </a:r>
            <a:r>
              <a:rPr lang="en-US" smtClean="0">
                <a:cs typeface="Cordia New" pitchFamily="34" charset="-34"/>
              </a:rPr>
              <a:t>pa </a:t>
            </a:r>
            <a:r>
              <a:rPr lang="th-TH" smtClean="0"/>
              <a:t>ดังนี้</a:t>
            </a:r>
          </a:p>
          <a:p>
            <a:pPr algn="just" eaLnBrk="1" hangingPunct="1"/>
            <a:r>
              <a:rPr lang="en-US" smtClean="0">
                <a:cs typeface="Cordia New" pitchFamily="34" charset="-34"/>
              </a:rPr>
              <a:t>int   a[10];</a:t>
            </a:r>
          </a:p>
          <a:p>
            <a:pPr algn="just" eaLnBrk="1" hangingPunct="1"/>
            <a:r>
              <a:rPr lang="en-US" smtClean="0">
                <a:cs typeface="Cordia New" pitchFamily="34" charset="-34"/>
              </a:rPr>
              <a:t>int   *pa;</a:t>
            </a:r>
          </a:p>
          <a:p>
            <a:pPr algn="just" eaLnBrk="1" hangingPunct="1"/>
            <a:r>
              <a:rPr lang="th-TH" smtClean="0"/>
              <a:t>กำหนดให้พอยน์เตอร์ </a:t>
            </a:r>
            <a:r>
              <a:rPr lang="en-US" smtClean="0">
                <a:cs typeface="Cordia New" pitchFamily="34" charset="-34"/>
              </a:rPr>
              <a:t>pa </a:t>
            </a:r>
            <a:r>
              <a:rPr lang="th-TH" smtClean="0"/>
              <a:t>ชี้ไปยังอาร์เรย์ </a:t>
            </a:r>
            <a:r>
              <a:rPr lang="en-US" smtClean="0">
                <a:cs typeface="Cordia New" pitchFamily="34" charset="-34"/>
              </a:rPr>
              <a:t>a </a:t>
            </a:r>
            <a:r>
              <a:rPr lang="th-TH" smtClean="0"/>
              <a:t>ด้วยคำสั่ง</a:t>
            </a:r>
          </a:p>
          <a:p>
            <a:pPr lvl="2" algn="just" eaLnBrk="1" hangingPunct="1"/>
            <a:r>
              <a:rPr lang="en-US" smtClean="0">
                <a:cs typeface="Cordia New" pitchFamily="34" charset="-34"/>
              </a:rPr>
              <a:t>pa = &amp;a[0];  /*  </a:t>
            </a:r>
            <a:r>
              <a:rPr lang="th-TH" smtClean="0"/>
              <a:t>หรือใช้คำสั่ง  </a:t>
            </a:r>
            <a:r>
              <a:rPr lang="en-US" smtClean="0">
                <a:cs typeface="Cordia New" pitchFamily="34" charset="-34"/>
              </a:rPr>
              <a:t>pa = a; </a:t>
            </a:r>
            <a:r>
              <a:rPr lang="th-TH" smtClean="0"/>
              <a:t> </a:t>
            </a:r>
            <a:r>
              <a:rPr lang="en-US" smtClean="0">
                <a:cs typeface="Cordia New" pitchFamily="34" charset="-34"/>
              </a:rPr>
              <a:t>*/</a:t>
            </a:r>
          </a:p>
          <a:p>
            <a:pPr lvl="2" algn="just" eaLnBrk="1" hangingPunct="1"/>
            <a:r>
              <a:rPr lang="en-US" smtClean="0">
                <a:cs typeface="Cordia New" pitchFamily="34" charset="-34"/>
              </a:rPr>
              <a:t>pa  </a:t>
            </a:r>
            <a:r>
              <a:rPr lang="th-TH" smtClean="0"/>
              <a:t>จะเก็บค่าแอดเดรสเริ่มต้นของอาร์เรย์ </a:t>
            </a:r>
            <a:r>
              <a:rPr lang="en-US" smtClean="0">
                <a:cs typeface="Cordia New" pitchFamily="34" charset="-34"/>
              </a:rPr>
              <a:t>a</a:t>
            </a:r>
            <a:endParaRPr lang="th-TH" smtClean="0"/>
          </a:p>
          <a:p>
            <a:pPr eaLnBrk="1" hangingPunct="1"/>
            <a:endParaRPr lang="th-TH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36</a:t>
            </a:fld>
            <a:endParaRPr lang="th-TH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357438" y="1285875"/>
            <a:ext cx="769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b="1">
                <a:solidFill>
                  <a:srgbClr val="660066"/>
                </a:solidFill>
                <a:latin typeface="Cordia New" pitchFamily="34" charset="-34"/>
                <a:cs typeface="Cordia New" pitchFamily="34" charset="-34"/>
              </a:rPr>
              <a:t>แสดงตัวชี้ชี้ไปยังแอดเดรสเริ่มต้นของอาร์เรย์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228600" y="1524000"/>
            <a:ext cx="8721725" cy="3203575"/>
            <a:chOff x="3312" y="9216"/>
            <a:chExt cx="5760" cy="1440"/>
          </a:xfrm>
        </p:grpSpPr>
        <p:grpSp>
          <p:nvGrpSpPr>
            <p:cNvPr id="50181" name="Group 4"/>
            <p:cNvGrpSpPr>
              <a:grpSpLocks/>
            </p:cNvGrpSpPr>
            <p:nvPr/>
          </p:nvGrpSpPr>
          <p:grpSpPr bwMode="auto">
            <a:xfrm>
              <a:off x="4464" y="9792"/>
              <a:ext cx="4608" cy="864"/>
              <a:chOff x="3888" y="9504"/>
              <a:chExt cx="4608" cy="864"/>
            </a:xfrm>
          </p:grpSpPr>
          <p:sp>
            <p:nvSpPr>
              <p:cNvPr id="50185" name="Rectangle 5"/>
              <p:cNvSpPr>
                <a:spLocks noChangeArrowheads="1"/>
              </p:cNvSpPr>
              <p:nvPr/>
            </p:nvSpPr>
            <p:spPr bwMode="auto">
              <a:xfrm>
                <a:off x="4176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50186" name="Text Box 6"/>
              <p:cNvSpPr txBox="1">
                <a:spLocks noChangeArrowheads="1"/>
              </p:cNvSpPr>
              <p:nvPr/>
            </p:nvSpPr>
            <p:spPr bwMode="auto">
              <a:xfrm>
                <a:off x="4176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a[0]</a:t>
                </a:r>
              </a:p>
            </p:txBody>
          </p:sp>
          <p:sp>
            <p:nvSpPr>
              <p:cNvPr id="50187" name="Rectangle 7"/>
              <p:cNvSpPr>
                <a:spLocks noChangeArrowheads="1"/>
              </p:cNvSpPr>
              <p:nvPr/>
            </p:nvSpPr>
            <p:spPr bwMode="auto">
              <a:xfrm>
                <a:off x="5040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50188" name="Text Box 8"/>
              <p:cNvSpPr txBox="1">
                <a:spLocks noChangeArrowheads="1"/>
              </p:cNvSpPr>
              <p:nvPr/>
            </p:nvSpPr>
            <p:spPr bwMode="auto">
              <a:xfrm>
                <a:off x="5040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a[1]</a:t>
                </a:r>
              </a:p>
            </p:txBody>
          </p:sp>
          <p:sp>
            <p:nvSpPr>
              <p:cNvPr id="50189" name="Rectangle 9"/>
              <p:cNvSpPr>
                <a:spLocks noChangeArrowheads="1"/>
              </p:cNvSpPr>
              <p:nvPr/>
            </p:nvSpPr>
            <p:spPr bwMode="auto">
              <a:xfrm>
                <a:off x="5904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50190" name="Text Box 10"/>
              <p:cNvSpPr txBox="1">
                <a:spLocks noChangeArrowheads="1"/>
              </p:cNvSpPr>
              <p:nvPr/>
            </p:nvSpPr>
            <p:spPr bwMode="auto">
              <a:xfrm>
                <a:off x="5904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a[2]</a:t>
                </a:r>
              </a:p>
            </p:txBody>
          </p:sp>
          <p:sp>
            <p:nvSpPr>
              <p:cNvPr id="50191" name="Rectangle 11"/>
              <p:cNvSpPr>
                <a:spLocks noChangeArrowheads="1"/>
              </p:cNvSpPr>
              <p:nvPr/>
            </p:nvSpPr>
            <p:spPr bwMode="auto">
              <a:xfrm>
                <a:off x="6768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50192" name="Rectangle 12"/>
              <p:cNvSpPr>
                <a:spLocks noChangeArrowheads="1"/>
              </p:cNvSpPr>
              <p:nvPr/>
            </p:nvSpPr>
            <p:spPr bwMode="auto">
              <a:xfrm>
                <a:off x="7632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50193" name="Text Box 13"/>
              <p:cNvSpPr txBox="1">
                <a:spLocks noChangeArrowheads="1"/>
              </p:cNvSpPr>
              <p:nvPr/>
            </p:nvSpPr>
            <p:spPr bwMode="auto">
              <a:xfrm>
                <a:off x="7632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a[9]</a:t>
                </a:r>
              </a:p>
            </p:txBody>
          </p:sp>
          <p:sp>
            <p:nvSpPr>
              <p:cNvPr id="50194" name="Text Box 14"/>
              <p:cNvSpPr txBox="1">
                <a:spLocks noChangeArrowheads="1"/>
              </p:cNvSpPr>
              <p:nvPr/>
            </p:nvSpPr>
            <p:spPr bwMode="auto">
              <a:xfrm>
                <a:off x="3888" y="9504"/>
                <a:ext cx="720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</a:t>
                </a:r>
              </a:p>
            </p:txBody>
          </p:sp>
          <p:sp>
            <p:nvSpPr>
              <p:cNvPr id="50195" name="Line 15"/>
              <p:cNvSpPr>
                <a:spLocks noChangeShapeType="1"/>
              </p:cNvSpPr>
              <p:nvPr/>
            </p:nvSpPr>
            <p:spPr bwMode="auto">
              <a:xfrm>
                <a:off x="6912" y="9732"/>
                <a:ext cx="576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</p:grpSp>
        <p:sp>
          <p:nvSpPr>
            <p:cNvPr id="50182" name="Rectangle 16"/>
            <p:cNvSpPr>
              <a:spLocks noChangeArrowheads="1"/>
            </p:cNvSpPr>
            <p:nvPr/>
          </p:nvSpPr>
          <p:spPr bwMode="auto">
            <a:xfrm>
              <a:off x="3744" y="9216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50183" name="Text Box 17"/>
            <p:cNvSpPr txBox="1">
              <a:spLocks noChangeArrowheads="1"/>
            </p:cNvSpPr>
            <p:nvPr/>
          </p:nvSpPr>
          <p:spPr bwMode="auto">
            <a:xfrm>
              <a:off x="3312" y="9216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pa</a:t>
              </a:r>
            </a:p>
          </p:txBody>
        </p:sp>
        <p:sp>
          <p:nvSpPr>
            <p:cNvPr id="50184" name="Arc 18"/>
            <p:cNvSpPr>
              <a:spLocks/>
            </p:cNvSpPr>
            <p:nvPr/>
          </p:nvSpPr>
          <p:spPr bwMode="auto">
            <a:xfrm>
              <a:off x="4176" y="9360"/>
              <a:ext cx="57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37</a:t>
            </a:fld>
            <a:endParaRPr lang="th-TH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การนำไปใช้งาน</a:t>
            </a:r>
          </a:p>
        </p:txBody>
      </p:sp>
      <p:sp>
        <p:nvSpPr>
          <p:cNvPr id="51203" name="Content Placeholder 4"/>
          <p:cNvSpPr>
            <a:spLocks noGrp="1"/>
          </p:cNvSpPr>
          <p:nvPr>
            <p:ph idx="1"/>
          </p:nvPr>
        </p:nvSpPr>
        <p:spPr>
          <a:xfrm>
            <a:off x="179388" y="1124744"/>
            <a:ext cx="8785225" cy="518398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ct val="50000"/>
              </a:spcBef>
            </a:pPr>
            <a:r>
              <a:rPr lang="th-TH" dirty="0" smtClean="0"/>
              <a:t>จะสามารถอ่านค่าอาร์เรย์ผ่านพอยน์เตอร์ได้ดังนี้</a:t>
            </a:r>
          </a:p>
          <a:p>
            <a:pPr lvl="2" eaLnBrk="1" hangingPunct="1"/>
            <a:r>
              <a:rPr lang="en-US" dirty="0" smtClean="0">
                <a:cs typeface="Cordia New" pitchFamily="34" charset="-34"/>
              </a:rPr>
              <a:t>x  =  *pa;</a:t>
            </a:r>
          </a:p>
          <a:p>
            <a:pPr eaLnBrk="1" hangingPunct="1"/>
            <a:r>
              <a:rPr lang="th-TH" dirty="0" smtClean="0"/>
              <a:t>จะเป็นการกำหนดค่าให้ </a:t>
            </a:r>
            <a:r>
              <a:rPr lang="en-US" dirty="0" smtClean="0">
                <a:cs typeface="Cordia New" pitchFamily="34" charset="-34"/>
              </a:rPr>
              <a:t>x </a:t>
            </a:r>
            <a:r>
              <a:rPr lang="th-TH" dirty="0" smtClean="0"/>
              <a:t>มีค่าเท่ากับ </a:t>
            </a:r>
            <a:r>
              <a:rPr lang="en-US" dirty="0" smtClean="0">
                <a:cs typeface="Cordia New" pitchFamily="34" charset="-34"/>
              </a:rPr>
              <a:t>a[0]  </a:t>
            </a:r>
            <a:r>
              <a:rPr lang="th-TH" dirty="0" smtClean="0"/>
              <a:t>การเลื่อนไปอ่านค่าสมาชิกตำแหน่งต่าง ๆ ของอาร์เรย์ผ่านทางพอยน์เตอร์สามารถทำได้โดยการเพิ่มค่าพอยน์เตอร์ขึ้น 1  เพื่อเลื่อนไปยังตำแหน่งถัดไป  หรือเพิ่มค่าขึ้น </a:t>
            </a:r>
            <a:r>
              <a:rPr lang="en-US" dirty="0" smtClean="0">
                <a:cs typeface="Cordia New" pitchFamily="34" charset="-34"/>
              </a:rPr>
              <a:t>N </a:t>
            </a:r>
            <a:r>
              <a:rPr lang="th-TH" dirty="0" smtClean="0"/>
              <a:t>เพื่อเลื่อนไป </a:t>
            </a:r>
            <a:r>
              <a:rPr lang="en-US" dirty="0" smtClean="0">
                <a:cs typeface="Cordia New" pitchFamily="34" charset="-34"/>
              </a:rPr>
              <a:t>N </a:t>
            </a:r>
            <a:r>
              <a:rPr lang="th-TH" dirty="0" smtClean="0"/>
              <a:t>ตำแหน่ง    หรืออาจจะลดค่าเพื่อเลื่อนตำแหน่งลง</a:t>
            </a:r>
          </a:p>
          <a:p>
            <a:pPr eaLnBrk="1" hangingPunct="1">
              <a:spcBef>
                <a:spcPct val="50000"/>
              </a:spcBef>
            </a:pPr>
            <a:r>
              <a:rPr lang="th-TH" dirty="0" smtClean="0"/>
              <a:t>กรณีที่ </a:t>
            </a:r>
            <a:r>
              <a:rPr lang="en-US" dirty="0" smtClean="0">
                <a:cs typeface="Cordia New" pitchFamily="34" charset="-34"/>
              </a:rPr>
              <a:t>pa </a:t>
            </a:r>
            <a:r>
              <a:rPr lang="th-TH" dirty="0" smtClean="0"/>
              <a:t>ชี้อยู่ที่ </a:t>
            </a:r>
            <a:r>
              <a:rPr lang="en-US" dirty="0" smtClean="0">
                <a:cs typeface="Cordia New" pitchFamily="34" charset="-34"/>
              </a:rPr>
              <a:t>a[0]  </a:t>
            </a:r>
            <a:r>
              <a:rPr lang="th-TH" dirty="0" smtClean="0"/>
              <a:t>คำสั่ง</a:t>
            </a:r>
          </a:p>
          <a:p>
            <a:pPr lvl="1" algn="just" eaLnBrk="1" hangingPunct="1">
              <a:buNone/>
            </a:pPr>
            <a:r>
              <a:rPr lang="en-US" dirty="0" smtClean="0">
                <a:cs typeface="Cordia New" pitchFamily="34" charset="-34"/>
              </a:rPr>
              <a:t>pa+1;</a:t>
            </a:r>
          </a:p>
          <a:p>
            <a:pPr eaLnBrk="1" hangingPunct="1"/>
            <a:r>
              <a:rPr lang="th-TH" dirty="0" smtClean="0"/>
              <a:t>จะเป็นการอ้างถึงแอดเดรสของ </a:t>
            </a:r>
            <a:r>
              <a:rPr lang="en-US" dirty="0" smtClean="0">
                <a:cs typeface="Cordia New" pitchFamily="34" charset="-34"/>
              </a:rPr>
              <a:t>a[1]  </a:t>
            </a:r>
            <a:endParaRPr lang="th-TH" dirty="0" smtClean="0"/>
          </a:p>
          <a:p>
            <a:pPr eaLnBrk="1" hangingPunct="1"/>
            <a:r>
              <a:rPr lang="th-TH" dirty="0" smtClean="0"/>
              <a:t>หากเป็น </a:t>
            </a:r>
            <a:r>
              <a:rPr lang="en-US" dirty="0" err="1" smtClean="0">
                <a:cs typeface="Cordia New" pitchFamily="34" charset="-34"/>
              </a:rPr>
              <a:t>pa+i</a:t>
            </a:r>
            <a:r>
              <a:rPr lang="en-US" dirty="0" smtClean="0">
                <a:cs typeface="Cordia New" pitchFamily="34" charset="-34"/>
              </a:rPr>
              <a:t>  </a:t>
            </a:r>
            <a:r>
              <a:rPr lang="th-TH" dirty="0" smtClean="0"/>
              <a:t>เป็นการอ้างถึงแอดเดรส </a:t>
            </a:r>
            <a:r>
              <a:rPr lang="en-US" dirty="0" smtClean="0">
                <a:cs typeface="Cordia New" pitchFamily="34" charset="-34"/>
              </a:rPr>
              <a:t>a[</a:t>
            </a:r>
            <a:r>
              <a:rPr lang="en-US" dirty="0" err="1" smtClean="0">
                <a:cs typeface="Cordia New" pitchFamily="34" charset="-34"/>
              </a:rPr>
              <a:t>i</a:t>
            </a:r>
            <a:r>
              <a:rPr lang="en-US" dirty="0" smtClean="0">
                <a:cs typeface="Cordia New" pitchFamily="34" charset="-34"/>
              </a:rPr>
              <a:t>]  </a:t>
            </a:r>
            <a:r>
              <a:rPr lang="th-TH" dirty="0" smtClean="0"/>
              <a:t>หากต้องการอ้างถึงข้อมูลภายในของสมาชิกของอาร์เรย์ตำแหน่งที่ </a:t>
            </a:r>
            <a:r>
              <a:rPr lang="en-US" dirty="0" smtClean="0">
                <a:cs typeface="Cordia New" pitchFamily="34" charset="-34"/>
              </a:rPr>
              <a:t>a[</a:t>
            </a:r>
            <a:r>
              <a:rPr lang="en-US" dirty="0" err="1" smtClean="0">
                <a:cs typeface="Cordia New" pitchFamily="34" charset="-34"/>
              </a:rPr>
              <a:t>i</a:t>
            </a:r>
            <a:r>
              <a:rPr lang="en-US" dirty="0" smtClean="0">
                <a:cs typeface="Cordia New" pitchFamily="34" charset="-34"/>
              </a:rPr>
              <a:t>] </a:t>
            </a:r>
            <a:r>
              <a:rPr lang="th-TH" dirty="0" smtClean="0"/>
              <a:t>จะใช้  </a:t>
            </a:r>
            <a:r>
              <a:rPr lang="en-US" dirty="0" smtClean="0">
                <a:cs typeface="Cordia New" pitchFamily="34" charset="-34"/>
              </a:rPr>
              <a:t>*(</a:t>
            </a:r>
            <a:r>
              <a:rPr lang="en-US" dirty="0" err="1" smtClean="0">
                <a:cs typeface="Cordia New" pitchFamily="34" charset="-34"/>
              </a:rPr>
              <a:t>pa+i</a:t>
            </a:r>
            <a:r>
              <a:rPr lang="en-US" dirty="0" smtClean="0">
                <a:cs typeface="Cordia New" pitchFamily="34" charset="-34"/>
              </a:rPr>
              <a:t>) </a:t>
            </a:r>
          </a:p>
          <a:p>
            <a:pPr eaLnBrk="1" hangingPunct="1"/>
            <a:endParaRPr lang="en-US" dirty="0" smtClean="0">
              <a:cs typeface="Cordia New" pitchFamily="34" charset="-34"/>
            </a:endParaRPr>
          </a:p>
          <a:p>
            <a:pPr eaLnBrk="1" hangingPunct="1"/>
            <a:endParaRPr lang="th-T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38</a:t>
            </a:fld>
            <a:endParaRPr lang="th-TH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285875" y="4572000"/>
            <a:ext cx="7672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b="1">
                <a:solidFill>
                  <a:srgbClr val="660066"/>
                </a:solidFill>
                <a:latin typeface="Calibri" pitchFamily="34" charset="0"/>
                <a:cs typeface="CordiaUPC" pitchFamily="34" charset="-34"/>
              </a:rPr>
              <a:t>การอ้างถึงตำแหน่งในอาร์เรย์ผ่านตัวชี้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609600" y="1447800"/>
            <a:ext cx="7948613" cy="3429000"/>
            <a:chOff x="3168" y="2880"/>
            <a:chExt cx="5760" cy="1440"/>
          </a:xfrm>
        </p:grpSpPr>
        <p:grpSp>
          <p:nvGrpSpPr>
            <p:cNvPr id="53253" name="Group 4"/>
            <p:cNvGrpSpPr>
              <a:grpSpLocks/>
            </p:cNvGrpSpPr>
            <p:nvPr/>
          </p:nvGrpSpPr>
          <p:grpSpPr bwMode="auto">
            <a:xfrm>
              <a:off x="4320" y="3456"/>
              <a:ext cx="4608" cy="864"/>
              <a:chOff x="3888" y="9504"/>
              <a:chExt cx="4608" cy="864"/>
            </a:xfrm>
          </p:grpSpPr>
          <p:sp>
            <p:nvSpPr>
              <p:cNvPr id="53261" name="Rectangle 5"/>
              <p:cNvSpPr>
                <a:spLocks noChangeArrowheads="1"/>
              </p:cNvSpPr>
              <p:nvPr/>
            </p:nvSpPr>
            <p:spPr bwMode="auto">
              <a:xfrm>
                <a:off x="4176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53262" name="Text Box 6"/>
              <p:cNvSpPr txBox="1">
                <a:spLocks noChangeArrowheads="1"/>
              </p:cNvSpPr>
              <p:nvPr/>
            </p:nvSpPr>
            <p:spPr bwMode="auto">
              <a:xfrm>
                <a:off x="4176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a[0]</a:t>
                </a:r>
              </a:p>
            </p:txBody>
          </p:sp>
          <p:sp>
            <p:nvSpPr>
              <p:cNvPr id="53263" name="Rectangle 7"/>
              <p:cNvSpPr>
                <a:spLocks noChangeArrowheads="1"/>
              </p:cNvSpPr>
              <p:nvPr/>
            </p:nvSpPr>
            <p:spPr bwMode="auto">
              <a:xfrm>
                <a:off x="5040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53264" name="Text Box 8"/>
              <p:cNvSpPr txBox="1">
                <a:spLocks noChangeArrowheads="1"/>
              </p:cNvSpPr>
              <p:nvPr/>
            </p:nvSpPr>
            <p:spPr bwMode="auto">
              <a:xfrm>
                <a:off x="5040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a[1]</a:t>
                </a:r>
              </a:p>
            </p:txBody>
          </p:sp>
          <p:sp>
            <p:nvSpPr>
              <p:cNvPr id="53265" name="Rectangle 9"/>
              <p:cNvSpPr>
                <a:spLocks noChangeArrowheads="1"/>
              </p:cNvSpPr>
              <p:nvPr/>
            </p:nvSpPr>
            <p:spPr bwMode="auto">
              <a:xfrm>
                <a:off x="5904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53266" name="Text Box 10"/>
              <p:cNvSpPr txBox="1">
                <a:spLocks noChangeArrowheads="1"/>
              </p:cNvSpPr>
              <p:nvPr/>
            </p:nvSpPr>
            <p:spPr bwMode="auto">
              <a:xfrm>
                <a:off x="5904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a[2]</a:t>
                </a:r>
              </a:p>
            </p:txBody>
          </p:sp>
          <p:sp>
            <p:nvSpPr>
              <p:cNvPr id="53267" name="Rectangle 11"/>
              <p:cNvSpPr>
                <a:spLocks noChangeArrowheads="1"/>
              </p:cNvSpPr>
              <p:nvPr/>
            </p:nvSpPr>
            <p:spPr bwMode="auto">
              <a:xfrm>
                <a:off x="6768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53268" name="Rectangle 12"/>
              <p:cNvSpPr>
                <a:spLocks noChangeArrowheads="1"/>
              </p:cNvSpPr>
              <p:nvPr/>
            </p:nvSpPr>
            <p:spPr bwMode="auto">
              <a:xfrm>
                <a:off x="7632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53269" name="Text Box 13"/>
              <p:cNvSpPr txBox="1">
                <a:spLocks noChangeArrowheads="1"/>
              </p:cNvSpPr>
              <p:nvPr/>
            </p:nvSpPr>
            <p:spPr bwMode="auto">
              <a:xfrm>
                <a:off x="7632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a[9]</a:t>
                </a:r>
              </a:p>
            </p:txBody>
          </p:sp>
          <p:sp>
            <p:nvSpPr>
              <p:cNvPr id="53270" name="Text Box 14"/>
              <p:cNvSpPr txBox="1">
                <a:spLocks noChangeArrowheads="1"/>
              </p:cNvSpPr>
              <p:nvPr/>
            </p:nvSpPr>
            <p:spPr bwMode="auto">
              <a:xfrm>
                <a:off x="3888" y="9504"/>
                <a:ext cx="720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</a:t>
                </a:r>
              </a:p>
            </p:txBody>
          </p:sp>
          <p:sp>
            <p:nvSpPr>
              <p:cNvPr id="53271" name="Line 15"/>
              <p:cNvSpPr>
                <a:spLocks noChangeShapeType="1"/>
              </p:cNvSpPr>
              <p:nvPr/>
            </p:nvSpPr>
            <p:spPr bwMode="auto">
              <a:xfrm>
                <a:off x="6912" y="9732"/>
                <a:ext cx="576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</p:grpSp>
        <p:sp>
          <p:nvSpPr>
            <p:cNvPr id="53254" name="Rectangle 16"/>
            <p:cNvSpPr>
              <a:spLocks noChangeArrowheads="1"/>
            </p:cNvSpPr>
            <p:nvPr/>
          </p:nvSpPr>
          <p:spPr bwMode="auto">
            <a:xfrm>
              <a:off x="3600" y="2880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53255" name="Text Box 17"/>
            <p:cNvSpPr txBox="1">
              <a:spLocks noChangeArrowheads="1"/>
            </p:cNvSpPr>
            <p:nvPr/>
          </p:nvSpPr>
          <p:spPr bwMode="auto">
            <a:xfrm>
              <a:off x="3168" y="2880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pa</a:t>
              </a:r>
            </a:p>
          </p:txBody>
        </p:sp>
        <p:sp>
          <p:nvSpPr>
            <p:cNvPr id="53256" name="Arc 18"/>
            <p:cNvSpPr>
              <a:spLocks/>
            </p:cNvSpPr>
            <p:nvPr/>
          </p:nvSpPr>
          <p:spPr bwMode="auto">
            <a:xfrm>
              <a:off x="4032" y="3024"/>
              <a:ext cx="57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53257" name="Text Box 19"/>
            <p:cNvSpPr txBox="1">
              <a:spLocks noChangeArrowheads="1"/>
            </p:cNvSpPr>
            <p:nvPr/>
          </p:nvSpPr>
          <p:spPr bwMode="auto">
            <a:xfrm>
              <a:off x="4752" y="2880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pa+1</a:t>
              </a:r>
            </a:p>
          </p:txBody>
        </p:sp>
        <p:sp>
          <p:nvSpPr>
            <p:cNvPr id="53258" name="Arc 20"/>
            <p:cNvSpPr>
              <a:spLocks/>
            </p:cNvSpPr>
            <p:nvPr/>
          </p:nvSpPr>
          <p:spPr bwMode="auto">
            <a:xfrm>
              <a:off x="5184" y="3168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53259" name="Text Box 21"/>
            <p:cNvSpPr txBox="1">
              <a:spLocks noChangeArrowheads="1"/>
            </p:cNvSpPr>
            <p:nvPr/>
          </p:nvSpPr>
          <p:spPr bwMode="auto">
            <a:xfrm>
              <a:off x="5616" y="2880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pa+2</a:t>
              </a:r>
            </a:p>
          </p:txBody>
        </p:sp>
        <p:sp>
          <p:nvSpPr>
            <p:cNvPr id="53260" name="Arc 22"/>
            <p:cNvSpPr>
              <a:spLocks/>
            </p:cNvSpPr>
            <p:nvPr/>
          </p:nvSpPr>
          <p:spPr bwMode="auto">
            <a:xfrm>
              <a:off x="6048" y="3168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39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>
                <a:latin typeface="Cordia New" pitchFamily="34" charset="-34"/>
              </a:rPr>
              <a:t> </a:t>
            </a:r>
            <a:r>
              <a:rPr lang="th-TH" dirty="0" smtClean="0"/>
              <a:t>ภาพจำลองการแทนข้อมูลในหน่วยความจำแบบปกติ</a:t>
            </a:r>
          </a:p>
        </p:txBody>
      </p:sp>
      <p:sp>
        <p:nvSpPr>
          <p:cNvPr id="16387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th-TH" dirty="0" smtClean="0"/>
          </a:p>
        </p:txBody>
      </p:sp>
      <p:grpSp>
        <p:nvGrpSpPr>
          <p:cNvPr id="16388" name="Group 73"/>
          <p:cNvGrpSpPr>
            <a:grpSpLocks/>
          </p:cNvGrpSpPr>
          <p:nvPr/>
        </p:nvGrpSpPr>
        <p:grpSpPr bwMode="auto">
          <a:xfrm>
            <a:off x="1162050" y="1628775"/>
            <a:ext cx="6032500" cy="3568700"/>
            <a:chOff x="192" y="576"/>
            <a:chExt cx="3800" cy="2248"/>
          </a:xfrm>
        </p:grpSpPr>
        <p:grpSp>
          <p:nvGrpSpPr>
            <p:cNvPr id="16398" name="Group 56"/>
            <p:cNvGrpSpPr>
              <a:grpSpLocks/>
            </p:cNvGrpSpPr>
            <p:nvPr/>
          </p:nvGrpSpPr>
          <p:grpSpPr bwMode="auto">
            <a:xfrm>
              <a:off x="1728" y="864"/>
              <a:ext cx="2264" cy="1960"/>
              <a:chOff x="1584" y="496"/>
              <a:chExt cx="2264" cy="1960"/>
            </a:xfrm>
          </p:grpSpPr>
          <p:sp>
            <p:nvSpPr>
              <p:cNvPr id="16400" name="Line 45"/>
              <p:cNvSpPr>
                <a:spLocks noChangeShapeType="1"/>
              </p:cNvSpPr>
              <p:nvPr/>
            </p:nvSpPr>
            <p:spPr bwMode="auto">
              <a:xfrm>
                <a:off x="2016" y="576"/>
                <a:ext cx="0" cy="18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6401" name="Line 46"/>
              <p:cNvSpPr>
                <a:spLocks noChangeShapeType="1"/>
              </p:cNvSpPr>
              <p:nvPr/>
            </p:nvSpPr>
            <p:spPr bwMode="auto">
              <a:xfrm>
                <a:off x="2880" y="576"/>
                <a:ext cx="0" cy="18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6402" name="Line 47"/>
              <p:cNvSpPr>
                <a:spLocks noChangeShapeType="1"/>
              </p:cNvSpPr>
              <p:nvPr/>
            </p:nvSpPr>
            <p:spPr bwMode="auto">
              <a:xfrm>
                <a:off x="2016" y="864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6403" name="Line 48"/>
              <p:cNvSpPr>
                <a:spLocks noChangeShapeType="1"/>
              </p:cNvSpPr>
              <p:nvPr/>
            </p:nvSpPr>
            <p:spPr bwMode="auto">
              <a:xfrm>
                <a:off x="2016" y="1248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6404" name="Line 49"/>
              <p:cNvSpPr>
                <a:spLocks noChangeShapeType="1"/>
              </p:cNvSpPr>
              <p:nvPr/>
            </p:nvSpPr>
            <p:spPr bwMode="auto">
              <a:xfrm>
                <a:off x="2016" y="1640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6405" name="Line 50"/>
              <p:cNvSpPr>
                <a:spLocks noChangeShapeType="1"/>
              </p:cNvSpPr>
              <p:nvPr/>
            </p:nvSpPr>
            <p:spPr bwMode="auto">
              <a:xfrm>
                <a:off x="2016" y="2008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6406" name="Text Box 51"/>
              <p:cNvSpPr txBox="1">
                <a:spLocks noChangeArrowheads="1"/>
              </p:cNvSpPr>
              <p:nvPr/>
            </p:nvSpPr>
            <p:spPr bwMode="auto">
              <a:xfrm>
                <a:off x="1584" y="864"/>
                <a:ext cx="3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th-TH" b="1">
                    <a:latin typeface="Calibri" pitchFamily="34" charset="0"/>
                    <a:cs typeface="Cordia New" pitchFamily="34" charset="-34"/>
                  </a:rPr>
                  <a:t>i</a:t>
                </a:r>
              </a:p>
            </p:txBody>
          </p:sp>
          <p:sp>
            <p:nvSpPr>
              <p:cNvPr id="16407" name="Text Box 52"/>
              <p:cNvSpPr txBox="1">
                <a:spLocks noChangeArrowheads="1"/>
              </p:cNvSpPr>
              <p:nvPr/>
            </p:nvSpPr>
            <p:spPr bwMode="auto">
              <a:xfrm>
                <a:off x="2888" y="880"/>
                <a:ext cx="960" cy="1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th-TH" b="1">
                    <a:latin typeface="Calibri" pitchFamily="34" charset="0"/>
                    <a:cs typeface="Cordia New" pitchFamily="34" charset="-34"/>
                  </a:rPr>
                  <a:t>400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th-TH" b="1">
                    <a:latin typeface="Calibri" pitchFamily="34" charset="0"/>
                    <a:cs typeface="Cordia New" pitchFamily="34" charset="-34"/>
                  </a:rPr>
                  <a:t>402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th-TH" b="1">
                    <a:latin typeface="Calibri" pitchFamily="34" charset="0"/>
                    <a:cs typeface="Cordia New" pitchFamily="34" charset="-34"/>
                  </a:rPr>
                  <a:t>404</a:t>
                </a:r>
              </a:p>
            </p:txBody>
          </p:sp>
          <p:sp>
            <p:nvSpPr>
              <p:cNvPr id="16408" name="Line 54"/>
              <p:cNvSpPr>
                <a:spLocks noChangeShapeType="1"/>
              </p:cNvSpPr>
              <p:nvPr/>
            </p:nvSpPr>
            <p:spPr bwMode="auto">
              <a:xfrm>
                <a:off x="3072" y="49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6409" name="Line 55"/>
              <p:cNvSpPr>
                <a:spLocks noChangeShapeType="1"/>
              </p:cNvSpPr>
              <p:nvPr/>
            </p:nvSpPr>
            <p:spPr bwMode="auto">
              <a:xfrm>
                <a:off x="3072" y="212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16399" name="Text Box 68"/>
            <p:cNvSpPr txBox="1">
              <a:spLocks noChangeArrowheads="1"/>
            </p:cNvSpPr>
            <p:nvPr/>
          </p:nvSpPr>
          <p:spPr bwMode="auto">
            <a:xfrm>
              <a:off x="192" y="576"/>
              <a:ext cx="76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th-TH" sz="3200" b="1">
                <a:latin typeface="Calibri" pitchFamily="34" charset="0"/>
                <a:cs typeface="Cordia New" pitchFamily="34" charset="-34"/>
              </a:endParaRPr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1295400" y="2398713"/>
            <a:ext cx="4191000" cy="869950"/>
            <a:chOff x="192" y="1008"/>
            <a:chExt cx="2640" cy="548"/>
          </a:xfrm>
        </p:grpSpPr>
        <p:sp>
          <p:nvSpPr>
            <p:cNvPr id="16396" name="Text Box 69"/>
            <p:cNvSpPr txBox="1">
              <a:spLocks noChangeArrowheads="1"/>
            </p:cNvSpPr>
            <p:nvPr/>
          </p:nvSpPr>
          <p:spPr bwMode="auto">
            <a:xfrm>
              <a:off x="192" y="1008"/>
              <a:ext cx="1293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  <a:cs typeface="Courier New" pitchFamily="49" charset="0"/>
                </a:rPr>
                <a:t>int i;</a:t>
              </a:r>
              <a:endParaRPr lang="th-TH" sz="2000">
                <a:latin typeface="Courier New" pitchFamily="49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th-TH" sz="2000">
                  <a:latin typeface="Courier New" pitchFamily="49" charset="0"/>
                </a:rPr>
                <a:t>i = 10;</a:t>
              </a:r>
            </a:p>
          </p:txBody>
        </p:sp>
        <p:sp>
          <p:nvSpPr>
            <p:cNvPr id="16397" name="Text Box 70"/>
            <p:cNvSpPr txBox="1">
              <a:spLocks noChangeArrowheads="1"/>
            </p:cNvSpPr>
            <p:nvPr/>
          </p:nvSpPr>
          <p:spPr bwMode="auto">
            <a:xfrm>
              <a:off x="2352" y="1152"/>
              <a:ext cx="4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b="1">
                  <a:solidFill>
                    <a:schemeClr val="accent2"/>
                  </a:solidFill>
                  <a:latin typeface="Calibri" pitchFamily="34" charset="0"/>
                  <a:cs typeface="Cordia New" pitchFamily="34" charset="-34"/>
                </a:rPr>
                <a:t>10</a:t>
              </a:r>
            </a:p>
          </p:txBody>
        </p:sp>
      </p:grpSp>
      <p:sp>
        <p:nvSpPr>
          <p:cNvPr id="16390" name="Text Box 75"/>
          <p:cNvSpPr txBox="1">
            <a:spLocks noChangeArrowheads="1"/>
          </p:cNvSpPr>
          <p:nvPr/>
        </p:nvSpPr>
        <p:spPr bwMode="auto">
          <a:xfrm>
            <a:off x="7286625" y="2714625"/>
            <a:ext cx="1463675" cy="8302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2400" b="1">
                <a:latin typeface="Calibri" pitchFamily="34" charset="0"/>
                <a:cs typeface="Cordia New" pitchFamily="34" charset="-34"/>
              </a:rPr>
              <a:t>แอดเดรส</a:t>
            </a:r>
            <a:endParaRPr lang="en-US" sz="2400" b="1">
              <a:latin typeface="Calibri" pitchFamily="34" charset="0"/>
              <a:cs typeface="Cordia New" pitchFamily="34" charset="-34"/>
            </a:endParaRPr>
          </a:p>
          <a:p>
            <a:pPr eaLnBrk="1" hangingPunct="1"/>
            <a:r>
              <a:rPr lang="en-US" sz="2400" b="1">
                <a:latin typeface="Calibri" pitchFamily="34" charset="0"/>
                <a:cs typeface="Cordia New" pitchFamily="34" charset="-34"/>
              </a:rPr>
              <a:t>(Address)</a:t>
            </a:r>
            <a:endParaRPr lang="th-TH" sz="2400" b="1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1" name="Line 76"/>
          <p:cNvSpPr>
            <a:spLocks noChangeShapeType="1"/>
          </p:cNvSpPr>
          <p:nvPr/>
        </p:nvSpPr>
        <p:spPr bwMode="auto">
          <a:xfrm flipH="1" flipV="1">
            <a:off x="6188075" y="2987675"/>
            <a:ext cx="1120775" cy="1539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6392" name="Line 77"/>
          <p:cNvSpPr>
            <a:spLocks noChangeShapeType="1"/>
          </p:cNvSpPr>
          <p:nvPr/>
        </p:nvSpPr>
        <p:spPr bwMode="auto">
          <a:xfrm flipH="1">
            <a:off x="6156325" y="3141663"/>
            <a:ext cx="1152525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6393" name="Line 78"/>
          <p:cNvSpPr>
            <a:spLocks noChangeShapeType="1"/>
          </p:cNvSpPr>
          <p:nvPr/>
        </p:nvSpPr>
        <p:spPr bwMode="auto">
          <a:xfrm flipH="1">
            <a:off x="6227763" y="3154363"/>
            <a:ext cx="1057275" cy="10207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6394" name="Text Box 80"/>
          <p:cNvSpPr txBox="1">
            <a:spLocks noChangeArrowheads="1"/>
          </p:cNvSpPr>
          <p:nvPr/>
        </p:nvSpPr>
        <p:spPr bwMode="auto">
          <a:xfrm>
            <a:off x="323850" y="3644900"/>
            <a:ext cx="3743325" cy="255428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sz="3200" b="1">
                <a:solidFill>
                  <a:srgbClr val="3333FF"/>
                </a:solidFill>
                <a:latin typeface="Calibri" pitchFamily="34" charset="0"/>
                <a:cs typeface="Cordia New" pitchFamily="34" charset="-34"/>
              </a:rPr>
              <a:t>แอดเดรส</a:t>
            </a:r>
            <a:r>
              <a:rPr lang="th-TH" sz="3200">
                <a:latin typeface="Calibri" pitchFamily="34" charset="0"/>
                <a:cs typeface="Cordia New" pitchFamily="34" charset="-34"/>
              </a:rPr>
              <a:t> คือ ตำแหน่งที่เก็บข้อมูลในหน่วยความจำ </a:t>
            </a:r>
          </a:p>
          <a:p>
            <a:pPr eaLnBrk="1" hangingPunct="1"/>
            <a:r>
              <a:rPr lang="th-TH" sz="3200">
                <a:latin typeface="Calibri" pitchFamily="34" charset="0"/>
                <a:cs typeface="Cordia New" pitchFamily="34" charset="-34"/>
              </a:rPr>
              <a:t>เสมือนบ้านเลขที่เพื่อใช้ในการอ้างถึงสำหรับนำข้อมูลไปเก็บ </a:t>
            </a:r>
          </a:p>
          <a:p>
            <a:pPr eaLnBrk="1" hangingPunct="1"/>
            <a:r>
              <a:rPr lang="th-TH" sz="3200">
                <a:latin typeface="Calibri" pitchFamily="34" charset="0"/>
                <a:cs typeface="Cordia New" pitchFamily="34" charset="-34"/>
              </a:rPr>
              <a:t>หรือนำออกมาใช้งาน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4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dirty="0" smtClean="0"/>
              <a:t>การอ้างถึงตำแหน่งในอาร์เรย์ผ่านตัวชี้</a:t>
            </a:r>
          </a:p>
        </p:txBody>
      </p:sp>
      <p:sp>
        <p:nvSpPr>
          <p:cNvPr id="54275" name="Text Box 2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5204048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h-TH" dirty="0" smtClean="0"/>
              <a:t> การสั่งให้บวก 1 หรือบวก </a:t>
            </a:r>
            <a:r>
              <a:rPr lang="en-US" dirty="0" err="1" smtClean="0">
                <a:cs typeface="Cordia New" pitchFamily="34" charset="-34"/>
              </a:rPr>
              <a:t>i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th-TH" dirty="0" smtClean="0"/>
              <a:t>หรือ ลบ </a:t>
            </a:r>
            <a:r>
              <a:rPr lang="en-US" dirty="0" err="1" smtClean="0">
                <a:cs typeface="Cordia New" pitchFamily="34" charset="-34"/>
              </a:rPr>
              <a:t>i</a:t>
            </a:r>
            <a:r>
              <a:rPr lang="en-US" dirty="0" smtClean="0">
                <a:cs typeface="Cordia New" pitchFamily="34" charset="-34"/>
              </a:rPr>
              <a:t>  </a:t>
            </a:r>
            <a:r>
              <a:rPr lang="th-TH" dirty="0" smtClean="0"/>
              <a:t>เป็นเหมือนการเลื่อนไปยังสมาชิกของอาร์เรย์ตำแหน่งที่ต้องการ  เนื่องจากประเภทของข้อมูลแต่ละประเภทของอาร์เรย์ เช่น </a:t>
            </a:r>
            <a:r>
              <a:rPr lang="en-US" dirty="0" err="1" smtClean="0">
                <a:cs typeface="Cordia New" pitchFamily="34" charset="-34"/>
              </a:rPr>
              <a:t>int</a:t>
            </a:r>
            <a:r>
              <a:rPr lang="en-US" dirty="0" smtClean="0">
                <a:cs typeface="Cordia New" pitchFamily="34" charset="-34"/>
              </a:rPr>
              <a:t>, float, double </a:t>
            </a:r>
            <a:r>
              <a:rPr lang="th-TH" dirty="0" smtClean="0"/>
              <a:t>และอื่น ๆ มีขนาดของข้อมูลที่ต่างกัน  ทำให้ขนาดของสมาชิกภายในอาร์เรย์แต่ละประเภทมีขนาดแตกต่างกันด้วย 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h-TH" dirty="0" smtClean="0"/>
              <a:t> การสั่งให้บวกหรือลบด้วยจำนวนที่ต้องการนั้นจะมีกลไกที่ทำหน้าที่คำนวณตำแหน่งที่ต้องการให้สอดคล้องกับข้อมูลแต่ละประเภทโดยอัตโนมัติ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40</a:t>
            </a:fld>
            <a:endParaRPr lang="th-TH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dirty="0" smtClean="0"/>
              <a:t>การอ้างถึงตำแหน่งในอาร์เรย์ผ่านตัวชี้ </a:t>
            </a:r>
            <a:r>
              <a:rPr lang="en-US" dirty="0" smtClean="0"/>
              <a:t>(2)</a:t>
            </a:r>
            <a:endParaRPr lang="th-TH" dirty="0" smtClean="0"/>
          </a:p>
        </p:txBody>
      </p:sp>
      <p:sp>
        <p:nvSpPr>
          <p:cNvPr id="5529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h-TH" smtClean="0"/>
              <a:t>นอกจากนี้ยังสามารถใช้พอยน์เตอร์แทนอาร์เรย์  การอ้างโดยใช้ </a:t>
            </a:r>
            <a:r>
              <a:rPr lang="en-US" smtClean="0">
                <a:cs typeface="Cordia New" pitchFamily="34" charset="-34"/>
              </a:rPr>
              <a:t>a[i] </a:t>
            </a:r>
            <a:r>
              <a:rPr lang="th-TH" smtClean="0"/>
              <a:t>สามารถใช้ </a:t>
            </a:r>
            <a:r>
              <a:rPr lang="en-US" smtClean="0">
                <a:cs typeface="Cordia New" pitchFamily="34" charset="-34"/>
              </a:rPr>
              <a:t>*(a+i)  </a:t>
            </a:r>
            <a:endParaRPr lang="th-TH" smtClean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h-TH" smtClean="0"/>
              <a:t> เนื่องจากทุกครั้งที่อ้างถึง </a:t>
            </a:r>
            <a:r>
              <a:rPr lang="en-US" smtClean="0">
                <a:cs typeface="Cordia New" pitchFamily="34" charset="-34"/>
              </a:rPr>
              <a:t>a[i]  </a:t>
            </a:r>
            <a:r>
              <a:rPr lang="th-TH" smtClean="0"/>
              <a:t>ภาษาซีจะทำหน้าที่แปลงเป็น </a:t>
            </a:r>
            <a:r>
              <a:rPr lang="en-US" smtClean="0">
                <a:cs typeface="Cordia New" pitchFamily="34" charset="-34"/>
              </a:rPr>
              <a:t>*(a+i)  </a:t>
            </a:r>
            <a:r>
              <a:rPr lang="th-TH" smtClean="0"/>
              <a:t>เพราะฉะนั้นการเขียนในรูปแบบใดก็ให้ผลลัพธ์ในการทำงานเช่นเดียวกัน 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h-TH" smtClean="0"/>
              <a:t>การอ้างถึงแอดเดรส เช่น  </a:t>
            </a:r>
            <a:r>
              <a:rPr lang="en-US" smtClean="0">
                <a:cs typeface="Cordia New" pitchFamily="34" charset="-34"/>
              </a:rPr>
              <a:t>&amp;a[i] </a:t>
            </a:r>
            <a:r>
              <a:rPr lang="th-TH" smtClean="0"/>
              <a:t>จะมีผลเท่ากับการใช้ </a:t>
            </a:r>
            <a:r>
              <a:rPr lang="en-US" smtClean="0">
                <a:cs typeface="Cordia New" pitchFamily="34" charset="-34"/>
              </a:rPr>
              <a:t>a+i</a:t>
            </a:r>
            <a:endParaRPr lang="th-TH" smtClean="0"/>
          </a:p>
          <a:p>
            <a:pPr eaLnBrk="1" hangingPunct="1"/>
            <a:endParaRPr lang="th-TH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41</a:t>
            </a:fld>
            <a:endParaRPr lang="th-TH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dirty="0" smtClean="0"/>
              <a:t>การอ้างถึงตำแหน่งในอาร์เรย์ผ่านตัวชี้ </a:t>
            </a:r>
            <a:r>
              <a:rPr lang="en-US" dirty="0" smtClean="0"/>
              <a:t>(3)</a:t>
            </a:r>
            <a:endParaRPr lang="th-TH" dirty="0" smtClean="0"/>
          </a:p>
        </p:txBody>
      </p:sp>
      <p:sp>
        <p:nvSpPr>
          <p:cNvPr id="56323" name="Text Box 2"/>
          <p:cNvSpPr>
            <a:spLocks noGrp="1" noChangeArrowheads="1"/>
          </p:cNvSpPr>
          <p:nvPr>
            <p:ph idx="1"/>
          </p:nvPr>
        </p:nvSpPr>
        <p:spPr>
          <a:xfrm>
            <a:off x="179388" y="1268413"/>
            <a:ext cx="8785225" cy="4632325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h-TH" smtClean="0"/>
              <a:t>ในลักษณะเดียวกันการใช้งานพอยน์เตอร์ก็สามารถใช้คำสั่งในลักษณะอาร์เรย์ก็ได้  เช่น การอ้างถึง </a:t>
            </a:r>
            <a:r>
              <a:rPr lang="en-US" smtClean="0">
                <a:cs typeface="Cordia New" pitchFamily="34" charset="-34"/>
              </a:rPr>
              <a:t>*(pa+i)  </a:t>
            </a:r>
            <a:r>
              <a:rPr lang="th-TH" smtClean="0"/>
              <a:t>สามารถเขียนด้วย </a:t>
            </a:r>
            <a:r>
              <a:rPr lang="en-US" smtClean="0">
                <a:cs typeface="Cordia New" pitchFamily="34" charset="-34"/>
              </a:rPr>
              <a:t>pa[i]  </a:t>
            </a:r>
            <a:r>
              <a:rPr lang="th-TH" smtClean="0"/>
              <a:t>ก็ได้ผลเช่นเดียวกัน</a:t>
            </a:r>
          </a:p>
          <a:p>
            <a:pPr eaLnBrk="1" hangingPunct="1">
              <a:buFontTx/>
              <a:buChar char="•"/>
            </a:pPr>
            <a:r>
              <a:rPr lang="th-TH" smtClean="0"/>
              <a:t>สิ่งที่แตกต่างกันของอาร์เรย์และพอยน์เตอร์ คือ พอยน์เตอร์เป็นตัวแปร  แต่อาร์เรย์ไม่ใช่ตัวแปร  สมมติให้ </a:t>
            </a:r>
            <a:r>
              <a:rPr lang="en-US" smtClean="0">
                <a:cs typeface="Cordia New" pitchFamily="34" charset="-34"/>
              </a:rPr>
              <a:t>a </a:t>
            </a:r>
            <a:r>
              <a:rPr lang="th-TH" smtClean="0"/>
              <a:t>เป็นอาร์เรย์</a:t>
            </a:r>
            <a:r>
              <a:rPr lang="en-US" smtClean="0">
                <a:cs typeface="Cordia New" pitchFamily="34" charset="-34"/>
              </a:rPr>
              <a:t> </a:t>
            </a:r>
            <a:r>
              <a:rPr lang="th-TH" smtClean="0"/>
              <a:t>และ </a:t>
            </a:r>
            <a:r>
              <a:rPr lang="en-US" smtClean="0">
                <a:cs typeface="Cordia New" pitchFamily="34" charset="-34"/>
              </a:rPr>
              <a:t>pa </a:t>
            </a:r>
            <a:r>
              <a:rPr lang="th-TH" smtClean="0"/>
              <a:t>เป็นพอยน์เตอร์  </a:t>
            </a:r>
            <a:endParaRPr lang="en-US" smtClean="0">
              <a:cs typeface="Cordia New" pitchFamily="34" charset="-34"/>
            </a:endParaRPr>
          </a:p>
          <a:p>
            <a:pPr lvl="1" eaLnBrk="1" hangingPunct="1">
              <a:buFontTx/>
              <a:buChar char="•"/>
            </a:pPr>
            <a:r>
              <a:rPr lang="th-TH" smtClean="0"/>
              <a:t>การอ้างถึง </a:t>
            </a:r>
            <a:r>
              <a:rPr lang="en-US" smtClean="0">
                <a:cs typeface="Cordia New" pitchFamily="34" charset="-34"/>
              </a:rPr>
              <a:t>pa = a </a:t>
            </a:r>
            <a:r>
              <a:rPr lang="th-TH" smtClean="0"/>
              <a:t>หรือ </a:t>
            </a:r>
            <a:r>
              <a:rPr lang="en-US" smtClean="0">
                <a:cs typeface="Cordia New" pitchFamily="34" charset="-34"/>
              </a:rPr>
              <a:t>pa++ </a:t>
            </a:r>
            <a:r>
              <a:rPr lang="th-TH" smtClean="0"/>
              <a:t>จะสามารถคอมไพล์ได้  </a:t>
            </a:r>
            <a:endParaRPr lang="en-US" smtClean="0">
              <a:cs typeface="Cordia New" pitchFamily="34" charset="-34"/>
            </a:endParaRPr>
          </a:p>
          <a:p>
            <a:pPr lvl="1" eaLnBrk="1" hangingPunct="1">
              <a:buFontTx/>
              <a:buChar char="•"/>
            </a:pPr>
            <a:r>
              <a:rPr lang="th-TH" smtClean="0"/>
              <a:t>แต่จะไม่สามารถใช้คำสั่ง </a:t>
            </a:r>
            <a:r>
              <a:rPr lang="en-US" smtClean="0">
                <a:cs typeface="Cordia New" pitchFamily="34" charset="-34"/>
              </a:rPr>
              <a:t>a = pa </a:t>
            </a:r>
            <a:r>
              <a:rPr lang="th-TH" smtClean="0"/>
              <a:t>หรือ </a:t>
            </a:r>
            <a:r>
              <a:rPr lang="en-US" smtClean="0">
                <a:cs typeface="Cordia New" pitchFamily="34" charset="-34"/>
              </a:rPr>
              <a:t>a++ </a:t>
            </a:r>
            <a:r>
              <a:rPr lang="th-TH" smtClean="0"/>
              <a:t>ได้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42</a:t>
            </a:fld>
            <a:endParaRPr lang="th-TH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dirty="0" smtClean="0"/>
              <a:t>การอ้างถึงตำแหน่งในอาร์เรย์ผ่านตัวชี้ </a:t>
            </a:r>
            <a:r>
              <a:rPr lang="en-US" dirty="0" smtClean="0"/>
              <a:t>(4)</a:t>
            </a:r>
            <a:endParaRPr lang="th-TH" dirty="0" smtClean="0"/>
          </a:p>
        </p:txBody>
      </p:sp>
      <p:sp>
        <p:nvSpPr>
          <p:cNvPr id="57347" name="Text Box 2"/>
          <p:cNvSpPr>
            <a:spLocks noGrp="1" noChangeArrowheads="1"/>
          </p:cNvSpPr>
          <p:nvPr>
            <p:ph sz="half" idx="1"/>
          </p:nvPr>
        </p:nvSpPr>
        <p:spPr>
          <a:xfrm>
            <a:off x="457200" y="1196752"/>
            <a:ext cx="4038600" cy="5509200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th-TH" sz="3200" dirty="0" smtClean="0"/>
              <a:t>เมื่อมีการส่งชื่อของอาร์เรย์ให้แก่ฟังก์ชัน  จะเป็นการส่งตำแหน่งแอดเดรสของสมาชิกตัวแรกของอาร์เรย์ให้แก่ฟังก์ชัน  ดังนั้นพารามิเตอร์ในฟังก์ชันนั้นจะเป็นตัวแปรประเภทพอยน์เตอร์</a:t>
            </a:r>
          </a:p>
          <a:p>
            <a:pPr eaLnBrk="1" hangingPunct="1">
              <a:spcBef>
                <a:spcPct val="50000"/>
              </a:spcBef>
            </a:pPr>
            <a:r>
              <a:rPr lang="th-TH" sz="3200" dirty="0" smtClean="0"/>
              <a:t>ฟังก์ชันที่รับพารามิเตอร์เป็นพอยน์เตอร์  โดยอาร์กิวเมนท์ที่ส่งมาเป็นอาร์เรย์</a:t>
            </a:r>
          </a:p>
          <a:p>
            <a:pPr eaLnBrk="1" hangingPunct="1">
              <a:spcBef>
                <a:spcPct val="50000"/>
              </a:spcBef>
            </a:pPr>
            <a:endParaRPr lang="th-TH" sz="3200" dirty="0" smtClean="0"/>
          </a:p>
        </p:txBody>
      </p:sp>
      <p:sp>
        <p:nvSpPr>
          <p:cNvPr id="57348" name="Content Placeholder 6"/>
          <p:cNvSpPr>
            <a:spLocks noGrp="1"/>
          </p:cNvSpPr>
          <p:nvPr>
            <p:ph sz="half" idx="2"/>
          </p:nvPr>
        </p:nvSpPr>
        <p:spPr>
          <a:xfrm>
            <a:off x="4355976" y="1484313"/>
            <a:ext cx="4536504" cy="4525962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(char *s)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n;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for ( n = 0; *s != ‘\0’; s++ 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n++;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return  n;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600" dirty="0" smtClean="0"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0C13F-1EAA-480F-B209-B41626135E19}" type="slidenum">
              <a:rPr lang="th-TH" smtClean="0"/>
              <a:pPr>
                <a:defRPr/>
              </a:pPr>
              <a:t>43</a:t>
            </a:fld>
            <a:endParaRPr lang="th-TH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Content Placeholder 3"/>
          <p:cNvSpPr>
            <a:spLocks noGrp="1"/>
          </p:cNvSpPr>
          <p:nvPr>
            <p:ph sz="half" idx="1"/>
          </p:nvPr>
        </p:nvSpPr>
        <p:spPr>
          <a:xfrm>
            <a:off x="251520" y="1196752"/>
            <a:ext cx="4392488" cy="4929411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th-TH" dirty="0" smtClean="0"/>
              <a:t>นอกจากนี้ยังอาจจะประกาศพารามิเตอร์ภายในฟังก์ชัน </a:t>
            </a:r>
            <a:r>
              <a:rPr lang="en-US" dirty="0" err="1" smtClean="0">
                <a:cs typeface="Cordia New" pitchFamily="34" charset="-34"/>
              </a:rPr>
              <a:t>strlen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th-TH" dirty="0" smtClean="0"/>
              <a:t>ได้ใน 2 ลักษณะ คือ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cs typeface="Cordia New" pitchFamily="34" charset="-34"/>
              </a:rPr>
              <a:t>char *s </a:t>
            </a:r>
            <a:r>
              <a:rPr lang="th-TH" dirty="0" smtClean="0"/>
              <a:t>แบบในตัวอย่าง  หรือ</a:t>
            </a:r>
          </a:p>
          <a:p>
            <a:pPr eaLnBrk="1" hangingPunct="1">
              <a:spcBef>
                <a:spcPct val="50000"/>
              </a:spcBef>
            </a:pPr>
            <a:r>
              <a:rPr lang="th-TH" dirty="0" smtClean="0"/>
              <a:t>อาจจะใช้  </a:t>
            </a:r>
            <a:r>
              <a:rPr lang="en-US" dirty="0" smtClean="0">
                <a:cs typeface="Cordia New" pitchFamily="34" charset="-34"/>
              </a:rPr>
              <a:t>char  s[ ] </a:t>
            </a:r>
            <a:r>
              <a:rPr lang="th-TH" dirty="0" smtClean="0"/>
              <a:t>ก็ได้   </a:t>
            </a:r>
          </a:p>
          <a:p>
            <a:pPr eaLnBrk="1" hangingPunct="1">
              <a:spcBef>
                <a:spcPct val="50000"/>
              </a:spcBef>
            </a:pPr>
            <a:r>
              <a:rPr lang="th-TH" dirty="0" smtClean="0"/>
              <a:t>โดยทั่วไปจะใช้ในลักษณะแรก  เพราะช่วยในรู้ได้ทันทีว่า </a:t>
            </a:r>
            <a:r>
              <a:rPr lang="en-US" dirty="0" smtClean="0">
                <a:cs typeface="Cordia New" pitchFamily="34" charset="-34"/>
              </a:rPr>
              <a:t>s </a:t>
            </a:r>
            <a:r>
              <a:rPr lang="th-TH" dirty="0" smtClean="0"/>
              <a:t>เป็นตัวแปรพอยน์เตอร์  และยังสามารถส่งส่วนใดส่วนหนึ่งของอาร์เรย์ให้แก่ฟังก์ชันก็ได้  โดยไม่จำเป็นต้องส่งสมาชิกตัวแรกก็ได้เช่นกัน </a:t>
            </a:r>
            <a:endParaRPr lang="en-US" dirty="0" smtClean="0">
              <a:cs typeface="Cordia New" pitchFamily="34" charset="-34"/>
            </a:endParaRPr>
          </a:p>
          <a:p>
            <a:pPr eaLnBrk="1" hangingPunct="1"/>
            <a:endParaRPr lang="th-TH" sz="3200" dirty="0" smtClean="0"/>
          </a:p>
        </p:txBody>
      </p:sp>
      <p:sp>
        <p:nvSpPr>
          <p:cNvPr id="58372" name="Content Placeholder 4"/>
          <p:cNvSpPr>
            <a:spLocks noGrp="1"/>
          </p:cNvSpPr>
          <p:nvPr>
            <p:ph sz="half" idx="2"/>
          </p:nvPr>
        </p:nvSpPr>
        <p:spPr>
          <a:xfrm>
            <a:off x="4853880" y="1268760"/>
            <a:ext cx="4038600" cy="4857403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Cordia New" pitchFamily="34" charset="-34"/>
              </a:rPr>
              <a:t>f (&amp;a[2])   </a:t>
            </a:r>
            <a:r>
              <a:rPr lang="th-TH" dirty="0" smtClean="0"/>
              <a:t>หรือ   </a:t>
            </a:r>
            <a:r>
              <a:rPr lang="en-US" dirty="0" smtClean="0">
                <a:cs typeface="Cordia New" pitchFamily="34" charset="-34"/>
              </a:rPr>
              <a:t>f (a+2) </a:t>
            </a:r>
            <a:r>
              <a:rPr lang="th-TH" dirty="0" smtClean="0"/>
              <a:t>เป็นการส่งแอดเดรสของสมาชิก  </a:t>
            </a:r>
            <a:r>
              <a:rPr lang="en-US" dirty="0" smtClean="0">
                <a:cs typeface="Cordia New" pitchFamily="34" charset="-34"/>
              </a:rPr>
              <a:t>a[2]  </a:t>
            </a:r>
            <a:r>
              <a:rPr lang="th-TH" dirty="0" smtClean="0"/>
              <a:t>ให้กับฟังก์ชัน </a:t>
            </a:r>
            <a:r>
              <a:rPr lang="en-US" dirty="0" smtClean="0">
                <a:cs typeface="Cordia New" pitchFamily="34" charset="-34"/>
              </a:rPr>
              <a:t>f  </a:t>
            </a:r>
            <a:r>
              <a:rPr lang="th-TH" dirty="0" smtClean="0"/>
              <a:t>การประกาศฟังก์ชัน </a:t>
            </a:r>
            <a:r>
              <a:rPr lang="en-US" dirty="0" smtClean="0">
                <a:cs typeface="Cordia New" pitchFamily="34" charset="-34"/>
              </a:rPr>
              <a:t>f </a:t>
            </a:r>
            <a:r>
              <a:rPr lang="th-TH" dirty="0" smtClean="0"/>
              <a:t>สามารถทำได้โดยการประกาศ</a:t>
            </a:r>
          </a:p>
          <a:p>
            <a:pPr eaLnBrk="1" hangingPunct="1"/>
            <a:r>
              <a:rPr lang="en-US" dirty="0" smtClean="0">
                <a:cs typeface="Cordia New" pitchFamily="34" charset="-34"/>
              </a:rPr>
              <a:t>f (</a:t>
            </a:r>
            <a:r>
              <a:rPr lang="en-US" dirty="0" err="1" smtClean="0">
                <a:cs typeface="Cordia New" pitchFamily="34" charset="-34"/>
              </a:rPr>
              <a:t>int</a:t>
            </a:r>
            <a:r>
              <a:rPr lang="en-US" dirty="0" smtClean="0">
                <a:cs typeface="Cordia New" pitchFamily="34" charset="-34"/>
              </a:rPr>
              <a:t>  </a:t>
            </a:r>
            <a:r>
              <a:rPr lang="en-US" dirty="0" err="1" smtClean="0">
                <a:cs typeface="Cordia New" pitchFamily="34" charset="-34"/>
              </a:rPr>
              <a:t>arr</a:t>
            </a:r>
            <a:r>
              <a:rPr lang="en-US" dirty="0" smtClean="0">
                <a:cs typeface="Cordia New" pitchFamily="34" charset="-34"/>
              </a:rPr>
              <a:t>[ ])  { ......... } </a:t>
            </a:r>
            <a:r>
              <a:rPr lang="th-TH" dirty="0" smtClean="0"/>
              <a:t> หรือ	</a:t>
            </a:r>
            <a:r>
              <a:rPr lang="en-US" dirty="0" smtClean="0">
                <a:cs typeface="Cordia New" pitchFamily="34" charset="-34"/>
              </a:rPr>
              <a:t>  </a:t>
            </a:r>
          </a:p>
          <a:p>
            <a:pPr eaLnBrk="1" hangingPunct="1"/>
            <a:r>
              <a:rPr lang="en-US" dirty="0" smtClean="0">
                <a:cs typeface="Cordia New" pitchFamily="34" charset="-34"/>
              </a:rPr>
              <a:t>f (</a:t>
            </a:r>
            <a:r>
              <a:rPr lang="en-US" dirty="0" err="1" smtClean="0">
                <a:cs typeface="Cordia New" pitchFamily="34" charset="-34"/>
              </a:rPr>
              <a:t>int</a:t>
            </a:r>
            <a:r>
              <a:rPr lang="en-US" dirty="0" smtClean="0">
                <a:cs typeface="Cordia New" pitchFamily="34" charset="-34"/>
              </a:rPr>
              <a:t>  *</a:t>
            </a:r>
            <a:r>
              <a:rPr lang="en-US" dirty="0" err="1" smtClean="0">
                <a:cs typeface="Cordia New" pitchFamily="34" charset="-34"/>
              </a:rPr>
              <a:t>arr</a:t>
            </a:r>
            <a:r>
              <a:rPr lang="en-US" dirty="0" smtClean="0">
                <a:cs typeface="Cordia New" pitchFamily="34" charset="-34"/>
              </a:rPr>
              <a:t>)   { ..........}</a:t>
            </a:r>
          </a:p>
          <a:p>
            <a:pPr eaLnBrk="1" hangingPunct="1"/>
            <a:endParaRPr lang="th-TH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0C13F-1EAA-480F-B209-B41626135E19}" type="slidenum">
              <a:rPr lang="th-TH" smtClean="0"/>
              <a:pPr>
                <a:defRPr/>
              </a:pPr>
              <a:t>44</a:t>
            </a:fld>
            <a:endParaRPr lang="th-TH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dirty="0" smtClean="0"/>
              <a:t>การอ้างถึงตำแหน่งในอาร์เรย์ผ่านตัวชี้ </a:t>
            </a:r>
            <a:r>
              <a:rPr lang="en-US" dirty="0" smtClean="0"/>
              <a:t>(5)</a:t>
            </a:r>
            <a:endParaRPr lang="th-TH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1000125" y="214313"/>
            <a:ext cx="7010400" cy="990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4400" b="1" i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การคำนวณกับแอดเดรส </a:t>
            </a:r>
          </a:p>
        </p:txBody>
      </p:sp>
      <p:sp>
        <p:nvSpPr>
          <p:cNvPr id="5939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th-TH" dirty="0" smtClean="0"/>
              <a:t>ให้ </a:t>
            </a:r>
            <a:r>
              <a:rPr lang="en-US" dirty="0" smtClean="0">
                <a:cs typeface="Cordia New" pitchFamily="34" charset="-34"/>
              </a:rPr>
              <a:t>p </a:t>
            </a:r>
            <a:r>
              <a:rPr lang="th-TH" dirty="0" smtClean="0"/>
              <a:t>เป็นพอยน์เตอร์ชี้ไปยังอาร์เรย์ใด ๆ  </a:t>
            </a:r>
          </a:p>
          <a:p>
            <a:pPr algn="just" eaLnBrk="1" hangingPunct="1"/>
            <a:r>
              <a:rPr lang="th-TH" dirty="0" smtClean="0"/>
              <a:t>คำสั่ง </a:t>
            </a:r>
            <a:r>
              <a:rPr lang="en-US" dirty="0" smtClean="0">
                <a:cs typeface="Cordia New" pitchFamily="34" charset="-34"/>
              </a:rPr>
              <a:t>p++  </a:t>
            </a:r>
            <a:r>
              <a:rPr lang="th-TH" dirty="0" smtClean="0"/>
              <a:t>เป็นการเลื่อน </a:t>
            </a:r>
            <a:r>
              <a:rPr lang="en-US" dirty="0" smtClean="0">
                <a:cs typeface="Cordia New" pitchFamily="34" charset="-34"/>
              </a:rPr>
              <a:t>p </a:t>
            </a:r>
            <a:r>
              <a:rPr lang="th-TH" dirty="0" smtClean="0"/>
              <a:t>ไปยังสมาชิกถัดไป  และ</a:t>
            </a:r>
          </a:p>
          <a:p>
            <a:pPr algn="just" eaLnBrk="1" hangingPunct="1"/>
            <a:r>
              <a:rPr lang="th-TH" dirty="0" smtClean="0"/>
              <a:t>คำสั่ง  </a:t>
            </a:r>
            <a:r>
              <a:rPr lang="en-US" dirty="0" smtClean="0">
                <a:cs typeface="Cordia New" pitchFamily="34" charset="-34"/>
              </a:rPr>
              <a:t>p += </a:t>
            </a:r>
            <a:r>
              <a:rPr lang="en-US" dirty="0" err="1" smtClean="0">
                <a:cs typeface="Cordia New" pitchFamily="34" charset="-34"/>
              </a:rPr>
              <a:t>i</a:t>
            </a:r>
            <a:r>
              <a:rPr lang="en-US" dirty="0" smtClean="0">
                <a:cs typeface="Cordia New" pitchFamily="34" charset="-34"/>
              </a:rPr>
              <a:t>  </a:t>
            </a:r>
            <a:r>
              <a:rPr lang="th-TH" dirty="0" smtClean="0"/>
              <a:t>เป็นการเลื่อนพอยน์เตอร์ไป </a:t>
            </a:r>
            <a:r>
              <a:rPr lang="en-US" dirty="0" err="1" smtClean="0">
                <a:cs typeface="Cordia New" pitchFamily="34" charset="-34"/>
              </a:rPr>
              <a:t>i</a:t>
            </a:r>
            <a:r>
              <a:rPr lang="en-US" dirty="0" smtClean="0">
                <a:cs typeface="Cordia New" pitchFamily="34" charset="-34"/>
              </a:rPr>
              <a:t> </a:t>
            </a:r>
            <a:r>
              <a:rPr lang="th-TH" dirty="0" smtClean="0"/>
              <a:t>ตำแหน่งจากตำแหน่งปัจจุบัน   </a:t>
            </a:r>
          </a:p>
          <a:p>
            <a:pPr algn="just" eaLnBrk="1" hangingPunct="1"/>
            <a:r>
              <a:rPr lang="th-TH" dirty="0" smtClean="0"/>
              <a:t>นอกจากนี้ยังสามารถใช้เครื่องหมายความสัมพันธ์</a:t>
            </a:r>
            <a:r>
              <a:rPr lang="en-US" dirty="0" smtClean="0">
                <a:cs typeface="Cordia New" pitchFamily="34" charset="-34"/>
              </a:rPr>
              <a:t>(Relational Operator) </a:t>
            </a:r>
            <a:r>
              <a:rPr lang="th-TH" dirty="0" smtClean="0"/>
              <a:t>เช่น  </a:t>
            </a:r>
            <a:r>
              <a:rPr lang="en-US" dirty="0" smtClean="0">
                <a:cs typeface="Cordia New" pitchFamily="34" charset="-34"/>
              </a:rPr>
              <a:t>==, !=, &lt;, &gt;= </a:t>
            </a:r>
            <a:r>
              <a:rPr lang="th-TH" dirty="0" smtClean="0"/>
              <a:t>และอื่น ๆ  ทำงานร่วมกับพอยน์เตอร์ได้  สมมติให้ </a:t>
            </a:r>
            <a:r>
              <a:rPr lang="en-US" dirty="0" smtClean="0">
                <a:cs typeface="Cordia New" pitchFamily="34" charset="-34"/>
              </a:rPr>
              <a:t>p </a:t>
            </a:r>
            <a:r>
              <a:rPr lang="th-TH" dirty="0" smtClean="0"/>
              <a:t>และ </a:t>
            </a:r>
            <a:r>
              <a:rPr lang="en-US" dirty="0" smtClean="0">
                <a:cs typeface="Cordia New" pitchFamily="34" charset="-34"/>
              </a:rPr>
              <a:t>q </a:t>
            </a:r>
            <a:r>
              <a:rPr lang="th-TH" dirty="0" smtClean="0"/>
              <a:t>ชี้ไปยังสมาชิกของอาร์เรย์เดียวกัน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45</a:t>
            </a:fld>
            <a:endParaRPr lang="th-TH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4000" smtClean="0"/>
              <a:t>เครื่องหมายความสัมพันธ์ </a:t>
            </a:r>
            <a:r>
              <a:rPr lang="en-US" sz="4000" smtClean="0">
                <a:cs typeface="Angsana New" pitchFamily="18" charset="-34"/>
              </a:rPr>
              <a:t>(Relational Operator)</a:t>
            </a:r>
            <a:endParaRPr lang="th-TH" sz="4000" smtClean="0"/>
          </a:p>
        </p:txBody>
      </p:sp>
      <p:sp>
        <p:nvSpPr>
          <p:cNvPr id="60419" name="Text Box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th-TH" smtClean="0"/>
              <a:t>สมมติให้ </a:t>
            </a:r>
            <a:r>
              <a:rPr lang="en-US" smtClean="0">
                <a:cs typeface="Cordia New" pitchFamily="34" charset="-34"/>
              </a:rPr>
              <a:t>p </a:t>
            </a:r>
            <a:r>
              <a:rPr lang="th-TH" smtClean="0"/>
              <a:t>และ </a:t>
            </a:r>
            <a:r>
              <a:rPr lang="en-US" smtClean="0">
                <a:cs typeface="Cordia New" pitchFamily="34" charset="-34"/>
              </a:rPr>
              <a:t>q </a:t>
            </a:r>
            <a:r>
              <a:rPr lang="th-TH" smtClean="0"/>
              <a:t>ชี้ไปยังสมาชิกของอาร์เรย์เดียวกัน</a:t>
            </a:r>
            <a:endParaRPr lang="en-US" smtClean="0">
              <a:cs typeface="Cordia New" pitchFamily="34" charset="-34"/>
            </a:endParaRPr>
          </a:p>
          <a:p>
            <a:pPr algn="just" eaLnBrk="1" hangingPunct="1">
              <a:buFont typeface="Arial" pitchFamily="34" charset="0"/>
              <a:buNone/>
            </a:pPr>
            <a:r>
              <a:rPr lang="en-US" smtClean="0">
                <a:cs typeface="Cordia New" pitchFamily="34" charset="-34"/>
              </a:rPr>
              <a:t>	p  &lt;  q</a:t>
            </a:r>
          </a:p>
          <a:p>
            <a:pPr eaLnBrk="1" hangingPunct="1"/>
            <a:r>
              <a:rPr lang="th-TH" smtClean="0"/>
              <a:t>จะเป็นจริงเมื่อ </a:t>
            </a:r>
            <a:r>
              <a:rPr lang="en-US" smtClean="0">
                <a:cs typeface="Cordia New" pitchFamily="34" charset="-34"/>
              </a:rPr>
              <a:t>p </a:t>
            </a:r>
            <a:r>
              <a:rPr lang="th-TH" smtClean="0"/>
              <a:t>ชี้ไปที่สมาชิกที่อยู่ก่อนหน้าสมาชิกที่ </a:t>
            </a:r>
            <a:r>
              <a:rPr lang="en-US" smtClean="0">
                <a:cs typeface="Cordia New" pitchFamily="34" charset="-34"/>
              </a:rPr>
              <a:t>q </a:t>
            </a:r>
            <a:r>
              <a:rPr lang="th-TH" smtClean="0"/>
              <a:t>ชี้อยู่  การเปรียบเทียบในลักษณะจะใช้ได้ต่อเมื่อ </a:t>
            </a:r>
            <a:r>
              <a:rPr lang="en-US" smtClean="0">
                <a:cs typeface="Cordia New" pitchFamily="34" charset="-34"/>
              </a:rPr>
              <a:t>p </a:t>
            </a:r>
            <a:r>
              <a:rPr lang="th-TH" smtClean="0"/>
              <a:t>และ </a:t>
            </a:r>
            <a:r>
              <a:rPr lang="en-US" smtClean="0">
                <a:cs typeface="Cordia New" pitchFamily="34" charset="-34"/>
              </a:rPr>
              <a:t>q </a:t>
            </a:r>
            <a:r>
              <a:rPr lang="th-TH" smtClean="0"/>
              <a:t>ชี้ไปที่อาร์เรย์เดียวกันเท่านั้น</a:t>
            </a:r>
          </a:p>
          <a:p>
            <a:pPr eaLnBrk="1" hangingPunct="1"/>
            <a:r>
              <a:rPr lang="th-TH" smtClean="0"/>
              <a:t>นอกจากนี้ยังสามารถใช้การลบหรือการบวกกับพอยน์เตอร์ได้เช่นเดียวกัน  แต่สิ่งที่ควรระวังคือ การทำเช่นนั้นจะต้องอยู่ในขอบเขตขนาดของอาร์เรย์เท่านั้น </a:t>
            </a:r>
            <a:endParaRPr lang="en-US" smtClean="0">
              <a:cs typeface="Cordia New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46</a:t>
            </a:fld>
            <a:endParaRPr lang="th-TH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ฟังก์ชัน strlen( ) ปรับปรุงให้กระชับขึ้น</a:t>
            </a:r>
          </a:p>
        </p:txBody>
      </p:sp>
      <p:sp>
        <p:nvSpPr>
          <p:cNvPr id="61443" name="Text Box 4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2323713"/>
          </a:xfrm>
        </p:spPr>
        <p:txBody>
          <a:bodyPr>
            <a:spAutoFit/>
          </a:bodyPr>
          <a:lstStyle/>
          <a:p>
            <a:pPr algn="just" eaLnBrk="1" hangingPunct="1">
              <a:buFont typeface="Arial" pitchFamily="34" charset="0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(char *s)  {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char  *p = s;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while  (*p != ‘\0’)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p++;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return  p-s;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2000" b="1" dirty="0" smtClean="0">
              <a:latin typeface="Courier New" pitchFamily="49" charset="0"/>
            </a:endParaRPr>
          </a:p>
        </p:txBody>
      </p:sp>
      <p:sp>
        <p:nvSpPr>
          <p:cNvPr id="61444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th-TH" sz="3200" dirty="0" smtClean="0"/>
              <a:t>เนื่องจาก </a:t>
            </a:r>
            <a:r>
              <a:rPr lang="en-US" sz="3200" dirty="0" smtClean="0">
                <a:cs typeface="Cordia New" pitchFamily="34" charset="-34"/>
              </a:rPr>
              <a:t>s </a:t>
            </a:r>
            <a:r>
              <a:rPr lang="th-TH" sz="3200" dirty="0" smtClean="0"/>
              <a:t>ชี้อยู่ที่ตำแหน่งเริ่มต้น  โดยมี </a:t>
            </a:r>
            <a:r>
              <a:rPr lang="en-US" sz="3200" dirty="0" smtClean="0">
                <a:cs typeface="Cordia New" pitchFamily="34" charset="-34"/>
              </a:rPr>
              <a:t>p </a:t>
            </a:r>
            <a:r>
              <a:rPr lang="th-TH" sz="3200" dirty="0" smtClean="0"/>
              <a:t>ชี้ไปที่ </a:t>
            </a:r>
            <a:r>
              <a:rPr lang="en-US" sz="3200" dirty="0" smtClean="0">
                <a:cs typeface="Cordia New" pitchFamily="34" charset="-34"/>
              </a:rPr>
              <a:t>s </a:t>
            </a:r>
            <a:r>
              <a:rPr lang="th-TH" sz="3200" dirty="0" smtClean="0"/>
              <a:t>เช่นเดียวกัน  แต่จะมีการเลื่อน </a:t>
            </a:r>
            <a:r>
              <a:rPr lang="en-US" sz="3200" dirty="0" smtClean="0">
                <a:cs typeface="Cordia New" pitchFamily="34" charset="-34"/>
              </a:rPr>
              <a:t>p </a:t>
            </a:r>
            <a:r>
              <a:rPr lang="th-TH" sz="3200" dirty="0" smtClean="0"/>
              <a:t>ไปทีละหนึ่งตำแหน่ง  จนกว่าค่าที่ตำแหน่งที่ </a:t>
            </a:r>
            <a:r>
              <a:rPr lang="en-US" sz="3200" dirty="0" smtClean="0">
                <a:cs typeface="Cordia New" pitchFamily="34" charset="-34"/>
              </a:rPr>
              <a:t>p </a:t>
            </a:r>
            <a:r>
              <a:rPr lang="th-TH" sz="3200" dirty="0" smtClean="0"/>
              <a:t>ชี้อยู่จะเท่ากับ </a:t>
            </a:r>
            <a:r>
              <a:rPr lang="en-US" sz="3200" dirty="0" smtClean="0">
                <a:cs typeface="Cordia New" pitchFamily="34" charset="-34"/>
              </a:rPr>
              <a:t>‘\0’  </a:t>
            </a:r>
            <a:r>
              <a:rPr lang="th-TH" sz="3200" dirty="0" smtClean="0"/>
              <a:t>เมื่อนำ </a:t>
            </a:r>
            <a:r>
              <a:rPr lang="en-US" sz="3200" dirty="0" smtClean="0">
                <a:cs typeface="Cordia New" pitchFamily="34" charset="-34"/>
              </a:rPr>
              <a:t>p </a:t>
            </a:r>
            <a:r>
              <a:rPr lang="th-TH" sz="3200" dirty="0" smtClean="0"/>
              <a:t>ค่าสุดท้ายมาลบกับ </a:t>
            </a:r>
            <a:r>
              <a:rPr lang="en-US" sz="3200" dirty="0" smtClean="0">
                <a:cs typeface="Cordia New" pitchFamily="34" charset="-34"/>
              </a:rPr>
              <a:t>s </a:t>
            </a:r>
            <a:r>
              <a:rPr lang="th-TH" sz="3200" dirty="0" smtClean="0"/>
              <a:t>ที่ตำแหน่งเริ่มต้นก็จะได้ความยาวของข้อมูลที่ส่งเข้ามา</a:t>
            </a:r>
          </a:p>
          <a:p>
            <a:pPr eaLnBrk="1" hangingPunct="1"/>
            <a:endParaRPr lang="th-TH" sz="3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0C13F-1EAA-480F-B209-B41626135E19}" type="slidenum">
              <a:rPr lang="th-TH" smtClean="0"/>
              <a:pPr>
                <a:defRPr/>
              </a:pPr>
              <a:t>47</a:t>
            </a:fld>
            <a:endParaRPr lang="th-TH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914400" y="228600"/>
            <a:ext cx="7848600" cy="1447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3200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388" y="188913"/>
            <a:ext cx="8785225" cy="12238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4000" dirty="0" smtClean="0"/>
              <a:t>ตัวชี้ตัวอักษรและฟังก์ชัน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(Character Pointer and Function)</a:t>
            </a:r>
            <a:r>
              <a:rPr lang="th-TH" sz="4000" dirty="0" smtClean="0"/>
              <a:t> </a:t>
            </a:r>
            <a:endParaRPr lang="th-TH" sz="4000" dirty="0"/>
          </a:p>
        </p:txBody>
      </p:sp>
      <p:sp>
        <p:nvSpPr>
          <p:cNvPr id="62468" name="Text Box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15300" cy="4573588"/>
          </a:xfrm>
        </p:spPr>
        <p:txBody>
          <a:bodyPr>
            <a:spAutoFit/>
          </a:bodyPr>
          <a:lstStyle/>
          <a:p>
            <a:pPr eaLnBrk="1" hangingPunct="1"/>
            <a:r>
              <a:rPr lang="th-TH" sz="2800" smtClean="0"/>
              <a:t>การทำงานกับข้อความหรือที่เรียกว่า สตริง </a:t>
            </a:r>
            <a:r>
              <a:rPr lang="en-US" sz="2800" smtClean="0">
                <a:cs typeface="Cordia New" pitchFamily="34" charset="-34"/>
              </a:rPr>
              <a:t>(String) </a:t>
            </a:r>
            <a:r>
              <a:rPr lang="th-TH" sz="2800" smtClean="0"/>
              <a:t>หรืออาร์เรย์ของข้อมูลประเภท </a:t>
            </a:r>
            <a:r>
              <a:rPr lang="en-US" sz="2800" smtClean="0">
                <a:cs typeface="Cordia New" pitchFamily="34" charset="-34"/>
              </a:rPr>
              <a:t>char  </a:t>
            </a:r>
            <a:r>
              <a:rPr lang="th-TH" sz="2800" smtClean="0"/>
              <a:t>หรืออาจจะใช้พอยน์เตอร์ชี้ไปยังข้อมูลประเภท </a:t>
            </a:r>
            <a:r>
              <a:rPr lang="en-US" sz="2800" smtClean="0">
                <a:cs typeface="Cordia New" pitchFamily="34" charset="-34"/>
              </a:rPr>
              <a:t>char  </a:t>
            </a:r>
            <a:r>
              <a:rPr lang="th-TH" sz="2800" smtClean="0"/>
              <a:t>การทำงานกับค่าคงที่สตริง </a:t>
            </a:r>
            <a:r>
              <a:rPr lang="en-US" sz="2800" smtClean="0">
                <a:cs typeface="Cordia New" pitchFamily="34" charset="-34"/>
              </a:rPr>
              <a:t>(String Constant) </a:t>
            </a:r>
            <a:r>
              <a:rPr lang="th-TH" sz="2800" smtClean="0"/>
              <a:t>สามารถเขียนภายในเครื่อง      “   ”</a:t>
            </a:r>
            <a:r>
              <a:rPr lang="en-US" sz="2800" smtClean="0">
                <a:cs typeface="Cordia New" pitchFamily="34" charset="-34"/>
              </a:rPr>
              <a:t> </a:t>
            </a:r>
            <a:r>
              <a:rPr lang="th-TH" sz="2800" smtClean="0"/>
              <a:t>เช่น </a:t>
            </a:r>
            <a:r>
              <a:rPr lang="en-US" sz="2800" smtClean="0">
                <a:cs typeface="Cordia New" pitchFamily="34" charset="-34"/>
              </a:rPr>
              <a:t>“I am a string”</a:t>
            </a:r>
          </a:p>
          <a:p>
            <a:pPr eaLnBrk="1" hangingPunct="1">
              <a:buFontTx/>
              <a:buChar char="•"/>
            </a:pPr>
            <a:r>
              <a:rPr lang="th-TH" sz="2800" smtClean="0"/>
              <a:t>เมื่อมีการใช้ค่าคงที่สตริงจะมีการพื้นที่ในหน่วยความจำเท่ากับความยาวของค่าคงที่สตริงบวกด้วย 1 เนื่องจากลักษณะการเก็บข้อมูลประเภทข้อความในหน่วยความจำจะมีการปะตัวอักษร </a:t>
            </a:r>
            <a:r>
              <a:rPr lang="en-US" sz="2800" smtClean="0">
                <a:cs typeface="Cordia New" pitchFamily="34" charset="-34"/>
              </a:rPr>
              <a:t>null </a:t>
            </a:r>
            <a:r>
              <a:rPr lang="th-TH" sz="2800" smtClean="0"/>
              <a:t>หรือ </a:t>
            </a:r>
            <a:r>
              <a:rPr lang="en-US" sz="2800" smtClean="0">
                <a:cs typeface="Cordia New" pitchFamily="34" charset="-34"/>
              </a:rPr>
              <a:t>‘\0’ </a:t>
            </a:r>
            <a:r>
              <a:rPr lang="th-TH" sz="2800" smtClean="0"/>
              <a:t>ต่อท้ายเสมอเพื่อให้รู้ว่าเป็นจุดสิ้นสุดของข้อมูล  </a:t>
            </a:r>
            <a:endParaRPr lang="en-US" sz="2800" smtClean="0">
              <a:cs typeface="Cordia New" pitchFamily="34" charset="-34"/>
            </a:endParaRPr>
          </a:p>
          <a:p>
            <a:pPr eaLnBrk="1" hangingPunct="1">
              <a:buFontTx/>
              <a:buChar char="•"/>
            </a:pPr>
            <a:r>
              <a:rPr lang="th-TH" sz="2800" smtClean="0"/>
              <a:t>การจองพื้นที่ดังกล่าวจะเหมือนการจองพื้นที่ของข้อมูลประเภทอาร์เรย์  เป็นอาร์เรย์ของ </a:t>
            </a:r>
            <a:r>
              <a:rPr lang="en-US" sz="2800" smtClean="0">
                <a:cs typeface="Cordia New" pitchFamily="34" charset="-34"/>
              </a:rPr>
              <a:t>char </a:t>
            </a:r>
            <a:endParaRPr lang="th-TH" sz="28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48</a:t>
            </a:fld>
            <a:endParaRPr lang="th-TH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dirty="0" smtClean="0"/>
              <a:t>ตัวชี้ตัวอักษรและฟังก์ชัน</a:t>
            </a:r>
            <a:r>
              <a:rPr lang="en-US" dirty="0" smtClean="0"/>
              <a:t> (2)</a:t>
            </a:r>
            <a:r>
              <a:rPr lang="th-TH" dirty="0" smtClean="0"/>
              <a:t> </a:t>
            </a:r>
          </a:p>
        </p:txBody>
      </p:sp>
      <p:sp>
        <p:nvSpPr>
          <p:cNvPr id="63491" name="Text Box 2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29600" cy="5048250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th-TH" sz="2800" smtClean="0"/>
              <a:t>ค่าคงที่สตริงที่พบเห็นได้เสมอได้แก่ข้อความที่ใช้ในฟังก์ชัน </a:t>
            </a:r>
            <a:r>
              <a:rPr lang="en-US" sz="2800" smtClean="0">
                <a:cs typeface="Cordia New" pitchFamily="34" charset="-34"/>
              </a:rPr>
              <a:t>printf ( ) </a:t>
            </a:r>
            <a:r>
              <a:rPr lang="th-TH" sz="2800" smtClean="0"/>
              <a:t>เช่น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smtClean="0">
                <a:cs typeface="Cordia New" pitchFamily="34" charset="-34"/>
              </a:rPr>
              <a:t>	printf ( “Hello, world\n” );</a:t>
            </a:r>
          </a:p>
          <a:p>
            <a:pPr eaLnBrk="1" hangingPunct="1"/>
            <a:r>
              <a:rPr lang="th-TH" sz="2800" smtClean="0"/>
              <a:t>ฟังก์ชัน </a:t>
            </a:r>
            <a:r>
              <a:rPr lang="en-US" sz="2800" smtClean="0">
                <a:cs typeface="Cordia New" pitchFamily="34" charset="-34"/>
              </a:rPr>
              <a:t>printf ( ) </a:t>
            </a:r>
            <a:r>
              <a:rPr lang="th-TH" sz="2800" smtClean="0"/>
              <a:t>จะรับพารามิเตอร์เป็นพอยน์เตอร์ชี้ไปยังแอดเดรสของข้อมูลที่ตำแหน่งเริ่มต้นของอาร์เรย์  และนำข้อความนั้นแสดงออกทางอุปกรณ์แสดงข้อมูลมาตรฐาน </a:t>
            </a:r>
          </a:p>
          <a:p>
            <a:pPr eaLnBrk="1" hangingPunct="1">
              <a:spcBef>
                <a:spcPct val="50000"/>
              </a:spcBef>
            </a:pPr>
            <a:r>
              <a:rPr lang="th-TH" sz="2800" smtClean="0"/>
              <a:t>ในการเขียนโปรแกรมจะสามารถใช้พอยน์เตอร์ชี้ไปค่าคงที่สตริงใด ๆ ก็ได้ เช่น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smtClean="0">
                <a:cs typeface="Cordia New" pitchFamily="34" charset="-34"/>
              </a:rPr>
              <a:t>	char  *pmessage = “Hello, world”;</a:t>
            </a:r>
          </a:p>
          <a:p>
            <a:pPr eaLnBrk="1" hangingPunct="1"/>
            <a:r>
              <a:rPr lang="en-US" sz="2800" smtClean="0">
                <a:cs typeface="Cordia New" pitchFamily="34" charset="-34"/>
              </a:rPr>
              <a:t>pmessage </a:t>
            </a:r>
            <a:r>
              <a:rPr lang="th-TH" sz="2800" smtClean="0"/>
              <a:t>จะเป็นพอยน์เตอร์ประเภท </a:t>
            </a:r>
            <a:r>
              <a:rPr lang="en-US" sz="2800" smtClean="0">
                <a:cs typeface="Cordia New" pitchFamily="34" charset="-34"/>
              </a:rPr>
              <a:t>char </a:t>
            </a:r>
            <a:r>
              <a:rPr lang="th-TH" sz="2800" smtClean="0"/>
              <a:t>ชี้ไปที่อาร์เรย์ของตัวอักษร  จะแตกต่างจากการใช้อาร์เรย์ทั่วไปเช่น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smtClean="0">
                <a:cs typeface="Cordia New" pitchFamily="34" charset="-34"/>
              </a:rPr>
              <a:t>	char  amessage[ ] = “Hello, world”;</a:t>
            </a:r>
            <a:endParaRPr lang="th-TH" sz="2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49</a:t>
            </a:fld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ตัวชี้กับแอดเดรส </a:t>
            </a:r>
            <a:r>
              <a:rPr lang="en-US" smtClean="0">
                <a:cs typeface="Angsana New" pitchFamily="18" charset="-34"/>
              </a:rPr>
              <a:t>(Pointers and Address)</a:t>
            </a:r>
            <a:r>
              <a:rPr lang="th-TH" smtClean="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dirty="0" smtClean="0"/>
              <a:t>วิธีการใช้ตัวชี้หรือพอยน์เตอร์เป็นอีกวิธีที่จะเข้าถึงตัวแปรปกติได้ </a:t>
            </a:r>
          </a:p>
          <a:p>
            <a:pPr eaLnBrk="1" hangingPunct="1"/>
            <a:r>
              <a:rPr lang="th-TH" dirty="0" smtClean="0"/>
              <a:t>ตัวแปรชนิดพอยน์เตอร์จะเก็บค่าที่อยู่ของหน่วยความจำหลัก ซึ่งต่างกับตัวแปรปกติที่เก็บค่าที่แท้จริงของข้อมูล</a:t>
            </a:r>
          </a:p>
          <a:p>
            <a:pPr eaLnBrk="1" hangingPunct="1"/>
            <a:r>
              <a:rPr lang="th-TH" dirty="0" smtClean="0"/>
              <a:t>การใช้ตัวแปรชนิดพอยน์เตอร์จะเป็นการเข้าถึงข้อมูลหรือเป็นการอ้างถึงตำแหน่งที่เก็บข้อมูล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28600" y="5181600"/>
            <a:ext cx="8704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h-TH" sz="32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การจองพื้นที่ให้กับอาร์เรย์และตัวชี้ชี้ไปยังค่าคงที่สตริง</a:t>
            </a: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2590800" y="1828800"/>
            <a:ext cx="6099175" cy="965200"/>
            <a:chOff x="4464" y="4032"/>
            <a:chExt cx="5624" cy="432"/>
          </a:xfrm>
        </p:grpSpPr>
        <p:sp>
          <p:nvSpPr>
            <p:cNvPr id="64535" name="Text Box 4"/>
            <p:cNvSpPr txBox="1">
              <a:spLocks noChangeArrowheads="1"/>
            </p:cNvSpPr>
            <p:nvPr/>
          </p:nvSpPr>
          <p:spPr bwMode="auto">
            <a:xfrm>
              <a:off x="4464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H</a:t>
              </a:r>
            </a:p>
          </p:txBody>
        </p:sp>
        <p:sp>
          <p:nvSpPr>
            <p:cNvPr id="64536" name="Text Box 5"/>
            <p:cNvSpPr txBox="1">
              <a:spLocks noChangeArrowheads="1"/>
            </p:cNvSpPr>
            <p:nvPr/>
          </p:nvSpPr>
          <p:spPr bwMode="auto">
            <a:xfrm>
              <a:off x="4896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e</a:t>
              </a:r>
            </a:p>
          </p:txBody>
        </p:sp>
        <p:sp>
          <p:nvSpPr>
            <p:cNvPr id="64537" name="Text Box 6"/>
            <p:cNvSpPr txBox="1">
              <a:spLocks noChangeArrowheads="1"/>
            </p:cNvSpPr>
            <p:nvPr/>
          </p:nvSpPr>
          <p:spPr bwMode="auto">
            <a:xfrm>
              <a:off x="5331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l</a:t>
              </a:r>
            </a:p>
          </p:txBody>
        </p:sp>
        <p:sp>
          <p:nvSpPr>
            <p:cNvPr id="64538" name="Text Box 7"/>
            <p:cNvSpPr txBox="1">
              <a:spLocks noChangeArrowheads="1"/>
            </p:cNvSpPr>
            <p:nvPr/>
          </p:nvSpPr>
          <p:spPr bwMode="auto">
            <a:xfrm>
              <a:off x="5763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l</a:t>
              </a:r>
            </a:p>
          </p:txBody>
        </p:sp>
        <p:sp>
          <p:nvSpPr>
            <p:cNvPr id="64539" name="Text Box 8"/>
            <p:cNvSpPr txBox="1">
              <a:spLocks noChangeArrowheads="1"/>
            </p:cNvSpPr>
            <p:nvPr/>
          </p:nvSpPr>
          <p:spPr bwMode="auto">
            <a:xfrm>
              <a:off x="6195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o</a:t>
              </a:r>
            </a:p>
          </p:txBody>
        </p:sp>
        <p:sp>
          <p:nvSpPr>
            <p:cNvPr id="64540" name="Text Box 9"/>
            <p:cNvSpPr txBox="1">
              <a:spLocks noChangeArrowheads="1"/>
            </p:cNvSpPr>
            <p:nvPr/>
          </p:nvSpPr>
          <p:spPr bwMode="auto">
            <a:xfrm>
              <a:off x="6627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,</a:t>
              </a:r>
            </a:p>
          </p:txBody>
        </p:sp>
        <p:sp>
          <p:nvSpPr>
            <p:cNvPr id="64541" name="Text Box 10"/>
            <p:cNvSpPr txBox="1">
              <a:spLocks noChangeArrowheads="1"/>
            </p:cNvSpPr>
            <p:nvPr/>
          </p:nvSpPr>
          <p:spPr bwMode="auto">
            <a:xfrm>
              <a:off x="7059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endParaRPr lang="th-TH" b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endParaRPr>
            </a:p>
          </p:txBody>
        </p:sp>
        <p:sp>
          <p:nvSpPr>
            <p:cNvPr id="64542" name="Text Box 11"/>
            <p:cNvSpPr txBox="1">
              <a:spLocks noChangeArrowheads="1"/>
            </p:cNvSpPr>
            <p:nvPr/>
          </p:nvSpPr>
          <p:spPr bwMode="auto">
            <a:xfrm>
              <a:off x="7491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w</a:t>
              </a:r>
            </a:p>
          </p:txBody>
        </p:sp>
        <p:sp>
          <p:nvSpPr>
            <p:cNvPr id="64543" name="Text Box 12"/>
            <p:cNvSpPr txBox="1">
              <a:spLocks noChangeArrowheads="1"/>
            </p:cNvSpPr>
            <p:nvPr/>
          </p:nvSpPr>
          <p:spPr bwMode="auto">
            <a:xfrm>
              <a:off x="7923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o</a:t>
              </a:r>
            </a:p>
          </p:txBody>
        </p:sp>
        <p:sp>
          <p:nvSpPr>
            <p:cNvPr id="64544" name="Text Box 13"/>
            <p:cNvSpPr txBox="1">
              <a:spLocks noChangeArrowheads="1"/>
            </p:cNvSpPr>
            <p:nvPr/>
          </p:nvSpPr>
          <p:spPr bwMode="auto">
            <a:xfrm>
              <a:off x="8355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r</a:t>
              </a:r>
            </a:p>
          </p:txBody>
        </p:sp>
        <p:sp>
          <p:nvSpPr>
            <p:cNvPr id="64545" name="Text Box 14"/>
            <p:cNvSpPr txBox="1">
              <a:spLocks noChangeArrowheads="1"/>
            </p:cNvSpPr>
            <p:nvPr/>
          </p:nvSpPr>
          <p:spPr bwMode="auto">
            <a:xfrm>
              <a:off x="8784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l</a:t>
              </a:r>
            </a:p>
          </p:txBody>
        </p:sp>
        <p:sp>
          <p:nvSpPr>
            <p:cNvPr id="64546" name="Text Box 15"/>
            <p:cNvSpPr txBox="1">
              <a:spLocks noChangeArrowheads="1"/>
            </p:cNvSpPr>
            <p:nvPr/>
          </p:nvSpPr>
          <p:spPr bwMode="auto">
            <a:xfrm>
              <a:off x="9216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d</a:t>
              </a:r>
            </a:p>
          </p:txBody>
        </p:sp>
        <p:sp>
          <p:nvSpPr>
            <p:cNvPr id="64547" name="Text Box 16"/>
            <p:cNvSpPr txBox="1">
              <a:spLocks noChangeArrowheads="1"/>
            </p:cNvSpPr>
            <p:nvPr/>
          </p:nvSpPr>
          <p:spPr bwMode="auto">
            <a:xfrm>
              <a:off x="9648" y="4032"/>
              <a:ext cx="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2000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\0</a:t>
              </a:r>
              <a:endParaRPr lang="en-US" sz="2400" b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endParaRPr>
            </a:p>
          </p:txBody>
        </p:sp>
      </p:grpSp>
      <p:grpSp>
        <p:nvGrpSpPr>
          <p:cNvPr id="64516" name="Group 17"/>
          <p:cNvGrpSpPr>
            <a:grpSpLocks/>
          </p:cNvGrpSpPr>
          <p:nvPr/>
        </p:nvGrpSpPr>
        <p:grpSpPr bwMode="auto">
          <a:xfrm>
            <a:off x="2514600" y="3429000"/>
            <a:ext cx="6099175" cy="965200"/>
            <a:chOff x="4464" y="4032"/>
            <a:chExt cx="5624" cy="432"/>
          </a:xfrm>
        </p:grpSpPr>
        <p:sp>
          <p:nvSpPr>
            <p:cNvPr id="64522" name="Text Box 18"/>
            <p:cNvSpPr txBox="1">
              <a:spLocks noChangeArrowheads="1"/>
            </p:cNvSpPr>
            <p:nvPr/>
          </p:nvSpPr>
          <p:spPr bwMode="auto">
            <a:xfrm>
              <a:off x="4464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H</a:t>
              </a:r>
            </a:p>
          </p:txBody>
        </p:sp>
        <p:sp>
          <p:nvSpPr>
            <p:cNvPr id="64523" name="Text Box 19"/>
            <p:cNvSpPr txBox="1">
              <a:spLocks noChangeArrowheads="1"/>
            </p:cNvSpPr>
            <p:nvPr/>
          </p:nvSpPr>
          <p:spPr bwMode="auto">
            <a:xfrm>
              <a:off x="4896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e</a:t>
              </a:r>
            </a:p>
          </p:txBody>
        </p:sp>
        <p:sp>
          <p:nvSpPr>
            <p:cNvPr id="64524" name="Text Box 20"/>
            <p:cNvSpPr txBox="1">
              <a:spLocks noChangeArrowheads="1"/>
            </p:cNvSpPr>
            <p:nvPr/>
          </p:nvSpPr>
          <p:spPr bwMode="auto">
            <a:xfrm>
              <a:off x="5331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l</a:t>
              </a:r>
            </a:p>
          </p:txBody>
        </p:sp>
        <p:sp>
          <p:nvSpPr>
            <p:cNvPr id="64525" name="Text Box 21"/>
            <p:cNvSpPr txBox="1">
              <a:spLocks noChangeArrowheads="1"/>
            </p:cNvSpPr>
            <p:nvPr/>
          </p:nvSpPr>
          <p:spPr bwMode="auto">
            <a:xfrm>
              <a:off x="5763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l</a:t>
              </a:r>
            </a:p>
          </p:txBody>
        </p:sp>
        <p:sp>
          <p:nvSpPr>
            <p:cNvPr id="64526" name="Text Box 22"/>
            <p:cNvSpPr txBox="1">
              <a:spLocks noChangeArrowheads="1"/>
            </p:cNvSpPr>
            <p:nvPr/>
          </p:nvSpPr>
          <p:spPr bwMode="auto">
            <a:xfrm>
              <a:off x="6195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o</a:t>
              </a:r>
            </a:p>
          </p:txBody>
        </p:sp>
        <p:sp>
          <p:nvSpPr>
            <p:cNvPr id="64527" name="Text Box 23"/>
            <p:cNvSpPr txBox="1">
              <a:spLocks noChangeArrowheads="1"/>
            </p:cNvSpPr>
            <p:nvPr/>
          </p:nvSpPr>
          <p:spPr bwMode="auto">
            <a:xfrm>
              <a:off x="6627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,</a:t>
              </a:r>
            </a:p>
          </p:txBody>
        </p:sp>
        <p:sp>
          <p:nvSpPr>
            <p:cNvPr id="64528" name="Text Box 24"/>
            <p:cNvSpPr txBox="1">
              <a:spLocks noChangeArrowheads="1"/>
            </p:cNvSpPr>
            <p:nvPr/>
          </p:nvSpPr>
          <p:spPr bwMode="auto">
            <a:xfrm>
              <a:off x="7059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endParaRPr lang="th-TH" b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endParaRPr>
            </a:p>
          </p:txBody>
        </p:sp>
        <p:sp>
          <p:nvSpPr>
            <p:cNvPr id="64529" name="Text Box 25"/>
            <p:cNvSpPr txBox="1">
              <a:spLocks noChangeArrowheads="1"/>
            </p:cNvSpPr>
            <p:nvPr/>
          </p:nvSpPr>
          <p:spPr bwMode="auto">
            <a:xfrm>
              <a:off x="7491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w</a:t>
              </a:r>
            </a:p>
          </p:txBody>
        </p:sp>
        <p:sp>
          <p:nvSpPr>
            <p:cNvPr id="64530" name="Text Box 26"/>
            <p:cNvSpPr txBox="1">
              <a:spLocks noChangeArrowheads="1"/>
            </p:cNvSpPr>
            <p:nvPr/>
          </p:nvSpPr>
          <p:spPr bwMode="auto">
            <a:xfrm>
              <a:off x="7923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o</a:t>
              </a:r>
            </a:p>
          </p:txBody>
        </p:sp>
        <p:sp>
          <p:nvSpPr>
            <p:cNvPr id="64531" name="Text Box 27"/>
            <p:cNvSpPr txBox="1">
              <a:spLocks noChangeArrowheads="1"/>
            </p:cNvSpPr>
            <p:nvPr/>
          </p:nvSpPr>
          <p:spPr bwMode="auto">
            <a:xfrm>
              <a:off x="8355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r</a:t>
              </a:r>
            </a:p>
          </p:txBody>
        </p:sp>
        <p:sp>
          <p:nvSpPr>
            <p:cNvPr id="64532" name="Text Box 28"/>
            <p:cNvSpPr txBox="1">
              <a:spLocks noChangeArrowheads="1"/>
            </p:cNvSpPr>
            <p:nvPr/>
          </p:nvSpPr>
          <p:spPr bwMode="auto">
            <a:xfrm>
              <a:off x="8784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l</a:t>
              </a:r>
            </a:p>
          </p:txBody>
        </p:sp>
        <p:sp>
          <p:nvSpPr>
            <p:cNvPr id="64533" name="Text Box 29"/>
            <p:cNvSpPr txBox="1">
              <a:spLocks noChangeArrowheads="1"/>
            </p:cNvSpPr>
            <p:nvPr/>
          </p:nvSpPr>
          <p:spPr bwMode="auto">
            <a:xfrm>
              <a:off x="9216" y="4032"/>
              <a:ext cx="43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d</a:t>
              </a:r>
            </a:p>
          </p:txBody>
        </p:sp>
        <p:sp>
          <p:nvSpPr>
            <p:cNvPr id="64534" name="Text Box 30"/>
            <p:cNvSpPr txBox="1">
              <a:spLocks noChangeArrowheads="1"/>
            </p:cNvSpPr>
            <p:nvPr/>
          </p:nvSpPr>
          <p:spPr bwMode="auto">
            <a:xfrm>
              <a:off x="9648" y="4032"/>
              <a:ext cx="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2000" b="1">
                  <a:solidFill>
                    <a:srgbClr val="0000FF"/>
                  </a:solidFill>
                  <a:latin typeface="Comic Sans MS" pitchFamily="66" charset="0"/>
                  <a:cs typeface="Cordia New" pitchFamily="34" charset="-34"/>
                </a:rPr>
                <a:t>\0</a:t>
              </a:r>
            </a:p>
          </p:txBody>
        </p:sp>
      </p:grpSp>
      <p:sp>
        <p:nvSpPr>
          <p:cNvPr id="64517" name="Text Box 31"/>
          <p:cNvSpPr txBox="1">
            <a:spLocks noChangeArrowheads="1"/>
          </p:cNvSpPr>
          <p:nvPr/>
        </p:nvSpPr>
        <p:spPr bwMode="auto">
          <a:xfrm>
            <a:off x="457200" y="3429000"/>
            <a:ext cx="1919288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b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amessage</a:t>
            </a:r>
          </a:p>
        </p:txBody>
      </p:sp>
      <p:sp>
        <p:nvSpPr>
          <p:cNvPr id="64518" name="Rectangle 32"/>
          <p:cNvSpPr>
            <a:spLocks noChangeArrowheads="1"/>
          </p:cNvSpPr>
          <p:nvPr/>
        </p:nvSpPr>
        <p:spPr bwMode="auto">
          <a:xfrm>
            <a:off x="1371600" y="1828800"/>
            <a:ext cx="468313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4519" name="Text Box 33"/>
          <p:cNvSpPr txBox="1">
            <a:spLocks noChangeArrowheads="1"/>
          </p:cNvSpPr>
          <p:nvPr/>
        </p:nvSpPr>
        <p:spPr bwMode="auto">
          <a:xfrm>
            <a:off x="457200" y="1219200"/>
            <a:ext cx="18288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b="1">
                <a:solidFill>
                  <a:srgbClr val="0000FF"/>
                </a:solidFill>
                <a:latin typeface="Comic Sans MS" pitchFamily="66" charset="0"/>
                <a:cs typeface="Cordia New" pitchFamily="34" charset="-34"/>
              </a:rPr>
              <a:t>pmessage</a:t>
            </a:r>
          </a:p>
        </p:txBody>
      </p:sp>
      <p:sp>
        <p:nvSpPr>
          <p:cNvPr id="64520" name="Line 34"/>
          <p:cNvSpPr>
            <a:spLocks noChangeShapeType="1"/>
          </p:cNvSpPr>
          <p:nvPr/>
        </p:nvSpPr>
        <p:spPr bwMode="auto">
          <a:xfrm>
            <a:off x="1828800" y="2209800"/>
            <a:ext cx="779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50</a:t>
            </a:fld>
            <a:endParaRPr lang="th-TH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dirty="0" smtClean="0"/>
          </a:p>
        </p:txBody>
      </p:sp>
      <p:sp>
        <p:nvSpPr>
          <p:cNvPr id="54275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052736"/>
            <a:ext cx="4392488" cy="507342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2400" dirty="0" smtClean="0"/>
              <a:t>ฟังก์ชัน </a:t>
            </a:r>
            <a:r>
              <a:rPr lang="en-US" sz="2400" dirty="0" err="1" smtClean="0">
                <a:cs typeface="Cordia New" pitchFamily="34" charset="-34"/>
              </a:rPr>
              <a:t>strcpy</a:t>
            </a:r>
            <a:r>
              <a:rPr lang="en-US" sz="2400" dirty="0" smtClean="0">
                <a:cs typeface="Cordia New" pitchFamily="34" charset="-34"/>
              </a:rPr>
              <a:t> ( ) </a:t>
            </a:r>
            <a:r>
              <a:rPr lang="th-TH" sz="2400" dirty="0" smtClean="0"/>
              <a:t>ทำหน้าที่สำเนาข้อความจากตัวแปรหนึ่งไปยังอีกตัวแปรหนึ่งเขียนในลักษณะอาร์เรย์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th-TH" sz="1400" dirty="0" smtClean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char  *s,  char  *t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while( ( s[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t[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)  !=  ‘\0’ 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h-TH" sz="2400" dirty="0" smtClean="0"/>
              <a:t>ฟังก์ชัน </a:t>
            </a:r>
            <a:r>
              <a:rPr lang="en-US" sz="2400" dirty="0" err="1" smtClean="0">
                <a:cs typeface="Cordia New" pitchFamily="34" charset="-34"/>
              </a:rPr>
              <a:t>strcpy</a:t>
            </a:r>
            <a:r>
              <a:rPr lang="en-US" sz="2400" dirty="0" smtClean="0">
                <a:cs typeface="Cordia New" pitchFamily="34" charset="-34"/>
              </a:rPr>
              <a:t> ( ) </a:t>
            </a:r>
            <a:r>
              <a:rPr lang="th-TH" sz="2400" dirty="0" smtClean="0"/>
              <a:t>เขียนในลักษณะพอยน์เตอร์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th-TH" sz="1400" dirty="0" smtClean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char  *s,  char  *t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while ( ( *s = *t )  !=  ‘\0’ )  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s++;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t++;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th-TH" sz="1800" b="1" dirty="0" smtClean="0">
              <a:solidFill>
                <a:srgbClr val="0000FF"/>
              </a:solidFill>
              <a:cs typeface="CordiaUPC" pitchFamily="34" charset="-34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th-TH" sz="1800" dirty="0" smtClean="0"/>
          </a:p>
        </p:txBody>
      </p:sp>
      <p:sp>
        <p:nvSpPr>
          <p:cNvPr id="54276" name="Content Placeholder 4"/>
          <p:cNvSpPr>
            <a:spLocks noGrp="1"/>
          </p:cNvSpPr>
          <p:nvPr>
            <p:ph sz="half" idx="2"/>
          </p:nvPr>
        </p:nvSpPr>
        <p:spPr>
          <a:xfrm>
            <a:off x="4925888" y="1124744"/>
            <a:ext cx="4038600" cy="5001419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/>
              <a:t>ฟังก์ชัน </a:t>
            </a:r>
            <a:r>
              <a:rPr lang="en-US" dirty="0" err="1" smtClean="0">
                <a:cs typeface="Cordia New" pitchFamily="34" charset="-34"/>
              </a:rPr>
              <a:t>strcpy</a:t>
            </a:r>
            <a:r>
              <a:rPr lang="en-US" dirty="0" smtClean="0">
                <a:cs typeface="Cordia New" pitchFamily="34" charset="-34"/>
              </a:rPr>
              <a:t> ( ) </a:t>
            </a:r>
            <a:r>
              <a:rPr lang="th-TH" dirty="0" smtClean="0"/>
              <a:t>เขียนในลักษณะพอยน์เตอร์แบบสั้น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char  *s,  char  *t ){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while ( ( *s++ = *t++ ) != ‘\0’ );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th-TH" sz="18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th-TH" sz="3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พอยน์เตอร์ (</a:t>
            </a:r>
            <a:r>
              <a:rPr lang="en-US" dirty="0">
                <a:cs typeface="Cordia New" pitchFamily="34" charset="-34"/>
              </a:rPr>
              <a:t>Pointer)</a:t>
            </a:r>
            <a:endParaRPr lang="th-TH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0C13F-1EAA-480F-B209-B41626135E19}" type="slidenum">
              <a:rPr lang="th-TH" smtClean="0"/>
              <a:pPr>
                <a:defRPr/>
              </a:pPr>
              <a:t>51</a:t>
            </a:fld>
            <a:endParaRPr lang="th-TH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การประกาศตัวแปรชี้</a:t>
            </a:r>
            <a:r>
              <a:rPr lang="en-US" smtClean="0">
                <a:cs typeface="Angsana New" pitchFamily="18" charset="-34"/>
              </a:rPr>
              <a:t> (pointer)  </a:t>
            </a:r>
            <a:r>
              <a:rPr lang="th-TH" smtClean="0"/>
              <a:t>ชี้ไปยัง </a:t>
            </a:r>
            <a:r>
              <a:rPr lang="en-US" smtClean="0">
                <a:cs typeface="Angsana New" pitchFamily="18" charset="-34"/>
              </a:rPr>
              <a:t>struct</a:t>
            </a:r>
            <a:endParaRPr lang="th-TH" smtClean="0"/>
          </a:p>
        </p:txBody>
      </p:sp>
      <p:sp>
        <p:nvSpPr>
          <p:cNvPr id="66563" name="Text Box 3"/>
          <p:cNvSpPr>
            <a:spLocks noGrp="1" noChangeArrowheads="1"/>
          </p:cNvSpPr>
          <p:nvPr>
            <p:ph idx="1"/>
          </p:nvPr>
        </p:nvSpPr>
        <p:spPr>
          <a:xfrm>
            <a:off x="428625" y="1571625"/>
            <a:ext cx="8229600" cy="4648200"/>
          </a:xfrm>
        </p:spPr>
        <p:txBody>
          <a:bodyPr>
            <a:spAutoFit/>
          </a:bodyPr>
          <a:lstStyle/>
          <a:p>
            <a:r>
              <a:rPr lang="th-TH" sz="2800" smtClean="0"/>
              <a:t>กรณีการส่งอากิวเมนท์เป็นตัวแปร </a:t>
            </a:r>
            <a:r>
              <a:rPr lang="en-US" sz="2800" smtClean="0">
                <a:cs typeface="Cordia New" pitchFamily="34" charset="-34"/>
              </a:rPr>
              <a:t>struct </a:t>
            </a:r>
            <a:r>
              <a:rPr lang="th-TH" sz="2800" smtClean="0"/>
              <a:t>จะไม่เหมาะกับ </a:t>
            </a:r>
            <a:r>
              <a:rPr lang="en-US" sz="2800" smtClean="0">
                <a:cs typeface="Cordia New" pitchFamily="34" charset="-34"/>
              </a:rPr>
              <a:t>struct </a:t>
            </a:r>
            <a:r>
              <a:rPr lang="th-TH" sz="2800" smtClean="0"/>
              <a:t>ที่มีขนาดใหญ่  เนื่องจากทุกครั้งที่ส่งตัวแปร </a:t>
            </a:r>
            <a:r>
              <a:rPr lang="en-US" sz="2800" smtClean="0">
                <a:cs typeface="Cordia New" pitchFamily="34" charset="-34"/>
              </a:rPr>
              <a:t>struct </a:t>
            </a:r>
            <a:r>
              <a:rPr lang="th-TH" sz="2800" smtClean="0"/>
              <a:t>จะเป็นการสำเนาตัวแปรตัวใหม่ขึ้นมาในฟังก์ชัน  ซึ่งจะทำให้ช้าและเปลืองพื้นที่หน่วยความจำ  เราจะใช้พอยน์เตอร์เข้ามาช่วยแก้ปัญหานี้  </a:t>
            </a:r>
          </a:p>
          <a:p>
            <a:r>
              <a:rPr lang="th-TH" sz="2800" smtClean="0"/>
              <a:t>โดยส่งแอดเดรสของตัวแปร </a:t>
            </a:r>
            <a:r>
              <a:rPr lang="en-US" sz="2800" smtClean="0">
                <a:cs typeface="Cordia New" pitchFamily="34" charset="-34"/>
              </a:rPr>
              <a:t>struct</a:t>
            </a:r>
            <a:r>
              <a:rPr lang="th-TH" sz="2800" smtClean="0"/>
              <a:t> มายังฟังก์ชันซึ่งรับอากิวเมนท์ เป็นพอยน์เตอร์      อากิวเมนท์จะชี้ไปยังแอดเดรสเริ่มต้นของตัวแปร </a:t>
            </a:r>
            <a:r>
              <a:rPr lang="en-US" sz="2800" smtClean="0">
                <a:cs typeface="Cordia New" pitchFamily="34" charset="-34"/>
              </a:rPr>
              <a:t>struct </a:t>
            </a:r>
            <a:r>
              <a:rPr lang="th-TH" sz="2800" smtClean="0"/>
              <a:t> จะช่วยให้การทำงานเร็วขึ้นและเปลืองหน่วยความจำน้อยลง  แต่สิ่งที่ต้องระวังคือ</a:t>
            </a:r>
            <a:r>
              <a:rPr lang="en-US" sz="2800" smtClean="0">
                <a:cs typeface="Cordia New" pitchFamily="34" charset="-34"/>
              </a:rPr>
              <a:t> </a:t>
            </a:r>
            <a:r>
              <a:rPr lang="th-TH" sz="2800" smtClean="0"/>
              <a:t>หากมีการเปลี่ยนแปลงค่าที่อากิวเมนท์พอยน์เตอร์ชี้อยู่  ค่าในตัวแปร </a:t>
            </a:r>
            <a:r>
              <a:rPr lang="en-US" sz="2800" smtClean="0">
                <a:cs typeface="Cordia New" pitchFamily="34" charset="-34"/>
              </a:rPr>
              <a:t>struct </a:t>
            </a:r>
            <a:r>
              <a:rPr lang="th-TH" sz="2800" smtClean="0"/>
              <a:t>ที่ส่งมายังฟังก์ชันจะเปลี่ยนตามโดยอัตโนมัติ </a:t>
            </a:r>
          </a:p>
          <a:p>
            <a:pPr>
              <a:buFont typeface="Arial" pitchFamily="34" charset="0"/>
              <a:buNone/>
            </a:pPr>
            <a:endParaRPr lang="th-TH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พอยน์เตอร์ (</a:t>
            </a:r>
            <a:r>
              <a:rPr lang="en-US" dirty="0" smtClean="0">
                <a:cs typeface="Cordia New" pitchFamily="34" charset="-34"/>
              </a:rPr>
              <a:t>Pointer)</a:t>
            </a:r>
            <a:endParaRPr lang="th-TH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52</a:t>
            </a:fld>
            <a:endParaRPr lang="th-TH"/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การประกาศตัวแปรชี้</a:t>
            </a:r>
            <a:r>
              <a:rPr lang="en-US" smtClean="0">
                <a:cs typeface="Angsana New" pitchFamily="18" charset="-34"/>
              </a:rPr>
              <a:t> (pointer)  </a:t>
            </a:r>
            <a:r>
              <a:rPr lang="th-TH" smtClean="0"/>
              <a:t>ชี้ไปยัง </a:t>
            </a:r>
            <a:r>
              <a:rPr lang="en-US" smtClean="0">
                <a:cs typeface="Angsana New" pitchFamily="18" charset="-34"/>
              </a:rPr>
              <a:t>struct</a:t>
            </a:r>
            <a:endParaRPr lang="th-TH" smtClean="0"/>
          </a:p>
        </p:txBody>
      </p:sp>
      <p:sp>
        <p:nvSpPr>
          <p:cNvPr id="6758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000" smtClean="0">
                <a:cs typeface="Cordia New" pitchFamily="34" charset="-34"/>
              </a:rPr>
              <a:t>struct  point  origin, *pp;</a:t>
            </a:r>
            <a:br>
              <a:rPr lang="en-US" sz="3000" smtClean="0">
                <a:cs typeface="Cordia New" pitchFamily="34" charset="-34"/>
              </a:rPr>
            </a:br>
            <a:r>
              <a:rPr lang="en-US" sz="3000" smtClean="0">
                <a:cs typeface="Cordia New" pitchFamily="34" charset="-34"/>
              </a:rPr>
              <a:t>pp = &amp;original;</a:t>
            </a:r>
            <a:br>
              <a:rPr lang="en-US" sz="3000" smtClean="0">
                <a:cs typeface="Cordia New" pitchFamily="34" charset="-34"/>
              </a:rPr>
            </a:br>
            <a:r>
              <a:rPr lang="en-US" sz="3000" smtClean="0">
                <a:cs typeface="Cordia New" pitchFamily="34" charset="-34"/>
              </a:rPr>
              <a:t>printf ( “origin is (%d, %d)\n”, (*pp).x, (*pp).y );</a:t>
            </a:r>
            <a:endParaRPr lang="th-TH" sz="3000" smtClean="0"/>
          </a:p>
          <a:p>
            <a:pPr>
              <a:lnSpc>
                <a:spcPct val="80000"/>
              </a:lnSpc>
            </a:pPr>
            <a:r>
              <a:rPr lang="th-TH" sz="3000" smtClean="0"/>
              <a:t>จะได้ตัวแปร </a:t>
            </a:r>
            <a:r>
              <a:rPr lang="en-US" sz="3000" smtClean="0">
                <a:cs typeface="Cordia New" pitchFamily="34" charset="-34"/>
              </a:rPr>
              <a:t>pp </a:t>
            </a:r>
            <a:r>
              <a:rPr lang="th-TH" sz="3000" smtClean="0"/>
              <a:t>ชี้ไปยังข้อมูลแบบโครงสร้างชื่อ </a:t>
            </a:r>
            <a:r>
              <a:rPr lang="en-US" sz="3000" smtClean="0">
                <a:cs typeface="Cordia New" pitchFamily="34" charset="-34"/>
              </a:rPr>
              <a:t>struct point   </a:t>
            </a:r>
            <a:r>
              <a:rPr lang="th-TH" sz="3000" smtClean="0"/>
              <a:t>การเขียน </a:t>
            </a:r>
            <a:r>
              <a:rPr lang="en-US" sz="3000" smtClean="0">
                <a:cs typeface="Cordia New" pitchFamily="34" charset="-34"/>
              </a:rPr>
              <a:t>*pp </a:t>
            </a:r>
            <a:r>
              <a:rPr lang="th-TH" sz="3000" smtClean="0"/>
              <a:t>จะเป็นการอ้างถึงโครงสร้าง</a:t>
            </a:r>
          </a:p>
          <a:p>
            <a:pPr>
              <a:lnSpc>
                <a:spcPct val="80000"/>
              </a:lnSpc>
            </a:pPr>
            <a:r>
              <a:rPr lang="th-TH" sz="3000" smtClean="0"/>
              <a:t>การอ้างถึงสมาชิกสามารถทำได้โดยอ้าง  </a:t>
            </a:r>
            <a:r>
              <a:rPr lang="en-US" sz="3000" smtClean="0">
                <a:cs typeface="Cordia New" pitchFamily="34" charset="-34"/>
              </a:rPr>
              <a:t>(*pp).x </a:t>
            </a:r>
            <a:r>
              <a:rPr lang="th-TH" sz="3000" smtClean="0"/>
              <a:t>หรือ  </a:t>
            </a:r>
            <a:r>
              <a:rPr lang="en-US" sz="3000" smtClean="0">
                <a:cs typeface="Cordia New" pitchFamily="34" charset="-34"/>
              </a:rPr>
              <a:t>(*pp).y  </a:t>
            </a:r>
            <a:endParaRPr lang="th-TH" sz="3000" smtClean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h-TH" sz="3000" smtClean="0"/>
              <a:t>สิ่งที่ต้องระวังคือ  </a:t>
            </a:r>
            <a:r>
              <a:rPr lang="en-US" sz="3000" smtClean="0">
                <a:cs typeface="Cordia New" pitchFamily="34" charset="-34"/>
              </a:rPr>
              <a:t>(*pp).x </a:t>
            </a:r>
            <a:r>
              <a:rPr lang="th-TH" sz="3000" smtClean="0"/>
              <a:t>จะไม่เหมือนกับ </a:t>
            </a:r>
            <a:r>
              <a:rPr lang="en-US" sz="3000" smtClean="0">
                <a:cs typeface="Cordia New" pitchFamily="34" charset="-34"/>
              </a:rPr>
              <a:t>*pp.x  </a:t>
            </a:r>
            <a:r>
              <a:rPr lang="th-TH" sz="3000" smtClean="0"/>
              <a:t>เนื่องจากเครื่องหมาย </a:t>
            </a:r>
            <a:r>
              <a:rPr lang="en-US" sz="3000" smtClean="0">
                <a:cs typeface="Cordia New" pitchFamily="34" charset="-34"/>
              </a:rPr>
              <a:t>. </a:t>
            </a:r>
            <a:r>
              <a:rPr lang="th-TH" sz="3000" smtClean="0"/>
              <a:t>จะมีลำดับความสำคัญสูงกว่า </a:t>
            </a:r>
            <a:r>
              <a:rPr lang="en-US" sz="3000" smtClean="0">
                <a:cs typeface="Cordia New" pitchFamily="34" charset="-34"/>
              </a:rPr>
              <a:t>*  </a:t>
            </a:r>
            <a:endParaRPr lang="th-TH" sz="3000" smtClean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th-TH" sz="3000" smtClean="0"/>
              <a:t>การแปลความหมาย </a:t>
            </a:r>
            <a:r>
              <a:rPr lang="en-US" sz="3000" smtClean="0">
                <a:cs typeface="Cordia New" pitchFamily="34" charset="-34"/>
              </a:rPr>
              <a:t>*pp.x </a:t>
            </a:r>
            <a:r>
              <a:rPr lang="th-TH" sz="3000" smtClean="0"/>
              <a:t>จะเหมือนกับการอ้าง </a:t>
            </a:r>
            <a:r>
              <a:rPr lang="en-US" sz="3000" smtClean="0">
                <a:cs typeface="Cordia New" pitchFamily="34" charset="-34"/>
              </a:rPr>
              <a:t>*(pp.x) </a:t>
            </a:r>
            <a:r>
              <a:rPr lang="th-TH" sz="3000" smtClean="0"/>
              <a:t>ซึ่งจะทำให้เกิดความผิดพลาดขึ้น </a:t>
            </a:r>
          </a:p>
          <a:p>
            <a:pPr algn="just">
              <a:lnSpc>
                <a:spcPct val="80000"/>
              </a:lnSpc>
            </a:pPr>
            <a:endParaRPr lang="th-TH" sz="4400" b="1" smtClean="0">
              <a:solidFill>
                <a:srgbClr val="0000FF"/>
              </a:solidFill>
              <a:latin typeface="Cordia New" pitchFamily="34" charset="-34"/>
            </a:endParaRPr>
          </a:p>
          <a:p>
            <a:pPr>
              <a:lnSpc>
                <a:spcPct val="80000"/>
              </a:lnSpc>
            </a:pPr>
            <a:endParaRPr lang="th-TH" sz="30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พอยน์เตอร์ (</a:t>
            </a:r>
            <a:r>
              <a:rPr lang="en-US" dirty="0" smtClean="0">
                <a:cs typeface="Cordia New" pitchFamily="34" charset="-34"/>
              </a:rPr>
              <a:t>Pointer)</a:t>
            </a:r>
            <a:endParaRPr lang="th-TH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53</a:t>
            </a:fld>
            <a:endParaRPr lang="th-TH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การประกาศตัวแปรชี้</a:t>
            </a:r>
            <a:r>
              <a:rPr lang="en-US" smtClean="0">
                <a:cs typeface="Angsana New" pitchFamily="18" charset="-34"/>
              </a:rPr>
              <a:t> (pointer)  </a:t>
            </a:r>
            <a:r>
              <a:rPr lang="th-TH" smtClean="0"/>
              <a:t>ชี้ไปยัง </a:t>
            </a:r>
            <a:r>
              <a:rPr lang="en-US" smtClean="0">
                <a:cs typeface="Angsana New" pitchFamily="18" charset="-34"/>
              </a:rPr>
              <a:t>struct</a:t>
            </a:r>
            <a:endParaRPr lang="th-TH" smtClean="0"/>
          </a:p>
        </p:txBody>
      </p:sp>
      <p:sp>
        <p:nvSpPr>
          <p:cNvPr id="68611" name="Text Box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341688"/>
          </a:xfrm>
        </p:spPr>
        <p:txBody>
          <a:bodyPr>
            <a:spAutoFit/>
          </a:bodyPr>
          <a:lstStyle/>
          <a:p>
            <a:pPr algn="just"/>
            <a:r>
              <a:rPr lang="th-TH" smtClean="0"/>
              <a:t>การอ้างถึงสมาชิกอาจเขียนอีกลักษณะหนึ่งโดยใช้เครื่องหมาย </a:t>
            </a:r>
            <a:r>
              <a:rPr lang="en-US" smtClean="0">
                <a:cs typeface="Cordia New" pitchFamily="34" charset="-34"/>
              </a:rPr>
              <a:t>-&gt; </a:t>
            </a:r>
            <a:r>
              <a:rPr lang="th-TH" smtClean="0"/>
              <a:t>สมมติ </a:t>
            </a:r>
            <a:r>
              <a:rPr lang="en-US" smtClean="0">
                <a:cs typeface="Cordia New" pitchFamily="34" charset="-34"/>
              </a:rPr>
              <a:t>p </a:t>
            </a:r>
            <a:r>
              <a:rPr lang="th-TH" smtClean="0"/>
              <a:t>เป็นพอยน์เตอร์  รูปแบบการใช้เป็นดังนี้</a:t>
            </a:r>
          </a:p>
          <a:p>
            <a:pPr algn="just"/>
            <a:r>
              <a:rPr lang="en-US" smtClean="0">
                <a:cs typeface="Cordia New" pitchFamily="34" charset="-34"/>
              </a:rPr>
              <a:t>p-&gt;member-of-structure</a:t>
            </a:r>
            <a:endParaRPr lang="th-TH" smtClean="0"/>
          </a:p>
          <a:p>
            <a:pPr algn="just"/>
            <a:r>
              <a:rPr lang="th-TH" smtClean="0"/>
              <a:t>จะสามารถแปลงประโยคการใช้พอยน์เตอร์อ้างสมาชิกของ </a:t>
            </a:r>
            <a:r>
              <a:rPr lang="en-US" smtClean="0">
                <a:cs typeface="Cordia New" pitchFamily="34" charset="-34"/>
              </a:rPr>
              <a:t>struct </a:t>
            </a:r>
            <a:r>
              <a:rPr lang="th-TH" smtClean="0"/>
              <a:t>จากตัวอย่างข้างบนได้ว่า</a:t>
            </a:r>
          </a:p>
          <a:p>
            <a:pPr algn="just"/>
            <a:r>
              <a:rPr lang="en-US" smtClean="0">
                <a:cs typeface="Cordia New" pitchFamily="34" charset="-34"/>
              </a:rPr>
              <a:t>printf ( “origin is (%d, %d)\n”, pp-&gt;x, pp-&gt;y);</a:t>
            </a:r>
            <a:endParaRPr lang="th-TH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พอยน์เตอร์ (</a:t>
            </a:r>
            <a:r>
              <a:rPr lang="en-US" dirty="0" smtClean="0">
                <a:cs typeface="Cordia New" pitchFamily="34" charset="-34"/>
              </a:rPr>
              <a:t>Pointer)</a:t>
            </a:r>
            <a:endParaRPr lang="th-TH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54</a:t>
            </a:fld>
            <a:endParaRPr lang="th-TH"/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258888" y="1341438"/>
            <a:ext cx="4608512" cy="4906962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1476375" y="692150"/>
            <a:ext cx="4151313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typedef  struct {</a:t>
            </a:r>
            <a:b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	     int  day;</a:t>
            </a:r>
            <a:b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	     int  month;</a:t>
            </a:r>
            <a:b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	     int  year;</a:t>
            </a:r>
            <a:b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}  Date;</a:t>
            </a:r>
            <a:b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/>
            </a:r>
            <a:b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Date  today;</a:t>
            </a:r>
            <a:b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/>
            </a:r>
            <a:b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Date  *ptrdate;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372225" y="2276475"/>
            <a:ext cx="1981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การประกาศแบบข้อมูลโครงสร้าง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227763" y="3923010"/>
            <a:ext cx="2503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การประกาศตัวแปรข้อมูลแบบโครงสร้าง</a:t>
            </a:r>
          </a:p>
        </p:txBody>
      </p:sp>
      <p:sp>
        <p:nvSpPr>
          <p:cNvPr id="69638" name="AutoShape 6"/>
          <p:cNvSpPr>
            <a:spLocks/>
          </p:cNvSpPr>
          <p:nvPr/>
        </p:nvSpPr>
        <p:spPr bwMode="auto">
          <a:xfrm>
            <a:off x="6011863" y="1700213"/>
            <a:ext cx="263525" cy="2025650"/>
          </a:xfrm>
          <a:prstGeom prst="rightBrace">
            <a:avLst>
              <a:gd name="adj1" fmla="val 1012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9" name="AutoShape 7"/>
          <p:cNvSpPr>
            <a:spLocks/>
          </p:cNvSpPr>
          <p:nvPr/>
        </p:nvSpPr>
        <p:spPr bwMode="auto">
          <a:xfrm>
            <a:off x="6011863" y="40767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156325" y="5075138"/>
            <a:ext cx="28368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การประกาศตัวแปร </a:t>
            </a:r>
            <a:r>
              <a:rPr lang="en-US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pointer </a:t>
            </a:r>
            <a:r>
              <a:rPr lang="th-TH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ชี้ไปยังโครงสร้าง</a:t>
            </a:r>
          </a:p>
        </p:txBody>
      </p:sp>
      <p:sp>
        <p:nvSpPr>
          <p:cNvPr id="69641" name="AutoShape 9"/>
          <p:cNvSpPr>
            <a:spLocks/>
          </p:cNvSpPr>
          <p:nvPr/>
        </p:nvSpPr>
        <p:spPr bwMode="auto">
          <a:xfrm>
            <a:off x="6011863" y="5085184"/>
            <a:ext cx="198437" cy="914400"/>
          </a:xfrm>
          <a:prstGeom prst="rightBrace">
            <a:avLst>
              <a:gd name="adj1" fmla="val 384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300788" y="1268413"/>
            <a:ext cx="8458200" cy="914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th-TH" sz="4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แบบที่ 1</a:t>
            </a:r>
          </a:p>
        </p:txBody>
      </p:sp>
      <p:sp>
        <p:nvSpPr>
          <p:cNvPr id="69643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การประกาศตัวแปรชี้</a:t>
            </a:r>
            <a:r>
              <a:rPr lang="en-US" smtClean="0">
                <a:cs typeface="Angsana New" pitchFamily="18" charset="-34"/>
              </a:rPr>
              <a:t> (pointer)  </a:t>
            </a:r>
            <a:r>
              <a:rPr lang="th-TH" smtClean="0"/>
              <a:t>ชี้ไปยัง </a:t>
            </a:r>
            <a:r>
              <a:rPr lang="en-US" smtClean="0">
                <a:cs typeface="Angsana New" pitchFamily="18" charset="-34"/>
              </a:rPr>
              <a:t>struct</a:t>
            </a:r>
            <a:endParaRPr lang="th-TH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พอยน์เตอร์ (</a:t>
            </a:r>
            <a:r>
              <a:rPr lang="en-US" dirty="0" smtClean="0">
                <a:cs typeface="Cordia New" pitchFamily="34" charset="-34"/>
              </a:rPr>
              <a:t>Pointer)</a:t>
            </a:r>
            <a:endParaRPr lang="th-TH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55</a:t>
            </a:fld>
            <a:endParaRPr lang="th-TH"/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371600" y="1295400"/>
            <a:ext cx="4953000" cy="4114800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9859" name="Rectangle 3"/>
          <p:cNvSpPr>
            <a:spLocks noChangeArrowheads="1"/>
          </p:cNvSpPr>
          <p:nvPr/>
        </p:nvSpPr>
        <p:spPr bwMode="auto">
          <a:xfrm>
            <a:off x="1752600" y="1447800"/>
            <a:ext cx="41497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struct  date {</a:t>
            </a:r>
            <a:br>
              <a:rPr lang="en-US" sz="4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4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	     int  day;</a:t>
            </a:r>
            <a:br>
              <a:rPr lang="en-US" sz="4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4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	     int  month;</a:t>
            </a:r>
            <a:br>
              <a:rPr lang="en-US" sz="4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4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	     int  year;</a:t>
            </a:r>
            <a:br>
              <a:rPr lang="en-US" sz="4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4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	}  *ptrdate;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72225" y="1557338"/>
            <a:ext cx="2087563" cy="914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th-TH" sz="4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แบบที่ 2</a:t>
            </a:r>
          </a:p>
        </p:txBody>
      </p:sp>
      <p:sp>
        <p:nvSpPr>
          <p:cNvPr id="7066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การประกาศตัวแปรชี้</a:t>
            </a:r>
            <a:r>
              <a:rPr lang="en-US" smtClean="0">
                <a:cs typeface="Angsana New" pitchFamily="18" charset="-34"/>
              </a:rPr>
              <a:t> (pointer)  </a:t>
            </a:r>
            <a:r>
              <a:rPr lang="th-TH" smtClean="0"/>
              <a:t>ชี้ไปยัง </a:t>
            </a:r>
            <a:r>
              <a:rPr lang="en-US" smtClean="0">
                <a:cs typeface="Angsana New" pitchFamily="18" charset="-34"/>
              </a:rPr>
              <a:t>struct</a:t>
            </a:r>
            <a:endParaRPr lang="th-TH" smtClean="0"/>
          </a:p>
        </p:txBody>
      </p:sp>
      <p:sp>
        <p:nvSpPr>
          <p:cNvPr id="7066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พอยน์เตอร์ (</a:t>
            </a:r>
            <a:r>
              <a:rPr lang="en-US" dirty="0" smtClean="0">
                <a:cs typeface="Cordia New" pitchFamily="34" charset="-34"/>
              </a:rPr>
              <a:t>Pointer)</a:t>
            </a:r>
            <a:endParaRPr lang="th-TH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56</a:t>
            </a:fld>
            <a:endParaRPr lang="th-TH"/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900113" y="1196975"/>
            <a:ext cx="4826000" cy="505142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1258888" y="692150"/>
            <a:ext cx="415131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typedef  struct {</a:t>
            </a:r>
            <a:b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	     int  day;</a:t>
            </a:r>
            <a:b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	     int  month;</a:t>
            </a:r>
            <a:b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	     int  year;</a:t>
            </a:r>
            <a:b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	}  Date;</a:t>
            </a:r>
            <a:b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/>
            </a:r>
            <a:br>
              <a:rPr lang="en-US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typedef  Date  *PtrDate;</a:t>
            </a:r>
            <a:b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/>
            </a:r>
            <a:b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</a:b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PtrDate  ptrdate;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156325" y="2060575"/>
            <a:ext cx="1981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การประกาศแบบข้อมูลโครงสร้าง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248400" y="3657600"/>
            <a:ext cx="23447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th-TH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การประกาศประเภท</a:t>
            </a:r>
          </a:p>
          <a:p>
            <a:r>
              <a:rPr lang="th-TH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ตัวแปร </a:t>
            </a:r>
            <a:r>
              <a:rPr lang="en-US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pointer </a:t>
            </a:r>
            <a:r>
              <a:rPr lang="th-TH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ชี้ไปยัง</a:t>
            </a:r>
          </a:p>
          <a:p>
            <a:r>
              <a:rPr lang="th-TH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โครงสร้าง</a:t>
            </a:r>
          </a:p>
        </p:txBody>
      </p:sp>
      <p:sp>
        <p:nvSpPr>
          <p:cNvPr id="71686" name="AutoShape 6"/>
          <p:cNvSpPr>
            <a:spLocks/>
          </p:cNvSpPr>
          <p:nvPr/>
        </p:nvSpPr>
        <p:spPr bwMode="auto">
          <a:xfrm>
            <a:off x="5767388" y="1412875"/>
            <a:ext cx="263525" cy="2092325"/>
          </a:xfrm>
          <a:prstGeom prst="rightBrace">
            <a:avLst>
              <a:gd name="adj1" fmla="val 1011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687" name="AutoShape 7"/>
          <p:cNvSpPr>
            <a:spLocks/>
          </p:cNvSpPr>
          <p:nvPr/>
        </p:nvSpPr>
        <p:spPr bwMode="auto">
          <a:xfrm>
            <a:off x="5838825" y="40386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6172200" y="5013176"/>
            <a:ext cx="2601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2400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การประกาศตัวแปร </a:t>
            </a:r>
            <a:r>
              <a:rPr lang="en-US" sz="2400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pointer </a:t>
            </a:r>
            <a:r>
              <a:rPr lang="th-TH" sz="2400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ชี้ไปยัง โครงสร้าง</a:t>
            </a:r>
          </a:p>
        </p:txBody>
      </p:sp>
      <p:sp>
        <p:nvSpPr>
          <p:cNvPr id="71689" name="AutoShape 9"/>
          <p:cNvSpPr>
            <a:spLocks/>
          </p:cNvSpPr>
          <p:nvPr/>
        </p:nvSpPr>
        <p:spPr bwMode="auto">
          <a:xfrm>
            <a:off x="5813722" y="5013176"/>
            <a:ext cx="198438" cy="914400"/>
          </a:xfrm>
          <a:prstGeom prst="rightBrace">
            <a:avLst>
              <a:gd name="adj1" fmla="val 384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300788" y="1125538"/>
            <a:ext cx="1800225" cy="914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th-TH" sz="4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แบบที่ 3</a:t>
            </a:r>
          </a:p>
        </p:txBody>
      </p:sp>
      <p:sp>
        <p:nvSpPr>
          <p:cNvPr id="71691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การประกาศตัวแปรชี้</a:t>
            </a:r>
            <a:r>
              <a:rPr lang="en-US" smtClean="0">
                <a:cs typeface="Angsana New" pitchFamily="18" charset="-34"/>
              </a:rPr>
              <a:t> (pointer)  </a:t>
            </a:r>
            <a:r>
              <a:rPr lang="th-TH" smtClean="0"/>
              <a:t>ชี้ไปยัง </a:t>
            </a:r>
            <a:r>
              <a:rPr lang="en-US" smtClean="0">
                <a:cs typeface="Angsana New" pitchFamily="18" charset="-34"/>
              </a:rPr>
              <a:t>struct</a:t>
            </a:r>
            <a:endParaRPr lang="th-TH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พอยน์เตอร์ (</a:t>
            </a:r>
            <a:r>
              <a:rPr lang="en-US" dirty="0" smtClean="0">
                <a:cs typeface="Cordia New" pitchFamily="34" charset="-34"/>
              </a:rPr>
              <a:t>Pointer)</a:t>
            </a:r>
            <a:endParaRPr lang="th-TH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57</a:t>
            </a:fld>
            <a:endParaRPr lang="th-TH"/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5225" cy="936625"/>
          </a:xfrm>
        </p:spPr>
        <p:txBody>
          <a:bodyPr/>
          <a:lstStyle/>
          <a:p>
            <a:r>
              <a:rPr lang="th-TH" sz="4000" smtClean="0"/>
              <a:t>การอ้างถึงสมาชิกของโครงสร้างผ่านตัวแปรพอยน์เตอร์</a:t>
            </a:r>
          </a:p>
        </p:txBody>
      </p:sp>
      <p:sp>
        <p:nvSpPr>
          <p:cNvPr id="72707" name="Text Box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078039"/>
          </a:xfrm>
        </p:spPr>
        <p:txBody>
          <a:bodyPr>
            <a:spAutoFit/>
          </a:bodyPr>
          <a:lstStyle/>
          <a:p>
            <a:r>
              <a:rPr lang="th-TH" sz="2800" smtClean="0"/>
              <a:t>การอ้างถึงสมาชิกโครงสร้างโดยใช้เครื่องหมาย </a:t>
            </a:r>
            <a:r>
              <a:rPr lang="en-US" sz="2800" smtClean="0">
                <a:cs typeface="Cordia New" pitchFamily="34" charset="-34"/>
              </a:rPr>
              <a:t>-&gt;</a:t>
            </a:r>
            <a:endParaRPr lang="th-TH" sz="2800" smtClean="0"/>
          </a:p>
          <a:p>
            <a:pPr>
              <a:buFont typeface="Arial" pitchFamily="34" charset="0"/>
              <a:buNone/>
            </a:pPr>
            <a:r>
              <a:rPr lang="en-US" sz="2800" smtClean="0">
                <a:cs typeface="Cordia New" pitchFamily="34" charset="-34"/>
              </a:rPr>
              <a:t>ptrdate-&gt;day  = 7;</a:t>
            </a:r>
          </a:p>
          <a:p>
            <a:pPr>
              <a:buFont typeface="Arial" pitchFamily="34" charset="0"/>
              <a:buNone/>
            </a:pPr>
            <a:r>
              <a:rPr lang="en-US" sz="2800" smtClean="0">
                <a:cs typeface="Cordia New" pitchFamily="34" charset="-34"/>
              </a:rPr>
              <a:t>if  ( ptrdate-&gt;day  ==  31  &amp;&amp;  ptrdate-&gt;month  ==  12 )  .....</a:t>
            </a:r>
          </a:p>
          <a:p>
            <a:pPr>
              <a:buFont typeface="Arial" pitchFamily="34" charset="0"/>
              <a:buNone/>
            </a:pPr>
            <a:r>
              <a:rPr lang="en-US" sz="2800" smtClean="0">
                <a:cs typeface="Cordia New" pitchFamily="34" charset="-34"/>
              </a:rPr>
              <a:t>		scanf ( “%d”, &amp;ptrdate-&gt;year );	</a:t>
            </a:r>
          </a:p>
          <a:p>
            <a:pPr algn="just"/>
            <a:r>
              <a:rPr lang="th-TH" sz="2800" smtClean="0"/>
              <a:t>การอ้างถึงสมาชิกของโครงสร้างผ่านตัวแปรพอยน์เตอร์</a:t>
            </a:r>
          </a:p>
          <a:p>
            <a:pPr algn="just">
              <a:buFont typeface="Arial" pitchFamily="34" charset="0"/>
              <a:buNone/>
            </a:pPr>
            <a:r>
              <a:rPr lang="en-US" sz="2800" smtClean="0">
                <a:cs typeface="Cordia New" pitchFamily="34" charset="-34"/>
              </a:rPr>
              <a:t>(*ptrdate).day  = 7;</a:t>
            </a:r>
          </a:p>
          <a:p>
            <a:pPr algn="just">
              <a:buFont typeface="Arial" pitchFamily="34" charset="0"/>
              <a:buNone/>
            </a:pPr>
            <a:r>
              <a:rPr lang="en-US" sz="2800" smtClean="0">
                <a:cs typeface="Cordia New" pitchFamily="34" charset="-34"/>
              </a:rPr>
              <a:t>if ( (*ptrdate).day  ==  31  &amp;&amp;  (*ptrdate).month  == 12 ) .....</a:t>
            </a:r>
          </a:p>
          <a:p>
            <a:pPr algn="just">
              <a:buFont typeface="Arial" pitchFamily="34" charset="0"/>
              <a:buNone/>
            </a:pPr>
            <a:r>
              <a:rPr lang="en-US" sz="2800" smtClean="0">
                <a:cs typeface="Cordia New" pitchFamily="34" charset="-34"/>
              </a:rPr>
              <a:t>		scanf ( “%d”, &amp;((*ptrdate).year) );</a:t>
            </a:r>
            <a:endParaRPr lang="th-TH" sz="2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พอยน์เตอร์ (</a:t>
            </a:r>
            <a:r>
              <a:rPr lang="en-US" dirty="0" smtClean="0">
                <a:cs typeface="Cordia New" pitchFamily="34" charset="-34"/>
              </a:rPr>
              <a:t>Pointer)</a:t>
            </a:r>
            <a:endParaRPr lang="th-TH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58</a:t>
            </a:fld>
            <a:endParaRPr lang="th-TH"/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5"/>
          <p:cNvSpPr>
            <a:spLocks noGrp="1"/>
          </p:cNvSpPr>
          <p:nvPr>
            <p:ph type="title"/>
          </p:nvPr>
        </p:nvSpPr>
        <p:spPr>
          <a:xfrm>
            <a:off x="179388" y="44624"/>
            <a:ext cx="8785225" cy="936625"/>
          </a:xfrm>
        </p:spPr>
        <p:txBody>
          <a:bodyPr/>
          <a:lstStyle/>
          <a:p>
            <a:r>
              <a:rPr lang="th-TH" sz="4000" dirty="0" smtClean="0"/>
              <a:t>โปรแกรมตัวอย่างการใช้ตัวชี้ </a:t>
            </a:r>
            <a:r>
              <a:rPr lang="en-US" sz="4000" dirty="0" smtClean="0"/>
              <a:t>(pointer) </a:t>
            </a:r>
            <a:r>
              <a:rPr lang="th-TH" sz="4000" dirty="0" smtClean="0"/>
              <a:t>ชี้ไปยังโครงสร้าง</a:t>
            </a:r>
          </a:p>
        </p:txBody>
      </p:sp>
      <p:sp>
        <p:nvSpPr>
          <p:cNvPr id="73731" name="Content Placeholder 6"/>
          <p:cNvSpPr>
            <a:spLocks noGrp="1"/>
          </p:cNvSpPr>
          <p:nvPr>
            <p:ph idx="1"/>
          </p:nvPr>
        </p:nvSpPr>
        <p:spPr>
          <a:xfrm>
            <a:off x="179388" y="765299"/>
            <a:ext cx="8785225" cy="5327997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#include  &lt;</a:t>
            </a: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stdio.h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&gt;</a:t>
            </a:r>
          </a:p>
          <a:p>
            <a:pPr>
              <a:buFont typeface="Arial" pitchFamily="34" charset="0"/>
              <a:buNone/>
            </a:pP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struct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date  {	</a:t>
            </a:r>
          </a:p>
          <a:p>
            <a:pPr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int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 day;</a:t>
            </a:r>
          </a:p>
          <a:p>
            <a:pPr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int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 month;</a:t>
            </a:r>
          </a:p>
          <a:p>
            <a:pPr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int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 year;</a:t>
            </a:r>
          </a:p>
          <a:p>
            <a:pPr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};</a:t>
            </a:r>
          </a:p>
          <a:p>
            <a:pPr>
              <a:buFont typeface="Arial" pitchFamily="34" charset="0"/>
              <a:buNone/>
            </a:pP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typedef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struct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date   </a:t>
            </a: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Date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;</a:t>
            </a:r>
          </a:p>
          <a:p>
            <a:pPr>
              <a:buFont typeface="Arial" pitchFamily="34" charset="0"/>
              <a:buNone/>
            </a:pP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typedef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Date   *</a:t>
            </a: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PtrDate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;</a:t>
            </a:r>
          </a:p>
          <a:p>
            <a:pPr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main ( )  {</a:t>
            </a:r>
          </a:p>
          <a:p>
            <a:pPr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   Date      today;</a:t>
            </a:r>
          </a:p>
          <a:p>
            <a:pPr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PtrDate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ptrdate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;</a:t>
            </a:r>
          </a:p>
          <a:p>
            <a:pPr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ptrdate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= &amp;today;</a:t>
            </a:r>
          </a:p>
          <a:p>
            <a:pPr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ptrdate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-&gt;day      =  27;</a:t>
            </a:r>
          </a:p>
          <a:p>
            <a:pPr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ptrdate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-&gt;month  =  9;</a:t>
            </a:r>
          </a:p>
          <a:p>
            <a:pPr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ptrdate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-&gt;year     = 1985;</a:t>
            </a:r>
          </a:p>
          <a:p>
            <a:pPr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printf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 ( "Today\’s date is %2d/%2d/%4d\n", </a:t>
            </a: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ptrdate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-&gt;day, </a:t>
            </a: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ptrdate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-&gt;month, </a:t>
            </a:r>
            <a:r>
              <a:rPr lang="en-US" sz="1600" dirty="0" err="1" smtClean="0">
                <a:latin typeface="Courier New" pitchFamily="49" charset="0"/>
                <a:cs typeface="Cordia New" pitchFamily="34" charset="-34"/>
              </a:rPr>
              <a:t>ptrdate</a:t>
            </a: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-&gt;year ); </a:t>
            </a:r>
          </a:p>
          <a:p>
            <a:pPr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rdia New" pitchFamily="34" charset="-34"/>
              </a:rPr>
              <a:t>}</a:t>
            </a:r>
            <a:endParaRPr lang="th-TH" sz="1600" dirty="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พอยน์เตอร์ (</a:t>
            </a:r>
            <a:r>
              <a:rPr lang="en-US" dirty="0" smtClean="0">
                <a:cs typeface="Cordia New" pitchFamily="34" charset="-34"/>
              </a:rPr>
              <a:t>Pointer)</a:t>
            </a:r>
            <a:endParaRPr lang="th-TH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59</a:t>
            </a:fld>
            <a:endParaRPr lang="th-TH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1214438" y="4786313"/>
            <a:ext cx="74818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การแทนข้อมูลในหน่วยความจำของตัวแปรประเภทพื้นฐาน 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304800" y="2133600"/>
            <a:ext cx="8391525" cy="2209800"/>
            <a:chOff x="144" y="672"/>
            <a:chExt cx="5286" cy="1392"/>
          </a:xfrm>
        </p:grpSpPr>
        <p:grpSp>
          <p:nvGrpSpPr>
            <p:cNvPr id="18441" name="Group 4"/>
            <p:cNvGrpSpPr>
              <a:grpSpLocks/>
            </p:cNvGrpSpPr>
            <p:nvPr/>
          </p:nvGrpSpPr>
          <p:grpSpPr bwMode="auto">
            <a:xfrm>
              <a:off x="144" y="672"/>
              <a:ext cx="2310" cy="1344"/>
              <a:chOff x="144" y="1584"/>
              <a:chExt cx="2310" cy="1344"/>
            </a:xfrm>
          </p:grpSpPr>
          <p:sp>
            <p:nvSpPr>
              <p:cNvPr id="18462" name="Line 5"/>
              <p:cNvSpPr>
                <a:spLocks noChangeShapeType="1"/>
              </p:cNvSpPr>
              <p:nvPr/>
            </p:nvSpPr>
            <p:spPr bwMode="auto">
              <a:xfrm>
                <a:off x="144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8463" name="Text Box 6"/>
              <p:cNvSpPr txBox="1">
                <a:spLocks noChangeArrowheads="1"/>
              </p:cNvSpPr>
              <p:nvPr/>
            </p:nvSpPr>
            <p:spPr bwMode="auto">
              <a:xfrm>
                <a:off x="144" y="1632"/>
                <a:ext cx="624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int  i;</a:t>
                </a:r>
              </a:p>
            </p:txBody>
          </p:sp>
          <p:grpSp>
            <p:nvGrpSpPr>
              <p:cNvPr id="18464" name="Group 7"/>
              <p:cNvGrpSpPr>
                <a:grpSpLocks/>
              </p:cNvGrpSpPr>
              <p:nvPr/>
            </p:nvGrpSpPr>
            <p:grpSpPr bwMode="auto">
              <a:xfrm>
                <a:off x="912" y="1584"/>
                <a:ext cx="1542" cy="1344"/>
                <a:chOff x="4896" y="4608"/>
                <a:chExt cx="1872" cy="1872"/>
              </a:xfrm>
            </p:grpSpPr>
            <p:grpSp>
              <p:nvGrpSpPr>
                <p:cNvPr id="18465" name="Group 8"/>
                <p:cNvGrpSpPr>
                  <a:grpSpLocks/>
                </p:cNvGrpSpPr>
                <p:nvPr/>
              </p:nvGrpSpPr>
              <p:grpSpPr bwMode="auto">
                <a:xfrm>
                  <a:off x="4896" y="4608"/>
                  <a:ext cx="1872" cy="1872"/>
                  <a:chOff x="5616" y="4752"/>
                  <a:chExt cx="1872" cy="1872"/>
                </a:xfrm>
              </p:grpSpPr>
              <p:grpSp>
                <p:nvGrpSpPr>
                  <p:cNvPr id="18468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5904" y="4752"/>
                    <a:ext cx="864" cy="1872"/>
                    <a:chOff x="5904" y="4752"/>
                    <a:chExt cx="864" cy="1872"/>
                  </a:xfrm>
                </p:grpSpPr>
                <p:sp>
                  <p:nvSpPr>
                    <p:cNvPr id="18473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4" y="5040"/>
                      <a:ext cx="864" cy="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h-TH">
                        <a:latin typeface="Calibri" pitchFamily="34" charset="0"/>
                        <a:cs typeface="Cordia New" pitchFamily="34" charset="-34"/>
                      </a:endParaRPr>
                    </a:p>
                  </p:txBody>
                </p:sp>
                <p:sp>
                  <p:nvSpPr>
                    <p:cNvPr id="18474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4" y="5472"/>
                      <a:ext cx="864" cy="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h-TH">
                        <a:latin typeface="Calibri" pitchFamily="34" charset="0"/>
                        <a:cs typeface="Cordia New" pitchFamily="34" charset="-34"/>
                      </a:endParaRPr>
                    </a:p>
                  </p:txBody>
                </p:sp>
                <p:sp>
                  <p:nvSpPr>
                    <p:cNvPr id="18475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4" y="5904"/>
                      <a:ext cx="864" cy="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h-TH">
                        <a:latin typeface="Calibri" pitchFamily="34" charset="0"/>
                        <a:cs typeface="Cordia New" pitchFamily="34" charset="-34"/>
                      </a:endParaRPr>
                    </a:p>
                  </p:txBody>
                </p:sp>
                <p:sp>
                  <p:nvSpPr>
                    <p:cNvPr id="18476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04" y="6336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  <p:sp>
                  <p:nvSpPr>
                    <p:cNvPr id="18477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768" y="6336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  <p:sp>
                  <p:nvSpPr>
                    <p:cNvPr id="18478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04" y="4752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  <p:sp>
                  <p:nvSpPr>
                    <p:cNvPr id="18479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768" y="4752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</p:grpSp>
              <p:sp>
                <p:nvSpPr>
                  <p:cNvPr id="18469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16" y="5040"/>
                    <a:ext cx="432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9pPr>
                  </a:lstStyle>
                  <a:p>
                    <a:r>
                      <a:rPr lang="en-US" b="1">
                        <a:solidFill>
                          <a:srgbClr val="0000FF"/>
                        </a:solidFill>
                        <a:latin typeface="Cordia New" pitchFamily="34" charset="-34"/>
                        <a:cs typeface="Cordia New" pitchFamily="34" charset="-34"/>
                      </a:rPr>
                      <a:t>i</a:t>
                    </a:r>
                  </a:p>
                </p:txBody>
              </p:sp>
              <p:sp>
                <p:nvSpPr>
                  <p:cNvPr id="1847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68" y="5040"/>
                    <a:ext cx="720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9pPr>
                  </a:lstStyle>
                  <a:p>
                    <a:r>
                      <a:rPr lang="en-US" b="1">
                        <a:solidFill>
                          <a:srgbClr val="0000FF"/>
                        </a:solidFill>
                        <a:latin typeface="Cordia New" pitchFamily="34" charset="-34"/>
                        <a:cs typeface="Cordia New" pitchFamily="34" charset="-34"/>
                      </a:rPr>
                      <a:t>400</a:t>
                    </a:r>
                  </a:p>
                </p:txBody>
              </p:sp>
              <p:sp>
                <p:nvSpPr>
                  <p:cNvPr id="1847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68" y="5472"/>
                    <a:ext cx="720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9pPr>
                  </a:lstStyle>
                  <a:p>
                    <a:r>
                      <a:rPr lang="en-US" b="1">
                        <a:solidFill>
                          <a:srgbClr val="0000FF"/>
                        </a:solidFill>
                        <a:latin typeface="Cordia New" pitchFamily="34" charset="-34"/>
                        <a:cs typeface="Cordia New" pitchFamily="34" charset="-34"/>
                      </a:rPr>
                      <a:t>402</a:t>
                    </a:r>
                  </a:p>
                </p:txBody>
              </p:sp>
              <p:sp>
                <p:nvSpPr>
                  <p:cNvPr id="1847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68" y="5904"/>
                    <a:ext cx="720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9pPr>
                  </a:lstStyle>
                  <a:p>
                    <a:r>
                      <a:rPr lang="en-US" b="1">
                        <a:solidFill>
                          <a:srgbClr val="0000FF"/>
                        </a:solidFill>
                        <a:latin typeface="Cordia New" pitchFamily="34" charset="-34"/>
                        <a:cs typeface="Cordia New" pitchFamily="34" charset="-34"/>
                      </a:rPr>
                      <a:t>404</a:t>
                    </a:r>
                  </a:p>
                </p:txBody>
              </p:sp>
            </p:grpSp>
            <p:sp>
              <p:nvSpPr>
                <p:cNvPr id="18466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6336" y="4608"/>
                  <a:ext cx="0" cy="288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1846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6336" y="6192"/>
                  <a:ext cx="0" cy="288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</p:grpSp>
        <p:grpSp>
          <p:nvGrpSpPr>
            <p:cNvPr id="18442" name="Group 23"/>
            <p:cNvGrpSpPr>
              <a:grpSpLocks/>
            </p:cNvGrpSpPr>
            <p:nvPr/>
          </p:nvGrpSpPr>
          <p:grpSpPr bwMode="auto">
            <a:xfrm>
              <a:off x="3120" y="720"/>
              <a:ext cx="2310" cy="1344"/>
              <a:chOff x="3120" y="720"/>
              <a:chExt cx="2310" cy="1344"/>
            </a:xfrm>
          </p:grpSpPr>
          <p:sp>
            <p:nvSpPr>
              <p:cNvPr id="18443" name="Line 24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6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8444" name="Text Box 25"/>
              <p:cNvSpPr txBox="1">
                <a:spLocks noChangeArrowheads="1"/>
              </p:cNvSpPr>
              <p:nvPr/>
            </p:nvSpPr>
            <p:spPr bwMode="auto">
              <a:xfrm>
                <a:off x="3120" y="768"/>
                <a:ext cx="768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i = 10;</a:t>
                </a:r>
              </a:p>
            </p:txBody>
          </p:sp>
          <p:grpSp>
            <p:nvGrpSpPr>
              <p:cNvPr id="18445" name="Group 26"/>
              <p:cNvGrpSpPr>
                <a:grpSpLocks/>
              </p:cNvGrpSpPr>
              <p:nvPr/>
            </p:nvGrpSpPr>
            <p:grpSpPr bwMode="auto">
              <a:xfrm>
                <a:off x="3888" y="720"/>
                <a:ext cx="1542" cy="1344"/>
                <a:chOff x="4896" y="4608"/>
                <a:chExt cx="1872" cy="1872"/>
              </a:xfrm>
            </p:grpSpPr>
            <p:grpSp>
              <p:nvGrpSpPr>
                <p:cNvPr id="18447" name="Group 27"/>
                <p:cNvGrpSpPr>
                  <a:grpSpLocks/>
                </p:cNvGrpSpPr>
                <p:nvPr/>
              </p:nvGrpSpPr>
              <p:grpSpPr bwMode="auto">
                <a:xfrm>
                  <a:off x="4896" y="4608"/>
                  <a:ext cx="1872" cy="1872"/>
                  <a:chOff x="5616" y="4752"/>
                  <a:chExt cx="1872" cy="1872"/>
                </a:xfrm>
              </p:grpSpPr>
              <p:grpSp>
                <p:nvGrpSpPr>
                  <p:cNvPr id="18450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5904" y="4752"/>
                    <a:ext cx="864" cy="1872"/>
                    <a:chOff x="5904" y="4752"/>
                    <a:chExt cx="864" cy="1872"/>
                  </a:xfrm>
                </p:grpSpPr>
                <p:sp>
                  <p:nvSpPr>
                    <p:cNvPr id="18455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4" y="5040"/>
                      <a:ext cx="864" cy="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h-TH">
                        <a:latin typeface="Calibri" pitchFamily="34" charset="0"/>
                        <a:cs typeface="Cordia New" pitchFamily="34" charset="-34"/>
                      </a:endParaRPr>
                    </a:p>
                  </p:txBody>
                </p:sp>
                <p:sp>
                  <p:nvSpPr>
                    <p:cNvPr id="18456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4" y="5472"/>
                      <a:ext cx="864" cy="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h-TH">
                        <a:latin typeface="Calibri" pitchFamily="34" charset="0"/>
                        <a:cs typeface="Cordia New" pitchFamily="34" charset="-34"/>
                      </a:endParaRPr>
                    </a:p>
                  </p:txBody>
                </p:sp>
                <p:sp>
                  <p:nvSpPr>
                    <p:cNvPr id="18457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4" y="5904"/>
                      <a:ext cx="864" cy="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h-TH">
                        <a:latin typeface="Calibri" pitchFamily="34" charset="0"/>
                        <a:cs typeface="Cordia New" pitchFamily="34" charset="-34"/>
                      </a:endParaRPr>
                    </a:p>
                  </p:txBody>
                </p:sp>
                <p:sp>
                  <p:nvSpPr>
                    <p:cNvPr id="18458" name="Line 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04" y="6336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  <p:sp>
                  <p:nvSpPr>
                    <p:cNvPr id="18459" name="Line 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768" y="6336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  <p:sp>
                  <p:nvSpPr>
                    <p:cNvPr id="18460" name="Line 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04" y="4752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  <p:sp>
                  <p:nvSpPr>
                    <p:cNvPr id="18461" name="Line 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768" y="4752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</p:grpSp>
              <p:sp>
                <p:nvSpPr>
                  <p:cNvPr id="18451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16" y="5040"/>
                    <a:ext cx="432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9pPr>
                  </a:lstStyle>
                  <a:p>
                    <a:r>
                      <a:rPr lang="en-US" b="1">
                        <a:solidFill>
                          <a:srgbClr val="0000FF"/>
                        </a:solidFill>
                        <a:latin typeface="Cordia New" pitchFamily="34" charset="-34"/>
                        <a:cs typeface="Cordia New" pitchFamily="34" charset="-34"/>
                      </a:rPr>
                      <a:t>i</a:t>
                    </a:r>
                  </a:p>
                </p:txBody>
              </p:sp>
              <p:sp>
                <p:nvSpPr>
                  <p:cNvPr id="18452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68" y="5040"/>
                    <a:ext cx="720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9pPr>
                  </a:lstStyle>
                  <a:p>
                    <a:r>
                      <a:rPr lang="en-US" b="1">
                        <a:solidFill>
                          <a:srgbClr val="0000FF"/>
                        </a:solidFill>
                        <a:latin typeface="Cordia New" pitchFamily="34" charset="-34"/>
                        <a:cs typeface="Cordia New" pitchFamily="34" charset="-34"/>
                      </a:rPr>
                      <a:t>400</a:t>
                    </a:r>
                  </a:p>
                </p:txBody>
              </p:sp>
              <p:sp>
                <p:nvSpPr>
                  <p:cNvPr id="18453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68" y="5472"/>
                    <a:ext cx="720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9pPr>
                  </a:lstStyle>
                  <a:p>
                    <a:r>
                      <a:rPr lang="en-US" b="1">
                        <a:solidFill>
                          <a:srgbClr val="0000FF"/>
                        </a:solidFill>
                        <a:latin typeface="Cordia New" pitchFamily="34" charset="-34"/>
                        <a:cs typeface="Cordia New" pitchFamily="34" charset="-34"/>
                      </a:rPr>
                      <a:t>402</a:t>
                    </a:r>
                  </a:p>
                </p:txBody>
              </p:sp>
              <p:sp>
                <p:nvSpPr>
                  <p:cNvPr id="18454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68" y="5904"/>
                    <a:ext cx="720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9pPr>
                  </a:lstStyle>
                  <a:p>
                    <a:r>
                      <a:rPr lang="en-US" b="1">
                        <a:solidFill>
                          <a:srgbClr val="0000FF"/>
                        </a:solidFill>
                        <a:latin typeface="Cordia New" pitchFamily="34" charset="-34"/>
                        <a:cs typeface="Cordia New" pitchFamily="34" charset="-34"/>
                      </a:rPr>
                      <a:t>404</a:t>
                    </a:r>
                  </a:p>
                </p:txBody>
              </p:sp>
            </p:grpSp>
            <p:sp>
              <p:nvSpPr>
                <p:cNvPr id="1844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6336" y="4608"/>
                  <a:ext cx="0" cy="288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1844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6336" y="6192"/>
                  <a:ext cx="0" cy="288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18446" name="Text Box 42"/>
              <p:cNvSpPr txBox="1">
                <a:spLocks noChangeArrowheads="1"/>
              </p:cNvSpPr>
              <p:nvPr/>
            </p:nvSpPr>
            <p:spPr bwMode="auto">
              <a:xfrm>
                <a:off x="4272" y="912"/>
                <a:ext cx="384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10</a:t>
                </a:r>
              </a:p>
            </p:txBody>
          </p:sp>
        </p:grpSp>
      </p:grpSp>
      <p:sp>
        <p:nvSpPr>
          <p:cNvPr id="18436" name="Text Box 43"/>
          <p:cNvSpPr txBox="1">
            <a:spLocks noChangeArrowheads="1"/>
          </p:cNvSpPr>
          <p:nvPr/>
        </p:nvSpPr>
        <p:spPr bwMode="auto">
          <a:xfrm>
            <a:off x="3587750" y="1066800"/>
            <a:ext cx="28178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int  i;</a:t>
            </a:r>
          </a:p>
          <a:p>
            <a:r>
              <a:rPr lang="en-US" sz="4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i = 10;</a:t>
            </a:r>
          </a:p>
        </p:txBody>
      </p:sp>
      <p:sp>
        <p:nvSpPr>
          <p:cNvPr id="182316" name="Rectangle 44"/>
          <p:cNvSpPr>
            <a:spLocks noChangeArrowheads="1"/>
          </p:cNvSpPr>
          <p:nvPr/>
        </p:nvSpPr>
        <p:spPr bwMode="auto">
          <a:xfrm>
            <a:off x="714375" y="500063"/>
            <a:ext cx="7272338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4400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8438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ตัวชี้กับแอดเดรส </a:t>
            </a:r>
            <a:r>
              <a:rPr lang="en-US" smtClean="0">
                <a:cs typeface="Angsana New" pitchFamily="18" charset="-34"/>
              </a:rPr>
              <a:t>(Pointers and Address)</a:t>
            </a:r>
            <a:r>
              <a:rPr lang="th-TH" smtClean="0"/>
              <a:t> </a:t>
            </a:r>
          </a:p>
        </p:txBody>
      </p:sp>
      <p:sp>
        <p:nvSpPr>
          <p:cNvPr id="18439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smtClean="0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6</a:t>
            </a:fld>
            <a:endParaRPr lang="th-TH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205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just"/>
            <a:r>
              <a:rPr lang="th-TH" sz="40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	</a:t>
            </a:r>
          </a:p>
        </p:txBody>
      </p:sp>
      <p:sp>
        <p:nvSpPr>
          <p:cNvPr id="747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smtClean="0"/>
          </a:p>
        </p:txBody>
      </p:sp>
      <p:sp>
        <p:nvSpPr>
          <p:cNvPr id="7475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h-TH" dirty="0" smtClean="0"/>
              <a:t>การกำหนดค่าเริ่มต้นให้กับตัวแปรแบบโครงสร้าง  เช่น</a:t>
            </a:r>
          </a:p>
          <a:p>
            <a:pPr algn="just">
              <a:buFont typeface="Arial" pitchFamily="34" charset="0"/>
              <a:buNone/>
            </a:pPr>
            <a:r>
              <a:rPr lang="en-US" dirty="0" smtClean="0">
                <a:cs typeface="Cordia New" pitchFamily="34" charset="-34"/>
              </a:rPr>
              <a:t>    Date  </a:t>
            </a:r>
            <a:r>
              <a:rPr lang="en-US" dirty="0" err="1" smtClean="0">
                <a:cs typeface="Cordia New" pitchFamily="34" charset="-34"/>
              </a:rPr>
              <a:t>xmas</a:t>
            </a:r>
            <a:r>
              <a:rPr lang="en-US" dirty="0" smtClean="0">
                <a:cs typeface="Cordia New" pitchFamily="34" charset="-34"/>
              </a:rPr>
              <a:t> = { 25, 12, 1986 };</a:t>
            </a:r>
          </a:p>
          <a:p>
            <a:r>
              <a:rPr lang="th-TH" dirty="0" smtClean="0"/>
              <a:t>หากมีการกำหนดค่าเริ่มต้นให้กับสมาชิกของโครงสร้างไม่ครบทุกตัว  หากตัวแปรนั้นเป็น </a:t>
            </a:r>
            <a:r>
              <a:rPr lang="en-US" dirty="0" smtClean="0">
                <a:cs typeface="Cordia New" pitchFamily="34" charset="-34"/>
              </a:rPr>
              <a:t>external </a:t>
            </a:r>
            <a:r>
              <a:rPr lang="th-TH" dirty="0" smtClean="0"/>
              <a:t>หรือ </a:t>
            </a:r>
            <a:r>
              <a:rPr lang="en-US" dirty="0" smtClean="0">
                <a:cs typeface="Cordia New" pitchFamily="34" charset="-34"/>
              </a:rPr>
              <a:t>static </a:t>
            </a:r>
            <a:r>
              <a:rPr lang="th-TH" dirty="0" smtClean="0"/>
              <a:t>ค่าของสมาชิกที่ขาดไปจะถูกกำหนดให้เป็น 0</a:t>
            </a:r>
          </a:p>
          <a:p>
            <a:endParaRPr lang="th-TH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พอยน์เตอร์ (</a:t>
            </a:r>
            <a:r>
              <a:rPr lang="en-US" dirty="0" smtClean="0">
                <a:cs typeface="Cordia New" pitchFamily="34" charset="-34"/>
              </a:rPr>
              <a:t>Pointer)</a:t>
            </a:r>
            <a:endParaRPr lang="th-TH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60</a:t>
            </a:fld>
            <a:endParaRPr lang="th-TH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09600" y="1295400"/>
            <a:ext cx="7850188" cy="3641725"/>
            <a:chOff x="2736" y="1584"/>
            <a:chExt cx="7646" cy="2304"/>
          </a:xfrm>
        </p:grpSpPr>
        <p:sp>
          <p:nvSpPr>
            <p:cNvPr id="19463" name="AutoShape 3"/>
            <p:cNvSpPr>
              <a:spLocks noChangeArrowheads="1"/>
            </p:cNvSpPr>
            <p:nvPr/>
          </p:nvSpPr>
          <p:spPr bwMode="auto">
            <a:xfrm>
              <a:off x="7344" y="2093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grpSp>
          <p:nvGrpSpPr>
            <p:cNvPr id="19464" name="Group 4"/>
            <p:cNvGrpSpPr>
              <a:grpSpLocks/>
            </p:cNvGrpSpPr>
            <p:nvPr/>
          </p:nvGrpSpPr>
          <p:grpSpPr bwMode="auto">
            <a:xfrm>
              <a:off x="8064" y="1584"/>
              <a:ext cx="2318" cy="2304"/>
              <a:chOff x="7056" y="1584"/>
              <a:chExt cx="2318" cy="2304"/>
            </a:xfrm>
          </p:grpSpPr>
          <p:grpSp>
            <p:nvGrpSpPr>
              <p:cNvPr id="19492" name="Group 5"/>
              <p:cNvGrpSpPr>
                <a:grpSpLocks/>
              </p:cNvGrpSpPr>
              <p:nvPr/>
            </p:nvGrpSpPr>
            <p:grpSpPr bwMode="auto">
              <a:xfrm>
                <a:off x="7056" y="1584"/>
                <a:ext cx="2318" cy="2304"/>
                <a:chOff x="7056" y="1584"/>
                <a:chExt cx="2318" cy="2304"/>
              </a:xfrm>
            </p:grpSpPr>
            <p:grpSp>
              <p:nvGrpSpPr>
                <p:cNvPr id="19495" name="Group 6"/>
                <p:cNvGrpSpPr>
                  <a:grpSpLocks/>
                </p:cNvGrpSpPr>
                <p:nvPr/>
              </p:nvGrpSpPr>
              <p:grpSpPr bwMode="auto">
                <a:xfrm>
                  <a:off x="7056" y="1584"/>
                  <a:ext cx="1296" cy="2304"/>
                  <a:chOff x="7056" y="1584"/>
                  <a:chExt cx="1296" cy="2304"/>
                </a:xfrm>
              </p:grpSpPr>
              <p:sp>
                <p:nvSpPr>
                  <p:cNvPr id="19498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88" y="158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grpSp>
                <p:nvGrpSpPr>
                  <p:cNvPr id="19499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7056" y="1584"/>
                    <a:ext cx="1296" cy="2304"/>
                    <a:chOff x="7056" y="1584"/>
                    <a:chExt cx="1296" cy="2304"/>
                  </a:xfrm>
                </p:grpSpPr>
                <p:sp>
                  <p:nvSpPr>
                    <p:cNvPr id="19500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88" y="1872"/>
                      <a:ext cx="864" cy="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h-TH">
                        <a:latin typeface="Calibri" pitchFamily="34" charset="0"/>
                        <a:cs typeface="Cordia New" pitchFamily="34" charset="-34"/>
                      </a:endParaRPr>
                    </a:p>
                  </p:txBody>
                </p:sp>
                <p:sp>
                  <p:nvSpPr>
                    <p:cNvPr id="19501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88" y="2304"/>
                      <a:ext cx="864" cy="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h-TH">
                        <a:latin typeface="Calibri" pitchFamily="34" charset="0"/>
                        <a:cs typeface="Cordia New" pitchFamily="34" charset="-34"/>
                      </a:endParaRPr>
                    </a:p>
                  </p:txBody>
                </p:sp>
                <p:sp>
                  <p:nvSpPr>
                    <p:cNvPr id="19502" name="Line 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352" y="1584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  <p:sp>
                  <p:nvSpPr>
                    <p:cNvPr id="19503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56" y="1872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9pPr>
                    </a:lstStyle>
                    <a:p>
                      <a:r>
                        <a:rPr lang="en-US" sz="4000" b="1">
                          <a:latin typeface="Cordia New" pitchFamily="34" charset="-34"/>
                          <a:cs typeface="Cordia New" pitchFamily="34" charset="-34"/>
                        </a:rPr>
                        <a:t>p</a:t>
                      </a:r>
                    </a:p>
                  </p:txBody>
                </p:sp>
                <p:grpSp>
                  <p:nvGrpSpPr>
                    <p:cNvPr id="19504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56" y="3168"/>
                      <a:ext cx="1296" cy="720"/>
                      <a:chOff x="7056" y="3168"/>
                      <a:chExt cx="1296" cy="720"/>
                    </a:xfrm>
                  </p:grpSpPr>
                  <p:sp>
                    <p:nvSpPr>
                      <p:cNvPr id="19507" name="Rectangl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8" y="3168"/>
                        <a:ext cx="864" cy="43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th-TH">
                          <a:latin typeface="Calibri" pitchFamily="34" charset="0"/>
                          <a:cs typeface="Cordia New" pitchFamily="34" charset="-34"/>
                        </a:endParaRPr>
                      </a:p>
                    </p:txBody>
                  </p:sp>
                  <p:sp>
                    <p:nvSpPr>
                      <p:cNvPr id="19508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488" y="3600"/>
                        <a:ext cx="0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th-TH"/>
                      </a:p>
                    </p:txBody>
                  </p:sp>
                  <p:sp>
                    <p:nvSpPr>
                      <p:cNvPr id="19509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8352" y="3600"/>
                        <a:ext cx="0" cy="28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th-TH"/>
                      </a:p>
                    </p:txBody>
                  </p:sp>
                  <p:sp>
                    <p:nvSpPr>
                      <p:cNvPr id="19510" name="Text Box 1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056" y="3168"/>
                        <a:ext cx="432" cy="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sz="2800">
                            <a:solidFill>
                              <a:schemeClr val="tx1"/>
                            </a:solidFill>
                            <a:latin typeface="Arial" pitchFamily="34" charset="0"/>
                            <a:cs typeface="Angsana New" pitchFamily="18" charset="-34"/>
                          </a:defRPr>
                        </a:lvl1pPr>
                        <a:lvl2pPr marL="742950" indent="-285750" eaLnBrk="0" hangingPunct="0">
                          <a:defRPr sz="2800">
                            <a:solidFill>
                              <a:schemeClr val="tx1"/>
                            </a:solidFill>
                            <a:latin typeface="Arial" pitchFamily="34" charset="0"/>
                            <a:cs typeface="Angsana New" pitchFamily="18" charset="-34"/>
                          </a:defRPr>
                        </a:lvl2pPr>
                        <a:lvl3pPr marL="11430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itchFamily="34" charset="0"/>
                            <a:cs typeface="Angsana New" pitchFamily="18" charset="-34"/>
                          </a:defRPr>
                        </a:lvl3pPr>
                        <a:lvl4pPr marL="16002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itchFamily="34" charset="0"/>
                            <a:cs typeface="Angsana New" pitchFamily="18" charset="-34"/>
                          </a:defRPr>
                        </a:lvl4pPr>
                        <a:lvl5pPr marL="2057400" indent="-228600" eaLnBrk="0" hangingPunct="0">
                          <a:defRPr sz="2800">
                            <a:solidFill>
                              <a:schemeClr val="tx1"/>
                            </a:solidFill>
                            <a:latin typeface="Arial" pitchFamily="34" charset="0"/>
                            <a:cs typeface="Angsana New" pitchFamily="18" charset="-34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itchFamily="34" charset="0"/>
                            <a:cs typeface="Angsana New" pitchFamily="18" charset="-34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itchFamily="34" charset="0"/>
                            <a:cs typeface="Angsana New" pitchFamily="18" charset="-34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itchFamily="34" charset="0"/>
                            <a:cs typeface="Angsana New" pitchFamily="18" charset="-34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>
                            <a:solidFill>
                              <a:schemeClr val="tx1"/>
                            </a:solidFill>
                            <a:latin typeface="Arial" pitchFamily="34" charset="0"/>
                            <a:cs typeface="Angsana New" pitchFamily="18" charset="-34"/>
                          </a:defRPr>
                        </a:lvl9pPr>
                      </a:lstStyle>
                      <a:p>
                        <a:r>
                          <a:rPr lang="en-US" sz="4000" b="1">
                            <a:latin typeface="Cordia New" pitchFamily="34" charset="-34"/>
                            <a:cs typeface="Cordia New" pitchFamily="34" charset="-34"/>
                          </a:rPr>
                          <a:t>i</a:t>
                        </a:r>
                      </a:p>
                    </p:txBody>
                  </p:sp>
                </p:grpSp>
                <p:sp>
                  <p:nvSpPr>
                    <p:cNvPr id="19505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88" y="2736"/>
                      <a:ext cx="864" cy="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h-TH">
                        <a:latin typeface="Calibri" pitchFamily="34" charset="0"/>
                        <a:cs typeface="Cordia New" pitchFamily="34" charset="-34"/>
                      </a:endParaRPr>
                    </a:p>
                  </p:txBody>
                </p:sp>
                <p:sp>
                  <p:nvSpPr>
                    <p:cNvPr id="19506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05" y="2811"/>
                      <a:ext cx="0" cy="288"/>
                    </a:xfrm>
                    <a:prstGeom prst="line">
                      <a:avLst/>
                    </a:prstGeom>
                    <a:noFill/>
                    <a:ln w="9525" cap="rnd">
                      <a:solidFill>
                        <a:srgbClr val="000000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</p:grpSp>
            </p:grpSp>
            <p:sp>
              <p:nvSpPr>
                <p:cNvPr id="194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352" y="1872"/>
                  <a:ext cx="102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9pPr>
                </a:lstStyle>
                <a:p>
                  <a:r>
                    <a:rPr lang="en-US" sz="4000" b="1">
                      <a:latin typeface="Cordia New" pitchFamily="34" charset="-34"/>
                      <a:cs typeface="Cordia New" pitchFamily="34" charset="-34"/>
                    </a:rPr>
                    <a:t>360</a:t>
                  </a:r>
                </a:p>
              </p:txBody>
            </p:sp>
            <p:sp>
              <p:nvSpPr>
                <p:cNvPr id="1949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352" y="3168"/>
                  <a:ext cx="102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9pPr>
                </a:lstStyle>
                <a:p>
                  <a:r>
                    <a:rPr lang="en-US" sz="4000" b="1">
                      <a:latin typeface="Cordia New" pitchFamily="34" charset="-34"/>
                      <a:cs typeface="Cordia New" pitchFamily="34" charset="-34"/>
                    </a:rPr>
                    <a:t>400</a:t>
                  </a:r>
                </a:p>
              </p:txBody>
            </p:sp>
          </p:grpSp>
          <p:sp>
            <p:nvSpPr>
              <p:cNvPr id="19493" name="Text Box 22"/>
              <p:cNvSpPr txBox="1">
                <a:spLocks noChangeArrowheads="1"/>
              </p:cNvSpPr>
              <p:nvPr/>
            </p:nvSpPr>
            <p:spPr bwMode="auto">
              <a:xfrm>
                <a:off x="7632" y="1872"/>
                <a:ext cx="971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000" b="1">
                    <a:latin typeface="Cordia New" pitchFamily="34" charset="-34"/>
                    <a:cs typeface="Cordia New" pitchFamily="34" charset="-34"/>
                  </a:rPr>
                  <a:t>400</a:t>
                </a:r>
              </a:p>
            </p:txBody>
          </p:sp>
          <p:sp>
            <p:nvSpPr>
              <p:cNvPr id="19494" name="Text Box 23"/>
              <p:cNvSpPr txBox="1">
                <a:spLocks noChangeArrowheads="1"/>
              </p:cNvSpPr>
              <p:nvPr/>
            </p:nvSpPr>
            <p:spPr bwMode="auto">
              <a:xfrm>
                <a:off x="7632" y="3168"/>
                <a:ext cx="720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000" b="1">
                    <a:latin typeface="Cordia New" pitchFamily="34" charset="-34"/>
                    <a:cs typeface="Cordia New" pitchFamily="34" charset="-34"/>
                  </a:rPr>
                  <a:t>10</a:t>
                </a:r>
              </a:p>
            </p:txBody>
          </p:sp>
        </p:grpSp>
        <p:sp>
          <p:nvSpPr>
            <p:cNvPr id="19465" name="AutoShape 24"/>
            <p:cNvSpPr>
              <a:spLocks noChangeArrowheads="1"/>
            </p:cNvSpPr>
            <p:nvPr/>
          </p:nvSpPr>
          <p:spPr bwMode="auto">
            <a:xfrm>
              <a:off x="4608" y="2093"/>
              <a:ext cx="576" cy="2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grpSp>
          <p:nvGrpSpPr>
            <p:cNvPr id="19466" name="Group 25"/>
            <p:cNvGrpSpPr>
              <a:grpSpLocks/>
            </p:cNvGrpSpPr>
            <p:nvPr/>
          </p:nvGrpSpPr>
          <p:grpSpPr bwMode="auto">
            <a:xfrm>
              <a:off x="2736" y="1872"/>
              <a:ext cx="1584" cy="1728"/>
              <a:chOff x="2736" y="1872"/>
              <a:chExt cx="1584" cy="1728"/>
            </a:xfrm>
          </p:grpSpPr>
          <p:grpSp>
            <p:nvGrpSpPr>
              <p:cNvPr id="19483" name="Group 26"/>
              <p:cNvGrpSpPr>
                <a:grpSpLocks/>
              </p:cNvGrpSpPr>
              <p:nvPr/>
            </p:nvGrpSpPr>
            <p:grpSpPr bwMode="auto">
              <a:xfrm>
                <a:off x="2736" y="1872"/>
                <a:ext cx="1584" cy="1728"/>
                <a:chOff x="3024" y="1872"/>
                <a:chExt cx="1584" cy="1728"/>
              </a:xfrm>
            </p:grpSpPr>
            <p:grpSp>
              <p:nvGrpSpPr>
                <p:cNvPr id="19485" name="Group 27"/>
                <p:cNvGrpSpPr>
                  <a:grpSpLocks/>
                </p:cNvGrpSpPr>
                <p:nvPr/>
              </p:nvGrpSpPr>
              <p:grpSpPr bwMode="auto">
                <a:xfrm>
                  <a:off x="3456" y="1872"/>
                  <a:ext cx="1152" cy="432"/>
                  <a:chOff x="3456" y="1872"/>
                  <a:chExt cx="1152" cy="432"/>
                </a:xfrm>
              </p:grpSpPr>
              <p:sp>
                <p:nvSpPr>
                  <p:cNvPr id="1949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872"/>
                    <a:ext cx="720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th-TH">
                      <a:latin typeface="Calibri" pitchFamily="34" charset="0"/>
                      <a:cs typeface="Cordia New" pitchFamily="34" charset="-34"/>
                    </a:endParaRPr>
                  </a:p>
                </p:txBody>
              </p:sp>
              <p:sp>
                <p:nvSpPr>
                  <p:cNvPr id="1949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872"/>
                    <a:ext cx="432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9pPr>
                  </a:lstStyle>
                  <a:p>
                    <a:r>
                      <a:rPr lang="en-US" sz="4000" b="1">
                        <a:latin typeface="Cordia New" pitchFamily="34" charset="-34"/>
                        <a:cs typeface="Cordia New" pitchFamily="34" charset="-34"/>
                      </a:rPr>
                      <a:t>p</a:t>
                    </a:r>
                  </a:p>
                </p:txBody>
              </p:sp>
            </p:grpSp>
            <p:grpSp>
              <p:nvGrpSpPr>
                <p:cNvPr id="19486" name="Group 30"/>
                <p:cNvGrpSpPr>
                  <a:grpSpLocks/>
                </p:cNvGrpSpPr>
                <p:nvPr/>
              </p:nvGrpSpPr>
              <p:grpSpPr bwMode="auto">
                <a:xfrm>
                  <a:off x="3456" y="3168"/>
                  <a:ext cx="1152" cy="432"/>
                  <a:chOff x="3456" y="1872"/>
                  <a:chExt cx="1152" cy="432"/>
                </a:xfrm>
              </p:grpSpPr>
              <p:sp>
                <p:nvSpPr>
                  <p:cNvPr id="19488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872"/>
                    <a:ext cx="720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th-TH">
                      <a:latin typeface="Calibri" pitchFamily="34" charset="0"/>
                      <a:cs typeface="Cordia New" pitchFamily="34" charset="-34"/>
                    </a:endParaRPr>
                  </a:p>
                </p:txBody>
              </p:sp>
              <p:sp>
                <p:nvSpPr>
                  <p:cNvPr id="1948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1872"/>
                    <a:ext cx="432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9pPr>
                  </a:lstStyle>
                  <a:p>
                    <a:r>
                      <a:rPr lang="en-US" sz="4000" b="1">
                        <a:latin typeface="Cordia New" pitchFamily="34" charset="-34"/>
                        <a:cs typeface="Cordia New" pitchFamily="34" charset="-34"/>
                      </a:rPr>
                      <a:t>i</a:t>
                    </a:r>
                  </a:p>
                </p:txBody>
              </p:sp>
            </p:grpSp>
            <p:sp>
              <p:nvSpPr>
                <p:cNvPr id="19487" name="Arc 33"/>
                <p:cNvSpPr>
                  <a:spLocks/>
                </p:cNvSpPr>
                <p:nvPr/>
              </p:nvSpPr>
              <p:spPr bwMode="auto">
                <a:xfrm flipH="1" flipV="1">
                  <a:off x="3024" y="2016"/>
                  <a:ext cx="608" cy="1296"/>
                </a:xfrm>
                <a:custGeom>
                  <a:avLst/>
                  <a:gdLst>
                    <a:gd name="T0" fmla="*/ 0 w 25388"/>
                    <a:gd name="T1" fmla="*/ 0 h 43200"/>
                    <a:gd name="T2" fmla="*/ 0 w 25388"/>
                    <a:gd name="T3" fmla="*/ 0 h 43200"/>
                    <a:gd name="T4" fmla="*/ 0 w 25388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5388"/>
                    <a:gd name="T10" fmla="*/ 0 h 43200"/>
                    <a:gd name="T11" fmla="*/ 25388 w 25388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388" h="43200" fill="none" extrusionOk="0">
                      <a:moveTo>
                        <a:pt x="3787" y="0"/>
                      </a:moveTo>
                      <a:cubicBezTo>
                        <a:pt x="15717" y="0"/>
                        <a:pt x="25388" y="9670"/>
                        <a:pt x="25388" y="21600"/>
                      </a:cubicBezTo>
                      <a:cubicBezTo>
                        <a:pt x="25388" y="33529"/>
                        <a:pt x="15717" y="43200"/>
                        <a:pt x="3788" y="43200"/>
                      </a:cubicBezTo>
                      <a:cubicBezTo>
                        <a:pt x="2517" y="43200"/>
                        <a:pt x="1250" y="43087"/>
                        <a:pt x="-1" y="42865"/>
                      </a:cubicBezTo>
                    </a:path>
                    <a:path w="25388" h="43200" stroke="0" extrusionOk="0">
                      <a:moveTo>
                        <a:pt x="3787" y="0"/>
                      </a:moveTo>
                      <a:cubicBezTo>
                        <a:pt x="15717" y="0"/>
                        <a:pt x="25388" y="9670"/>
                        <a:pt x="25388" y="21600"/>
                      </a:cubicBezTo>
                      <a:cubicBezTo>
                        <a:pt x="25388" y="33529"/>
                        <a:pt x="15717" y="43200"/>
                        <a:pt x="3788" y="43200"/>
                      </a:cubicBezTo>
                      <a:cubicBezTo>
                        <a:pt x="2517" y="43200"/>
                        <a:pt x="1250" y="43087"/>
                        <a:pt x="-1" y="42865"/>
                      </a:cubicBezTo>
                      <a:lnTo>
                        <a:pt x="3788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stealth" w="med" len="lg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19484" name="Text Box 34"/>
              <p:cNvSpPr txBox="1">
                <a:spLocks noChangeArrowheads="1"/>
              </p:cNvSpPr>
              <p:nvPr/>
            </p:nvSpPr>
            <p:spPr bwMode="auto">
              <a:xfrm>
                <a:off x="3312" y="3168"/>
                <a:ext cx="57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rIns="540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000" b="1">
                    <a:latin typeface="Cordia New" pitchFamily="34" charset="-34"/>
                    <a:cs typeface="Cordia New" pitchFamily="34" charset="-34"/>
                  </a:rPr>
                  <a:t>10</a:t>
                </a:r>
              </a:p>
            </p:txBody>
          </p:sp>
        </p:grpSp>
        <p:grpSp>
          <p:nvGrpSpPr>
            <p:cNvPr id="19467" name="Group 35"/>
            <p:cNvGrpSpPr>
              <a:grpSpLocks/>
            </p:cNvGrpSpPr>
            <p:nvPr/>
          </p:nvGrpSpPr>
          <p:grpSpPr bwMode="auto">
            <a:xfrm>
              <a:off x="5472" y="1584"/>
              <a:ext cx="1728" cy="2304"/>
              <a:chOff x="5472" y="1584"/>
              <a:chExt cx="1728" cy="2304"/>
            </a:xfrm>
          </p:grpSpPr>
          <p:grpSp>
            <p:nvGrpSpPr>
              <p:cNvPr id="19468" name="Group 36"/>
              <p:cNvGrpSpPr>
                <a:grpSpLocks/>
              </p:cNvGrpSpPr>
              <p:nvPr/>
            </p:nvGrpSpPr>
            <p:grpSpPr bwMode="auto">
              <a:xfrm>
                <a:off x="5472" y="1584"/>
                <a:ext cx="1728" cy="2304"/>
                <a:chOff x="5616" y="1584"/>
                <a:chExt cx="1728" cy="2304"/>
              </a:xfrm>
            </p:grpSpPr>
            <p:sp>
              <p:nvSpPr>
                <p:cNvPr id="19470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6048" y="15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19471" name="Rectangle 38"/>
                <p:cNvSpPr>
                  <a:spLocks noChangeArrowheads="1"/>
                </p:cNvSpPr>
                <p:nvPr/>
              </p:nvSpPr>
              <p:spPr bwMode="auto">
                <a:xfrm>
                  <a:off x="6048" y="1872"/>
                  <a:ext cx="864" cy="4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th-TH">
                    <a:latin typeface="Calibri" pitchFamily="34" charset="0"/>
                    <a:cs typeface="Cordia New" pitchFamily="34" charset="-34"/>
                  </a:endParaRPr>
                </a:p>
              </p:txBody>
            </p:sp>
            <p:sp>
              <p:nvSpPr>
                <p:cNvPr id="19472" name="Rectangle 39"/>
                <p:cNvSpPr>
                  <a:spLocks noChangeArrowheads="1"/>
                </p:cNvSpPr>
                <p:nvPr/>
              </p:nvSpPr>
              <p:spPr bwMode="auto">
                <a:xfrm>
                  <a:off x="6048" y="2304"/>
                  <a:ext cx="864" cy="4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th-TH">
                    <a:latin typeface="Calibri" pitchFamily="34" charset="0"/>
                    <a:cs typeface="Cordia New" pitchFamily="34" charset="-34"/>
                  </a:endParaRPr>
                </a:p>
              </p:txBody>
            </p:sp>
            <p:sp>
              <p:nvSpPr>
                <p:cNvPr id="19473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6912" y="15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1947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912" y="1872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9pPr>
                </a:lstStyle>
                <a:p>
                  <a:r>
                    <a:rPr lang="en-US" sz="4000" b="1">
                      <a:latin typeface="Cordia New" pitchFamily="34" charset="-34"/>
                      <a:cs typeface="Cordia New" pitchFamily="34" charset="-34"/>
                    </a:rPr>
                    <a:t>p</a:t>
                  </a:r>
                </a:p>
              </p:txBody>
            </p:sp>
            <p:grpSp>
              <p:nvGrpSpPr>
                <p:cNvPr id="19475" name="Group 42"/>
                <p:cNvGrpSpPr>
                  <a:grpSpLocks/>
                </p:cNvGrpSpPr>
                <p:nvPr/>
              </p:nvGrpSpPr>
              <p:grpSpPr bwMode="auto">
                <a:xfrm>
                  <a:off x="6048" y="3168"/>
                  <a:ext cx="1296" cy="720"/>
                  <a:chOff x="5616" y="2736"/>
                  <a:chExt cx="1296" cy="720"/>
                </a:xfrm>
              </p:grpSpPr>
              <p:sp>
                <p:nvSpPr>
                  <p:cNvPr id="1947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616" y="2736"/>
                    <a:ext cx="864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th-TH">
                      <a:latin typeface="Calibri" pitchFamily="34" charset="0"/>
                      <a:cs typeface="Cordia New" pitchFamily="34" charset="-34"/>
                    </a:endParaRPr>
                  </a:p>
                </p:txBody>
              </p:sp>
              <p:sp>
                <p:nvSpPr>
                  <p:cNvPr id="19480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16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19481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480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194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80" y="2736"/>
                    <a:ext cx="432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9pPr>
                  </a:lstStyle>
                  <a:p>
                    <a:r>
                      <a:rPr lang="en-US" sz="4000" b="1">
                        <a:latin typeface="Cordia New" pitchFamily="34" charset="-34"/>
                        <a:cs typeface="Cordia New" pitchFamily="34" charset="-34"/>
                      </a:rPr>
                      <a:t>i</a:t>
                    </a:r>
                  </a:p>
                </p:txBody>
              </p:sp>
            </p:grpSp>
            <p:sp>
              <p:nvSpPr>
                <p:cNvPr id="19476" name="Rectangle 47"/>
                <p:cNvSpPr>
                  <a:spLocks noChangeArrowheads="1"/>
                </p:cNvSpPr>
                <p:nvPr/>
              </p:nvSpPr>
              <p:spPr bwMode="auto">
                <a:xfrm>
                  <a:off x="6048" y="2736"/>
                  <a:ext cx="864" cy="4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th-TH">
                    <a:latin typeface="Calibri" pitchFamily="34" charset="0"/>
                    <a:cs typeface="Cordia New" pitchFamily="34" charset="-34"/>
                  </a:endParaRPr>
                </a:p>
              </p:txBody>
            </p:sp>
            <p:sp>
              <p:nvSpPr>
                <p:cNvPr id="19477" name="Line 48"/>
                <p:cNvSpPr>
                  <a:spLocks noChangeShapeType="1"/>
                </p:cNvSpPr>
                <p:nvPr/>
              </p:nvSpPr>
              <p:spPr bwMode="auto">
                <a:xfrm>
                  <a:off x="6465" y="2811"/>
                  <a:ext cx="0" cy="288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19478" name="Arc 49"/>
                <p:cNvSpPr>
                  <a:spLocks/>
                </p:cNvSpPr>
                <p:nvPr/>
              </p:nvSpPr>
              <p:spPr bwMode="auto">
                <a:xfrm flipH="1" flipV="1">
                  <a:off x="5616" y="2016"/>
                  <a:ext cx="608" cy="1296"/>
                </a:xfrm>
                <a:custGeom>
                  <a:avLst/>
                  <a:gdLst>
                    <a:gd name="T0" fmla="*/ 0 w 25388"/>
                    <a:gd name="T1" fmla="*/ 0 h 43200"/>
                    <a:gd name="T2" fmla="*/ 0 w 25388"/>
                    <a:gd name="T3" fmla="*/ 0 h 43200"/>
                    <a:gd name="T4" fmla="*/ 0 w 25388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5388"/>
                    <a:gd name="T10" fmla="*/ 0 h 43200"/>
                    <a:gd name="T11" fmla="*/ 25388 w 25388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388" h="43200" fill="none" extrusionOk="0">
                      <a:moveTo>
                        <a:pt x="3787" y="0"/>
                      </a:moveTo>
                      <a:cubicBezTo>
                        <a:pt x="15717" y="0"/>
                        <a:pt x="25388" y="9670"/>
                        <a:pt x="25388" y="21600"/>
                      </a:cubicBezTo>
                      <a:cubicBezTo>
                        <a:pt x="25388" y="33529"/>
                        <a:pt x="15717" y="43200"/>
                        <a:pt x="3788" y="43200"/>
                      </a:cubicBezTo>
                      <a:cubicBezTo>
                        <a:pt x="2517" y="43200"/>
                        <a:pt x="1250" y="43087"/>
                        <a:pt x="-1" y="42865"/>
                      </a:cubicBezTo>
                    </a:path>
                    <a:path w="25388" h="43200" stroke="0" extrusionOk="0">
                      <a:moveTo>
                        <a:pt x="3787" y="0"/>
                      </a:moveTo>
                      <a:cubicBezTo>
                        <a:pt x="15717" y="0"/>
                        <a:pt x="25388" y="9670"/>
                        <a:pt x="25388" y="21600"/>
                      </a:cubicBezTo>
                      <a:cubicBezTo>
                        <a:pt x="25388" y="33529"/>
                        <a:pt x="15717" y="43200"/>
                        <a:pt x="3788" y="43200"/>
                      </a:cubicBezTo>
                      <a:cubicBezTo>
                        <a:pt x="2517" y="43200"/>
                        <a:pt x="1250" y="43087"/>
                        <a:pt x="-1" y="42865"/>
                      </a:cubicBezTo>
                      <a:lnTo>
                        <a:pt x="3788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stealth" w="med" len="lg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19469" name="Text Box 50"/>
              <p:cNvSpPr txBox="1">
                <a:spLocks noChangeArrowheads="1"/>
              </p:cNvSpPr>
              <p:nvPr/>
            </p:nvSpPr>
            <p:spPr bwMode="auto">
              <a:xfrm>
                <a:off x="5904" y="3168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98000" rIns="540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000" b="1">
                    <a:latin typeface="Cordia New" pitchFamily="34" charset="-34"/>
                    <a:cs typeface="Cordia New" pitchFamily="34" charset="-34"/>
                  </a:rPr>
                  <a:t>10</a:t>
                </a:r>
              </a:p>
            </p:txBody>
          </p:sp>
        </p:grpSp>
      </p:grp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3419475" y="5373688"/>
            <a:ext cx="4752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การแทนข้อมูลในหน่วยความจำของตัวแปรประเภทตัวชี้ </a:t>
            </a:r>
          </a:p>
        </p:txBody>
      </p:sp>
      <p:sp>
        <p:nvSpPr>
          <p:cNvPr id="19460" name="Text Box 43"/>
          <p:cNvSpPr txBox="1">
            <a:spLocks noChangeArrowheads="1"/>
          </p:cNvSpPr>
          <p:nvPr/>
        </p:nvSpPr>
        <p:spPr bwMode="auto">
          <a:xfrm>
            <a:off x="323850" y="4797425"/>
            <a:ext cx="22320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int  *p;</a:t>
            </a:r>
          </a:p>
          <a:p>
            <a:r>
              <a:rPr lang="en-US" sz="4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p = &amp;i;</a:t>
            </a:r>
          </a:p>
        </p:txBody>
      </p:sp>
      <p:sp>
        <p:nvSpPr>
          <p:cNvPr id="19461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ตัวชี้กับแอดเดรส </a:t>
            </a:r>
            <a:r>
              <a:rPr lang="en-US" smtClean="0">
                <a:cs typeface="Angsana New" pitchFamily="18" charset="-34"/>
              </a:rPr>
              <a:t>(Pointers and Address)</a:t>
            </a:r>
            <a:r>
              <a:rPr lang="th-TH" smtClean="0"/>
              <a:t> </a:t>
            </a:r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857250" y="357188"/>
            <a:ext cx="5500688" cy="762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4400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048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การประกาศตัวแปรประเภทตัวชี้ </a:t>
            </a:r>
          </a:p>
        </p:txBody>
      </p:sp>
      <p:sp>
        <p:nvSpPr>
          <p:cNvPr id="2048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th-TH" dirty="0" smtClean="0"/>
              <a:t>การประกาศตัวแปรประเภทพอยน์เตอร์จะใช้ </a:t>
            </a:r>
            <a:r>
              <a:rPr lang="en-US" dirty="0" smtClean="0">
                <a:cs typeface="Cordia New" pitchFamily="34" charset="-34"/>
              </a:rPr>
              <a:t>Unary Operator * </a:t>
            </a:r>
            <a:r>
              <a:rPr lang="th-TH" dirty="0" smtClean="0"/>
              <a:t>ซึ่งมีชื่อเรียกว่า </a:t>
            </a:r>
            <a:r>
              <a:rPr lang="en-US" dirty="0" smtClean="0">
                <a:cs typeface="Cordia New" pitchFamily="34" charset="-34"/>
              </a:rPr>
              <a:t>Indirection </a:t>
            </a:r>
            <a:r>
              <a:rPr lang="th-TH" dirty="0" smtClean="0"/>
              <a:t>หรือ</a:t>
            </a:r>
            <a:r>
              <a:rPr lang="en-US" dirty="0" smtClean="0">
                <a:cs typeface="Cordia New" pitchFamily="34" charset="-34"/>
              </a:rPr>
              <a:t> Dereferencing Operator  </a:t>
            </a:r>
          </a:p>
          <a:p>
            <a:pPr algn="just" eaLnBrk="1" hangingPunct="1"/>
            <a:r>
              <a:rPr lang="th-TH" dirty="0" smtClean="0"/>
              <a:t>โดยจะต้องประกาศประเภทของตัวแปรพอยน์เตอร์ให้สอดคล้องกับประเภทของตัวแปรที่เราต้องการ  (ยกเว้นตัวแปรพอยน์เตอร์ประเภท </a:t>
            </a:r>
            <a:r>
              <a:rPr lang="en-US" dirty="0" smtClean="0">
                <a:cs typeface="Cordia New" pitchFamily="34" charset="-34"/>
              </a:rPr>
              <a:t>void </a:t>
            </a:r>
            <a:r>
              <a:rPr lang="th-TH" dirty="0" smtClean="0"/>
              <a:t>ที่สามารถชี้ไปยังตัวแปรประเภทใดก็ได้) </a:t>
            </a:r>
          </a:p>
          <a:p>
            <a:pPr eaLnBrk="1" hangingPunct="1"/>
            <a:endParaRPr lang="th-TH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458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lvl="2"/>
            <a:r>
              <a:rPr lang="en-US" sz="40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		</a:t>
            </a:r>
            <a:endParaRPr lang="en-US" sz="4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th-TH" sz="4000" b="1">
              <a:solidFill>
                <a:srgbClr val="0000FF"/>
              </a:solidFill>
              <a:latin typeface="Angsana New" pitchFamily="18" charset="-34"/>
              <a:cs typeface="Cordia New" pitchFamily="34" charset="-34"/>
            </a:endParaRPr>
          </a:p>
        </p:txBody>
      </p:sp>
      <p:sp>
        <p:nvSpPr>
          <p:cNvPr id="2150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การประกาศตัวแปรประเภทตัวชี้ </a:t>
            </a:r>
          </a:p>
        </p:txBody>
      </p:sp>
      <p:sp>
        <p:nvSpPr>
          <p:cNvPr id="2150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smtClean="0">
                <a:latin typeface="Courier New" pitchFamily="49" charset="0"/>
                <a:cs typeface="Courier New" pitchFamily="49" charset="0"/>
              </a:rPr>
              <a:t>int  *ip;</a:t>
            </a:r>
            <a:endParaRPr lang="th-TH" smtClean="0">
              <a:latin typeface="Courier New" pitchFamily="49" charset="0"/>
            </a:endParaRPr>
          </a:p>
          <a:p>
            <a:pPr eaLnBrk="1" hangingPunct="1"/>
            <a:r>
              <a:rPr lang="th-TH" smtClean="0"/>
              <a:t>เป็นการประกาศตัวแปร </a:t>
            </a:r>
            <a:r>
              <a:rPr lang="en-US" smtClean="0">
                <a:cs typeface="Cordia New" pitchFamily="34" charset="-34"/>
              </a:rPr>
              <a:t>ip </a:t>
            </a:r>
            <a:r>
              <a:rPr lang="th-TH" smtClean="0"/>
              <a:t>ให้เป็นตัวแปรพอยน์เตอร์ที่ชี้ไปยังตัวแปรประเภท </a:t>
            </a:r>
            <a:r>
              <a:rPr lang="en-US" smtClean="0">
                <a:cs typeface="Cordia New" pitchFamily="34" charset="-34"/>
              </a:rPr>
              <a:t>int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smtClean="0">
                <a:latin typeface="Courier New" pitchFamily="49" charset="0"/>
                <a:cs typeface="Courier New" pitchFamily="49" charset="0"/>
              </a:rPr>
              <a:t>double  *dp,  atof(char  *);</a:t>
            </a:r>
            <a:endParaRPr lang="th-TH" smtClean="0">
              <a:latin typeface="Courier New" pitchFamily="49" charset="0"/>
            </a:endParaRPr>
          </a:p>
          <a:p>
            <a:pPr eaLnBrk="1" hangingPunct="1"/>
            <a:r>
              <a:rPr lang="th-TH" smtClean="0"/>
              <a:t>เป็นการประกาศตัวแปร </a:t>
            </a:r>
            <a:r>
              <a:rPr lang="en-US" smtClean="0">
                <a:cs typeface="Cordia New" pitchFamily="34" charset="-34"/>
              </a:rPr>
              <a:t>dp </a:t>
            </a:r>
            <a:r>
              <a:rPr lang="th-TH" smtClean="0"/>
              <a:t>เป็นตัวแปรพอยน์เตอร์ที่ชี้ไปยังตัวแปรประเภท </a:t>
            </a:r>
            <a:r>
              <a:rPr lang="en-US" smtClean="0">
                <a:cs typeface="Cordia New" pitchFamily="34" charset="-34"/>
              </a:rPr>
              <a:t>double  </a:t>
            </a:r>
            <a:r>
              <a:rPr lang="th-TH" smtClean="0"/>
              <a:t>และประกาศฟังก์ชัน </a:t>
            </a:r>
            <a:r>
              <a:rPr lang="en-US" smtClean="0">
                <a:cs typeface="Cordia New" pitchFamily="34" charset="-34"/>
              </a:rPr>
              <a:t>atof </a:t>
            </a:r>
            <a:r>
              <a:rPr lang="th-TH" smtClean="0"/>
              <a:t>มีพารามิเตอร์เป็นตัวแปรพอยน์เตอร์ประเภท </a:t>
            </a:r>
            <a:r>
              <a:rPr lang="en-US" smtClean="0">
                <a:cs typeface="Cordia New" pitchFamily="34" charset="-34"/>
              </a:rPr>
              <a:t>char</a:t>
            </a:r>
          </a:p>
          <a:p>
            <a:pPr eaLnBrk="1" hangingPunct="1"/>
            <a:endParaRPr lang="th-TH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พอยน์เตอร์ (</a:t>
            </a:r>
            <a:r>
              <a:rPr lang="en-US">
                <a:cs typeface="Cordia New" pitchFamily="34" charset="-34"/>
              </a:rPr>
              <a:t>Pointer)</a:t>
            </a:r>
            <a:endParaRPr lang="th-TH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9</a:t>
            </a:fld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4762</TotalTime>
  <Words>3558</Words>
  <Application>Microsoft Office PowerPoint</Application>
  <PresentationFormat>On-screen Show (4:3)</PresentationFormat>
  <Paragraphs>629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พอยน์เตอร์ (Pointer)</vt:lpstr>
      <vt:lpstr>พอยน์เตอร์ หรือ ตัวชี้</vt:lpstr>
      <vt:lpstr>      พอยน์เตอร์กับแอดเดรส (Pointers and Addresses)</vt:lpstr>
      <vt:lpstr> ภาพจำลองการแทนข้อมูลในหน่วยความจำแบบปกติ</vt:lpstr>
      <vt:lpstr>ตัวชี้กับแอดเดรส (Pointers and Address) </vt:lpstr>
      <vt:lpstr>ตัวชี้กับแอดเดรส (Pointers and Address) </vt:lpstr>
      <vt:lpstr>ตัวชี้กับแอดเดรส (Pointers and Address) </vt:lpstr>
      <vt:lpstr>การประกาศตัวแปรประเภทตัวชี้ </vt:lpstr>
      <vt:lpstr>การประกาศตัวแปรประเภทตัวชี้ </vt:lpstr>
      <vt:lpstr>การกำหนดค่าและการอ่านค่าตัวแปรประเภทตัวชี้ </vt:lpstr>
      <vt:lpstr>การกำหนดค่าและการอ่านค่าตัวแปรตัวชี้ 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ตัวชี้และอาร์กิวเมนท์ของฟังก์ชัน(Pointer and Function Arguments) </vt:lpstr>
      <vt:lpstr>ตัวอย่าง</vt:lpstr>
      <vt:lpstr>ตัวอย่าง</vt:lpstr>
      <vt:lpstr>อาร์กิวเมนท์ที่เป็นประเภทพอยน์เตอร์</vt:lpstr>
      <vt:lpstr> ความสัมพันธ์ของการส่งอาร์กิวเมนท์แบบพอยน์เตอร์กับฟังก์ชัน </vt:lpstr>
      <vt:lpstr>ตัวชี้กับอาร์เรย์ (Pointer and Arrays) </vt:lpstr>
      <vt:lpstr> การประกาศอาร์เรย์ (Single-dimensional arrays)  </vt:lpstr>
      <vt:lpstr>แสดงภาพจำลองของอาร์เรย์ขนาดสมาชิก 10 ตัว</vt:lpstr>
      <vt:lpstr>ตัวอย่างการประกาศใช้ตัวแปรแบบอาเรย์</vt:lpstr>
      <vt:lpstr>การใช้ตัวแปรอาเรย์ ให้พิจารณาประเภทของการใช้ดังนี้  </vt:lpstr>
      <vt:lpstr>การอ้างถึงสมาชิกในอาร์เรย์</vt:lpstr>
      <vt:lpstr>การอ้างถึงสมาชิกในอาร์เรย์</vt:lpstr>
      <vt:lpstr>การอ้างถึงสมาชิกในอาร์เรย์</vt:lpstr>
      <vt:lpstr>ให้อ่านค่าของจำนวนเต็ม 5 จำนวนจากคีย์บอร์ด   และแสดงผลในลำดับที่กลับกัน</vt:lpstr>
      <vt:lpstr>สมาชิกของอาร์เรย์</vt:lpstr>
      <vt:lpstr>สมาชิกของอาร์เรย์ </vt:lpstr>
      <vt:lpstr>การใช้ตัวชี้กับอาร์เรย์ </vt:lpstr>
      <vt:lpstr>Slide 37</vt:lpstr>
      <vt:lpstr>การนำไปใช้งาน</vt:lpstr>
      <vt:lpstr>Slide 39</vt:lpstr>
      <vt:lpstr>การอ้างถึงตำแหน่งในอาร์เรย์ผ่านตัวชี้</vt:lpstr>
      <vt:lpstr>การอ้างถึงตำแหน่งในอาร์เรย์ผ่านตัวชี้ (2)</vt:lpstr>
      <vt:lpstr>การอ้างถึงตำแหน่งในอาร์เรย์ผ่านตัวชี้ (3)</vt:lpstr>
      <vt:lpstr>การอ้างถึงตำแหน่งในอาร์เรย์ผ่านตัวชี้ (4)</vt:lpstr>
      <vt:lpstr>การอ้างถึงตำแหน่งในอาร์เรย์ผ่านตัวชี้ (5)</vt:lpstr>
      <vt:lpstr>การคำนวณกับแอดเดรส </vt:lpstr>
      <vt:lpstr>เครื่องหมายความสัมพันธ์ (Relational Operator)</vt:lpstr>
      <vt:lpstr>ฟังก์ชัน strlen( ) ปรับปรุงให้กระชับขึ้น</vt:lpstr>
      <vt:lpstr>ตัวชี้ตัวอักษรและฟังก์ชัน  (Character Pointer and Function) </vt:lpstr>
      <vt:lpstr>ตัวชี้ตัวอักษรและฟังก์ชัน (2) </vt:lpstr>
      <vt:lpstr>Slide 50</vt:lpstr>
      <vt:lpstr>Slide 51</vt:lpstr>
      <vt:lpstr>การประกาศตัวแปรชี้ (pointer)  ชี้ไปยัง struct</vt:lpstr>
      <vt:lpstr>การประกาศตัวแปรชี้ (pointer)  ชี้ไปยัง struct</vt:lpstr>
      <vt:lpstr>การประกาศตัวแปรชี้ (pointer)  ชี้ไปยัง struct</vt:lpstr>
      <vt:lpstr>การประกาศตัวแปรชี้ (pointer)  ชี้ไปยัง struct</vt:lpstr>
      <vt:lpstr>การประกาศตัวแปรชี้ (pointer)  ชี้ไปยัง struct</vt:lpstr>
      <vt:lpstr>การประกาศตัวแปรชี้ (pointer)  ชี้ไปยัง struct</vt:lpstr>
      <vt:lpstr>การอ้างถึงสมาชิกของโครงสร้างผ่านตัวแปรพอยน์เตอร์</vt:lpstr>
      <vt:lpstr>โปรแกรมตัวอย่างการใช้ตัวชี้ (pointer) ชี้ไปยังโครงสร้าง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Instructor</dc:creator>
  <cp:lastModifiedBy>Acer</cp:lastModifiedBy>
  <cp:revision>26</cp:revision>
  <cp:lastPrinted>2012-10-04T09:24:25Z</cp:lastPrinted>
  <dcterms:created xsi:type="dcterms:W3CDTF">2012-09-24T02:18:05Z</dcterms:created>
  <dcterms:modified xsi:type="dcterms:W3CDTF">2012-10-23T14:46:57Z</dcterms:modified>
</cp:coreProperties>
</file>