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3" r:id="rId1"/>
  </p:sldMasterIdLst>
  <p:notesMasterIdLst>
    <p:notesMasterId r:id="rId24"/>
  </p:notesMasterIdLst>
  <p:handoutMasterIdLst>
    <p:handoutMasterId r:id="rId25"/>
  </p:handoutMasterIdLst>
  <p:sldIdLst>
    <p:sldId id="304" r:id="rId2"/>
    <p:sldId id="292" r:id="rId3"/>
    <p:sldId id="293" r:id="rId4"/>
    <p:sldId id="305" r:id="rId5"/>
    <p:sldId id="314" r:id="rId6"/>
    <p:sldId id="315" r:id="rId7"/>
    <p:sldId id="294" r:id="rId8"/>
    <p:sldId id="316" r:id="rId9"/>
    <p:sldId id="317" r:id="rId10"/>
    <p:sldId id="318" r:id="rId11"/>
    <p:sldId id="295" r:id="rId12"/>
    <p:sldId id="296" r:id="rId13"/>
    <p:sldId id="306" r:id="rId14"/>
    <p:sldId id="307" r:id="rId15"/>
    <p:sldId id="308" r:id="rId16"/>
    <p:sldId id="309" r:id="rId17"/>
    <p:sldId id="310" r:id="rId18"/>
    <p:sldId id="311" r:id="rId19"/>
    <p:sldId id="298" r:id="rId20"/>
    <p:sldId id="300" r:id="rId21"/>
    <p:sldId id="312" r:id="rId22"/>
    <p:sldId id="313" r:id="rId23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660" autoAdjust="0"/>
  </p:normalViewPr>
  <p:slideViewPr>
    <p:cSldViewPr>
      <p:cViewPr>
        <p:scale>
          <a:sx n="66" d="100"/>
          <a:sy n="66" d="100"/>
        </p:scale>
        <p:origin x="-1368" y="-4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CE7B8E6-D054-4D90-BCFE-AD8803237A93}" type="datetimeFigureOut">
              <a:rPr lang="th-TH"/>
              <a:pPr>
                <a:defRPr/>
              </a:pPr>
              <a:t>08/10/55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E94B24C-6DCE-4988-9F1A-DBD4052B5A3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7997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690269"/>
            <a:ext cx="4984962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7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380537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56574C-59F4-4397-8DCE-532F98E87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73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D9F6B929-113F-4A16-8A05-C00FDFBF3EFA}" type="slidenum">
              <a:rPr lang="en-US" sz="1200" smtClean="0"/>
              <a:pPr/>
              <a:t>2</a:t>
            </a:fld>
            <a:endParaRPr 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450"/>
            <a:ext cx="9144000" cy="863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th-TH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ภาควิชาวิทยาการคอมพิวเตอร์และสารสนเทศ คณะวิทยาศาสตร์ประยุกต์ </a:t>
            </a:r>
          </a:p>
          <a:p>
            <a:pPr algn="r">
              <a:defRPr/>
            </a:pPr>
            <a:r>
              <a:rPr lang="th-TH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มหาวิทยาลัยเทคโนโลยีพระจอมเกล้าพระนครเหนือ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25" y="6418263"/>
            <a:ext cx="9134475" cy="3921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h-TH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อบรมคอมพิวเตอร์โอลิมปิกวิชาการ ค่าย 1 ระหว่าง 11 – 27 ต.ค. 2555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8229600" cy="1647056"/>
          </a:xfrm>
        </p:spPr>
        <p:txBody>
          <a:bodyPr>
            <a:normAutofit/>
          </a:bodyPr>
          <a:lstStyle>
            <a:lvl1pPr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ฟังก์ชันเรียกซ้ำ (</a:t>
            </a:r>
            <a:r>
              <a:rPr lang="en-US"/>
              <a:t>Recursion)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22FFB353-E531-411D-82E3-742843E1A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8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ฟังก์ชันเรียกซ้ำ (</a:t>
            </a:r>
            <a:r>
              <a:rPr lang="en-US"/>
              <a:t>Recursion)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66D9E-6074-4B46-AEF9-CE273F4739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0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ฟังก์ชันเรียกซ้ำ (</a:t>
            </a:r>
            <a:r>
              <a:rPr lang="en-US"/>
              <a:t>Recursion)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80125-2E51-40CC-BD27-310E4B9E3E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8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79388" y="6453188"/>
            <a:ext cx="27368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h-TH" sz="18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อัครา  ประโยชน์ </a:t>
            </a:r>
            <a:r>
              <a:rPr lang="en-US" sz="18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CIS KMUTNB</a:t>
            </a:r>
            <a:endParaRPr lang="th-TH" sz="1800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ฟังก์ชันเรียกซ้ำ (</a:t>
            </a:r>
            <a:r>
              <a:rPr lang="en-US"/>
              <a:t>Recursion)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8336C705-5DBC-40D8-A7F9-95C38E6E0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8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ฟังก์ชันเรียกซ้ำ (</a:t>
            </a:r>
            <a:r>
              <a:rPr lang="en-US"/>
              <a:t>Recursion)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9E470-7050-4C17-A57B-08E0D74753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2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ฟังก์ชันเรียกซ้ำ (</a:t>
            </a:r>
            <a:r>
              <a:rPr lang="en-US"/>
              <a:t>Recursion)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90A39-038B-45B4-A27D-2AC3947581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3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ฟังก์ชันเรียกซ้ำ (</a:t>
            </a:r>
            <a:r>
              <a:rPr lang="en-US"/>
              <a:t>Recursion)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DCD32-64C3-48D5-B98F-097407A987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2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ฟังก์ชันเรียกซ้ำ (</a:t>
            </a:r>
            <a:r>
              <a:rPr lang="en-US"/>
              <a:t>Recursion)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C0EAE-7BF3-4E38-B70C-02B5BF2828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7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ฟังก์ชันเรียกซ้ำ (</a:t>
            </a:r>
            <a:r>
              <a:rPr lang="en-US"/>
              <a:t>Recursion)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BA725-C88A-46E5-9567-621EC3B62C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9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ฟังก์ชันเรียกซ้ำ (</a:t>
            </a:r>
            <a:r>
              <a:rPr lang="en-US"/>
              <a:t>Recursion)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D4ED0-43EF-490E-8A00-2C838F51DE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5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ฟังก์ชันเรียกซ้ำ (</a:t>
            </a:r>
            <a:r>
              <a:rPr lang="en-US"/>
              <a:t>Recursion)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E2F79-D832-4DE6-8DDD-0C9A0DC718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79388" y="188913"/>
            <a:ext cx="87852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th-TH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79388" y="1268413"/>
            <a:ext cx="8785225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7313" y="6453188"/>
            <a:ext cx="5184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defRPr>
            </a:lvl1pPr>
          </a:lstStyle>
          <a:p>
            <a:pPr>
              <a:defRPr/>
            </a:pPr>
            <a:r>
              <a:rPr lang="th-TH"/>
              <a:t>ฟังก์ชันเรียกซ้ำ (</a:t>
            </a:r>
            <a:r>
              <a:rPr lang="en-US"/>
              <a:t>Recursion)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913" y="6448425"/>
            <a:ext cx="647700" cy="3651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vert="horz" lIns="36000" tIns="36000" rIns="36000" bIns="36000" rtlCol="0" anchor="ctr" anchorCtr="1">
            <a:normAutofit/>
          </a:bodyPr>
          <a:lstStyle>
            <a:lvl1pPr algn="r">
              <a:defRPr sz="1200" b="1">
                <a:solidFill>
                  <a:schemeClr val="bg1"/>
                </a:solidFill>
                <a:effectLst/>
                <a:latin typeface="Arial" pitchFamily="34" charset="0"/>
              </a:defRPr>
            </a:lvl1pPr>
          </a:lstStyle>
          <a:p>
            <a:pPr>
              <a:defRPr/>
            </a:pPr>
            <a:fld id="{06867ABE-9623-44F7-94A8-86358F4D74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381750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TH SarabunPSK" pitchFamily="34" charset="-34"/>
          <a:ea typeface="+mj-ea"/>
          <a:cs typeface="TH SarabunPSK" pitchFamily="34" charset="-34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3pPr>
      <a:lvl4pPr marL="1600200" indent="-228600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4pPr>
      <a:lvl5pPr marL="2057400" indent="-228600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>
                <a:solidFill>
                  <a:schemeClr val="tx1"/>
                </a:solidFill>
              </a:rPr>
              <a:t>ดร.อัค</a:t>
            </a:r>
            <a:r>
              <a:rPr lang="th-TH" dirty="0" smtClean="0">
                <a:solidFill>
                  <a:schemeClr val="tx1"/>
                </a:solidFill>
              </a:rPr>
              <a:t>รา  ประโยชน์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>
                <a:solidFill>
                  <a:schemeClr val="tx1"/>
                </a:solidFill>
              </a:rPr>
              <a:t>ภาควิชาวิทยาการคอมพิวเตอร์และสารสนเทศ</a:t>
            </a:r>
            <a:r>
              <a:rPr lang="en-US" dirty="0" smtClean="0">
                <a:solidFill>
                  <a:schemeClr val="tx1"/>
                </a:solidFill>
              </a:rPr>
              <a:t> KMUTNB</a:t>
            </a:r>
            <a:endParaRPr lang="th-TH" dirty="0" smtClean="0">
              <a:solidFill>
                <a:schemeClr val="tx1"/>
              </a:solidFill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>
          <a:xfrm>
            <a:off x="539750" y="1916113"/>
            <a:ext cx="8229600" cy="16478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Recursion</a:t>
            </a: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 Recursive Function that Reverses Input Words (2/2)</a:t>
            </a:r>
            <a:endParaRPr lang="th-TH" sz="360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smtClean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th-TH" sz="1800" smtClean="0">
                <a:latin typeface="TH SarabunPSK" pitchFamily="34" charset="-34"/>
              </a:rPr>
              <a:t>ฟังก์ชันเรียกซ้ำ (</a:t>
            </a:r>
            <a:r>
              <a:rPr lang="en-US" sz="1800" smtClean="0">
                <a:latin typeface="TH SarabunPSK" pitchFamily="34" charset="-34"/>
              </a:rPr>
              <a:t>Recursion)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CC6970-082A-4FF7-97DC-D8CC8978CA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2536" name="Picture 2" descr="fig1007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28775"/>
            <a:ext cx="8964612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Rectangle 4"/>
          <p:cNvSpPr>
            <a:spLocks noChangeArrowheads="1"/>
          </p:cNvSpPr>
          <p:nvPr/>
        </p:nvSpPr>
        <p:spPr bwMode="auto">
          <a:xfrm>
            <a:off x="179388" y="4508500"/>
            <a:ext cx="8678862" cy="1584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latin typeface="TH SarabunPSK" pitchFamily="34" charset="-34"/>
                <a:cs typeface="TH SarabunPSK" pitchFamily="34" charset="-34"/>
              </a:rPr>
              <a:t>Note that the recursive function is just an alternative solution to a problem.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800">
                <a:latin typeface="TH SarabunPSK" pitchFamily="34" charset="-34"/>
                <a:cs typeface="TH SarabunPSK" pitchFamily="34" charset="-34"/>
              </a:rPr>
              <a:t>You can always solve the problem without recursion.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How C Maintains the Recursive Steps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84313"/>
            <a:ext cx="8534400" cy="45354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/>
              <a:t>ภาษา </a:t>
            </a:r>
            <a:r>
              <a:rPr lang="en-US" dirty="0" smtClean="0"/>
              <a:t>C </a:t>
            </a:r>
            <a:r>
              <a:rPr lang="th-TH" dirty="0" smtClean="0"/>
              <a:t>เก็บรักษาค่าตัวแปรโดยการใช้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stack</a:t>
            </a:r>
            <a:r>
              <a:rPr lang="en-US" dirty="0" smtClean="0"/>
              <a:t>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stack </a:t>
            </a:r>
            <a:r>
              <a:rPr lang="th-TH" dirty="0" smtClean="0"/>
              <a:t>โครงสร้างข้อมูลที่จัดการข้อมูลในรูปแบบ </a:t>
            </a:r>
            <a:r>
              <a:rPr lang="en-US" dirty="0" smtClean="0"/>
              <a:t>LIFO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2 operations </a:t>
            </a:r>
            <a:r>
              <a:rPr lang="th-TH" dirty="0" smtClean="0"/>
              <a:t>คือ </a:t>
            </a:r>
            <a:r>
              <a:rPr lang="en-US" dirty="0" smtClean="0"/>
              <a:t>push </a:t>
            </a:r>
            <a:r>
              <a:rPr lang="th-TH" dirty="0" smtClean="0"/>
              <a:t>และ</a:t>
            </a:r>
            <a:r>
              <a:rPr lang="en-US" dirty="0" smtClean="0"/>
              <a:t> pop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1050" y="4797425"/>
            <a:ext cx="504825" cy="1223963"/>
            <a:chOff x="-522" y="3022"/>
            <a:chExt cx="318" cy="771"/>
          </a:xfrm>
        </p:grpSpPr>
        <p:sp>
          <p:nvSpPr>
            <p:cNvPr id="23576" name="Line 5"/>
            <p:cNvSpPr>
              <a:spLocks noChangeShapeType="1"/>
            </p:cNvSpPr>
            <p:nvPr/>
          </p:nvSpPr>
          <p:spPr bwMode="auto">
            <a:xfrm>
              <a:off x="-522" y="302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3577" name="Line 6"/>
            <p:cNvSpPr>
              <a:spLocks noChangeShapeType="1"/>
            </p:cNvSpPr>
            <p:nvPr/>
          </p:nvSpPr>
          <p:spPr bwMode="auto">
            <a:xfrm>
              <a:off x="-522" y="379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3578" name="Line 7"/>
            <p:cNvSpPr>
              <a:spLocks noChangeShapeType="1"/>
            </p:cNvSpPr>
            <p:nvPr/>
          </p:nvSpPr>
          <p:spPr bwMode="auto">
            <a:xfrm flipV="1">
              <a:off x="-204" y="302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792584" name="Text Box 8"/>
          <p:cNvSpPr txBox="1">
            <a:spLocks noChangeArrowheads="1"/>
          </p:cNvSpPr>
          <p:nvPr/>
        </p:nvSpPr>
        <p:spPr bwMode="auto">
          <a:xfrm>
            <a:off x="2122488" y="4797425"/>
            <a:ext cx="3603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a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b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c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778250" y="4797425"/>
            <a:ext cx="504825" cy="1223963"/>
            <a:chOff x="-522" y="3022"/>
            <a:chExt cx="318" cy="771"/>
          </a:xfrm>
        </p:grpSpPr>
        <p:sp>
          <p:nvSpPr>
            <p:cNvPr id="23573" name="Line 10"/>
            <p:cNvSpPr>
              <a:spLocks noChangeShapeType="1"/>
            </p:cNvSpPr>
            <p:nvPr/>
          </p:nvSpPr>
          <p:spPr bwMode="auto">
            <a:xfrm>
              <a:off x="-522" y="302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3574" name="Line 11"/>
            <p:cNvSpPr>
              <a:spLocks noChangeShapeType="1"/>
            </p:cNvSpPr>
            <p:nvPr/>
          </p:nvSpPr>
          <p:spPr bwMode="auto">
            <a:xfrm>
              <a:off x="-522" y="379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3575" name="Line 12"/>
            <p:cNvSpPr>
              <a:spLocks noChangeShapeType="1"/>
            </p:cNvSpPr>
            <p:nvPr/>
          </p:nvSpPr>
          <p:spPr bwMode="auto">
            <a:xfrm flipV="1">
              <a:off x="-204" y="302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792589" name="Text Box 13"/>
          <p:cNvSpPr txBox="1">
            <a:spLocks noChangeArrowheads="1"/>
          </p:cNvSpPr>
          <p:nvPr/>
        </p:nvSpPr>
        <p:spPr bwMode="auto">
          <a:xfrm>
            <a:off x="3849688" y="4797425"/>
            <a:ext cx="3603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/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b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c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651500" y="4797425"/>
            <a:ext cx="504825" cy="1223963"/>
            <a:chOff x="-522" y="3022"/>
            <a:chExt cx="318" cy="771"/>
          </a:xfrm>
        </p:grpSpPr>
        <p:sp>
          <p:nvSpPr>
            <p:cNvPr id="23570" name="Line 15"/>
            <p:cNvSpPr>
              <a:spLocks noChangeShapeType="1"/>
            </p:cNvSpPr>
            <p:nvPr/>
          </p:nvSpPr>
          <p:spPr bwMode="auto">
            <a:xfrm>
              <a:off x="-522" y="302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3571" name="Line 16"/>
            <p:cNvSpPr>
              <a:spLocks noChangeShapeType="1"/>
            </p:cNvSpPr>
            <p:nvPr/>
          </p:nvSpPr>
          <p:spPr bwMode="auto">
            <a:xfrm>
              <a:off x="-522" y="379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3572" name="Line 17"/>
            <p:cNvSpPr>
              <a:spLocks noChangeShapeType="1"/>
            </p:cNvSpPr>
            <p:nvPr/>
          </p:nvSpPr>
          <p:spPr bwMode="auto">
            <a:xfrm flipV="1">
              <a:off x="-204" y="302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792594" name="Text Box 18"/>
          <p:cNvSpPr txBox="1">
            <a:spLocks noChangeArrowheads="1"/>
          </p:cNvSpPr>
          <p:nvPr/>
        </p:nvSpPr>
        <p:spPr bwMode="auto">
          <a:xfrm>
            <a:off x="5722938" y="4797425"/>
            <a:ext cx="3603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b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c</a:t>
            </a:r>
          </a:p>
        </p:txBody>
      </p:sp>
      <p:sp>
        <p:nvSpPr>
          <p:cNvPr id="792595" name="Line 19"/>
          <p:cNvSpPr>
            <a:spLocks noChangeShapeType="1"/>
          </p:cNvSpPr>
          <p:nvPr/>
        </p:nvSpPr>
        <p:spPr bwMode="auto">
          <a:xfrm>
            <a:off x="2771775" y="5373688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792596" name="Line 20"/>
          <p:cNvSpPr>
            <a:spLocks noChangeShapeType="1"/>
          </p:cNvSpPr>
          <p:nvPr/>
        </p:nvSpPr>
        <p:spPr bwMode="auto">
          <a:xfrm>
            <a:off x="4643438" y="5373688"/>
            <a:ext cx="719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792597" name="Text Box 21"/>
          <p:cNvSpPr txBox="1">
            <a:spLocks noChangeArrowheads="1"/>
          </p:cNvSpPr>
          <p:nvPr/>
        </p:nvSpPr>
        <p:spPr bwMode="auto">
          <a:xfrm>
            <a:off x="2771775" y="4868863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pop</a:t>
            </a:r>
          </a:p>
        </p:txBody>
      </p:sp>
      <p:sp>
        <p:nvSpPr>
          <p:cNvPr id="792598" name="Text Box 22"/>
          <p:cNvSpPr txBox="1">
            <a:spLocks noChangeArrowheads="1"/>
          </p:cNvSpPr>
          <p:nvPr/>
        </p:nvSpPr>
        <p:spPr bwMode="auto">
          <a:xfrm>
            <a:off x="4498975" y="4868863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push d</a:t>
            </a:r>
          </a:p>
        </p:txBody>
      </p:sp>
      <p:sp>
        <p:nvSpPr>
          <p:cNvPr id="23566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th-TH" sz="1800" smtClean="0">
                <a:latin typeface="TH SarabunPSK" pitchFamily="34" charset="-34"/>
              </a:rPr>
              <a:t>ฟังก์ชันเรียกซ้ำ (</a:t>
            </a:r>
            <a:r>
              <a:rPr lang="en-US" sz="1800" smtClean="0">
                <a:latin typeface="TH SarabunPSK" pitchFamily="34" charset="-34"/>
              </a:rPr>
              <a:t>Recursion)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06614E-1574-4B67-BAA2-25F325E5630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9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9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9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9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9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9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9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4" grpId="0"/>
      <p:bldP spid="792589" grpId="0"/>
      <p:bldP spid="792594" grpId="0"/>
      <p:bldP spid="792595" grpId="0" animBg="1"/>
      <p:bldP spid="792596" grpId="0" animBg="1"/>
      <p:bldP spid="792597" grpId="0"/>
      <p:bldP spid="7925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How C Maintains the Recursive Steps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h-TH" smtClean="0"/>
              <a:t>ทุกครั้งที่มีการเรียกฟังก์ชัน สถานะปัจจุบันของผู้เรียก </a:t>
            </a:r>
            <a:r>
              <a:rPr lang="en-US" smtClean="0"/>
              <a:t>(caller function) </a:t>
            </a:r>
            <a:r>
              <a:rPr lang="th-TH" smtClean="0"/>
              <a:t>ได้แก่</a:t>
            </a:r>
            <a:r>
              <a:rPr lang="en-US" smtClean="0"/>
              <a:t> parameters, local variables, and memory address</a:t>
            </a:r>
            <a:r>
              <a:rPr lang="th-TH" smtClean="0"/>
              <a:t> เป็นต้น</a:t>
            </a:r>
            <a:r>
              <a:rPr lang="en-US" smtClean="0"/>
              <a:t> </a:t>
            </a:r>
            <a:r>
              <a:rPr lang="th-TH" smtClean="0"/>
              <a:t>จะถูก</a:t>
            </a:r>
            <a:r>
              <a:rPr lang="en-US" smtClean="0"/>
              <a:t> push </a:t>
            </a:r>
            <a:r>
              <a:rPr lang="th-TH" smtClean="0"/>
              <a:t>ลงใน </a:t>
            </a:r>
            <a:r>
              <a:rPr lang="en-US" smtClean="0"/>
              <a:t>stack</a:t>
            </a:r>
          </a:p>
          <a:p>
            <a:pPr eaLnBrk="1" hangingPunct="1">
              <a:lnSpc>
                <a:spcPct val="90000"/>
              </a:lnSpc>
            </a:pPr>
            <a:r>
              <a:rPr lang="th-TH" smtClean="0"/>
              <a:t>เมื่อฟังก์ชันที่ถูกเรียกประมวลผลเสร็จ</a:t>
            </a:r>
            <a:r>
              <a:rPr lang="en-US" smtClean="0"/>
              <a:t> </a:t>
            </a:r>
            <a:r>
              <a:rPr lang="th-TH" smtClean="0"/>
              <a:t>ค่าสถานะต่าง ๆ </a:t>
            </a:r>
            <a:r>
              <a:rPr lang="en-US" smtClean="0"/>
              <a:t> </a:t>
            </a:r>
            <a:r>
              <a:rPr lang="th-TH" smtClean="0"/>
              <a:t>ของ </a:t>
            </a:r>
            <a:r>
              <a:rPr lang="en-US" smtClean="0"/>
              <a:t>caller function </a:t>
            </a:r>
            <a:r>
              <a:rPr lang="th-TH" smtClean="0"/>
              <a:t>จะถูกนำกลับมาโดยการ </a:t>
            </a:r>
            <a:r>
              <a:rPr lang="en-US" smtClean="0"/>
              <a:t>pop </a:t>
            </a:r>
            <a:r>
              <a:rPr lang="th-TH" smtClean="0"/>
              <a:t>จาก </a:t>
            </a:r>
            <a:r>
              <a:rPr lang="en-US" smtClean="0"/>
              <a:t>stack.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This is sufficient to maintain the execution of the recursive function.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execution state of each recursive step are stored and kept in order in the stack.</a:t>
            </a:r>
          </a:p>
        </p:txBody>
      </p:sp>
      <p:sp>
        <p:nvSpPr>
          <p:cNvPr id="24580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th-TH" sz="1800" smtClean="0">
                <a:latin typeface="TH SarabunPSK" pitchFamily="34" charset="-34"/>
              </a:rPr>
              <a:t>ฟังก์ชันเรียกซ้ำ (</a:t>
            </a:r>
            <a:r>
              <a:rPr lang="en-US" sz="1800" smtClean="0">
                <a:latin typeface="TH SarabunPSK" pitchFamily="34" charset="-34"/>
              </a:rPr>
              <a:t>Recursion)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C86629-BF1F-426F-B2BF-E841ABADCD9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8785225" cy="719137"/>
          </a:xfrm>
        </p:spPr>
        <p:txBody>
          <a:bodyPr/>
          <a:lstStyle/>
          <a:p>
            <a:r>
              <a:rPr lang="en-US" smtClean="0"/>
              <a:t>How to Trace Recursive Functions</a:t>
            </a:r>
            <a:endParaRPr lang="th-TH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th-TH" sz="1800" smtClean="0">
                <a:latin typeface="TH SarabunPSK" pitchFamily="34" charset="-34"/>
              </a:rPr>
              <a:t>ฟังก์ชันเรียกซ้ำ (</a:t>
            </a:r>
            <a:r>
              <a:rPr lang="en-US" sz="1800" smtClean="0">
                <a:latin typeface="TH SarabunPSK" pitchFamily="34" charset="-34"/>
              </a:rPr>
              <a:t>Recursion)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5B74B9-EB8D-4DF3-BA82-59DBA6AE706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5608" name="Picture 2" descr="fig1009a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708275"/>
            <a:ext cx="7661275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7950" y="908050"/>
            <a:ext cx="9036050" cy="19446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การ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trace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debug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ฟังก์ชัน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recursive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ไม่ง่าย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!!!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เช่น ถ้ามีการเรียกตัวเองนับร้อยครั้ง การ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set break point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 หรือการ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trace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แบบ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step-by-step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จะน่าเหนื่อยมาก</a:t>
            </a:r>
            <a:endParaRPr lang="en-US" sz="2800" dirty="0">
              <a:latin typeface="TH SarabunPSK" pitchFamily="34" charset="-34"/>
              <a:cs typeface="TH SarabunPSK" pitchFamily="34" charset="-34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วิธีการที่นิยมคือ การเพิ่มคำสั่ง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print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เข้าไปเพื่อดูผลของการทำงานในแต่ละ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recursive steps.</a:t>
            </a:r>
          </a:p>
        </p:txBody>
      </p:sp>
      <p:sp>
        <p:nvSpPr>
          <p:cNvPr id="25610" name="AutoShape 5"/>
          <p:cNvSpPr>
            <a:spLocks noChangeArrowheads="1"/>
          </p:cNvSpPr>
          <p:nvPr/>
        </p:nvSpPr>
        <p:spPr bwMode="auto">
          <a:xfrm>
            <a:off x="4918075" y="3429000"/>
            <a:ext cx="4032250" cy="1227138"/>
          </a:xfrm>
          <a:prstGeom prst="wedgeRoundRectCallout">
            <a:avLst>
              <a:gd name="adj1" fmla="val -85500"/>
              <a:gd name="adj2" fmla="val 67657"/>
              <a:gd name="adj3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Watch the input arguments passed into each recursive step.</a:t>
            </a:r>
            <a:endParaRPr lang="en-US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</a:t>
            </a:r>
            <a:r>
              <a:rPr lang="en-US" smtClean="0">
                <a:latin typeface="Courier New" pitchFamily="49" charset="0"/>
              </a:rPr>
              <a:t>factorial</a:t>
            </a:r>
            <a:r>
              <a:rPr lang="en-US" smtClean="0"/>
              <a:t> Function</a:t>
            </a:r>
            <a:endParaRPr lang="th-TH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th-TH" sz="1800" smtClean="0">
                <a:latin typeface="TH SarabunPSK" pitchFamily="34" charset="-34"/>
              </a:rPr>
              <a:t>ฟังก์ชันเรียกซ้ำ (</a:t>
            </a:r>
            <a:r>
              <a:rPr lang="en-US" sz="1800" smtClean="0">
                <a:latin typeface="TH SarabunPSK" pitchFamily="34" charset="-34"/>
              </a:rPr>
              <a:t>Recursion)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F1A007-735A-4CC8-B7A8-725477EAE20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6632" name="Picture 2" descr="fig1010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2565400"/>
            <a:ext cx="8688387" cy="365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9388" y="1412875"/>
            <a:ext cx="8678862" cy="1368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n! = 1* 2 *  3 * … * 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n! = (n-1)! * n   </a:t>
            </a:r>
            <a:r>
              <a:rPr lang="th-TH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และ </a:t>
            </a:r>
            <a:r>
              <a:rPr 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0! = 1</a:t>
            </a:r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8785225" cy="863600"/>
          </a:xfrm>
        </p:spPr>
        <p:txBody>
          <a:bodyPr/>
          <a:lstStyle/>
          <a:p>
            <a:r>
              <a:rPr lang="en-US" smtClean="0"/>
              <a:t>Iterative </a:t>
            </a:r>
            <a:r>
              <a:rPr lang="en-US" smtClean="0">
                <a:latin typeface="Courier New" pitchFamily="49" charset="0"/>
              </a:rPr>
              <a:t>factorial</a:t>
            </a:r>
            <a:r>
              <a:rPr lang="en-US" smtClean="0"/>
              <a:t> Function</a:t>
            </a:r>
            <a:endParaRPr lang="th-TH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th-TH" sz="1800" smtClean="0">
                <a:latin typeface="TH SarabunPSK" pitchFamily="34" charset="-34"/>
              </a:rPr>
              <a:t>ฟังก์ชันเรียกซ้ำ (</a:t>
            </a:r>
            <a:r>
              <a:rPr lang="en-US" sz="1800" smtClean="0">
                <a:latin typeface="TH SarabunPSK" pitchFamily="34" charset="-34"/>
              </a:rPr>
              <a:t>Recursion)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23D51-F78D-4F07-A8B2-1D6A625E29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7656" name="Picture 2" descr="fig101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3" b="4163"/>
          <a:stretch>
            <a:fillRect/>
          </a:stretch>
        </p:blipFill>
        <p:spPr bwMode="auto">
          <a:xfrm>
            <a:off x="558800" y="2781300"/>
            <a:ext cx="7920038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052513"/>
            <a:ext cx="8964613" cy="1728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 lnSpcReduction="10000"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The previous factorial function can also be implemented by a for loop.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The </a:t>
            </a:r>
            <a:r>
              <a:rPr 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iterative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implementation </a:t>
            </a:r>
            <a:r>
              <a:rPr lang="en-US" sz="2800" u="sng" dirty="0">
                <a:latin typeface="TH SarabunPSK" pitchFamily="34" charset="-34"/>
                <a:cs typeface="TH SarabunPSK" pitchFamily="34" charset="-34"/>
              </a:rPr>
              <a:t>is usually more efficient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than </a:t>
            </a:r>
            <a:r>
              <a:rPr 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recursive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implementation.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</a:t>
            </a:r>
            <a:r>
              <a:rPr lang="en-US" smtClean="0">
                <a:latin typeface="Courier New" pitchFamily="49" charset="0"/>
              </a:rPr>
              <a:t>fibonacci</a:t>
            </a:r>
            <a:r>
              <a:rPr lang="en-US" smtClean="0"/>
              <a:t> Function</a:t>
            </a:r>
            <a:endParaRPr lang="th-TH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smtClean="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th-TH" sz="1800" smtClean="0">
                <a:latin typeface="TH SarabunPSK" pitchFamily="34" charset="-34"/>
              </a:rPr>
              <a:t>ฟังก์ชันเรียกซ้ำ (</a:t>
            </a:r>
            <a:r>
              <a:rPr lang="en-US" sz="1800" smtClean="0">
                <a:latin typeface="TH SarabunPSK" pitchFamily="34" charset="-34"/>
              </a:rPr>
              <a:t>Recursion)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275B9-CCBA-4B9B-B479-2673B710C49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8680" name="Picture 2" descr="fig1013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74888"/>
            <a:ext cx="8609013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Rectangle 4"/>
          <p:cNvSpPr>
            <a:spLocks noChangeArrowheads="1"/>
          </p:cNvSpPr>
          <p:nvPr/>
        </p:nvSpPr>
        <p:spPr bwMode="auto">
          <a:xfrm>
            <a:off x="179388" y="1341438"/>
            <a:ext cx="8678862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latin typeface="Times New Roman" pitchFamily="18" charset="0"/>
              </a:rPr>
              <a:t>F(n) = F(n-1) + F(n-2),   F(1) = 1, F(2) = 1</a:t>
            </a:r>
            <a:endParaRPr lang="en-US" sz="280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fig1014a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81075"/>
            <a:ext cx="882015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</a:t>
            </a:r>
            <a:r>
              <a:rPr lang="en-US" smtClean="0">
                <a:latin typeface="Courier New" pitchFamily="49" charset="0"/>
              </a:rPr>
              <a:t>gcd</a:t>
            </a:r>
            <a:r>
              <a:rPr lang="en-US" smtClean="0"/>
              <a:t> Function</a:t>
            </a:r>
            <a:endParaRPr lang="th-TH" smtClean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th-TH" sz="1800" smtClean="0">
                <a:latin typeface="TH SarabunPSK" pitchFamily="34" charset="-34"/>
              </a:rPr>
              <a:t>ฟังก์ชันเรียกซ้ำ (</a:t>
            </a:r>
            <a:r>
              <a:rPr lang="en-US" sz="1800" smtClean="0">
                <a:latin typeface="TH SarabunPSK" pitchFamily="34" charset="-34"/>
              </a:rPr>
              <a:t>Recursion)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5345E1-C818-470C-83A9-59FD4786F24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472113" y="1557338"/>
            <a:ext cx="3563937" cy="4751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โดยทั่วไปแล้ว หากปัญหาที่มีนิยามทางคณิตศาสตร์เป็นแบบ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recursive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เราก็จะพัฒนาด้วย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recursive function.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ตัวอย่างเช่น ค่าหารร่วมมาก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greatest common divisor (GCD)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ของจำนวนเต็ม 2 จำนวน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m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และ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n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สามารถนิยามแบบ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recursive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ได้</a:t>
            </a:r>
            <a:endParaRPr lang="en-US" sz="2800" dirty="0">
              <a:latin typeface="TH SarabunPSK" pitchFamily="34" charset="-34"/>
              <a:cs typeface="TH SarabunPSK" pitchFamily="34" charset="-34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dirty="0" err="1">
                <a:latin typeface="TH SarabunPSK" pitchFamily="34" charset="-34"/>
                <a:cs typeface="TH SarabunPSK" pitchFamily="34" charset="-34"/>
              </a:rPr>
              <a:t>gcd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dirty="0" err="1">
                <a:latin typeface="TH SarabunPSK" pitchFamily="34" charset="-34"/>
                <a:cs typeface="TH SarabunPSK" pitchFamily="34" charset="-34"/>
              </a:rPr>
              <a:t>m,n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) is n if n divides m evenly;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dirty="0" err="1">
                <a:latin typeface="TH SarabunPSK" pitchFamily="34" charset="-34"/>
                <a:cs typeface="TH SarabunPSK" pitchFamily="34" charset="-34"/>
              </a:rPr>
              <a:t>gcd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dirty="0" err="1">
                <a:latin typeface="TH SarabunPSK" pitchFamily="34" charset="-34"/>
                <a:cs typeface="TH SarabunPSK" pitchFamily="34" charset="-34"/>
              </a:rPr>
              <a:t>m,n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) is </a:t>
            </a:r>
            <a:r>
              <a:rPr lang="en-US" dirty="0" err="1">
                <a:latin typeface="TH SarabunPSK" pitchFamily="34" charset="-34"/>
                <a:cs typeface="TH SarabunPSK" pitchFamily="34" charset="-34"/>
              </a:rPr>
              <a:t>gcd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(n, remainder of m divided by n) otherwise.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Classical Case: Towers of Hanoi</a:t>
            </a:r>
            <a:endParaRPr lang="th-TH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smtClean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th-TH" sz="1800" smtClean="0">
                <a:latin typeface="TH SarabunPSK" pitchFamily="34" charset="-34"/>
              </a:rPr>
              <a:t>ฟังก์ชันเรียกซ้ำ (</a:t>
            </a:r>
            <a:r>
              <a:rPr lang="en-US" sz="1800" smtClean="0">
                <a:latin typeface="TH SarabunPSK" pitchFamily="34" charset="-34"/>
              </a:rPr>
              <a:t>Recursion)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DF081-7D3F-4042-BBBC-58263E0CB01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0728" name="Picture 2" descr="fig102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4076700"/>
            <a:ext cx="73152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Rectangle 4"/>
          <p:cNvSpPr>
            <a:spLocks noChangeArrowheads="1"/>
          </p:cNvSpPr>
          <p:nvPr/>
        </p:nvSpPr>
        <p:spPr bwMode="auto">
          <a:xfrm>
            <a:off x="179388" y="1052513"/>
            <a:ext cx="8785225" cy="2881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latin typeface="TH SarabunPSK" pitchFamily="34" charset="-34"/>
                <a:cs typeface="TH SarabunPSK" pitchFamily="34" charset="-34"/>
              </a:rPr>
              <a:t>The towers of Hanoi problem involves moving a number of disks (in different sizes) from one tower (or called “peg”) to another.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800">
                <a:latin typeface="TH SarabunPSK" pitchFamily="34" charset="-34"/>
                <a:cs typeface="TH SarabunPSK" pitchFamily="34" charset="-34"/>
              </a:rPr>
              <a:t>The constraint is that the larger disk can never be placed on top of a smaller disk.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800">
                <a:latin typeface="TH SarabunPSK" pitchFamily="34" charset="-34"/>
                <a:cs typeface="TH SarabunPSK" pitchFamily="34" charset="-34"/>
              </a:rPr>
              <a:t>Only one disk can be moved at each time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800">
                <a:latin typeface="TH SarabunPSK" pitchFamily="34" charset="-34"/>
                <a:cs typeface="TH SarabunPSK" pitchFamily="34" charset="-34"/>
              </a:rPr>
              <a:t>Assume there are three towers available.</a:t>
            </a:r>
          </a:p>
        </p:txBody>
      </p:sp>
      <p:sp>
        <p:nvSpPr>
          <p:cNvPr id="30730" name="Text Box 5"/>
          <p:cNvSpPr txBox="1">
            <a:spLocks noChangeArrowheads="1"/>
          </p:cNvSpPr>
          <p:nvPr/>
        </p:nvSpPr>
        <p:spPr bwMode="auto">
          <a:xfrm>
            <a:off x="1258888" y="5805488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Source</a:t>
            </a:r>
          </a:p>
        </p:txBody>
      </p:sp>
      <p:sp>
        <p:nvSpPr>
          <p:cNvPr id="30731" name="Text Box 6"/>
          <p:cNvSpPr txBox="1">
            <a:spLocks noChangeArrowheads="1"/>
          </p:cNvSpPr>
          <p:nvPr/>
        </p:nvSpPr>
        <p:spPr bwMode="auto">
          <a:xfrm>
            <a:off x="4570413" y="5805488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Temp</a:t>
            </a:r>
          </a:p>
        </p:txBody>
      </p:sp>
      <p:sp>
        <p:nvSpPr>
          <p:cNvPr id="30732" name="Text Box 7"/>
          <p:cNvSpPr txBox="1">
            <a:spLocks noChangeArrowheads="1"/>
          </p:cNvSpPr>
          <p:nvPr/>
        </p:nvSpPr>
        <p:spPr bwMode="auto">
          <a:xfrm>
            <a:off x="6875463" y="5805488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Destination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Classical Case: Towers of Hanoi</a:t>
            </a:r>
          </a:p>
        </p:txBody>
      </p:sp>
      <p:pic>
        <p:nvPicPr>
          <p:cNvPr id="3174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775" y="3716338"/>
            <a:ext cx="8534400" cy="2168525"/>
          </a:xfrm>
          <a:noFill/>
        </p:spPr>
      </p:pic>
      <p:pic>
        <p:nvPicPr>
          <p:cNvPr id="31748" name="Picture 2" descr="fig102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484313"/>
            <a:ext cx="731520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th-TH" sz="1800" smtClean="0">
                <a:latin typeface="TH SarabunPSK" pitchFamily="34" charset="-34"/>
              </a:rPr>
              <a:t>ฟังก์ชันเรียกซ้ำ (</a:t>
            </a:r>
            <a:r>
              <a:rPr lang="en-US" sz="1800" smtClean="0">
                <a:latin typeface="TH SarabunPSK" pitchFamily="34" charset="-34"/>
              </a:rPr>
              <a:t>Recursion)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3F870-D866-4690-BEBC-D9E6C42F0C0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Function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41438"/>
            <a:ext cx="8534400" cy="226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recursive function</a:t>
            </a:r>
            <a:r>
              <a:rPr lang="en-US" dirty="0" smtClean="0"/>
              <a:t> </a:t>
            </a:r>
            <a:r>
              <a:rPr lang="th-TH" dirty="0" smtClean="0"/>
              <a:t>คืออะไร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function </a:t>
            </a:r>
            <a:r>
              <a:rPr lang="th-TH" dirty="0" smtClean="0"/>
              <a:t>ประเภทหนึ่งที่เรียกตัวมันเอง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function </a:t>
            </a:r>
            <a:r>
              <a:rPr lang="th-TH" dirty="0" smtClean="0"/>
              <a:t>ที่เป็นส่วนหนึ่งของ</a:t>
            </a:r>
            <a:r>
              <a:rPr lang="en-US" dirty="0" smtClean="0"/>
              <a:t> cycle </a:t>
            </a:r>
            <a:r>
              <a:rPr lang="th-TH" dirty="0" smtClean="0"/>
              <a:t>ในลำดับการเรียกฟังก์ชัน</a:t>
            </a:r>
            <a:r>
              <a:rPr lang="en-US" dirty="0" smtClean="0"/>
              <a:t> function calls.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84213" y="4581525"/>
            <a:ext cx="1296987" cy="576263"/>
            <a:chOff x="431" y="2886"/>
            <a:chExt cx="817" cy="363"/>
          </a:xfrm>
        </p:grpSpPr>
        <p:sp>
          <p:nvSpPr>
            <p:cNvPr id="14354" name="Oval 4"/>
            <p:cNvSpPr>
              <a:spLocks noChangeArrowheads="1"/>
            </p:cNvSpPr>
            <p:nvPr/>
          </p:nvSpPr>
          <p:spPr bwMode="auto">
            <a:xfrm>
              <a:off x="431" y="2886"/>
              <a:ext cx="817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f1</a:t>
              </a:r>
            </a:p>
          </p:txBody>
        </p:sp>
        <p:cxnSp>
          <p:nvCxnSpPr>
            <p:cNvPr id="14355" name="AutoShape 5"/>
            <p:cNvCxnSpPr>
              <a:cxnSpLocks noChangeShapeType="1"/>
              <a:stCxn id="14354" idx="7"/>
              <a:endCxn id="14354" idx="5"/>
            </p:cNvCxnSpPr>
            <p:nvPr/>
          </p:nvCxnSpPr>
          <p:spPr bwMode="auto">
            <a:xfrm rot="5400000" flipV="1">
              <a:off x="1000" y="3067"/>
              <a:ext cx="257" cy="1"/>
            </a:xfrm>
            <a:prstGeom prst="curvedConnector5">
              <a:avLst>
                <a:gd name="adj1" fmla="val -76653"/>
                <a:gd name="adj2" fmla="val 63100014"/>
                <a:gd name="adj3" fmla="val 17665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492500" y="4581525"/>
            <a:ext cx="5472113" cy="576263"/>
            <a:chOff x="2200" y="2886"/>
            <a:chExt cx="3447" cy="363"/>
          </a:xfrm>
        </p:grpSpPr>
        <p:sp>
          <p:nvSpPr>
            <p:cNvPr id="14346" name="Oval 6"/>
            <p:cNvSpPr>
              <a:spLocks noChangeArrowheads="1"/>
            </p:cNvSpPr>
            <p:nvPr/>
          </p:nvSpPr>
          <p:spPr bwMode="auto">
            <a:xfrm>
              <a:off x="2200" y="2886"/>
              <a:ext cx="817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f1</a:t>
              </a:r>
            </a:p>
          </p:txBody>
        </p:sp>
        <p:sp>
          <p:nvSpPr>
            <p:cNvPr id="14347" name="Oval 8"/>
            <p:cNvSpPr>
              <a:spLocks noChangeArrowheads="1"/>
            </p:cNvSpPr>
            <p:nvPr/>
          </p:nvSpPr>
          <p:spPr bwMode="auto">
            <a:xfrm>
              <a:off x="3243" y="2886"/>
              <a:ext cx="817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f2</a:t>
              </a:r>
            </a:p>
          </p:txBody>
        </p:sp>
        <p:sp>
          <p:nvSpPr>
            <p:cNvPr id="14348" name="Oval 9"/>
            <p:cNvSpPr>
              <a:spLocks noChangeArrowheads="1"/>
            </p:cNvSpPr>
            <p:nvPr/>
          </p:nvSpPr>
          <p:spPr bwMode="auto">
            <a:xfrm>
              <a:off x="4830" y="2886"/>
              <a:ext cx="817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fn</a:t>
              </a:r>
            </a:p>
          </p:txBody>
        </p:sp>
        <p:sp>
          <p:nvSpPr>
            <p:cNvPr id="14349" name="Text Box 10"/>
            <p:cNvSpPr txBox="1">
              <a:spLocks noChangeArrowheads="1"/>
            </p:cNvSpPr>
            <p:nvPr/>
          </p:nvSpPr>
          <p:spPr bwMode="auto">
            <a:xfrm>
              <a:off x="4286" y="2915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…</a:t>
              </a:r>
            </a:p>
          </p:txBody>
        </p:sp>
        <p:cxnSp>
          <p:nvCxnSpPr>
            <p:cNvPr id="14350" name="AutoShape 11"/>
            <p:cNvCxnSpPr>
              <a:cxnSpLocks noChangeShapeType="1"/>
              <a:stCxn id="14346" idx="7"/>
              <a:endCxn id="14347" idx="1"/>
            </p:cNvCxnSpPr>
            <p:nvPr/>
          </p:nvCxnSpPr>
          <p:spPr bwMode="auto">
            <a:xfrm rot="5400000" flipV="1">
              <a:off x="3129" y="2707"/>
              <a:ext cx="1" cy="466"/>
            </a:xfrm>
            <a:prstGeom prst="curvedConnector3">
              <a:avLst>
                <a:gd name="adj1" fmla="val -1970000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1" name="AutoShape 13"/>
            <p:cNvCxnSpPr>
              <a:cxnSpLocks noChangeShapeType="1"/>
            </p:cNvCxnSpPr>
            <p:nvPr/>
          </p:nvCxnSpPr>
          <p:spPr bwMode="auto">
            <a:xfrm rot="5400000" flipV="1">
              <a:off x="4201" y="2699"/>
              <a:ext cx="1" cy="466"/>
            </a:xfrm>
            <a:prstGeom prst="curvedConnector3">
              <a:avLst>
                <a:gd name="adj1" fmla="val -1970000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2" name="AutoShape 14"/>
            <p:cNvCxnSpPr>
              <a:cxnSpLocks noChangeShapeType="1"/>
            </p:cNvCxnSpPr>
            <p:nvPr/>
          </p:nvCxnSpPr>
          <p:spPr bwMode="auto">
            <a:xfrm rot="5400000" flipV="1">
              <a:off x="4778" y="2699"/>
              <a:ext cx="1" cy="466"/>
            </a:xfrm>
            <a:prstGeom prst="curvedConnector3">
              <a:avLst>
                <a:gd name="adj1" fmla="val -1970000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3" name="AutoShape 15"/>
            <p:cNvCxnSpPr>
              <a:cxnSpLocks noChangeShapeType="1"/>
              <a:stCxn id="14348" idx="3"/>
              <a:endCxn id="14346" idx="5"/>
            </p:cNvCxnSpPr>
            <p:nvPr/>
          </p:nvCxnSpPr>
          <p:spPr bwMode="auto">
            <a:xfrm rot="5400000">
              <a:off x="3923" y="2170"/>
              <a:ext cx="1" cy="2053"/>
            </a:xfrm>
            <a:prstGeom prst="curvedConnector3">
              <a:avLst>
                <a:gd name="adj1" fmla="val 1970000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th-TH" sz="1800" smtClean="0">
                <a:latin typeface="TH SarabunPSK" pitchFamily="34" charset="-34"/>
              </a:rPr>
              <a:t>ฟังก์ชันเรียกซ้ำ (</a:t>
            </a:r>
            <a:r>
              <a:rPr lang="en-US" sz="1800" smtClean="0">
                <a:latin typeface="TH SarabunPSK" pitchFamily="34" charset="-34"/>
              </a:rPr>
              <a:t>Recursion)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5B38A7-E25F-4A77-864F-CFAFD4124CA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Classical Case: Towers of Hanoi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smtClean="0"/>
              <a:t>This problem can be solved easily by recursion.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smtClean="0"/>
              <a:t>Algorithm: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smtClean="0"/>
              <a:t>if n is 1 then</a:t>
            </a:r>
            <a:br>
              <a:rPr lang="en-US" sz="3200" smtClean="0"/>
            </a:br>
            <a:r>
              <a:rPr lang="en-US" sz="3200" smtClean="0"/>
              <a:t>move disk 1 from the source tower to the destination tower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smtClean="0"/>
              <a:t>else</a:t>
            </a:r>
            <a:br>
              <a:rPr lang="en-US" sz="3200" smtClean="0"/>
            </a:br>
            <a:r>
              <a:rPr lang="en-US" sz="3200" smtClean="0"/>
              <a:t>1. move n-1 disks from the source tower to the temp tower.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smtClean="0"/>
              <a:t>	2. move disk n from the source tower to the destination tower.</a:t>
            </a:r>
            <a:br>
              <a:rPr lang="en-US" sz="3200" smtClean="0"/>
            </a:br>
            <a:r>
              <a:rPr lang="en-US" sz="3200" smtClean="0"/>
              <a:t>3. move n-1 disks from the temp tower to the source tower.</a:t>
            </a:r>
          </a:p>
        </p:txBody>
      </p:sp>
      <p:sp>
        <p:nvSpPr>
          <p:cNvPr id="32772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th-TH" sz="1800" smtClean="0">
                <a:latin typeface="TH SarabunPSK" pitchFamily="34" charset="-34"/>
              </a:rPr>
              <a:t>ฟังก์ชันเรียกซ้ำ (</a:t>
            </a:r>
            <a:r>
              <a:rPr lang="en-US" sz="1800" smtClean="0">
                <a:latin typeface="TH SarabunPSK" pitchFamily="34" charset="-34"/>
              </a:rPr>
              <a:t>Recursion)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8D2BE4-D07D-4965-AFC2-AFD2A37E9B2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Classical Case: Towers of Hanoi</a:t>
            </a:r>
            <a:endParaRPr lang="th-TH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smtClean="0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th-TH" sz="1800" smtClean="0">
                <a:latin typeface="TH SarabunPSK" pitchFamily="34" charset="-34"/>
              </a:rPr>
              <a:t>ฟังก์ชันเรียกซ้ำ (</a:t>
            </a:r>
            <a:r>
              <a:rPr lang="en-US" sz="1800" smtClean="0">
                <a:latin typeface="TH SarabunPSK" pitchFamily="34" charset="-34"/>
              </a:rPr>
              <a:t>Recursion)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CE4FE-E11A-4A56-AE48-33C62B49CF1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3800" name="Picture 2" descr="fig102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41438"/>
            <a:ext cx="876935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AutoShape 4"/>
          <p:cNvSpPr>
            <a:spLocks noChangeArrowheads="1"/>
          </p:cNvSpPr>
          <p:nvPr/>
        </p:nvSpPr>
        <p:spPr bwMode="auto">
          <a:xfrm>
            <a:off x="5867400" y="5805488"/>
            <a:ext cx="3024188" cy="503237"/>
          </a:xfrm>
          <a:prstGeom prst="wedgeRoundRectCallout">
            <a:avLst>
              <a:gd name="adj1" fmla="val -50579"/>
              <a:gd name="adj2" fmla="val -143690"/>
              <a:gd name="adj3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The recursive step</a:t>
            </a:r>
            <a:endParaRPr lang="en-US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33802" name="AutoShape 5"/>
          <p:cNvSpPr>
            <a:spLocks noChangeArrowheads="1"/>
          </p:cNvSpPr>
          <p:nvPr/>
        </p:nvSpPr>
        <p:spPr bwMode="auto">
          <a:xfrm>
            <a:off x="5940425" y="3213100"/>
            <a:ext cx="3024188" cy="503238"/>
          </a:xfrm>
          <a:prstGeom prst="wedgeRoundRectCallout">
            <a:avLst>
              <a:gd name="adj1" fmla="val -50944"/>
              <a:gd name="adj2" fmla="val 235806"/>
              <a:gd name="adj3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The recursive step</a:t>
            </a:r>
            <a:endParaRPr lang="en-US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Classical Case: Towers of Hanoi</a:t>
            </a:r>
            <a:endParaRPr lang="th-TH" smtClean="0"/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th-TH" sz="1800" smtClean="0">
                <a:latin typeface="TH SarabunPSK" pitchFamily="34" charset="-34"/>
              </a:rPr>
              <a:t>ฟังก์ชันเรียกซ้ำ (</a:t>
            </a:r>
            <a:r>
              <a:rPr lang="en-US" sz="1800" smtClean="0">
                <a:latin typeface="TH SarabunPSK" pitchFamily="34" charset="-34"/>
              </a:rPr>
              <a:t>Recursion)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DF04DB-2D77-4480-B2BA-59827B316BA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250825" y="1311275"/>
            <a:ext cx="8640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The execution result of calling </a:t>
            </a:r>
            <a:r>
              <a:rPr lang="en-US">
                <a:latin typeface="Courier New" pitchFamily="49" charset="0"/>
              </a:rPr>
              <a:t>Tower(‘A’, ‘B’, ‘C’,3);</a:t>
            </a:r>
          </a:p>
        </p:txBody>
      </p:sp>
      <p:pic>
        <p:nvPicPr>
          <p:cNvPr id="34824" name="Picture 2" descr="fig102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2017713"/>
            <a:ext cx="5445125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4000" smtClean="0"/>
              <a:t>โจทย์ที่เหมาะกับการใช้ </a:t>
            </a:r>
            <a:r>
              <a:rPr lang="en-US" sz="4000" smtClean="0"/>
              <a:t>Recursive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852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h-TH" smtClean="0"/>
              <a:t>เมื่อมีกรณีอย่างน้อย 1 กรณีที่สามารถหาคำตอบได้ทันที (</a:t>
            </a:r>
            <a:r>
              <a:rPr lang="en-US" smtClean="0"/>
              <a:t>simple case</a:t>
            </a:r>
            <a:r>
              <a:rPr lang="th-TH" smtClean="0"/>
              <a:t>)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th-TH" smtClean="0"/>
              <a:t>ในขณะที่กรณีอื่นๆสามารถกำหนดได้ใหม่ (</a:t>
            </a:r>
            <a:r>
              <a:rPr lang="en-US" smtClean="0"/>
              <a:t>redefine</a:t>
            </a:r>
            <a:r>
              <a:rPr lang="th-TH" smtClean="0"/>
              <a:t>) ในรูปที่ง่ายขึ้นกว่าเดิม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th-TH" smtClean="0"/>
              <a:t>ปัญหาสามารถลดรูปลงมาสู่ </a:t>
            </a:r>
            <a:r>
              <a:rPr lang="en-US" smtClean="0"/>
              <a:t>simple case</a:t>
            </a:r>
            <a:endParaRPr lang="th-TH" smtClean="0"/>
          </a:p>
          <a:p>
            <a:pPr lvl="1" eaLnBrk="1" hangingPunct="1">
              <a:lnSpc>
                <a:spcPct val="90000"/>
              </a:lnSpc>
            </a:pPr>
            <a:r>
              <a:rPr lang="en-US" i="1" smtClean="0"/>
              <a:t>If this is a simple case</a:t>
            </a:r>
            <a:br>
              <a:rPr lang="en-US" i="1" smtClean="0"/>
            </a:br>
            <a:r>
              <a:rPr lang="en-US" i="1" smtClean="0"/>
              <a:t>	     solve it</a:t>
            </a:r>
            <a:br>
              <a:rPr lang="en-US" i="1" smtClean="0"/>
            </a:br>
            <a:r>
              <a:rPr lang="en-US" i="1" smtClean="0"/>
              <a:t>else</a:t>
            </a:r>
            <a:br>
              <a:rPr lang="en-US" i="1" smtClean="0"/>
            </a:br>
            <a:r>
              <a:rPr lang="en-US" i="1" smtClean="0"/>
              <a:t>	     redefine the problem using recursion</a:t>
            </a:r>
          </a:p>
        </p:txBody>
      </p:sp>
      <p:sp>
        <p:nvSpPr>
          <p:cNvPr id="15364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th-TH" sz="1800" smtClean="0">
                <a:latin typeface="TH SarabunPSK" pitchFamily="34" charset="-34"/>
              </a:rPr>
              <a:t>ฟังก์ชันเรียกซ้ำ (</a:t>
            </a:r>
            <a:r>
              <a:rPr lang="en-US" sz="1800" smtClean="0">
                <a:latin typeface="TH SarabunPSK" pitchFamily="34" charset="-34"/>
              </a:rPr>
              <a:t>Recursion)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99480D-43CF-44D6-BC77-055D06B2CD2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การแบ่งปัญหาออกเป็นปัญหาย่อย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th-TH" sz="1800" smtClean="0">
                <a:latin typeface="TH SarabunPSK" pitchFamily="34" charset="-34"/>
              </a:rPr>
              <a:t>ฟังก์ชันเรียกซ้ำ (</a:t>
            </a:r>
            <a:r>
              <a:rPr lang="en-US" sz="1800" smtClean="0">
                <a:latin typeface="TH SarabunPSK" pitchFamily="34" charset="-34"/>
              </a:rPr>
              <a:t>Recursion)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3BC0DC-FFBC-4ABC-9A27-AE83A43F416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6391" name="Picture 2" descr="fig100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41525"/>
            <a:ext cx="8770938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Rectangle 4"/>
          <p:cNvSpPr>
            <a:spLocks noChangeArrowheads="1"/>
          </p:cNvSpPr>
          <p:nvPr/>
        </p:nvSpPr>
        <p:spPr bwMode="auto">
          <a:xfrm>
            <a:off x="304800" y="3933825"/>
            <a:ext cx="85344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th-TH" sz="3200">
                <a:latin typeface="Times New Roman" pitchFamily="18" charset="0"/>
              </a:rPr>
              <a:t>สมมติให้ปัญหาที่มีขนาดข้อมูลเป็น </a:t>
            </a:r>
            <a:r>
              <a:rPr lang="en-US" sz="3200">
                <a:latin typeface="Times New Roman" pitchFamily="18" charset="0"/>
              </a:rPr>
              <a:t>1 </a:t>
            </a:r>
            <a:r>
              <a:rPr lang="th-TH" sz="3200">
                <a:latin typeface="Times New Roman" pitchFamily="18" charset="0"/>
              </a:rPr>
              <a:t>สามารถหาคำตอบได้ทันที </a:t>
            </a:r>
            <a:r>
              <a:rPr lang="en-US" sz="3200">
                <a:latin typeface="Times New Roman" pitchFamily="18" charset="0"/>
              </a:rPr>
              <a:t>(i.e., the simple case).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th-TH" sz="3200">
                <a:latin typeface="Times New Roman" pitchFamily="18" charset="0"/>
              </a:rPr>
              <a:t>เราสามารถแบ่งปัญหาออกเป็นสองส่วนคือ ปัญหาขนาดข้อมูล 1 และปัญหาของขนาดข้อมูล </a:t>
            </a:r>
            <a:r>
              <a:rPr lang="en-US" sz="3200">
                <a:latin typeface="Times New Roman" pitchFamily="18" charset="0"/>
              </a:rPr>
              <a:t>n-1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 of Recursive Function</a:t>
            </a:r>
            <a:endParaRPr lang="th-TH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785225" cy="647700"/>
          </a:xfrm>
        </p:spPr>
        <p:txBody>
          <a:bodyPr/>
          <a:lstStyle/>
          <a:p>
            <a:r>
              <a:rPr lang="th-TH" smtClean="0">
                <a:latin typeface="Times New Roman" pitchFamily="18" charset="0"/>
              </a:rPr>
              <a:t>เราสามารถ</a:t>
            </a:r>
            <a:r>
              <a:rPr lang="en-US" smtClean="0">
                <a:latin typeface="Times New Roman" pitchFamily="18" charset="0"/>
              </a:rPr>
              <a:t> implement </a:t>
            </a:r>
            <a:r>
              <a:rPr lang="th-TH" smtClean="0">
                <a:latin typeface="Times New Roman" pitchFamily="18" charset="0"/>
              </a:rPr>
              <a:t>การคูณได้ด้วยการบวก</a:t>
            </a:r>
            <a:endParaRPr lang="en-US" smtClean="0">
              <a:latin typeface="Times New Roman" pitchFamily="18" charset="0"/>
            </a:endParaRPr>
          </a:p>
          <a:p>
            <a:endParaRPr lang="th-TH" smtClean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th-TH" sz="1800" smtClean="0">
                <a:latin typeface="TH SarabunPSK" pitchFamily="34" charset="-34"/>
              </a:rPr>
              <a:t>ฟังก์ชันเรียกซ้ำ (</a:t>
            </a:r>
            <a:r>
              <a:rPr lang="en-US" sz="1800" smtClean="0">
                <a:latin typeface="TH SarabunPSK" pitchFamily="34" charset="-34"/>
              </a:rPr>
              <a:t>Recursion)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828B9F-D44D-4480-87F6-258980A12D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7416" name="Picture 2" descr="fig100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916113"/>
            <a:ext cx="8893175" cy="40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AutoShape 5"/>
          <p:cNvSpPr>
            <a:spLocks noChangeArrowheads="1"/>
          </p:cNvSpPr>
          <p:nvPr/>
        </p:nvSpPr>
        <p:spPr bwMode="auto">
          <a:xfrm>
            <a:off x="2411413" y="3716338"/>
            <a:ext cx="4321175" cy="574675"/>
          </a:xfrm>
          <a:prstGeom prst="wedgeRoundRectCallout">
            <a:avLst>
              <a:gd name="adj1" fmla="val -45444"/>
              <a:gd name="adj2" fmla="val 82319"/>
              <a:gd name="adj3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The simple case is “m*1=m.”</a:t>
            </a:r>
            <a:endParaRPr lang="en-US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7418" name="AutoShape 6"/>
          <p:cNvSpPr>
            <a:spLocks noChangeArrowheads="1"/>
          </p:cNvSpPr>
          <p:nvPr/>
        </p:nvSpPr>
        <p:spPr bwMode="auto">
          <a:xfrm>
            <a:off x="2987675" y="5346700"/>
            <a:ext cx="5184775" cy="962025"/>
          </a:xfrm>
          <a:prstGeom prst="wedgeRoundRectCallout">
            <a:avLst>
              <a:gd name="adj1" fmla="val -49968"/>
              <a:gd name="adj2" fmla="val -71120"/>
              <a:gd name="adj3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The recursive step uses the following equation: “m*n = m+m*(n-1).”</a:t>
            </a:r>
            <a:endParaRPr lang="en-US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of Function </a:t>
            </a:r>
            <a:r>
              <a:rPr lang="en-US" smtClean="0">
                <a:latin typeface="Courier New" pitchFamily="49" charset="0"/>
              </a:rPr>
              <a:t>multiply(6,3)</a:t>
            </a:r>
            <a:endParaRPr lang="th-TH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smtClean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th-TH" sz="1800" smtClean="0">
                <a:latin typeface="TH SarabunPSK" pitchFamily="34" charset="-34"/>
              </a:rPr>
              <a:t>ฟังก์ชันเรียกซ้ำ (</a:t>
            </a:r>
            <a:r>
              <a:rPr lang="en-US" sz="1800" smtClean="0">
                <a:latin typeface="TH SarabunPSK" pitchFamily="34" charset="-34"/>
              </a:rPr>
              <a:t>Recursion)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F9E02-B9CF-43E6-83A1-ADF46A8833D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8440" name="Picture 2" descr="fig1005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1011238"/>
            <a:ext cx="6480175" cy="579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1" name="AutoShape 4"/>
          <p:cNvSpPr>
            <a:spLocks noChangeArrowheads="1"/>
          </p:cNvSpPr>
          <p:nvPr/>
        </p:nvSpPr>
        <p:spPr bwMode="auto">
          <a:xfrm>
            <a:off x="1909763" y="5661025"/>
            <a:ext cx="2954337" cy="574675"/>
          </a:xfrm>
          <a:prstGeom prst="wedgeRoundRectCallout">
            <a:avLst>
              <a:gd name="adj1" fmla="val 86269"/>
              <a:gd name="adj2" fmla="val 61880"/>
              <a:gd name="adj3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The simple case.</a:t>
            </a:r>
            <a:endParaRPr lang="en-US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8442" name="AutoShape 5"/>
          <p:cNvSpPr>
            <a:spLocks noChangeArrowheads="1"/>
          </p:cNvSpPr>
          <p:nvPr/>
        </p:nvSpPr>
        <p:spPr bwMode="auto">
          <a:xfrm>
            <a:off x="323850" y="4510088"/>
            <a:ext cx="2954338" cy="574675"/>
          </a:xfrm>
          <a:prstGeom prst="wedgeRoundRectCallout">
            <a:avLst>
              <a:gd name="adj1" fmla="val 80361"/>
              <a:gd name="adj2" fmla="val 24032"/>
              <a:gd name="adj3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The recursive step.</a:t>
            </a:r>
            <a:endParaRPr lang="en-US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8443" name="AutoShape 6"/>
          <p:cNvSpPr>
            <a:spLocks noChangeArrowheads="1"/>
          </p:cNvSpPr>
          <p:nvPr/>
        </p:nvSpPr>
        <p:spPr bwMode="auto">
          <a:xfrm>
            <a:off x="5942013" y="2060575"/>
            <a:ext cx="2954337" cy="574675"/>
          </a:xfrm>
          <a:prstGeom prst="wedgeRoundRectCallout">
            <a:avLst>
              <a:gd name="adj1" fmla="val -71065"/>
              <a:gd name="adj2" fmla="val 53315"/>
              <a:gd name="adj3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The recursive step.</a:t>
            </a:r>
            <a:endParaRPr lang="en-US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Terminating Condition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functions </a:t>
            </a:r>
            <a:r>
              <a:rPr lang="th-TH" smtClean="0"/>
              <a:t>จะต้องมีเงื่อนไขหยุดการทำงานอย่างน้อย 1 เงื่อนไขเสมอ</a:t>
            </a:r>
            <a:endParaRPr lang="en-US" smtClean="0"/>
          </a:p>
          <a:p>
            <a:pPr lvl="1" eaLnBrk="1" hangingPunct="1"/>
            <a:r>
              <a:rPr lang="th-TH" smtClean="0"/>
              <a:t>โดยปกติ</a:t>
            </a:r>
            <a:r>
              <a:rPr lang="en-US" smtClean="0"/>
              <a:t> </a:t>
            </a:r>
            <a:r>
              <a:rPr lang="th-TH" smtClean="0"/>
              <a:t>จะเป็นเงื่อนไขของกรณีพื้นฐาน </a:t>
            </a:r>
            <a:r>
              <a:rPr lang="en-US" smtClean="0"/>
              <a:t>simple case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th-TH" smtClean="0"/>
              <a:t>หากไม่มี</a:t>
            </a:r>
            <a:r>
              <a:rPr lang="en-US" smtClean="0"/>
              <a:t> terminating condition </a:t>
            </a:r>
            <a:r>
              <a:rPr lang="th-TH" smtClean="0"/>
              <a:t>ฟังก์ชันอาจทำงานไม่หยุดเลย</a:t>
            </a:r>
          </a:p>
          <a:p>
            <a:pPr lvl="1" eaLnBrk="1" hangingPunct="1"/>
            <a:r>
              <a:rPr lang="th-TH" smtClean="0"/>
              <a:t>เช่น</a:t>
            </a:r>
            <a:r>
              <a:rPr lang="en-US" smtClean="0"/>
              <a:t> </a:t>
            </a:r>
            <a:r>
              <a:rPr lang="th-TH" smtClean="0"/>
              <a:t>ฟังก์ชันการคูณ</a:t>
            </a:r>
            <a:r>
              <a:rPr lang="en-US" smtClean="0"/>
              <a:t>  if statement “</a:t>
            </a:r>
            <a:r>
              <a:rPr lang="en-US" smtClean="0">
                <a:latin typeface="Courier New" pitchFamily="49" charset="0"/>
              </a:rPr>
              <a:t>if (n == 1) …</a:t>
            </a:r>
            <a:r>
              <a:rPr lang="en-US" smtClean="0"/>
              <a:t>” </a:t>
            </a:r>
            <a:r>
              <a:rPr lang="th-TH" smtClean="0"/>
              <a:t>คือ </a:t>
            </a:r>
            <a:r>
              <a:rPr lang="en-US" smtClean="0"/>
              <a:t>terminating condition.</a:t>
            </a:r>
          </a:p>
        </p:txBody>
      </p:sp>
      <p:sp>
        <p:nvSpPr>
          <p:cNvPr id="19460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th-TH" sz="1800" smtClean="0">
                <a:latin typeface="TH SarabunPSK" pitchFamily="34" charset="-34"/>
              </a:rPr>
              <a:t>ฟังก์ชันเรียกซ้ำ (</a:t>
            </a:r>
            <a:r>
              <a:rPr lang="en-US" sz="1800" smtClean="0">
                <a:latin typeface="TH SarabunPSK" pitchFamily="34" charset="-34"/>
              </a:rPr>
              <a:t>Recursion)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F1FD75-E1CF-47DB-B7AE-AB0A9327285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Recursive Function: </a:t>
            </a:r>
            <a:r>
              <a:rPr lang="th-TH" sz="4000" smtClean="0"/>
              <a:t>นับจำนวนตัวอักษรที่ต้องการใน </a:t>
            </a:r>
            <a:r>
              <a:rPr lang="en-US" sz="4000" smtClean="0"/>
              <a:t>string</a:t>
            </a:r>
            <a:endParaRPr lang="th-TH" sz="400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th-TH" sz="1800" smtClean="0">
                <a:latin typeface="TH SarabunPSK" pitchFamily="34" charset="-34"/>
              </a:rPr>
              <a:t>ฟังก์ชันเรียกซ้ำ (</a:t>
            </a:r>
            <a:r>
              <a:rPr lang="en-US" sz="1800" smtClean="0">
                <a:latin typeface="TH SarabunPSK" pitchFamily="34" charset="-34"/>
              </a:rPr>
              <a:t>Recursion)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E7C05A-734A-4BD8-8C0E-07E54D1EBA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0488" name="Picture 2" descr="fig100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62163"/>
            <a:ext cx="8713788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0825" y="1125538"/>
            <a:ext cx="8678863" cy="93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Times New Roman" pitchFamily="18" charset="0"/>
              </a:rPr>
              <a:t>We can count the number of occurrences of a given character in a string.</a:t>
            </a:r>
          </a:p>
          <a:p>
            <a:pPr marL="800100" lvl="2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latin typeface="Times New Roman" pitchFamily="18" charset="0"/>
              </a:rPr>
              <a:t>e.g., the number of ‘s’ in “Mississippi” is 4.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20490" name="AutoShape 6"/>
          <p:cNvSpPr>
            <a:spLocks noChangeArrowheads="1"/>
          </p:cNvSpPr>
          <p:nvPr/>
        </p:nvSpPr>
        <p:spPr bwMode="auto">
          <a:xfrm>
            <a:off x="4211638" y="3284538"/>
            <a:ext cx="3744912" cy="574675"/>
          </a:xfrm>
          <a:prstGeom prst="wedgeRoundRectCallout">
            <a:avLst>
              <a:gd name="adj1" fmla="val -89889"/>
              <a:gd name="adj2" fmla="val 95856"/>
              <a:gd name="adj3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The terminating condition.</a:t>
            </a:r>
            <a:endParaRPr lang="en-US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 Recursive Function: Reverses Input Words (1/2)</a:t>
            </a:r>
            <a:endParaRPr lang="th-TH" sz="400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th-TH" sz="1800" smtClean="0">
                <a:latin typeface="TH SarabunPSK" pitchFamily="34" charset="-34"/>
              </a:rPr>
              <a:t>ฟังก์ชันเรียกซ้ำ (</a:t>
            </a:r>
            <a:r>
              <a:rPr lang="en-US" sz="1800" smtClean="0">
                <a:latin typeface="TH SarabunPSK" pitchFamily="34" charset="-34"/>
              </a:rPr>
              <a:t>Recursion)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A6378-6612-47FA-A2CC-7AD1BCCEDD7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1512" name="Picture 2" descr="fig100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44675"/>
            <a:ext cx="8640762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Rectangle 4"/>
          <p:cNvSpPr>
            <a:spLocks noChangeArrowheads="1"/>
          </p:cNvSpPr>
          <p:nvPr/>
        </p:nvSpPr>
        <p:spPr bwMode="auto">
          <a:xfrm>
            <a:off x="179388" y="908050"/>
            <a:ext cx="8713787" cy="882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latin typeface="TH SarabunPSK" pitchFamily="34" charset="-34"/>
                <a:cs typeface="TH SarabunPSK" pitchFamily="34" charset="-34"/>
              </a:rPr>
              <a:t>The recursive concept can be used to reverse an input string.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800">
                <a:latin typeface="TH SarabunPSK" pitchFamily="34" charset="-34"/>
                <a:cs typeface="TH SarabunPSK" pitchFamily="34" charset="-34"/>
              </a:rPr>
              <a:t>It can also be done without recursion.</a:t>
            </a:r>
          </a:p>
        </p:txBody>
      </p:sp>
      <p:sp>
        <p:nvSpPr>
          <p:cNvPr id="21514" name="AutoShape 5"/>
          <p:cNvSpPr>
            <a:spLocks noChangeArrowheads="1"/>
          </p:cNvSpPr>
          <p:nvPr/>
        </p:nvSpPr>
        <p:spPr bwMode="auto">
          <a:xfrm>
            <a:off x="4751388" y="5895975"/>
            <a:ext cx="4068762" cy="908050"/>
          </a:xfrm>
          <a:prstGeom prst="wedgeRoundRectCallout">
            <a:avLst>
              <a:gd name="adj1" fmla="val -68847"/>
              <a:gd name="adj2" fmla="val -20106"/>
              <a:gd name="adj3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The first scanned word is last printed.</a:t>
            </a:r>
            <a:endParaRPr lang="en-US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21515" name="AutoShape 6"/>
          <p:cNvSpPr>
            <a:spLocks noChangeArrowheads="1"/>
          </p:cNvSpPr>
          <p:nvPr/>
        </p:nvSpPr>
        <p:spPr bwMode="auto">
          <a:xfrm>
            <a:off x="3995738" y="4598988"/>
            <a:ext cx="4897437" cy="908050"/>
          </a:xfrm>
          <a:prstGeom prst="wedgeRoundRectCallout">
            <a:avLst>
              <a:gd name="adj1" fmla="val -55898"/>
              <a:gd name="adj2" fmla="val 74648"/>
              <a:gd name="adj3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The scanned word will not be printed until the recursion finishes.</a:t>
            </a:r>
            <a:endParaRPr lang="en-US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I_Slid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IOI_SlideTemplate</Template>
  <TotalTime>802</TotalTime>
  <Words>1008</Words>
  <Application>Microsoft Office PowerPoint</Application>
  <PresentationFormat>On-screen Show (4:3)</PresentationFormat>
  <Paragraphs>144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IOI_SlideTemplate</vt:lpstr>
      <vt:lpstr>Recursion</vt:lpstr>
      <vt:lpstr>Recursive Function</vt:lpstr>
      <vt:lpstr>โจทย์ที่เหมาะกับการใช้ Recursive Functions</vt:lpstr>
      <vt:lpstr>การแบ่งปัญหาออกเป็นปัญหาย่อย</vt:lpstr>
      <vt:lpstr>An Example of Recursive Function</vt:lpstr>
      <vt:lpstr>Trace of Function multiply(6,3)</vt:lpstr>
      <vt:lpstr>Terminating Condition</vt:lpstr>
      <vt:lpstr>Recursive Function: นับจำนวนตัวอักษรที่ต้องการใน string</vt:lpstr>
      <vt:lpstr>A Recursive Function: Reverses Input Words (1/2)</vt:lpstr>
      <vt:lpstr>A Recursive Function that Reverses Input Words (2/2)</vt:lpstr>
      <vt:lpstr>How C Maintains the Recursive Steps</vt:lpstr>
      <vt:lpstr>How C Maintains the Recursive Steps</vt:lpstr>
      <vt:lpstr>How to Trace Recursive Functions</vt:lpstr>
      <vt:lpstr>Recursive factorial Function</vt:lpstr>
      <vt:lpstr>Iterative factorial Function</vt:lpstr>
      <vt:lpstr>Recursive fibonacci Function</vt:lpstr>
      <vt:lpstr>Recursive gcd Function</vt:lpstr>
      <vt:lpstr>A Classical Case: Towers of Hanoi</vt:lpstr>
      <vt:lpstr>A Classical Case: Towers of Hanoi</vt:lpstr>
      <vt:lpstr>A Classical Case: Towers of Hanoi</vt:lpstr>
      <vt:lpstr>A Classical Case: Towers of Hanoi</vt:lpstr>
      <vt:lpstr>A Classical Case: Towers of Hanoi</vt:lpstr>
    </vt:vector>
  </TitlesOfParts>
  <Company>Copyright Pearson Addison-Wesley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Copyright Pearson Addison-Wesley</dc:creator>
  <cp:lastModifiedBy>Instructor</cp:lastModifiedBy>
  <cp:revision>233</cp:revision>
  <cp:lastPrinted>2012-10-08T08:47:50Z</cp:lastPrinted>
  <dcterms:created xsi:type="dcterms:W3CDTF">2003-09-29T16:53:47Z</dcterms:created>
  <dcterms:modified xsi:type="dcterms:W3CDTF">2012-10-08T09:01:19Z</dcterms:modified>
</cp:coreProperties>
</file>