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0CABB67-CF2C-4722-99CF-C0DE05105DE1}" type="datetimeFigureOut">
              <a:rPr lang="th-TH"/>
              <a:pPr>
                <a:defRPr/>
              </a:pPr>
              <a:t>04/10/55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723CFAE-E013-482E-8A1A-F1C869DD8AC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2990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4DEC3A9-6572-4552-8611-6ECFA9BE2DB6}" type="datetimeFigureOut">
              <a:rPr lang="th-TH"/>
              <a:pPr>
                <a:defRPr/>
              </a:pPr>
              <a:t>04/10/55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2337AB-0CD6-41BF-AAE8-64FB6F7488F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0568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CA7E4B-8242-489C-AA94-E882A356F6BC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th-TH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7CBD28-2E06-416B-B020-EF7BB5778379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th-TH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85101C-8D58-4AC9-8680-ADE26BE10BA0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th-TH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E3114E-0746-4392-8E35-28A08A580C9B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th-TH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5116CC-6677-4761-B143-C7C351C49560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th-TH" sz="12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0C0BD4-D2BA-4E18-8EDD-B9CA37C05126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th-TH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556F04-5073-4241-B448-51F368B5128F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th-TH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E95593-2817-4AAC-8C8B-B7D52517E45E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th-TH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74065A-8525-4B5F-8A59-61C00846FBDA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th-TH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10259C-1425-4E8C-8027-5FF3F0AB7AE2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th-TH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06419F-721F-482B-93B0-A7D5B13CA0BE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th-TH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2B4472-409A-4AE9-B33C-8BEB593B4564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th-TH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A8F905-4E8B-4A06-8078-18AB55E964DE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th-TH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B94452-42F0-4A8E-B85E-C82EB6241CE1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th-TH" sz="120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466D76-58B7-4A12-9907-070C86890B56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th-TH" sz="120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159177-441C-4FFE-92EF-1241BB2F6F0C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th-TH" sz="120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637809-C0AC-4073-9AA4-06F8163DB439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th-TH" sz="120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541928-EE6B-4D71-9448-7CEE27CE2B6E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th-TH" sz="120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AA0B99-9FD7-4A7E-969D-F000842DC7AE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th-TH" sz="120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C59DD0-DA79-43E3-964C-F379DC2A2AA5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th-TH" sz="120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775E6C-70B3-473B-AF98-8FF251D893CA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th-TH" sz="120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3D2018-4351-49ED-BE07-1ED2ED114763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th-TH" sz="120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F828A5-AE2D-4806-97CB-2F16E015910E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th-TH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A0D4F3-30CE-4AC5-9FB1-5DB5E567AF3B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th-TH" sz="120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A1BC2D-1657-4270-8000-D53E4CAC0296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th-TH" sz="120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803273-48CA-4ACB-B73C-8F7B00C305A9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th-TH" sz="120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5B6A4C-1FB2-41CB-ADB2-C3B951A5E55B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th-TH" sz="120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DC74AB-EEBF-40EA-8234-ABDD9FB64ED6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th-TH" sz="120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5AC18D-8268-4D43-A304-D336E650E247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th-TH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275682-4C99-43BF-9BC2-4E4E9E7874F1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th-TH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098CB5-B4DB-4C5D-8A3C-494A271ECF8A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th-TH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D89B18-827A-44C8-B04A-9FB52C037733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th-TH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BEEB13-C51B-49DB-924E-DA28CEDC296A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th-TH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99ACEE-7D6A-4260-8CB0-9D81C856621A}" type="slidenum">
              <a:rPr lang="en-US" sz="120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th-TH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450"/>
            <a:ext cx="9144000" cy="863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 คณะวิทยาศาสตร์ประยุกต์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25" y="6421438"/>
            <a:ext cx="9134475" cy="392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th-TH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2C5DA0D-1516-4C8D-9395-DC8707CC73FE}" type="datetime1">
              <a:rPr lang="th-TH" smtClean="0"/>
              <a:t>04/10/55</a:t>
            </a:fld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7FD6-1182-49D7-97DF-2290587B483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61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5E29E1-CDE7-4541-82DB-79482D774849}" type="datetime1">
              <a:rPr lang="th-TH" smtClean="0"/>
              <a:t>04/10/55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2B629-F007-44CD-9F0B-2C3C1A94795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28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BFF909B-8B50-4CD9-88D8-038E559EC9D3}" type="datetime1">
              <a:rPr lang="th-TH" smtClean="0"/>
              <a:t>04/10/55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9D8FF-1150-4294-8432-93D28E2CCF6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147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524000"/>
            <a:ext cx="3962400" cy="4876800"/>
          </a:xfrm>
        </p:spPr>
        <p:txBody>
          <a:bodyPr rtlCol="0">
            <a:normAutofit/>
          </a:bodyPr>
          <a:lstStyle/>
          <a:p>
            <a:pPr lvl="0"/>
            <a:endParaRPr lang="th-TH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0B8CED5-D5DA-410D-B06E-3FAE2BCBB0B8}" type="datetime1">
              <a:rPr lang="th-TH" smtClean="0"/>
              <a:t>04/10/55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5EA2C2-821B-4769-9428-6F1450B6A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028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C5BA7B-3FBD-49A3-BA1C-8676CE87FE28}" type="datetime1">
              <a:rPr lang="th-TH" smtClean="0"/>
              <a:t>04/10/55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9792" y="6453188"/>
            <a:ext cx="5112296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th-TH" smtClean="0"/>
              <a:t>กลุ่มข้อมูลชนิดโครงสร้าง(</a:t>
            </a:r>
            <a:r>
              <a:rPr lang="en-US" smtClean="0"/>
              <a:t>Structure)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11C30477-DD40-4A67-9A1F-5BC68D6306E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388" y="6453188"/>
            <a:ext cx="23551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สถิตย์</a:t>
            </a:r>
            <a:r>
              <a:rPr lang="th-TH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ประสมพันธ์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CIS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0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DE14365-B3B2-463E-BFB5-00191DDED0D4}" type="datetime1">
              <a:rPr lang="th-TH" smtClean="0"/>
              <a:t>04/10/55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25A8B-9DBF-454B-B0E2-42BBFC0889B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045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D501F2-F3C3-45E0-AA03-DFEE53228FAF}" type="datetime1">
              <a:rPr lang="th-TH" smtClean="0"/>
              <a:t>04/10/55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A97B0-6A43-4BC7-B920-CB86DDAC726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334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0C55491-5C61-402C-A7A8-AF7304F30F20}" type="datetime1">
              <a:rPr lang="th-TH" smtClean="0"/>
              <a:t>04/10/55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FB42E-EBA0-4303-BC76-3CADF6B0B16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495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09DAFCB-1472-438B-B443-53C412919F3C}" type="datetime1">
              <a:rPr lang="th-TH" smtClean="0"/>
              <a:t>04/10/55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2E2BB-2FDC-4676-B7FA-9EBF94D7A81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3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6C1000-D185-497B-A0F7-04A7DB5DC21A}" type="datetime1">
              <a:rPr lang="th-TH" smtClean="0"/>
              <a:t>04/10/55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757A8-1A73-409B-B78C-CA50350150D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68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262283-6EF4-4741-BF13-ED1391A2CF43}" type="datetime1">
              <a:rPr lang="th-TH" smtClean="0"/>
              <a:t>04/10/55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2DF4-91A5-486C-9649-566C27E0212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395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81E8E50-93E7-4F89-99A9-261D8EE0F142}" type="datetime1">
              <a:rPr lang="th-TH" smtClean="0"/>
              <a:t>04/10/55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5E914-6E04-4336-97CE-ACB9FC6F45B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233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9388" y="188913"/>
            <a:ext cx="8785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th-T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250" y="6453188"/>
            <a:ext cx="6192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913" y="6448425"/>
            <a:ext cx="647700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36000" tIns="36000" rIns="36000" bIns="36000" rtlCol="0" anchor="ctr" anchorCtr="1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886355A-FEB8-4DB8-9285-3DA7DE59C4D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38175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TH SarabunPSK" pitchFamily="34" charset="-34"/>
          <a:ea typeface="+mj-ea"/>
          <a:cs typeface="TH SarabunPSK" pitchFamily="34" charset="-34"/>
        </a:defRPr>
      </a:lvl1pPr>
      <a:lvl2pPr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2pPr>
      <a:lvl3pPr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3pPr>
      <a:lvl4pPr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4pPr>
      <a:lvl5pPr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rtl="0" fontAlgn="base">
        <a:spcBef>
          <a:spcPts val="6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rtl="0" fontAlgn="base">
        <a:spcBef>
          <a:spcPts val="6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rtl="0" fontAlgn="base">
        <a:spcBef>
          <a:spcPts val="6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rtl="0" fontAlgn="base">
        <a:spcBef>
          <a:spcPts val="6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875"/>
            <a:ext cx="7772400" cy="21875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th-TH" dirty="0" smtClean="0"/>
              <a:t>กลุ่มข้อมูลชนิดโครงสร้าง</a:t>
            </a:r>
            <a:r>
              <a:rPr lang="en-US" dirty="0" smtClean="0">
                <a:cs typeface="Angsana New" pitchFamily="18" charset="-34"/>
              </a:rPr>
              <a:t>(Structure)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dirty="0" smtClean="0">
                <a:solidFill>
                  <a:schemeClr val="tx1"/>
                </a:solidFill>
              </a:rPr>
              <a:t>อ.สถิตย์ ประสมพันธ์</a:t>
            </a:r>
          </a:p>
          <a:p>
            <a:pPr fontAlgn="auto">
              <a:spcAft>
                <a:spcPts val="0"/>
              </a:spcAft>
              <a:defRPr/>
            </a:pPr>
            <a:r>
              <a:rPr lang="th-TH" dirty="0" smtClean="0">
                <a:solidFill>
                  <a:schemeClr val="tx1"/>
                </a:solidFill>
              </a:rPr>
              <a:t>ภาควิชาวิทยาการคอมพิวเตอร์และสารสนเทศ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KMUTNB</a:t>
            </a:r>
            <a:endParaRPr lang="th-TH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/>
              <a:t>การนิยามและประกาศกลุ่มข้อมูลชนิด</a:t>
            </a:r>
            <a:r>
              <a:rPr lang="th-TH" sz="4000" dirty="0" smtClean="0"/>
              <a:t>โครงสร้าง </a:t>
            </a:r>
            <a:r>
              <a:rPr lang="en-US" sz="4000" dirty="0" smtClean="0"/>
              <a:t>(6)</a:t>
            </a:r>
            <a:endParaRPr lang="th-TH" sz="40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964612" cy="50403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000" dirty="0" smtClean="0">
                <a:cs typeface="Cordia New" pitchFamily="34" charset="-34"/>
              </a:rPr>
              <a:t>2.2</a:t>
            </a:r>
            <a:r>
              <a:rPr lang="th-TH" sz="3000" dirty="0" smtClean="0"/>
              <a:t> การประกาศตัวแปรพร้อมการสร้างกลุ่มข้อมูลโดยการระบุต่อท้ายก่อนเครื่องหมาย </a:t>
            </a:r>
            <a:r>
              <a:rPr lang="en-US" sz="3000" dirty="0" smtClean="0">
                <a:cs typeface="Cordia New" pitchFamily="34" charset="-34"/>
              </a:rPr>
              <a:t> ;	</a:t>
            </a:r>
            <a:endParaRPr lang="th-TH" sz="3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th-TH" sz="3000" dirty="0" smtClean="0"/>
              <a:t> 	</a:t>
            </a:r>
            <a:r>
              <a:rPr lang="th-TH" sz="3000" b="1" u="sng" dirty="0" smtClean="0"/>
              <a:t>ตัวอย่าง</a:t>
            </a:r>
          </a:p>
          <a:p>
            <a:pPr>
              <a:buFontTx/>
              <a:buNone/>
            </a:pPr>
            <a:r>
              <a:rPr lang="th-TH" sz="2400" dirty="0" smtClean="0">
                <a:latin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address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   	char name[30];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char detail[50];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char telephone[10];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 input1, input2 ;</a:t>
            </a:r>
            <a:endParaRPr lang="th-TH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h-TH" sz="3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th-TH" sz="3000" dirty="0" smtClean="0"/>
              <a:t>หลังจาก</a:t>
            </a:r>
            <a:r>
              <a:rPr lang="th-TH" sz="3000" dirty="0" smtClean="0"/>
              <a:t>นี้อาจมีการประกาศตัวแปรเพิ่มได้ เช่น</a:t>
            </a:r>
            <a:r>
              <a:rPr lang="en-US" sz="3000" dirty="0" smtClean="0">
                <a:cs typeface="Cordia New" pitchFamily="34" charset="-34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address input3, input4 ; </a:t>
            </a:r>
            <a:endParaRPr lang="th-TH" sz="20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การเข้าถึงสมาชิกในสตรัคเจอร์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th-TH" smtClean="0"/>
              <a:t>สำหรับ </a:t>
            </a:r>
            <a:r>
              <a:rPr lang="en-US" smtClean="0">
                <a:cs typeface="Cordia New" pitchFamily="34" charset="-34"/>
              </a:rPr>
              <a:t>Array </a:t>
            </a:r>
            <a:r>
              <a:rPr lang="th-TH" smtClean="0"/>
              <a:t>เราใช้เลขดัชนีหรือ</a:t>
            </a:r>
            <a:r>
              <a:rPr lang="en-US" smtClean="0">
                <a:cs typeface="Cordia New" pitchFamily="34" charset="-34"/>
              </a:rPr>
              <a:t> index(subscript) </a:t>
            </a:r>
            <a:r>
              <a:rPr lang="th-TH" smtClean="0"/>
              <a:t>ในการอ้างอิง สมาชิกแต่ละตัวใน</a:t>
            </a:r>
            <a:r>
              <a:rPr lang="en-US" smtClean="0">
                <a:cs typeface="Cordia New" pitchFamily="34" charset="-34"/>
              </a:rPr>
              <a:t> array (</a:t>
            </a:r>
            <a:r>
              <a:rPr lang="th-TH" smtClean="0"/>
              <a:t>เช่น </a:t>
            </a:r>
            <a:r>
              <a:rPr lang="en-US" smtClean="0">
                <a:cs typeface="Cordia New" pitchFamily="34" charset="-34"/>
              </a:rPr>
              <a:t>a[5], b[1][0] </a:t>
            </a:r>
            <a:r>
              <a:rPr lang="th-TH" smtClean="0"/>
              <a:t>เป็นต้น</a:t>
            </a:r>
            <a:r>
              <a:rPr lang="en-US" smtClean="0">
                <a:cs typeface="Cordia New" pitchFamily="34" charset="-34"/>
              </a:rPr>
              <a:t>)</a:t>
            </a:r>
            <a:r>
              <a:rPr lang="th-TH" smtClean="0"/>
              <a:t>แต่รูปแบบการเข้าถึงข้อมูลสมาชิกของ </a:t>
            </a:r>
            <a:r>
              <a:rPr lang="en-US" smtClean="0">
                <a:cs typeface="Cordia New" pitchFamily="34" charset="-34"/>
              </a:rPr>
              <a:t>struct </a:t>
            </a:r>
            <a:r>
              <a:rPr lang="th-TH" smtClean="0"/>
              <a:t>ทำได้โดยใช้โอเปอเรเตอร์จุด </a:t>
            </a:r>
            <a:r>
              <a:rPr lang="en-US" smtClean="0">
                <a:cs typeface="Cordia New" pitchFamily="34" charset="-34"/>
              </a:rPr>
              <a:t>(.) </a:t>
            </a:r>
            <a:r>
              <a:rPr lang="th-TH" smtClean="0"/>
              <a:t>แล้วตามด้วยชื่อสมาชิก</a:t>
            </a:r>
            <a:endParaRPr lang="en-US" smtClean="0">
              <a:cs typeface="Cordia New" pitchFamily="34" charset="-34"/>
            </a:endParaRPr>
          </a:p>
          <a:p>
            <a:pPr>
              <a:buFontTx/>
              <a:buNone/>
            </a:pPr>
            <a:r>
              <a:rPr lang="th-TH" smtClean="0"/>
              <a:t>รูปแบบ</a:t>
            </a:r>
            <a:r>
              <a:rPr lang="en-US" smtClean="0">
                <a:cs typeface="Cordia New" pitchFamily="34" charset="-34"/>
              </a:rPr>
              <a:t>:</a:t>
            </a:r>
          </a:p>
          <a:p>
            <a:pPr>
              <a:buFontTx/>
              <a:buNone/>
            </a:pPr>
            <a:r>
              <a:rPr lang="th-TH" smtClean="0"/>
              <a:t> 		ชื่อตัวแปรสตรัคเจอร์.ชื่อสมาชิก</a:t>
            </a:r>
          </a:p>
          <a:p>
            <a:pPr>
              <a:buFontTx/>
              <a:buNone/>
            </a:pPr>
            <a:r>
              <a:rPr lang="th-TH" smtClean="0"/>
              <a:t> 		</a:t>
            </a:r>
            <a:r>
              <a:rPr lang="en-US" smtClean="0">
                <a:cs typeface="Cordia New" pitchFamily="34" charset="-34"/>
              </a:rPr>
              <a:t>structure-variable.field </a:t>
            </a:r>
            <a:endParaRPr lang="th-TH" smtClean="0"/>
          </a:p>
          <a:p>
            <a:pPr>
              <a:buFontTx/>
              <a:buNone/>
            </a:pPr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การเข้าถึงสมาชิกในสตรัค</a:t>
            </a:r>
            <a:r>
              <a:rPr lang="th-TH" dirty="0" smtClean="0"/>
              <a:t>เจอร์ </a:t>
            </a:r>
            <a:r>
              <a:rPr lang="en-US" dirty="0" smtClean="0"/>
              <a:t>(2)</a:t>
            </a:r>
            <a:r>
              <a:rPr lang="th-TH" sz="4000" dirty="0" smtClean="0"/>
              <a:t> </a:t>
            </a:r>
            <a:endParaRPr lang="th-TH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h-TH" sz="2600" b="1" smtClean="0"/>
              <a:t>จากรูปแบบ</a:t>
            </a:r>
            <a:r>
              <a:rPr lang="en-US" sz="2600" b="1" smtClean="0">
                <a:cs typeface="Angsana New" pitchFamily="18" charset="-34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h-TH" sz="2600" b="1" smtClean="0">
                <a:solidFill>
                  <a:srgbClr val="FFFF00"/>
                </a:solidFill>
              </a:rPr>
              <a:t> 		</a:t>
            </a:r>
            <a:r>
              <a:rPr lang="th-TH" sz="2600" b="1" smtClean="0">
                <a:solidFill>
                  <a:srgbClr val="3333CC"/>
                </a:solidFill>
              </a:rPr>
              <a:t>ชื่อตัวแปรสตรัคเจอร์.ชื่อสมาชิก</a:t>
            </a:r>
          </a:p>
          <a:p>
            <a:pPr>
              <a:lnSpc>
                <a:spcPct val="80000"/>
              </a:lnSpc>
            </a:pPr>
            <a:r>
              <a:rPr lang="th-TH" sz="2600" b="1" smtClean="0"/>
              <a:t>ตัวอย่าง</a:t>
            </a:r>
            <a:r>
              <a:rPr lang="th-TH" sz="2600" b="1" u="sng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smtClean="0">
                <a:cs typeface="Angsana New" pitchFamily="18" charset="-34"/>
              </a:rPr>
              <a:t>  </a:t>
            </a:r>
            <a:endParaRPr lang="th-TH" sz="2600" b="1" smtClean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533400" y="3444875"/>
            <a:ext cx="39624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sz="2200" b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struct complex {</a:t>
            </a:r>
          </a:p>
          <a:p>
            <a:pPr eaLnBrk="0" hangingPunct="0"/>
            <a:r>
              <a:rPr kumimoji="1" lang="en-US" sz="2200" b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kumimoji="1" lang="en-US" sz="2200" b="1">
                <a:latin typeface="Courier New" pitchFamily="49" charset="0"/>
                <a:cs typeface="Courier New" pitchFamily="49" charset="0"/>
              </a:rPr>
              <a:t>real;</a:t>
            </a:r>
          </a:p>
          <a:p>
            <a:pPr eaLnBrk="0" hangingPunct="0"/>
            <a:r>
              <a:rPr kumimoji="1" lang="en-US" sz="2200" b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kumimoji="1" lang="en-US" sz="2200" b="1">
                <a:latin typeface="Courier New" pitchFamily="49" charset="0"/>
                <a:cs typeface="Courier New" pitchFamily="49" charset="0"/>
              </a:rPr>
              <a:t>image;</a:t>
            </a:r>
          </a:p>
          <a:p>
            <a:pPr eaLnBrk="0" hangingPunct="0"/>
            <a:r>
              <a:rPr kumimoji="1" lang="en-US" sz="2200" b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kumimoji="1" lang="en-US" sz="2200" b="1">
                <a:latin typeface="Courier New" pitchFamily="49" charset="0"/>
                <a:cs typeface="Courier New" pitchFamily="49" charset="0"/>
              </a:rPr>
              <a:t>num0 </a:t>
            </a:r>
            <a:r>
              <a:rPr kumimoji="1" lang="en-US" sz="2200" b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/>
            <a:endParaRPr kumimoji="1" lang="en-US" sz="2200" b="1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kumimoji="1" lang="en-US" sz="2200" b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struct complex </a:t>
            </a:r>
            <a:r>
              <a:rPr kumimoji="1" lang="en-US" sz="2200" b="1">
                <a:latin typeface="Courier New" pitchFamily="49" charset="0"/>
                <a:cs typeface="Courier New" pitchFamily="49" charset="0"/>
              </a:rPr>
              <a:t>num1;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kumimoji="1" lang="th-TH" sz="22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4800600" y="3429000"/>
            <a:ext cx="41910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th-TH" b="1" dirty="0">
                <a:latin typeface="TH SarabunPSK" pitchFamily="34" charset="-34"/>
                <a:cs typeface="TH SarabunPSK" pitchFamily="34" charset="-34"/>
              </a:rPr>
              <a:t>การกำหนดค่า เช่น</a:t>
            </a:r>
            <a:endParaRPr kumimoji="1" lang="en-US" b="1" dirty="0"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r>
              <a:rPr kumimoji="1" lang="en-US" sz="20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num1.real = 1;</a:t>
            </a:r>
          </a:p>
          <a:p>
            <a:pPr eaLnBrk="0" hangingPunct="0"/>
            <a:r>
              <a:rPr kumimoji="1" lang="en-US" sz="20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num1.image = 2.5;</a:t>
            </a:r>
            <a:endParaRPr kumimoji="1" lang="th-TH" sz="2000" b="1" dirty="0">
              <a:solidFill>
                <a:srgbClr val="3333CC"/>
              </a:solidFill>
              <a:latin typeface="Courier New" pitchFamily="49" charset="0"/>
              <a:cs typeface="Cordia New" pitchFamily="34" charset="-34"/>
            </a:endParaRPr>
          </a:p>
          <a:p>
            <a:pPr eaLnBrk="0" hangingPunct="0"/>
            <a:endParaRPr kumimoji="1" lang="en-US" sz="2000" b="1" dirty="0">
              <a:solidFill>
                <a:srgbClr val="3333CC"/>
              </a:solidFill>
              <a:latin typeface="Courier New" pitchFamily="49" charset="0"/>
              <a:cs typeface="Cordia New" pitchFamily="34" charset="-34"/>
            </a:endParaRPr>
          </a:p>
          <a:p>
            <a:pPr eaLnBrk="0" hangingPunct="0"/>
            <a:r>
              <a:rPr kumimoji="1" lang="en-US" sz="2000" b="1" dirty="0">
                <a:solidFill>
                  <a:srgbClr val="3333CC"/>
                </a:solidFill>
                <a:latin typeface="Courier New" pitchFamily="49" charset="0"/>
                <a:cs typeface="Cordia New" pitchFamily="34" charset="-34"/>
              </a:rPr>
              <a:t>Num0.real = num1.image;</a:t>
            </a:r>
          </a:p>
          <a:p>
            <a:pPr eaLnBrk="0" hangingPunct="0"/>
            <a:r>
              <a:rPr kumimoji="1" lang="en-US" sz="2000" b="1" dirty="0">
                <a:solidFill>
                  <a:srgbClr val="3333CC"/>
                </a:solidFill>
                <a:latin typeface="Courier New" pitchFamily="49" charset="0"/>
                <a:cs typeface="Cordia New" pitchFamily="34" charset="-34"/>
              </a:rPr>
              <a:t>num0.image = num1.real;</a:t>
            </a:r>
            <a:endParaRPr kumimoji="1" lang="th-TH" sz="2000" b="1" dirty="0">
              <a:solidFill>
                <a:srgbClr val="3333CC"/>
              </a:solidFill>
              <a:latin typeface="Courier New" pitchFamily="49" charset="0"/>
              <a:cs typeface="Cordia New" pitchFamily="34" charset="-34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V="1">
            <a:off x="4572000" y="3200400"/>
            <a:ext cx="0" cy="2819400"/>
          </a:xfrm>
          <a:prstGeom prst="line">
            <a:avLst/>
          </a:prstGeom>
          <a:noFill/>
          <a:ln w="57150">
            <a:solidFill>
              <a:srgbClr val="BFF3E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5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8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58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/>
              <a:t>ตัวอย่างการเขียนโค้ดภาษาซีเพื่อจัดการ</a:t>
            </a:r>
            <a:r>
              <a:rPr lang="th-TH" sz="4000" dirty="0" smtClean="0"/>
              <a:t>กับตัวเลข</a:t>
            </a:r>
            <a:r>
              <a:rPr lang="th-TH" sz="4000" dirty="0" smtClean="0"/>
              <a:t>เชิงซ้อน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z="4400" smtClean="0"/>
              <a:t>	</a:t>
            </a:r>
            <a:endParaRPr lang="th-TH" sz="540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695007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1.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นิยามกลุ่มข้อมูลชนิดเชิงซ้อน</a:t>
            </a:r>
          </a:p>
          <a:p>
            <a:pPr eaLnBrk="0" hangingPunct="0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4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real; 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image;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}; </a:t>
            </a:r>
            <a:endParaRPr lang="th-TH" sz="2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2.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ประกาศตัวแปร </a:t>
            </a:r>
          </a:p>
          <a:p>
            <a:pPr eaLnBrk="0" hangingPunct="0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th-TH" sz="2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3.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ตัวอย่างการใช้งานตัวแปร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real;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image;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endParaRPr lang="th-TH" sz="32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th-TH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9783" name="Text Box 7"/>
          <p:cNvSpPr txBox="1">
            <a:spLocks noChangeArrowheads="1"/>
          </p:cNvSpPr>
          <p:nvPr/>
        </p:nvSpPr>
        <p:spPr bwMode="auto">
          <a:xfrm>
            <a:off x="4724400" y="1524000"/>
            <a:ext cx="4267200" cy="4495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en-US" sz="3200" b="1" i="1" dirty="0">
                <a:solidFill>
                  <a:srgbClr val="0000FF"/>
                </a:solidFill>
                <a:latin typeface="Cordia New" pitchFamily="34" charset="-34"/>
              </a:rPr>
              <a:t>Structure Assignment</a:t>
            </a:r>
            <a:r>
              <a:rPr lang="en-US" sz="3200" b="1" dirty="0">
                <a:latin typeface="Cordia New" pitchFamily="34" charset="-34"/>
              </a:rPr>
              <a:t> </a:t>
            </a:r>
            <a:endParaRPr lang="th-TH" sz="3200" b="1" dirty="0">
              <a:latin typeface="Cordia New" pitchFamily="34" charset="-34"/>
            </a:endParaRPr>
          </a:p>
          <a:p>
            <a:pPr eaLnBrk="0" hangingPunct="0"/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การกำหนดค่าด้วยสตรัคเจอร์</a:t>
            </a:r>
          </a:p>
          <a:p>
            <a:pPr eaLnBrk="0" hangingPunct="0"/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a = b;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  มีความหมายเช่นเดียวกับ</a:t>
            </a:r>
          </a:p>
          <a:p>
            <a:pPr eaLnBrk="0" hangingPunct="0"/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a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.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real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=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b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.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real; a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.</a:t>
            </a:r>
            <a:r>
              <a:rPr lang="en-US" sz="3200" b="1" dirty="0" err="1">
                <a:latin typeface="TH SarabunPSK" pitchFamily="34" charset="-34"/>
                <a:cs typeface="TH SarabunPSK" pitchFamily="34" charset="-34"/>
              </a:rPr>
              <a:t>imag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=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b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.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image;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 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r>
              <a:rPr lang="th-TH" b="1" dirty="0">
                <a:latin typeface="TH SarabunPSK" pitchFamily="34" charset="-34"/>
                <a:cs typeface="TH SarabunPSK" pitchFamily="34" charset="-34"/>
              </a:rPr>
              <a:t>คือ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copy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ทุกข้อมูลจาก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 ให้กับ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a</a:t>
            </a:r>
          </a:p>
          <a:p>
            <a:pPr eaLnBrk="0" hangingPunct="0"/>
            <a:r>
              <a:rPr lang="th-TH" b="1" dirty="0">
                <a:latin typeface="TH SarabunPSK" pitchFamily="34" charset="-34"/>
                <a:cs typeface="TH SarabunPSK" pitchFamily="34" charset="-34"/>
              </a:rPr>
              <a:t>แต่ไม่มีการเปรียบเทียบโดยตรงระหว่างสตรัคเจอร์ </a:t>
            </a:r>
            <a:br>
              <a:rPr lang="th-TH" b="1" dirty="0">
                <a:latin typeface="TH SarabunPSK" pitchFamily="34" charset="-34"/>
                <a:cs typeface="TH SarabunPSK" pitchFamily="34" charset="-34"/>
              </a:rPr>
            </a:br>
            <a:r>
              <a:rPr lang="th-TH" b="1" dirty="0">
                <a:latin typeface="TH SarabunPSK" pitchFamily="34" charset="-34"/>
                <a:cs typeface="TH SarabunPSK" pitchFamily="34" charset="-34"/>
              </a:rPr>
              <a:t>เช่น </a:t>
            </a:r>
            <a:r>
              <a:rPr lang="en-US" b="1" dirty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a == b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b="1" dirty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a&gt;b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b="1" dirty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a&lt;b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ใช้ไม่ได้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4"/>
          <p:cNvSpPr>
            <a:spLocks noGrp="1"/>
          </p:cNvSpPr>
          <p:nvPr>
            <p:ph type="title"/>
          </p:nvPr>
        </p:nvSpPr>
        <p:spPr>
          <a:xfrm>
            <a:off x="136525" y="205409"/>
            <a:ext cx="8785225" cy="936625"/>
          </a:xfrm>
        </p:spPr>
        <p:txBody>
          <a:bodyPr/>
          <a:lstStyle/>
          <a:p>
            <a:r>
              <a:rPr lang="th-TH" sz="4000" dirty="0" smtClean="0"/>
              <a:t>ตัวอย่างการเขียนโค้ดภาษาซีเพื่อจัดการ</a:t>
            </a:r>
            <a:r>
              <a:rPr lang="th-TH" sz="4000" dirty="0" smtClean="0"/>
              <a:t>กับตัวเลขเชิงซ้อน </a:t>
            </a:r>
            <a:r>
              <a:rPr lang="en-US" sz="4000" dirty="0" smtClean="0"/>
              <a:t>(2)</a:t>
            </a:r>
            <a:endParaRPr lang="th-TH" sz="40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z="4400" smtClean="0"/>
              <a:t>	</a:t>
            </a:r>
            <a:endParaRPr lang="th-TH" sz="5400" smtClean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462872" name="Rectangle 24"/>
          <p:cNvSpPr>
            <a:spLocks noChangeArrowheads="1"/>
          </p:cNvSpPr>
          <p:nvPr/>
        </p:nvSpPr>
        <p:spPr bwMode="auto">
          <a:xfrm>
            <a:off x="838200" y="2133600"/>
            <a:ext cx="3200400" cy="1828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642938" y="1357313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#include &lt;stdio.h&gt;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int main()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{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struct complex {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 double re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al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 double im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age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} x,y;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x.re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al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= 4;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x.im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age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= 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0.5;</a:t>
            </a:r>
            <a:endParaRPr lang="th-TH" sz="1800" b="1">
              <a:solidFill>
                <a:srgbClr val="284C6A"/>
              </a:solidFill>
              <a:latin typeface="Courier New" pitchFamily="49" charset="0"/>
              <a:cs typeface="Cordia New" pitchFamily="34" charset="-34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y.re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al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= x.re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al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+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1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y.im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age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= x.im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age +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0.25;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printf(“y= %.2f + %.2fi\n,y.real,y.image);</a:t>
            </a:r>
            <a:endParaRPr lang="th-TH" sz="1800" b="1">
              <a:solidFill>
                <a:srgbClr val="284C6A"/>
              </a:solidFill>
              <a:latin typeface="Courier New" pitchFamily="49" charset="0"/>
              <a:cs typeface="Cordia New" pitchFamily="34" charset="-34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return </a:t>
            </a:r>
            <a:r>
              <a:rPr lang="en-US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0</a:t>
            </a: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18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02038" y="1773238"/>
            <a:ext cx="2016125" cy="3048000"/>
            <a:chOff x="3194" y="1152"/>
            <a:chExt cx="1270" cy="1920"/>
          </a:xfrm>
        </p:grpSpPr>
        <p:sp>
          <p:nvSpPr>
            <p:cNvPr id="27664" name="Text Box 7"/>
            <p:cNvSpPr txBox="1">
              <a:spLocks noChangeArrowheads="1"/>
            </p:cNvSpPr>
            <p:nvPr/>
          </p:nvSpPr>
          <p:spPr bwMode="auto">
            <a:xfrm>
              <a:off x="3215" y="1424"/>
              <a:ext cx="635" cy="271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solidFill>
                    <a:schemeClr val="accent2"/>
                  </a:solidFill>
                  <a:latin typeface="Courier New" pitchFamily="49" charset="0"/>
                </a:rPr>
                <a:t>real</a:t>
              </a:r>
              <a:endParaRPr lang="th-TH" sz="2200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27665" name="Text Box 8"/>
            <p:cNvSpPr txBox="1">
              <a:spLocks noChangeArrowheads="1"/>
            </p:cNvSpPr>
            <p:nvPr/>
          </p:nvSpPr>
          <p:spPr bwMode="auto">
            <a:xfrm>
              <a:off x="3840" y="1421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27666" name="Text Box 9"/>
            <p:cNvSpPr txBox="1">
              <a:spLocks noChangeArrowheads="1"/>
            </p:cNvSpPr>
            <p:nvPr/>
          </p:nvSpPr>
          <p:spPr bwMode="auto">
            <a:xfrm>
              <a:off x="3199" y="1696"/>
              <a:ext cx="652" cy="271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solidFill>
                    <a:schemeClr val="accent2"/>
                  </a:solidFill>
                  <a:latin typeface="Courier New" pitchFamily="49" charset="0"/>
                </a:rPr>
                <a:t>im</a:t>
              </a:r>
              <a:r>
                <a:rPr lang="en-US" sz="2200" b="1">
                  <a:solidFill>
                    <a:schemeClr val="accent2"/>
                  </a:solidFill>
                  <a:latin typeface="Courier New" pitchFamily="49" charset="0"/>
                </a:rPr>
                <a:t>age</a:t>
              </a:r>
              <a:endParaRPr lang="th-TH" sz="2200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27667" name="Text Box 10"/>
            <p:cNvSpPr txBox="1">
              <a:spLocks noChangeArrowheads="1"/>
            </p:cNvSpPr>
            <p:nvPr/>
          </p:nvSpPr>
          <p:spPr bwMode="auto">
            <a:xfrm>
              <a:off x="3840" y="1709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27668" name="Text Box 11"/>
            <p:cNvSpPr txBox="1">
              <a:spLocks noChangeArrowheads="1"/>
            </p:cNvSpPr>
            <p:nvPr/>
          </p:nvSpPr>
          <p:spPr bwMode="auto">
            <a:xfrm>
              <a:off x="3883" y="1152"/>
              <a:ext cx="240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solidFill>
                    <a:schemeClr val="accent2"/>
                  </a:solidFill>
                  <a:latin typeface="Courier New" pitchFamily="49" charset="0"/>
                </a:rPr>
                <a:t>x</a:t>
              </a:r>
            </a:p>
          </p:txBody>
        </p:sp>
        <p:sp>
          <p:nvSpPr>
            <p:cNvPr id="27669" name="Text Box 12"/>
            <p:cNvSpPr txBox="1">
              <a:spLocks noChangeArrowheads="1"/>
            </p:cNvSpPr>
            <p:nvPr/>
          </p:nvSpPr>
          <p:spPr bwMode="auto">
            <a:xfrm>
              <a:off x="3202" y="2497"/>
              <a:ext cx="644" cy="271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solidFill>
                    <a:schemeClr val="accent2"/>
                  </a:solidFill>
                  <a:latin typeface="Courier New" pitchFamily="49" charset="0"/>
                </a:rPr>
                <a:t>real</a:t>
              </a:r>
              <a:endParaRPr lang="th-TH" sz="2200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27670" name="Text Box 13"/>
            <p:cNvSpPr txBox="1">
              <a:spLocks noChangeArrowheads="1"/>
            </p:cNvSpPr>
            <p:nvPr/>
          </p:nvSpPr>
          <p:spPr bwMode="auto">
            <a:xfrm>
              <a:off x="3840" y="2497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27671" name="Text Box 14"/>
            <p:cNvSpPr txBox="1">
              <a:spLocks noChangeArrowheads="1"/>
            </p:cNvSpPr>
            <p:nvPr/>
          </p:nvSpPr>
          <p:spPr bwMode="auto">
            <a:xfrm>
              <a:off x="3194" y="2785"/>
              <a:ext cx="651" cy="271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solidFill>
                    <a:schemeClr val="accent2"/>
                  </a:solidFill>
                  <a:latin typeface="Courier New" pitchFamily="49" charset="0"/>
                </a:rPr>
                <a:t>im</a:t>
              </a:r>
              <a:r>
                <a:rPr lang="en-US" sz="2200" b="1">
                  <a:solidFill>
                    <a:schemeClr val="accent2"/>
                  </a:solidFill>
                  <a:latin typeface="Courier New" pitchFamily="49" charset="0"/>
                </a:rPr>
                <a:t>age</a:t>
              </a:r>
              <a:endParaRPr lang="th-TH" sz="2200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27672" name="Text Box 15"/>
            <p:cNvSpPr txBox="1">
              <a:spLocks noChangeArrowheads="1"/>
            </p:cNvSpPr>
            <p:nvPr/>
          </p:nvSpPr>
          <p:spPr bwMode="auto">
            <a:xfrm>
              <a:off x="3840" y="2785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27673" name="Text Box 16"/>
            <p:cNvSpPr txBox="1">
              <a:spLocks noChangeArrowheads="1"/>
            </p:cNvSpPr>
            <p:nvPr/>
          </p:nvSpPr>
          <p:spPr bwMode="auto">
            <a:xfrm>
              <a:off x="3883" y="2228"/>
              <a:ext cx="240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solidFill>
                    <a:schemeClr val="accent2"/>
                  </a:solidFill>
                  <a:latin typeface="Courier New" pitchFamily="49" charset="0"/>
                </a:rPr>
                <a:t>y</a:t>
              </a:r>
            </a:p>
          </p:txBody>
        </p:sp>
      </p:grpSp>
      <p:sp>
        <p:nvSpPr>
          <p:cNvPr id="462865" name="Text Box 17"/>
          <p:cNvSpPr txBox="1">
            <a:spLocks noChangeArrowheads="1"/>
          </p:cNvSpPr>
          <p:nvPr/>
        </p:nvSpPr>
        <p:spPr bwMode="auto">
          <a:xfrm>
            <a:off x="4648200" y="3916363"/>
            <a:ext cx="990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algn="ctr" eaLnBrk="0" hangingPunct="0"/>
            <a:r>
              <a:rPr lang="th-TH" sz="2200" b="1">
                <a:latin typeface="Courier New" pitchFamily="49" charset="0"/>
              </a:rPr>
              <a:t>5</a:t>
            </a:r>
          </a:p>
        </p:txBody>
      </p:sp>
      <p:sp>
        <p:nvSpPr>
          <p:cNvPr id="462866" name="Text Box 18"/>
          <p:cNvSpPr txBox="1">
            <a:spLocks noChangeArrowheads="1"/>
          </p:cNvSpPr>
          <p:nvPr/>
        </p:nvSpPr>
        <p:spPr bwMode="auto">
          <a:xfrm>
            <a:off x="4648200" y="4373563"/>
            <a:ext cx="990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algn="ctr" eaLnBrk="0" hangingPunct="0"/>
            <a:r>
              <a:rPr lang="th-TH" sz="2200" b="1">
                <a:latin typeface="Courier New" pitchFamily="49" charset="0"/>
              </a:rPr>
              <a:t>0.75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019800" y="4114800"/>
            <a:ext cx="2743200" cy="903288"/>
            <a:chOff x="3552" y="1584"/>
            <a:chExt cx="2064" cy="616"/>
          </a:xfrm>
        </p:grpSpPr>
        <p:sp>
          <p:nvSpPr>
            <p:cNvPr id="27662" name="Text Box 20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th-TH" sz="3000" b="1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27663" name="Text Box 21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en-US" sz="2000" b="1">
                  <a:latin typeface="Courier New" pitchFamily="49" charset="0"/>
                </a:rPr>
                <a:t>y = 5.00 + 0.75i</a:t>
              </a:r>
              <a:endParaRPr lang="th-TH" sz="2200" b="1">
                <a:latin typeface="Courier New" pitchFamily="49" charset="0"/>
              </a:endParaRPr>
            </a:p>
          </p:txBody>
        </p:sp>
      </p:grpSp>
      <p:sp>
        <p:nvSpPr>
          <p:cNvPr id="462870" name="Text Box 22"/>
          <p:cNvSpPr txBox="1">
            <a:spLocks noChangeArrowheads="1"/>
          </p:cNvSpPr>
          <p:nvPr/>
        </p:nvSpPr>
        <p:spPr bwMode="auto">
          <a:xfrm>
            <a:off x="4787900" y="2205038"/>
            <a:ext cx="990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algn="ctr" eaLnBrk="0" hangingPunct="0"/>
            <a:r>
              <a:rPr lang="th-TH" sz="2200" b="1">
                <a:latin typeface="Courier New" pitchFamily="49" charset="0"/>
              </a:rPr>
              <a:t>4</a:t>
            </a:r>
          </a:p>
        </p:txBody>
      </p:sp>
      <p:sp>
        <p:nvSpPr>
          <p:cNvPr id="462871" name="Text Box 23"/>
          <p:cNvSpPr txBox="1">
            <a:spLocks noChangeArrowheads="1"/>
          </p:cNvSpPr>
          <p:nvPr/>
        </p:nvSpPr>
        <p:spPr bwMode="auto">
          <a:xfrm>
            <a:off x="4572000" y="2667000"/>
            <a:ext cx="990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algn="ctr" eaLnBrk="0" hangingPunct="0"/>
            <a:r>
              <a:rPr lang="th-TH" sz="2200" b="1">
                <a:latin typeface="Courier New" pitchFamily="49" charset="0"/>
              </a:rPr>
              <a:t>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462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62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72" grpId="0" animBg="1"/>
      <p:bldP spid="462865" grpId="0" autoUpdateAnimBg="0"/>
      <p:bldP spid="462866" grpId="0" autoUpdateAnimBg="0"/>
      <p:bldP spid="462870" grpId="0" autoUpdateAnimBg="0"/>
      <p:bldP spid="4628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การกำหนดค่ากับ</a:t>
            </a:r>
            <a:r>
              <a:rPr lang="th-TH" dirty="0" smtClean="0"/>
              <a:t>สมาชิก</a:t>
            </a:r>
            <a:r>
              <a:rPr lang="en-US" dirty="0" smtClean="0"/>
              <a:t> </a:t>
            </a:r>
            <a:r>
              <a:rPr lang="en-US" dirty="0" smtClean="0">
                <a:cs typeface="Angsana New" pitchFamily="18" charset="-34"/>
              </a:rPr>
              <a:t>array</a:t>
            </a:r>
            <a:r>
              <a:rPr lang="th-TH" dirty="0" smtClean="0">
                <a:cs typeface="Angsana New" pitchFamily="18" charset="-34"/>
              </a:rPr>
              <a:t> </a:t>
            </a:r>
            <a:r>
              <a:rPr lang="th-TH" dirty="0" smtClean="0"/>
              <a:t>แบบ </a:t>
            </a:r>
            <a:r>
              <a:rPr lang="en-US" dirty="0" smtClean="0">
                <a:cs typeface="Angsana New" pitchFamily="18" charset="-34"/>
              </a:rPr>
              <a:t>char</a:t>
            </a:r>
            <a:endParaRPr lang="th-TH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struct employ {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name</a:t>
            </a:r>
            <a:r>
              <a:rPr lang="th-TH" sz="2400" b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25</a:t>
            </a:r>
            <a:r>
              <a:rPr lang="th-TH" sz="2400" b="1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		            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	            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pay; } </a:t>
            </a:r>
          </a:p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employee;</a:t>
            </a:r>
            <a:r>
              <a:rPr lang="en-US" sz="2400" b="1" smtClean="0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th-TH" sz="2400" b="1" smtClean="0">
              <a:solidFill>
                <a:srgbClr val="FFFF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th-TH" b="1" smtClean="0"/>
              <a:t>การกำหนดค่า</a:t>
            </a:r>
            <a:endParaRPr lang="en-US" b="1" smtClean="0">
              <a:cs typeface="Angsana New" pitchFamily="18" charset="-34"/>
            </a:endParaRPr>
          </a:p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th-TH" sz="24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th-TH" sz="2400" b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32;</a:t>
            </a:r>
          </a:p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th-TH" sz="24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th-TH" sz="2400" b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th-TH" sz="2400" b="1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'X';</a:t>
            </a:r>
            <a:endParaRPr lang="th-TH" sz="2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การให้ค่า</a:t>
            </a:r>
            <a:r>
              <a:rPr lang="th-TH" dirty="0" smtClean="0"/>
              <a:t>แบบ</a:t>
            </a:r>
            <a:r>
              <a:rPr lang="en-US" dirty="0" smtClean="0"/>
              <a:t> </a:t>
            </a:r>
            <a:r>
              <a:rPr lang="en-US" dirty="0" smtClean="0">
                <a:cs typeface="Angsana New" pitchFamily="18" charset="-34"/>
              </a:rPr>
              <a:t>string</a:t>
            </a:r>
            <a:endParaRPr lang="th-TH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b="1" dirty="0" smtClean="0"/>
              <a:t>  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address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    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name[30];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detail[50];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age;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telephone[10];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address input;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	strcpy(input.name, “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Mr.A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th-TH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strcpy(input.detail, "1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Phayathai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Angsana New" pitchFamily="18" charset="-34"/>
              </a:rPr>
              <a:t>bangkok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th-TH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input.age=20;</a:t>
            </a:r>
            <a:br>
              <a:rPr lang="th-TH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strcpy(input.telephone, "212895");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การคัดลอกค่าของตัวแปรสตรัคเจอร์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z="4400" smtClean="0"/>
              <a:t>	</a:t>
            </a:r>
            <a:endParaRPr lang="th-TH" sz="5400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395536" y="1268760"/>
            <a:ext cx="8496944" cy="476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th-TH" dirty="0">
                <a:latin typeface="TH SarabunPSK" pitchFamily="34" charset="-34"/>
                <a:cs typeface="TH SarabunPSK" pitchFamily="34" charset="-34"/>
              </a:rPr>
              <a:t>การคัดลอก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(Copy)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ค่าของตัวแปรสตรัคเจอร์ชนิดเดียวกัน สามารถทำได้โดยใช้เครื่องหมาย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"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= "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  เช่น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1800" dirty="0"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  <a:cs typeface="Cordia New" pitchFamily="34" charset="-34"/>
              </a:rPr>
              <a:t>struct</a:t>
            </a:r>
            <a:r>
              <a:rPr lang="en-US" sz="2000" b="1" dirty="0">
                <a:latin typeface="Courier New" pitchFamily="49" charset="0"/>
                <a:cs typeface="Cordia New" pitchFamily="34" charset="-34"/>
              </a:rPr>
              <a:t> date {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 dirty="0">
                <a:latin typeface="Courier New" pitchFamily="49" charset="0"/>
                <a:cs typeface="Cordia New" pitchFamily="34" charset="-34"/>
              </a:rPr>
              <a:t>    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  <a:cs typeface="Cordia New" pitchFamily="34" charset="-34"/>
              </a:rPr>
              <a:t>int</a:t>
            </a:r>
            <a:r>
              <a:rPr lang="en-US" sz="2000" b="1" dirty="0">
                <a:latin typeface="Courier New" pitchFamily="49" charset="0"/>
                <a:cs typeface="Cordia New" pitchFamily="34" charset="-34"/>
              </a:rPr>
              <a:t> </a:t>
            </a:r>
            <a:r>
              <a:rPr lang="en-US" sz="2000" b="1" dirty="0" err="1">
                <a:latin typeface="Courier New" pitchFamily="49" charset="0"/>
                <a:cs typeface="Cordia New" pitchFamily="34" charset="-34"/>
              </a:rPr>
              <a:t>day,month,year</a:t>
            </a:r>
            <a:r>
              <a:rPr lang="en-US" sz="2000" b="1" dirty="0">
                <a:latin typeface="Courier New" pitchFamily="49" charset="0"/>
                <a:cs typeface="Cordia New" pitchFamily="34" charset="-34"/>
              </a:rPr>
              <a:t>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 dirty="0">
                <a:latin typeface="Courier New" pitchFamily="49" charset="0"/>
                <a:cs typeface="Cordia New" pitchFamily="34" charset="-34"/>
              </a:rPr>
              <a:t>  } d1, d2;</a:t>
            </a:r>
            <a:endParaRPr lang="en-US" sz="1800" b="1" dirty="0">
              <a:latin typeface="Courier New" pitchFamily="49" charset="0"/>
              <a:cs typeface="Cordia New" pitchFamily="34" charset="-34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dirty="0" err="1">
                <a:latin typeface="TH SarabunPSK" pitchFamily="34" charset="-34"/>
                <a:cs typeface="TH SarabunPSK" pitchFamily="34" charset="-34"/>
              </a:rPr>
              <a:t>แทนที่จะกำหนดค่าสมาชิกทีละตัว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dirty="0"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2000" b="1" dirty="0">
                <a:latin typeface="Courier New" pitchFamily="49" charset="0"/>
                <a:cs typeface="Cordia New" pitchFamily="34" charset="-34"/>
              </a:rPr>
              <a:t>d2.day = d1.day;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 dirty="0">
                <a:latin typeface="Courier New" pitchFamily="49" charset="0"/>
                <a:cs typeface="Cordia New" pitchFamily="34" charset="-34"/>
              </a:rPr>
              <a:t>  d2.month = d1.month;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 dirty="0">
                <a:latin typeface="Courier New" pitchFamily="49" charset="0"/>
                <a:cs typeface="Cordia New" pitchFamily="34" charset="-34"/>
              </a:rPr>
              <a:t>  d2.year = d1.year;</a:t>
            </a:r>
            <a:endParaRPr lang="en-US" sz="2000" b="1" dirty="0">
              <a:latin typeface="Cordia New" pitchFamily="34" charset="-34"/>
              <a:cs typeface="Cordia New" pitchFamily="34" charset="-34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th-TH" dirty="0">
                <a:latin typeface="TH SarabunPSK" pitchFamily="34" charset="-34"/>
                <a:cs typeface="TH SarabunPSK" pitchFamily="34" charset="-34"/>
              </a:rPr>
              <a:t>สามารถกำหนดค่าเป็นตัวแปรสตรัคเจอร์ได้เลย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1800" dirty="0"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2000" b="1" dirty="0">
                <a:latin typeface="Courier New" pitchFamily="49" charset="0"/>
                <a:cs typeface="Cordia New" pitchFamily="34" charset="-34"/>
              </a:rPr>
              <a:t>d2 = d1;</a:t>
            </a:r>
            <a:endParaRPr lang="th-TH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สตรัคเจอร์ที่มีสมาชิกเป็นสตรัคเจอร์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z="4400" smtClean="0"/>
              <a:t>	</a:t>
            </a:r>
            <a:endParaRPr lang="th-TH" sz="540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04800" y="1524000"/>
            <a:ext cx="4038600" cy="464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struct date 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{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  int day;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  int month;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  int year;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};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struct person     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{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char name[30];  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latin typeface="Courier New" pitchFamily="49" charset="0"/>
                <a:cs typeface="Cordia New" pitchFamily="34" charset="-34"/>
              </a:rPr>
              <a:t>  struct date birthday;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};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356100" y="1524000"/>
            <a:ext cx="45593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sz="20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</a:t>
            </a:r>
            <a:r>
              <a:rPr lang="en-US" sz="2200" b="1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struct person p1;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</a:t>
            </a:r>
            <a:r>
              <a:rPr lang="en-US" sz="20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strcpy(p1.name,"Somchai");      </a:t>
            </a:r>
            <a:endParaRPr lang="en-US" sz="2200" b="1">
              <a:solidFill>
                <a:srgbClr val="284C6A"/>
              </a:solidFill>
              <a:latin typeface="Courier New" pitchFamily="49" charset="0"/>
              <a:cs typeface="Cordia New" pitchFamily="34" charset="-34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>
                <a:solidFill>
                  <a:srgbClr val="FFFF00"/>
                </a:solidFill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2200" b="1">
                <a:latin typeface="Courier New" pitchFamily="49" charset="0"/>
                <a:cs typeface="Cordia New" pitchFamily="34" charset="-34"/>
              </a:rPr>
              <a:t>p1.birthday.day = 10;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>
                <a:latin typeface="Courier New" pitchFamily="49" charset="0"/>
                <a:cs typeface="Cordia New" pitchFamily="34" charset="-34"/>
              </a:rPr>
              <a:t>  p1.birthday.month = 3;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>
                <a:latin typeface="Courier New" pitchFamily="49" charset="0"/>
                <a:cs typeface="Cordia New" pitchFamily="34" charset="-34"/>
              </a:rPr>
              <a:t>  p1.birthday.year = 1992;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การกำหนดค่าเริ่มต้นให้กับตัวแปรสตรัคเจอร์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z="4400" smtClean="0"/>
              <a:t>	</a:t>
            </a:r>
            <a:endParaRPr lang="th-TH" sz="540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7544" y="1295400"/>
            <a:ext cx="814781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ใช้เครื่องหมาย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{  }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คร่อมค่าเริ่มต้นทั้งหมด และใช้เครื่องหมาย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,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คั่นระหว่างค่าของสมาชิกแต่ละตัว ตัวอย่างเช่น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2200" b="1" dirty="0" err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struct</a:t>
            </a: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date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{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 </a:t>
            </a:r>
            <a:r>
              <a:rPr lang="en-US" sz="2200" b="1" dirty="0" err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int</a:t>
            </a: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day;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 </a:t>
            </a:r>
            <a:r>
              <a:rPr lang="en-US" sz="2200" b="1" dirty="0" err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int</a:t>
            </a: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month;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 </a:t>
            </a:r>
            <a:r>
              <a:rPr lang="en-US" sz="2200" b="1" dirty="0" err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int</a:t>
            </a: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year;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} 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2200" b="1" dirty="0" err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struct</a:t>
            </a:r>
            <a:r>
              <a:rPr lang="en-US" sz="22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date d1 = </a:t>
            </a:r>
            <a:r>
              <a:rPr lang="en-US" sz="2200" b="1" dirty="0">
                <a:latin typeface="Courier New" pitchFamily="49" charset="0"/>
                <a:cs typeface="Cordia New" pitchFamily="34" charset="-34"/>
              </a:rPr>
              <a:t>{10,5,1992};</a:t>
            </a:r>
            <a:endParaRPr lang="en-US" sz="2000" b="1" dirty="0">
              <a:latin typeface="Courier New" pitchFamily="49" charset="0"/>
              <a:cs typeface="Cordia New" pitchFamily="34" charset="-34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endParaRPr lang="th-TH" sz="3200" b="1" dirty="0">
              <a:latin typeface="Cordia New" pitchFamily="34" charset="-34"/>
              <a:cs typeface="Cordia New" pitchFamily="34" charset="-34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4724400" y="2478088"/>
            <a:ext cx="2667000" cy="1789112"/>
            <a:chOff x="1632" y="2448"/>
            <a:chExt cx="1680" cy="1127"/>
          </a:xfrm>
        </p:grpSpPr>
        <p:sp>
          <p:nvSpPr>
            <p:cNvPr id="32775" name="Text Box 6"/>
            <p:cNvSpPr txBox="1">
              <a:spLocks noChangeArrowheads="1"/>
            </p:cNvSpPr>
            <p:nvPr/>
          </p:nvSpPr>
          <p:spPr bwMode="auto">
            <a:xfrm>
              <a:off x="1632" y="2717"/>
              <a:ext cx="778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day</a:t>
              </a:r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2400" y="2717"/>
              <a:ext cx="912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solidFill>
                    <a:srgbClr val="3333CC"/>
                  </a:solidFill>
                  <a:latin typeface="Courier New" pitchFamily="49" charset="0"/>
                </a:rPr>
                <a:t>10</a:t>
              </a:r>
            </a:p>
          </p:txBody>
        </p:sp>
        <p:sp>
          <p:nvSpPr>
            <p:cNvPr id="32777" name="Text Box 8"/>
            <p:cNvSpPr txBox="1">
              <a:spLocks noChangeArrowheads="1"/>
            </p:cNvSpPr>
            <p:nvPr/>
          </p:nvSpPr>
          <p:spPr bwMode="auto">
            <a:xfrm>
              <a:off x="1632" y="3005"/>
              <a:ext cx="778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month</a:t>
              </a:r>
            </a:p>
          </p:txBody>
        </p:sp>
        <p:sp>
          <p:nvSpPr>
            <p:cNvPr id="32778" name="Text Box 9"/>
            <p:cNvSpPr txBox="1">
              <a:spLocks noChangeArrowheads="1"/>
            </p:cNvSpPr>
            <p:nvPr/>
          </p:nvSpPr>
          <p:spPr bwMode="auto">
            <a:xfrm>
              <a:off x="2400" y="3005"/>
              <a:ext cx="912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solidFill>
                    <a:srgbClr val="3333CC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2247" y="2448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d1</a:t>
              </a:r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1632" y="3288"/>
              <a:ext cx="778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year</a:t>
              </a: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2400" y="3288"/>
              <a:ext cx="912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solidFill>
                    <a:srgbClr val="3333CC"/>
                  </a:solidFill>
                  <a:latin typeface="Courier New" pitchFamily="49" charset="0"/>
                </a:rPr>
                <a:t>1992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กลุ่มข้อมูลชนิดโครงสร้าง</a:t>
            </a:r>
            <a:r>
              <a:rPr lang="en-US" dirty="0" smtClean="0">
                <a:cs typeface="Angsana New" pitchFamily="18" charset="-34"/>
              </a:rPr>
              <a:t>(Structure)</a:t>
            </a:r>
            <a:endParaRPr lang="th-TH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sz="3000" smtClean="0"/>
              <a:t>สตรัคเจอร์ หรือกลุ่มข้อมูลชนิดโครงสร้าง (Structure </a:t>
            </a:r>
            <a:r>
              <a:rPr lang="en-US" sz="3000" smtClean="0">
                <a:cs typeface="Cordia New" pitchFamily="34" charset="-34"/>
              </a:rPr>
              <a:t>/ struct</a:t>
            </a:r>
            <a:r>
              <a:rPr lang="th-TH" sz="3000" smtClean="0"/>
              <a:t> ) </a:t>
            </a:r>
          </a:p>
          <a:p>
            <a:pPr lvl="1"/>
            <a:r>
              <a:rPr lang="th-TH" sz="2400" smtClean="0"/>
              <a:t>เป็นการประกาศหน่วยของข้อมูลใหม่ที่เกิดจากการรวมกลุ่มของข้อมูล เป็นโครงสร้าง โดยข้อมูลซึ่งเป็นสมาชิกของโครงสร้างใหม่ อาจมีหลายตัว และเป็นชนิดเดียวกันหรือต่างชนิดกันก็ได้ เช่น  มีสมาชิกเป็นจำนวนเต็ม ทศนิยม และอักขระ ได้ </a:t>
            </a:r>
          </a:p>
          <a:p>
            <a:pPr lvl="1"/>
            <a:r>
              <a:rPr lang="th-TH" sz="2400" smtClean="0"/>
              <a:t>สตรัคเจอร์ อาจมีสมาชิกที่เป็นอาร์เรย์ หรือแม้แต่สตรัคเจอร์ด้วยก็ได้   </a:t>
            </a:r>
          </a:p>
          <a:p>
            <a:r>
              <a:rPr lang="th-TH" sz="3000" smtClean="0"/>
              <a:t>ข้อมูลพื้นฐาน (</a:t>
            </a:r>
            <a:r>
              <a:rPr lang="en-US" sz="3000" smtClean="0">
                <a:cs typeface="Cordia New" pitchFamily="34" charset="-34"/>
              </a:rPr>
              <a:t>simple data</a:t>
            </a:r>
            <a:r>
              <a:rPr lang="th-TH" sz="3000" smtClean="0"/>
              <a:t>) </a:t>
            </a:r>
          </a:p>
          <a:p>
            <a:pPr lvl="1"/>
            <a:r>
              <a:rPr lang="th-TH" sz="2600" smtClean="0"/>
              <a:t> </a:t>
            </a:r>
            <a:r>
              <a:rPr lang="en-US" sz="2600" smtClean="0">
                <a:cs typeface="Cordia New" pitchFamily="34" charset="-34"/>
              </a:rPr>
              <a:t>int, unsigned int, char, float, double, long </a:t>
            </a:r>
            <a:r>
              <a:rPr lang="th-TH" sz="2600" smtClean="0"/>
              <a:t>เป็นต้น</a:t>
            </a:r>
            <a:endParaRPr lang="en-US" sz="2600" smtClean="0">
              <a:cs typeface="Cordia New" pitchFamily="34" charset="-34"/>
            </a:endParaRPr>
          </a:p>
          <a:p>
            <a:r>
              <a:rPr lang="th-TH" sz="3000" smtClean="0"/>
              <a:t>ข้อมูลซับซ้อน (</a:t>
            </a:r>
            <a:r>
              <a:rPr lang="en-US" sz="3000" smtClean="0">
                <a:cs typeface="Cordia New" pitchFamily="34" charset="-34"/>
              </a:rPr>
              <a:t>complex data</a:t>
            </a:r>
            <a:r>
              <a:rPr lang="th-TH" sz="3000" smtClean="0"/>
              <a:t>) </a:t>
            </a:r>
          </a:p>
          <a:p>
            <a:pPr lvl="1"/>
            <a:r>
              <a:rPr lang="th-TH" sz="2600" smtClean="0"/>
              <a:t> </a:t>
            </a:r>
            <a:r>
              <a:rPr lang="en-US" sz="2600" smtClean="0">
                <a:cs typeface="Cordia New" pitchFamily="34" charset="-34"/>
              </a:rPr>
              <a:t>array, structure &amp; union</a:t>
            </a:r>
            <a:endParaRPr lang="th-TH" sz="26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การกำหนดค่าเริ่มต้นให้กับตัวแปรสตรัคเจอร์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z="4400" smtClean="0"/>
              <a:t>	</a:t>
            </a:r>
            <a:endParaRPr lang="th-TH" sz="54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42963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00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22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struct subject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{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 char name[20];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 int credit;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  char grade;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200" b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 } s1 = {"Physics I",3,'A'};</a:t>
            </a:r>
            <a:endParaRPr lang="en-US" sz="2000" b="1">
              <a:solidFill>
                <a:srgbClr val="284C6A"/>
              </a:solidFill>
              <a:latin typeface="Courier New" pitchFamily="49" charset="0"/>
              <a:cs typeface="Cordia New" pitchFamily="34" charset="-34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endParaRPr lang="th-TH" sz="3200" b="1">
              <a:solidFill>
                <a:srgbClr val="284C6A"/>
              </a:solidFill>
              <a:latin typeface="Cordia New" pitchFamily="34" charset="-34"/>
              <a:cs typeface="Cordia New" pitchFamily="34" charset="-34"/>
            </a:endParaRP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2667000" y="3849688"/>
            <a:ext cx="3276600" cy="1865312"/>
            <a:chOff x="1632" y="2400"/>
            <a:chExt cx="2064" cy="1175"/>
          </a:xfrm>
        </p:grpSpPr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1632" y="2717"/>
              <a:ext cx="778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name</a:t>
              </a:r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2400" y="2717"/>
              <a:ext cx="129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solidFill>
                    <a:schemeClr val="accent2"/>
                  </a:solidFill>
                  <a:latin typeface="Courier New" pitchFamily="49" charset="0"/>
                </a:rPr>
                <a:t>Physics I</a:t>
              </a:r>
            </a:p>
          </p:txBody>
        </p:sp>
        <p:sp>
          <p:nvSpPr>
            <p:cNvPr id="33801" name="Text Box 8"/>
            <p:cNvSpPr txBox="1">
              <a:spLocks noChangeArrowheads="1"/>
            </p:cNvSpPr>
            <p:nvPr/>
          </p:nvSpPr>
          <p:spPr bwMode="auto">
            <a:xfrm>
              <a:off x="1632" y="3005"/>
              <a:ext cx="778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credit</a:t>
              </a: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2400" y="3005"/>
              <a:ext cx="1296" cy="271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 dirty="0" smtClean="0">
                  <a:solidFill>
                    <a:schemeClr val="accent2"/>
                  </a:solidFill>
                  <a:latin typeface="Courier New" pitchFamily="49" charset="0"/>
                </a:rPr>
                <a:t>3</a:t>
              </a:r>
              <a:endParaRPr lang="th-TH" sz="2200" b="1" dirty="0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33803" name="Text Box 10"/>
            <p:cNvSpPr txBox="1">
              <a:spLocks noChangeArrowheads="1"/>
            </p:cNvSpPr>
            <p:nvPr/>
          </p:nvSpPr>
          <p:spPr bwMode="auto">
            <a:xfrm>
              <a:off x="2263" y="2400"/>
              <a:ext cx="330" cy="271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 dirty="0" smtClean="0">
                  <a:latin typeface="Courier New" pitchFamily="49" charset="0"/>
                </a:rPr>
                <a:t>s</a:t>
              </a:r>
              <a:r>
                <a:rPr lang="en-US" sz="2200" b="1" dirty="0" smtClean="0">
                  <a:latin typeface="Courier New" pitchFamily="49" charset="0"/>
                </a:rPr>
                <a:t>1</a:t>
              </a:r>
              <a:endParaRPr lang="th-TH" sz="2200" b="1" dirty="0">
                <a:latin typeface="Courier New" pitchFamily="49" charset="0"/>
              </a:endParaRPr>
            </a:p>
          </p:txBody>
        </p:sp>
        <p:sp>
          <p:nvSpPr>
            <p:cNvPr id="33804" name="Text Box 11"/>
            <p:cNvSpPr txBox="1">
              <a:spLocks noChangeArrowheads="1"/>
            </p:cNvSpPr>
            <p:nvPr/>
          </p:nvSpPr>
          <p:spPr bwMode="auto">
            <a:xfrm>
              <a:off x="1632" y="3288"/>
              <a:ext cx="778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grade</a:t>
              </a:r>
            </a:p>
          </p:txBody>
        </p:sp>
        <p:sp>
          <p:nvSpPr>
            <p:cNvPr id="33805" name="Text Box 12"/>
            <p:cNvSpPr txBox="1">
              <a:spLocks noChangeArrowheads="1"/>
            </p:cNvSpPr>
            <p:nvPr/>
          </p:nvSpPr>
          <p:spPr bwMode="auto">
            <a:xfrm>
              <a:off x="2400" y="3288"/>
              <a:ext cx="129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7188" y="1071563"/>
            <a:ext cx="86106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sz="2400" b="1" u="sng" dirty="0">
                <a:latin typeface="Cordia New" pitchFamily="34" charset="-34"/>
              </a:rPr>
              <a:t>ตัวอย่าง</a:t>
            </a:r>
            <a:r>
              <a:rPr lang="en-US" sz="2400" b="1" u="sng" dirty="0">
                <a:latin typeface="Cordia New" pitchFamily="34" charset="-34"/>
              </a:rPr>
              <a:t>.</a:t>
            </a:r>
            <a:r>
              <a:rPr lang="en-US" sz="2400" b="1" dirty="0">
                <a:latin typeface="Cordia New" pitchFamily="34" charset="-34"/>
              </a:rPr>
              <a:t> </a:t>
            </a:r>
            <a:r>
              <a:rPr lang="en-US" sz="2400" b="1" dirty="0" err="1">
                <a:latin typeface="Cordia New" pitchFamily="34" charset="-34"/>
              </a:rPr>
              <a:t>printf</a:t>
            </a:r>
            <a:r>
              <a:rPr lang="en-US" sz="2400" b="1" dirty="0">
                <a:latin typeface="Cordia New" pitchFamily="34" charset="-34"/>
              </a:rPr>
              <a:t> </a:t>
            </a:r>
            <a:r>
              <a:rPr lang="th-TH" sz="2400" b="1" dirty="0">
                <a:latin typeface="Cordia New" pitchFamily="34" charset="-34"/>
              </a:rPr>
              <a:t>กับ ตัวแปร </a:t>
            </a:r>
            <a:r>
              <a:rPr lang="en-US" sz="2400" b="1" dirty="0" err="1">
                <a:latin typeface="Cordia New" pitchFamily="34" charset="-34"/>
              </a:rPr>
              <a:t>struct</a:t>
            </a:r>
            <a:r>
              <a:rPr lang="en-US" sz="2400" b="1" dirty="0">
                <a:latin typeface="Cordia New" pitchFamily="34" charset="-34"/>
              </a:rPr>
              <a:t> </a:t>
            </a:r>
            <a:r>
              <a:rPr lang="th-TH" sz="2400" b="1" dirty="0">
                <a:latin typeface="Cordia New" pitchFamily="34" charset="-34"/>
              </a:rPr>
              <a:t>ทั้งหมด</a:t>
            </a:r>
            <a:endParaRPr lang="en-US" b="1" dirty="0">
              <a:latin typeface="Cordia New" pitchFamily="34" charset="-34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h&gt;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{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30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detail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50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age;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telephone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} address,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newAddress</a:t>
            </a:r>
            <a:r>
              <a:rPr lang="th-TH" sz="1800" b="1" dirty="0">
                <a:latin typeface="Courier New" pitchFamily="49" charset="0"/>
              </a:rPr>
              <a:t> 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newUser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th-TH" sz="1800" b="1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th-TH" sz="1800" b="1" dirty="0">
                <a:latin typeface="Courier New" pitchFamily="49" charset="0"/>
              </a:rPr>
              <a:t> 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Samsennai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Phayathai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Bangkok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,20,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212895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th-TH" sz="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th-TH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th-TH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Display address of data groups </a:t>
            </a:r>
            <a:r>
              <a:rPr lang="th-TH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Address of address variable is </a:t>
            </a:r>
            <a:r>
              <a:rPr lang="th-TH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\n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                     &amp;address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Address of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newAddress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variable is </a:t>
            </a:r>
            <a:r>
              <a:rPr lang="th-TH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\n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                     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newAddress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th-TH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“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newAddress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%d\n”,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newAddress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return 0;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4800600" y="1066800"/>
            <a:ext cx="4343400" cy="1579563"/>
            <a:chOff x="3552" y="1584"/>
            <a:chExt cx="2064" cy="944"/>
          </a:xfrm>
        </p:grpSpPr>
        <p:sp>
          <p:nvSpPr>
            <p:cNvPr id="34823" name="Text Box 4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th-TH" sz="3000" b="1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34824" name="Text Box 5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60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</a:rPr>
                <a:t>Address of address:0022FF10</a:t>
              </a:r>
            </a:p>
            <a:p>
              <a:pPr eaLnBrk="0" hangingPunct="0"/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</a:rPr>
                <a:t>Address of address:0022FEB0</a:t>
              </a:r>
            </a:p>
            <a:p>
              <a:pPr eaLnBrk="0" hangingPunct="0"/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</a:rPr>
                <a:t>sizeof newAddress = 96</a:t>
              </a:r>
              <a:endParaRPr lang="th-TH" sz="2000" b="1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</p:grpSp>
      <p:sp>
        <p:nvSpPr>
          <p:cNvPr id="3482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การกำหนดค่าเริ่มต้นให้กับตัวแปรสตรัคเจอร์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การเปรียบเทียบค่าของตัวแปรสตรัคเจอร์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ในการเปรียบเทียบค่าของตัวแปรสตรัคเจอร์นั้น ให้เปรียบเทียบค่าของสมาชิกแต่ละตัว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จะนำตัวแปรสตรัคเจอร์สตรัคเจอร์มาเปรียบเทียบกันโดยตรง</a:t>
            </a:r>
            <a:r>
              <a:rPr lang="th-TH" u="sng" dirty="0" smtClean="0"/>
              <a:t>ไม่ได้ </a:t>
            </a:r>
            <a:r>
              <a:rPr lang="th-TH" dirty="0" smtClean="0"/>
              <a:t>เช่น หากมีการตัวแปรชนิด </a:t>
            </a:r>
            <a:r>
              <a:rPr lang="en-US" dirty="0" err="1" smtClean="0">
                <a:cs typeface="Angsana New" pitchFamily="18" charset="-34"/>
              </a:rPr>
              <a:t>struct</a:t>
            </a:r>
            <a:r>
              <a:rPr lang="en-US" dirty="0" smtClean="0">
                <a:cs typeface="Angsana New" pitchFamily="18" charset="-34"/>
              </a:rPr>
              <a:t> date </a:t>
            </a:r>
            <a:r>
              <a:rPr lang="th-TH" dirty="0" smtClean="0"/>
              <a:t>ชื่อว่า </a:t>
            </a:r>
            <a:r>
              <a:rPr lang="en-US" dirty="0" smtClean="0">
                <a:cs typeface="Angsana New" pitchFamily="18" charset="-34"/>
              </a:rPr>
              <a:t>d1 </a:t>
            </a:r>
            <a:r>
              <a:rPr lang="th-TH" dirty="0" smtClean="0"/>
              <a:t>และ d2</a:t>
            </a:r>
            <a:endParaRPr lang="th-TH" u="sng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Angsana New" pitchFamily="18" charset="-34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date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Angsana New" pitchFamily="18" charset="-34"/>
              </a:rPr>
              <a:t>day,month,year</a:t>
            </a:r>
            <a:endParaRPr lang="en-US" sz="22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 } d1,d2;</a:t>
            </a:r>
            <a:endParaRPr lang="en-US" b="1" dirty="0" smtClean="0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th-TH" dirty="0" smtClean="0"/>
              <a:t>จะนำ </a:t>
            </a:r>
            <a:r>
              <a:rPr lang="en-US" dirty="0" smtClean="0">
                <a:cs typeface="Angsana New" pitchFamily="18" charset="-34"/>
              </a:rPr>
              <a:t>d1 </a:t>
            </a:r>
            <a:r>
              <a:rPr lang="th-TH" dirty="0" smtClean="0"/>
              <a:t>และ </a:t>
            </a:r>
            <a:r>
              <a:rPr lang="en-US" dirty="0" smtClean="0">
                <a:cs typeface="Angsana New" pitchFamily="18" charset="-34"/>
              </a:rPr>
              <a:t>d2 </a:t>
            </a:r>
            <a:r>
              <a:rPr lang="th-TH" dirty="0" smtClean="0"/>
              <a:t>มาเปรียบเทียบกันโดยตรงไม่ได้</a:t>
            </a:r>
            <a:endParaRPr lang="en-US" dirty="0" smtClean="0">
              <a:cs typeface="Angsana New" pitchFamily="18" charset="-34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if(d1 == d2)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b="1" dirty="0" smtClean="0">
                <a:cs typeface="Angsana New" pitchFamily="18" charset="-34"/>
              </a:rPr>
              <a:t>(“d1 is the same date as d2”);</a:t>
            </a:r>
            <a:endParaRPr lang="th-TH" b="1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50132" y="4286706"/>
            <a:ext cx="139654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sz="8800" b="1" dirty="0" smtClean="0">
                <a:solidFill>
                  <a:srgbClr val="FF6600"/>
                </a:solidFill>
                <a:latin typeface="Angsana New" pitchFamily="18" charset="-34"/>
                <a:sym typeface="Wingdings 2"/>
              </a:rPr>
              <a:t></a:t>
            </a:r>
            <a:endParaRPr lang="th-TH" sz="8000" b="1" dirty="0">
              <a:solidFill>
                <a:srgbClr val="FF6600"/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smtClean="0"/>
              <a:t>การกำหนดชนิดตัวแปรใหม่ </a:t>
            </a:r>
            <a:r>
              <a:rPr lang="en-US" sz="3600" smtClean="0">
                <a:cs typeface="Cordia New" pitchFamily="34" charset="-34"/>
              </a:rPr>
              <a:t>(Type Definition)</a:t>
            </a:r>
            <a:endParaRPr lang="th-TH" sz="36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sz="3000" dirty="0" smtClean="0"/>
              <a:t>ในภาษาซี สามารถกำหนดชนิดตัวแปรขึ้นมาใหม่ได้ โดยใช้คำสั่ง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(type definition)</a:t>
            </a:r>
          </a:p>
          <a:p>
            <a:pPr>
              <a:lnSpc>
                <a:spcPct val="90000"/>
              </a:lnSpc>
            </a:pPr>
            <a:r>
              <a:rPr lang="th-TH" sz="3000" dirty="0" smtClean="0"/>
              <a:t>รูปแบบ</a:t>
            </a:r>
            <a:r>
              <a:rPr lang="en-US" sz="3000" dirty="0" smtClean="0">
                <a:cs typeface="Angsana New" pitchFamily="18" charset="-34"/>
              </a:rPr>
              <a:t>: </a:t>
            </a:r>
            <a:r>
              <a:rPr lang="en-US" sz="3000" dirty="0" err="1" smtClean="0">
                <a:cs typeface="Angsana New" pitchFamily="18" charset="-34"/>
              </a:rPr>
              <a:t>typedef</a:t>
            </a:r>
            <a:r>
              <a:rPr lang="en-US" sz="3000" dirty="0" smtClean="0">
                <a:cs typeface="Angsana New" pitchFamily="18" charset="-34"/>
              </a:rPr>
              <a:t>  </a:t>
            </a:r>
            <a:r>
              <a:rPr lang="th-TH" sz="3000" dirty="0" smtClean="0"/>
              <a:t>ชนิดตัวแปรที่มีอยู่แล้ว  ชนิดตัวแปรใหม่</a:t>
            </a:r>
            <a:r>
              <a:rPr lang="th-TH" sz="3000" dirty="0" smtClean="0">
                <a:solidFill>
                  <a:srgbClr val="FFFF00"/>
                </a:solidFill>
              </a:rPr>
              <a:t>;</a:t>
            </a:r>
            <a:r>
              <a:rPr lang="th-TH" sz="3000" dirty="0" smtClean="0"/>
              <a:t>   เช่น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900" dirty="0" smtClean="0"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my_int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3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h-TH" sz="3000" dirty="0" smtClean="0"/>
              <a:t>รูปแบบการใช้ </a:t>
            </a:r>
            <a:r>
              <a:rPr lang="en-US" sz="3000" dirty="0" err="1" smtClean="0">
                <a:cs typeface="Angsana New" pitchFamily="18" charset="-34"/>
              </a:rPr>
              <a:t>typedef</a:t>
            </a:r>
            <a:r>
              <a:rPr lang="en-US" sz="3000" dirty="0" smtClean="0">
                <a:cs typeface="Angsana New" pitchFamily="18" charset="-34"/>
              </a:rPr>
              <a:t> </a:t>
            </a:r>
            <a:r>
              <a:rPr lang="th-TH" sz="3000" dirty="0" smtClean="0"/>
              <a:t>ร่วมกับการนิยามสตรัคเจอร์</a:t>
            </a:r>
            <a:r>
              <a:rPr lang="en-US" sz="3000" dirty="0" smtClean="0">
                <a:cs typeface="Angsana New" pitchFamily="18" charset="-34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900" dirty="0" smtClean="0">
                <a:latin typeface="Courier New" pitchFamily="49" charset="0"/>
                <a:cs typeface="Angsana New" pitchFamily="18" charset="-34"/>
              </a:rPr>
              <a:t>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th-TH" sz="2000" b="1" dirty="0" smtClean="0">
                <a:latin typeface="Courier New" pitchFamily="49" charset="0"/>
              </a:rPr>
              <a:t>ชนิดตัวแปร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 smtClean="0">
                <a:latin typeface="Courier New" pitchFamily="49" charset="0"/>
              </a:rPr>
              <a:t>ชื่อตัวแปรที่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	</a:t>
            </a:r>
            <a:r>
              <a:rPr lang="th-TH" sz="2000" b="1" dirty="0" smtClean="0">
                <a:latin typeface="Courier New" pitchFamily="49" charset="0"/>
              </a:rPr>
              <a:t>ชนิดตัวแปร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 smtClean="0">
                <a:latin typeface="Courier New" pitchFamily="49" charset="0"/>
              </a:rPr>
              <a:t>ชื่อตัวแปรที่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	</a:t>
            </a:r>
            <a:r>
              <a:rPr lang="th-TH" sz="2000" b="1" dirty="0" smtClean="0">
                <a:latin typeface="Courier New" pitchFamily="49" charset="0"/>
              </a:rPr>
              <a:t>ชนิดตัวแปร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 smtClean="0">
                <a:latin typeface="Courier New" pitchFamily="49" charset="0"/>
              </a:rPr>
              <a:t>ชื่อตัวแปรที่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th-TH" sz="1900" b="1" dirty="0" smtClean="0">
                <a:solidFill>
                  <a:srgbClr val="0000FF"/>
                </a:solidFill>
                <a:latin typeface="Courier New" pitchFamily="49" charset="0"/>
              </a:rPr>
              <a:t>ชนิดตัวแปรใหม่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th-TH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การกำหนดชนิดตัวแปรใหม่ </a:t>
            </a:r>
            <a:r>
              <a:rPr lang="en-US" smtClean="0">
                <a:cs typeface="Cordia New" pitchFamily="34" charset="-34"/>
              </a:rPr>
              <a:t>(Type Definition)</a:t>
            </a:r>
            <a:endParaRPr lang="th-TH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ตัวอย่างเช่น</a:t>
            </a:r>
          </a:p>
          <a:p>
            <a:endParaRPr lang="en-US" sz="1000" dirty="0" smtClean="0">
              <a:cs typeface="Angsana New" pitchFamily="18" charset="-34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Angsana New" pitchFamily="18" charset="-34"/>
              </a:rPr>
              <a:t>typedef</a:t>
            </a: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Angsana New" pitchFamily="18" charset="-34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 	  </a:t>
            </a:r>
            <a:r>
              <a:rPr lang="en-US" sz="22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Angsana New" pitchFamily="18" charset="-34"/>
              </a:rPr>
              <a:t>day,month,year</a:t>
            </a: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 }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Angsana New" pitchFamily="18" charset="-34"/>
              </a:rPr>
              <a:t>date</a:t>
            </a: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buFontTx/>
              <a:buNone/>
            </a:pPr>
            <a:endParaRPr lang="en-US" sz="1000" dirty="0" smtClean="0">
              <a:cs typeface="Angsana New" pitchFamily="18" charset="-34"/>
            </a:endParaRPr>
          </a:p>
          <a:p>
            <a:r>
              <a:rPr lang="th-TH" dirty="0" smtClean="0"/>
              <a:t>ในการประกาศตัวแปรก็สามารถใช้ชนิดตัวแปรใหม่ได้เลย เช่น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Angsana New" pitchFamily="18" charset="-34"/>
              </a:rPr>
              <a:t>date</a:t>
            </a:r>
            <a:r>
              <a:rPr lang="en-US" sz="2200" b="1" dirty="0" smtClean="0">
                <a:latin typeface="Courier New" pitchFamily="49" charset="0"/>
                <a:cs typeface="Angsana New" pitchFamily="18" charset="-34"/>
              </a:rPr>
              <a:t> d1,d2;</a:t>
            </a:r>
            <a:endParaRPr lang="th-TH" b="1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143000" y="4941168"/>
            <a:ext cx="7389440" cy="9556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th-TH" b="1" dirty="0">
                <a:latin typeface="TH SarabunPSK" pitchFamily="34" charset="-34"/>
                <a:cs typeface="TH SarabunPSK" pitchFamily="34" charset="-34"/>
              </a:rPr>
              <a:t>ข้อสังเกต  เมื่อกำหนดตัวแปรหลังจากการกำหนดด้วย typedef แล้ว </a:t>
            </a:r>
          </a:p>
          <a:p>
            <a:pPr eaLnBrk="0" hangingPunct="0"/>
            <a:r>
              <a:rPr kumimoji="1" lang="th-TH" b="1" dirty="0">
                <a:latin typeface="TH SarabunPSK" pitchFamily="34" charset="-34"/>
                <a:cs typeface="TH SarabunPSK" pitchFamily="34" charset="-34"/>
              </a:rPr>
              <a:t>ไม่ต้องมีคำว่า struct นำหน้าชนิดข้อมูลอีก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smtClean="0"/>
              <a:t>	จงกำหนดชนิดตัวแปรใหม่ชื่อ </a:t>
            </a:r>
            <a:r>
              <a:rPr lang="en-US" smtClean="0">
                <a:cs typeface="Angsana New" pitchFamily="18" charset="-34"/>
              </a:rPr>
              <a:t>Student ซึ่งมีสมาชิก 2 ตัวคือ name </a:t>
            </a:r>
            <a:r>
              <a:rPr lang="th-TH" smtClean="0"/>
              <a:t>ใช้สำหรับเก็บชื่อซึ่งมีความยาวไม่เกิน 30 ตัวอักษร และสมาชิกตัวที่สองชื่อ </a:t>
            </a:r>
            <a:r>
              <a:rPr lang="en-US" smtClean="0">
                <a:cs typeface="Angsana New" pitchFamily="18" charset="-34"/>
              </a:rPr>
              <a:t>faculty </a:t>
            </a:r>
            <a:r>
              <a:rPr lang="th-TH" smtClean="0"/>
              <a:t>ใช้สำหรับเก็บชื่อคณะซึ่งมีความยาวไม่เกิน 15 ตัวอักษร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3048000" y="3429000"/>
            <a:ext cx="3733800" cy="177641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en-US" sz="2200" b="1" dirty="0" err="1">
                <a:latin typeface="Courier New" pitchFamily="49" charset="0"/>
              </a:rPr>
              <a:t>typedef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struct</a:t>
            </a:r>
            <a:endParaRPr lang="en-US" sz="2200" b="1" dirty="0">
              <a:latin typeface="Courier New" pitchFamily="49" charset="0"/>
            </a:endParaRPr>
          </a:p>
          <a:p>
            <a:pPr eaLnBrk="0" hangingPunct="0"/>
            <a:r>
              <a:rPr lang="en-US" sz="22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200" b="1" dirty="0">
                <a:latin typeface="Courier New" pitchFamily="49" charset="0"/>
              </a:rPr>
              <a:t>  char name[31];</a:t>
            </a:r>
          </a:p>
          <a:p>
            <a:pPr eaLnBrk="0" hangingPunct="0"/>
            <a:r>
              <a:rPr lang="en-US" sz="2200" b="1" dirty="0">
                <a:latin typeface="Courier New" pitchFamily="49" charset="0"/>
              </a:rPr>
              <a:t>  char faculty[16];</a:t>
            </a:r>
          </a:p>
          <a:p>
            <a:pPr eaLnBrk="0" hangingPunct="0"/>
            <a:r>
              <a:rPr lang="en-US" sz="2200" b="1" dirty="0">
                <a:latin typeface="Courier New" pitchFamily="49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Student</a:t>
            </a:r>
            <a:r>
              <a:rPr lang="en-US" sz="2200" b="1" dirty="0">
                <a:latin typeface="Courier New" pitchFamily="49" charset="0"/>
              </a:rPr>
              <a:t>;</a:t>
            </a:r>
            <a:endParaRPr lang="th-TH" sz="22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3429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endParaRPr lang="th-TH" b="1" u="sng">
              <a:latin typeface="Angsana New" pitchFamily="18" charset="-34"/>
            </a:endParaRPr>
          </a:p>
          <a:p>
            <a:pPr eaLnBrk="0" hangingPunct="0"/>
            <a:endParaRPr lang="th-TH" sz="2200" b="1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4648200" y="114300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2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3" name="Line 9"/>
          <p:cNvSpPr>
            <a:spLocks noChangeShapeType="1"/>
          </p:cNvSpPr>
          <p:nvPr/>
        </p:nvSpPr>
        <p:spPr bwMode="auto">
          <a:xfrm>
            <a:off x="4419600" y="990600"/>
            <a:ext cx="0" cy="53340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9947" name="Rectangle 16"/>
          <p:cNvSpPr>
            <a:spLocks noChangeArrowheads="1"/>
          </p:cNvSpPr>
          <p:nvPr/>
        </p:nvSpPr>
        <p:spPr bwMode="auto">
          <a:xfrm>
            <a:off x="900113" y="5445125"/>
            <a:ext cx="8077200" cy="9080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sz="18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struct info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infoType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infoType i3,i4;</a:t>
            </a:r>
          </a:p>
        </p:txBody>
      </p:sp>
      <p:sp>
        <p:nvSpPr>
          <p:cNvPr id="39948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smtClean="0"/>
              <a:t>ตัวอย่าง</a:t>
            </a:r>
            <a:r>
              <a:rPr lang="en-US" sz="4400" smtClean="0"/>
              <a:t> </a:t>
            </a:r>
            <a:r>
              <a:rPr lang="th-TH" sz="4400" smtClean="0"/>
              <a:t>การใช้</a:t>
            </a:r>
            <a:r>
              <a:rPr lang="en-US" sz="4400" smtClean="0"/>
              <a:t> typedef </a:t>
            </a:r>
            <a:r>
              <a:rPr lang="th-TH" sz="4400" smtClean="0"/>
              <a:t>กับ </a:t>
            </a:r>
            <a:r>
              <a:rPr lang="en-US" sz="4400" smtClean="0"/>
              <a:t>struct</a:t>
            </a:r>
            <a:endParaRPr lang="th-TH" sz="4400" smtClean="0"/>
          </a:p>
        </p:txBody>
      </p:sp>
      <p:sp>
        <p:nvSpPr>
          <p:cNvPr id="39949" name="Content Placeholder 2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0" hangingPunct="0">
              <a:buFont typeface="Arial" pitchFamily="34" charset="0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info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buFont typeface="Arial" pitchFamily="34" charset="0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info i1, i2;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Font typeface="Arial" pitchFamily="34" charset="0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info j;  </a:t>
            </a:r>
          </a:p>
          <a:p>
            <a:pPr>
              <a:buFont typeface="Arial" pitchFamily="34" charset="0"/>
              <a:buNone/>
            </a:pPr>
            <a:endParaRPr lang="th-TH" sz="1600" dirty="0" smtClean="0">
              <a:latin typeface="Courier New" pitchFamily="49" charset="0"/>
            </a:endParaRPr>
          </a:p>
        </p:txBody>
      </p:sp>
      <p:sp>
        <p:nvSpPr>
          <p:cNvPr id="39950" name="Content Placeholder 2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>
              <a:buFont typeface="Arial" pitchFamily="34" charset="0"/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Info j;</a:t>
            </a:r>
          </a:p>
          <a:p>
            <a:pPr eaLnBrk="0" hangingPunct="0">
              <a:buFont typeface="Arial" pitchFamily="34" charset="0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info k;</a:t>
            </a:r>
          </a:p>
          <a:p>
            <a:pPr eaLnBrk="0" hangingPunct="0">
              <a:buFont typeface="Arial" pitchFamily="34" charset="0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th-TH" sz="1400" dirty="0" smtClean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กลุ่มข้อมูลชนิดโครงสร้าง(</a:t>
            </a:r>
            <a:r>
              <a:rPr lang="en-US" dirty="0"/>
              <a:t>Structure)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A97B0-6A43-4BC7-B920-CB86DDAC726C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025415" y="2705725"/>
            <a:ext cx="10486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sz="8800" b="1" dirty="0" smtClean="0">
                <a:solidFill>
                  <a:srgbClr val="FF6600"/>
                </a:solidFill>
                <a:latin typeface="Angsana New" pitchFamily="18" charset="-34"/>
                <a:sym typeface="Wingdings 2"/>
              </a:rPr>
              <a:t></a:t>
            </a:r>
            <a:endParaRPr lang="th-TH" sz="8000" b="1" dirty="0">
              <a:solidFill>
                <a:srgbClr val="FF6600"/>
              </a:solidFill>
              <a:latin typeface="Angsana New" pitchFamily="18" charset="-34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625824" y="4459226"/>
            <a:ext cx="139654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sz="8800" b="1" dirty="0" smtClean="0">
                <a:solidFill>
                  <a:srgbClr val="FF6600"/>
                </a:solidFill>
                <a:latin typeface="Angsana New" pitchFamily="18" charset="-34"/>
                <a:sym typeface="Wingdings 2"/>
              </a:rPr>
              <a:t></a:t>
            </a:r>
            <a:endParaRPr lang="th-TH" sz="8000" b="1" dirty="0">
              <a:solidFill>
                <a:srgbClr val="FF6600"/>
              </a:solidFill>
              <a:latin typeface="Angsana New" pitchFamily="18" charset="-34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650665" y="2564904"/>
            <a:ext cx="10486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sz="8800" b="1" dirty="0" smtClean="0">
                <a:solidFill>
                  <a:srgbClr val="FF6600"/>
                </a:solidFill>
                <a:latin typeface="Angsana New" pitchFamily="18" charset="-34"/>
                <a:sym typeface="Wingdings 2"/>
              </a:rPr>
              <a:t></a:t>
            </a:r>
            <a:endParaRPr lang="th-TH" sz="8000" b="1" dirty="0">
              <a:solidFill>
                <a:srgbClr val="FF6600"/>
              </a:solidFill>
              <a:latin typeface="Angsana New" pitchFamily="18" charset="-34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686945" y="4293096"/>
            <a:ext cx="139654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sz="8800" b="1" dirty="0" smtClean="0">
                <a:solidFill>
                  <a:srgbClr val="FF6600"/>
                </a:solidFill>
                <a:latin typeface="Angsana New" pitchFamily="18" charset="-34"/>
                <a:sym typeface="Wingdings 2"/>
              </a:rPr>
              <a:t></a:t>
            </a:r>
            <a:endParaRPr lang="th-TH" sz="8000" b="1" dirty="0">
              <a:solidFill>
                <a:srgbClr val="FF6600"/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th-TH" dirty="0" smtClean="0"/>
              <a:t>ที่มีสมาชิกเป็น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endParaRPr lang="th-TH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half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th-TH" b="1" dirty="0" smtClean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544" y="1412875"/>
            <a:ext cx="8065269" cy="4525963"/>
          </a:xfrm>
        </p:spPr>
        <p:txBody>
          <a:bodyPr rtlCol="0">
            <a:normAutofit fontScale="85000" lnSpcReduction="20000"/>
          </a:bodyPr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info;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double salary;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EmployeeT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EmployeeT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e1;</a:t>
            </a: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e1.info.age = 21;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th-TH" sz="2400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A97B0-6A43-4BC7-B920-CB86DDAC726C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การผ่านสตรัคเจอร์ให้กับฟังก์ชัน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การผ่านค่าของตัวแปรสตรัคเจอร์ให้กับฟังก์ชันทำได้เหมือนกับตัวแปรชนิดอื่นๆ 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dirty="0" err="1" smtClean="0">
                <a:cs typeface="Angsana New" pitchFamily="18" charset="-34"/>
              </a:rPr>
              <a:t>int</a:t>
            </a:r>
            <a:r>
              <a:rPr lang="en-US" dirty="0" smtClean="0">
                <a:cs typeface="Angsana New" pitchFamily="18" charset="-34"/>
              </a:rPr>
              <a:t>, float, char)</a:t>
            </a:r>
          </a:p>
          <a:p>
            <a:r>
              <a:rPr lang="th-TH" dirty="0" smtClean="0"/>
              <a:t>การแก้ไขของพารามิเตอร์ภายในฟังก์ชัน จะ</a:t>
            </a:r>
            <a:r>
              <a:rPr lang="th-TH" u="sng" dirty="0" smtClean="0"/>
              <a:t>ไม่มีผล</a:t>
            </a:r>
            <a:r>
              <a:rPr lang="th-TH" dirty="0" smtClean="0"/>
              <a:t>ต่อค่าของตัวแปรสตรัคเจอร์ที่ถูกส่งมาเป็นอาร์กิวเมนต์</a:t>
            </a:r>
          </a:p>
          <a:p>
            <a:r>
              <a:rPr lang="th-TH" dirty="0" smtClean="0"/>
              <a:t>ถ้าในโปรแกรมมีหลายฟังก์ชัน การนิยามสตรัคเจอร์และการกำหนดชนิดตัวแปรใหม่ให้นำมาไว้นอกฟังก์ชัน </a:t>
            </a:r>
            <a:r>
              <a:rPr lang="en-US" dirty="0" smtClean="0">
                <a:cs typeface="Angsana New" pitchFamily="18" charset="-34"/>
              </a:rPr>
              <a:t>main</a:t>
            </a:r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692696"/>
            <a:ext cx="7772400" cy="5867400"/>
          </a:xfrm>
        </p:spPr>
        <p:txBody>
          <a:bodyPr/>
          <a:lstStyle/>
          <a:p>
            <a:pPr>
              <a:buFontTx/>
              <a:buNone/>
            </a:pPr>
            <a:r>
              <a:rPr lang="th-TH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stdio.h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</a:t>
            </a:r>
            <a:endParaRPr lang="en-US" sz="1800" b="1" i="1" dirty="0" smtClean="0">
              <a:solidFill>
                <a:schemeClr val="accent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buFontTx/>
              <a:buNone/>
            </a:pP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typedef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struct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double re;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double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im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 complex;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void display(complex a);</a:t>
            </a:r>
          </a:p>
          <a:p>
            <a:pPr>
              <a:buFontTx/>
              <a:buNone/>
            </a:pP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main() {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complex x;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x.re = 1;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x.im = 0.75;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display(x);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return 0;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void display(complex a)  {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("%.2f + %.2fi\n",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a.re,a.im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56840" y="2559052"/>
            <a:ext cx="1524000" cy="1339850"/>
            <a:chOff x="3120" y="1056"/>
            <a:chExt cx="960" cy="844"/>
          </a:xfrm>
        </p:grpSpPr>
        <p:sp>
          <p:nvSpPr>
            <p:cNvPr id="43026" name="Text Box 5"/>
            <p:cNvSpPr txBox="1">
              <a:spLocks noChangeArrowheads="1"/>
            </p:cNvSpPr>
            <p:nvPr/>
          </p:nvSpPr>
          <p:spPr bwMode="auto">
            <a:xfrm>
              <a:off x="3120" y="1325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re</a:t>
              </a:r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3027" name="Text Box 6"/>
            <p:cNvSpPr txBox="1">
              <a:spLocks noChangeArrowheads="1"/>
            </p:cNvSpPr>
            <p:nvPr/>
          </p:nvSpPr>
          <p:spPr bwMode="auto">
            <a:xfrm>
              <a:off x="3456" y="1325"/>
              <a:ext cx="624" cy="271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 dirty="0" smtClean="0">
                  <a:latin typeface="Courier New" pitchFamily="49" charset="0"/>
                </a:rPr>
                <a:t>1</a:t>
              </a:r>
              <a:endParaRPr lang="th-TH" sz="2200" b="1" dirty="0">
                <a:latin typeface="Courier New" pitchFamily="49" charset="0"/>
              </a:endParaRPr>
            </a:p>
          </p:txBody>
        </p:sp>
        <p:sp>
          <p:nvSpPr>
            <p:cNvPr id="43028" name="Text Box 7"/>
            <p:cNvSpPr txBox="1">
              <a:spLocks noChangeArrowheads="1"/>
            </p:cNvSpPr>
            <p:nvPr/>
          </p:nvSpPr>
          <p:spPr bwMode="auto">
            <a:xfrm>
              <a:off x="3120" y="1613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im</a:t>
              </a:r>
            </a:p>
          </p:txBody>
        </p:sp>
        <p:sp>
          <p:nvSpPr>
            <p:cNvPr id="43029" name="Text Box 8"/>
            <p:cNvSpPr txBox="1">
              <a:spLocks noChangeArrowheads="1"/>
            </p:cNvSpPr>
            <p:nvPr/>
          </p:nvSpPr>
          <p:spPr bwMode="auto">
            <a:xfrm>
              <a:off x="3456" y="1613"/>
              <a:ext cx="624" cy="271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 dirty="0" smtClean="0">
                  <a:latin typeface="Courier New" pitchFamily="49" charset="0"/>
                </a:rPr>
                <a:t>0.75</a:t>
              </a:r>
              <a:endParaRPr lang="th-TH" sz="2200" b="1" dirty="0">
                <a:latin typeface="Courier New" pitchFamily="49" charset="0"/>
              </a:endParaRPr>
            </a:p>
          </p:txBody>
        </p:sp>
        <p:sp>
          <p:nvSpPr>
            <p:cNvPr id="43030" name="Text Box 9"/>
            <p:cNvSpPr txBox="1">
              <a:spLocks noChangeArrowheads="1"/>
            </p:cNvSpPr>
            <p:nvPr/>
          </p:nvSpPr>
          <p:spPr bwMode="auto">
            <a:xfrm>
              <a:off x="3499" y="1056"/>
              <a:ext cx="240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56840" y="4149080"/>
            <a:ext cx="1524000" cy="1339850"/>
            <a:chOff x="2880" y="2372"/>
            <a:chExt cx="960" cy="844"/>
          </a:xfrm>
        </p:grpSpPr>
        <p:sp>
          <p:nvSpPr>
            <p:cNvPr id="43021" name="Text Box 11"/>
            <p:cNvSpPr txBox="1">
              <a:spLocks noChangeArrowheads="1"/>
            </p:cNvSpPr>
            <p:nvPr/>
          </p:nvSpPr>
          <p:spPr bwMode="auto">
            <a:xfrm>
              <a:off x="2880" y="2641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re</a:t>
              </a:r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3022" name="Text Box 12"/>
            <p:cNvSpPr txBox="1">
              <a:spLocks noChangeArrowheads="1"/>
            </p:cNvSpPr>
            <p:nvPr/>
          </p:nvSpPr>
          <p:spPr bwMode="auto">
            <a:xfrm>
              <a:off x="3216" y="2640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3023" name="Text Box 13"/>
            <p:cNvSpPr txBox="1">
              <a:spLocks noChangeArrowheads="1"/>
            </p:cNvSpPr>
            <p:nvPr/>
          </p:nvSpPr>
          <p:spPr bwMode="auto">
            <a:xfrm>
              <a:off x="2880" y="2929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im</a:t>
              </a:r>
            </a:p>
          </p:txBody>
        </p:sp>
        <p:sp>
          <p:nvSpPr>
            <p:cNvPr id="43024" name="Text Box 14"/>
            <p:cNvSpPr txBox="1">
              <a:spLocks noChangeArrowheads="1"/>
            </p:cNvSpPr>
            <p:nvPr/>
          </p:nvSpPr>
          <p:spPr bwMode="auto">
            <a:xfrm>
              <a:off x="3216" y="2929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3025" name="Text Box 15"/>
            <p:cNvSpPr txBox="1">
              <a:spLocks noChangeArrowheads="1"/>
            </p:cNvSpPr>
            <p:nvPr/>
          </p:nvSpPr>
          <p:spPr bwMode="auto">
            <a:xfrm>
              <a:off x="3259" y="2372"/>
              <a:ext cx="240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a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705600" y="4724400"/>
            <a:ext cx="2286000" cy="903288"/>
            <a:chOff x="3552" y="1584"/>
            <a:chExt cx="2064" cy="616"/>
          </a:xfrm>
        </p:grpSpPr>
        <p:sp>
          <p:nvSpPr>
            <p:cNvPr id="43019" name="Text Box 17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th-TH" sz="3000" b="1" dirty="0">
                  <a:latin typeface="TH SarabunPSK" pitchFamily="34" charset="-34"/>
                  <a:cs typeface="TH SarabunPSK" pitchFamily="34" charset="-34"/>
                </a:rPr>
                <a:t>ผลลัพธ์</a:t>
              </a:r>
            </a:p>
          </p:txBody>
        </p:sp>
        <p:sp>
          <p:nvSpPr>
            <p:cNvPr id="43020" name="Text Box 18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en-US" sz="2000" b="1">
                  <a:latin typeface="Courier New" pitchFamily="49" charset="0"/>
                </a:rPr>
                <a:t>1.00 + 0.75i</a:t>
              </a:r>
              <a:endParaRPr lang="th-TH" sz="2200" b="1">
                <a:latin typeface="Courier New" pitchFamily="49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090240" y="4618038"/>
            <a:ext cx="990600" cy="884238"/>
            <a:chOff x="3216" y="2640"/>
            <a:chExt cx="624" cy="557"/>
          </a:xfrm>
        </p:grpSpPr>
        <p:sp>
          <p:nvSpPr>
            <p:cNvPr id="43017" name="Text Box 20"/>
            <p:cNvSpPr txBox="1">
              <a:spLocks noChangeArrowheads="1"/>
            </p:cNvSpPr>
            <p:nvPr/>
          </p:nvSpPr>
          <p:spPr bwMode="auto">
            <a:xfrm>
              <a:off x="3216" y="2640"/>
              <a:ext cx="6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 dirty="0" smtClean="0">
                  <a:latin typeface="Courier New" pitchFamily="49" charset="0"/>
                </a:rPr>
                <a:t>1</a:t>
              </a:r>
              <a:endParaRPr lang="th-TH" sz="2200" b="1" dirty="0">
                <a:latin typeface="Courier New" pitchFamily="49" charset="0"/>
              </a:endParaRPr>
            </a:p>
          </p:txBody>
        </p:sp>
        <p:sp>
          <p:nvSpPr>
            <p:cNvPr id="43018" name="Text Box 21"/>
            <p:cNvSpPr txBox="1">
              <a:spLocks noChangeArrowheads="1"/>
            </p:cNvSpPr>
            <p:nvPr/>
          </p:nvSpPr>
          <p:spPr bwMode="auto">
            <a:xfrm>
              <a:off x="3216" y="2928"/>
              <a:ext cx="6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 dirty="0" smtClean="0">
                  <a:latin typeface="Courier New" pitchFamily="49" charset="0"/>
                </a:rPr>
                <a:t>0.75</a:t>
              </a:r>
              <a:endParaRPr lang="th-TH" sz="2200" b="1" dirty="0">
                <a:latin typeface="Courier New" pitchFamily="49" charset="0"/>
              </a:endParaRPr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764704"/>
          </a:xfrm>
        </p:spPr>
        <p:txBody>
          <a:bodyPr/>
          <a:lstStyle/>
          <a:p>
            <a:r>
              <a:rPr lang="th-TH" sz="3600" dirty="0" smtClean="0"/>
              <a:t>ตัวอย่า</a:t>
            </a:r>
            <a:r>
              <a:rPr lang="th-TH" sz="3600" dirty="0" smtClean="0"/>
              <a:t>งการผ่าน</a:t>
            </a:r>
            <a:r>
              <a:rPr lang="th-TH" sz="3600" dirty="0" smtClean="0"/>
              <a:t>สตรัคเจอร์ให้กับฟังก์ชัน</a:t>
            </a:r>
            <a:endParaRPr lang="th-TH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 smtClean="0"/>
              <a:t>กลุ่มข้อมูลชนิดโครงสร้าง</a:t>
            </a:r>
            <a:r>
              <a:rPr lang="en-US" sz="4400" dirty="0" smtClean="0"/>
              <a:t>(Structure)</a:t>
            </a:r>
            <a:endParaRPr lang="th-TH" sz="4400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th-TH" sz="2800" dirty="0" smtClean="0"/>
              <a:t>ประโยชน์สตรัคเจอร์ หรือกลุ่มข้อมูลชนิดโครงสร้าง (Structure)</a:t>
            </a:r>
          </a:p>
          <a:p>
            <a:pPr lvl="1">
              <a:lnSpc>
                <a:spcPct val="95000"/>
              </a:lnSpc>
            </a:pPr>
            <a:r>
              <a:rPr lang="th-TH" sz="2800" dirty="0" smtClean="0"/>
              <a:t>เพื่อกำหนดหน่วยข้อมูลใหม่ ให้เหมาะสมกับข้อมูลที่ต้องการเก็บ เช่น  การกำหนดหน่วยข้อมูลนักเรียน  ที่ประกอบด้วยสมาชิกเป็น ชื่อและนามสกุลที่เป็น</a:t>
            </a:r>
            <a:r>
              <a:rPr lang="en-US" sz="2800" dirty="0" smtClean="0"/>
              <a:t> string   (char [ ])  </a:t>
            </a:r>
            <a:r>
              <a:rPr lang="th-TH" sz="2800" dirty="0" smtClean="0"/>
              <a:t>กับรหัสนักศึกษาที่เป็นตัวเลข(</a:t>
            </a:r>
            <a:r>
              <a:rPr lang="en-US" sz="2800" dirty="0" err="1" smtClean="0"/>
              <a:t>int</a:t>
            </a:r>
            <a:r>
              <a:rPr lang="th-TH" sz="2800" dirty="0" smtClean="0"/>
              <a:t>)  ซึ่งเราสามารถกำหนดให้ตัวแปรนักเรียน </a:t>
            </a:r>
            <a:r>
              <a:rPr lang="en-US" sz="2800" dirty="0" smtClean="0"/>
              <a:t>A </a:t>
            </a:r>
            <a:r>
              <a:rPr lang="th-TH" sz="2800" dirty="0" smtClean="0"/>
              <a:t>กับ </a:t>
            </a:r>
            <a:r>
              <a:rPr lang="en-US" sz="2800" dirty="0" smtClean="0"/>
              <a:t>B </a:t>
            </a:r>
            <a:r>
              <a:rPr lang="th-TH" sz="2800" dirty="0" smtClean="0"/>
              <a:t>มีโครงสร้างแบบหน่วยข้อมูลที่สร้างขึ้นนี้ได้ดังรูป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733800" y="4112096"/>
            <a:ext cx="2438400" cy="1981200"/>
            <a:chOff x="2352" y="2688"/>
            <a:chExt cx="1536" cy="1248"/>
          </a:xfrm>
        </p:grpSpPr>
        <p:sp>
          <p:nvSpPr>
            <p:cNvPr id="16410" name="Rectangle 18"/>
            <p:cNvSpPr>
              <a:spLocks noChangeArrowheads="1"/>
            </p:cNvSpPr>
            <p:nvPr/>
          </p:nvSpPr>
          <p:spPr bwMode="auto">
            <a:xfrm>
              <a:off x="2352" y="2688"/>
              <a:ext cx="1536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grpSp>
          <p:nvGrpSpPr>
            <p:cNvPr id="16411" name="Group 19"/>
            <p:cNvGrpSpPr>
              <a:grpSpLocks/>
            </p:cNvGrpSpPr>
            <p:nvPr/>
          </p:nvGrpSpPr>
          <p:grpSpPr bwMode="auto">
            <a:xfrm>
              <a:off x="2544" y="2688"/>
              <a:ext cx="1056" cy="375"/>
              <a:chOff x="1344" y="3264"/>
              <a:chExt cx="1056" cy="375"/>
            </a:xfrm>
          </p:grpSpPr>
          <p:sp>
            <p:nvSpPr>
              <p:cNvPr id="16419" name="Rectangle 20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105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h-TH" b="1">
                  <a:latin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16420" name="Text Box 21"/>
              <p:cNvSpPr txBox="1">
                <a:spLocks noChangeArrowheads="1"/>
              </p:cNvSpPr>
              <p:nvPr/>
            </p:nvSpPr>
            <p:spPr bwMode="auto">
              <a:xfrm>
                <a:off x="1776" y="3264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endParaRPr lang="th-TH" b="1">
                  <a:latin typeface="Angsana New" pitchFamily="18" charset="-34"/>
                </a:endParaRPr>
              </a:p>
            </p:txBody>
          </p:sp>
          <p:sp>
            <p:nvSpPr>
              <p:cNvPr id="16421" name="Text Box 22"/>
              <p:cNvSpPr txBox="1">
                <a:spLocks noChangeArrowheads="1"/>
              </p:cNvSpPr>
              <p:nvPr/>
            </p:nvSpPr>
            <p:spPr bwMode="auto">
              <a:xfrm>
                <a:off x="1680" y="3312"/>
                <a:ext cx="46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r>
                  <a:rPr lang="en-US" b="1">
                    <a:latin typeface="Angsana New" pitchFamily="18" charset="-34"/>
                  </a:rPr>
                  <a:t>Anna</a:t>
                </a:r>
                <a:endParaRPr lang="th-TH" b="1">
                  <a:latin typeface="Angsana New" pitchFamily="18" charset="-34"/>
                </a:endParaRPr>
              </a:p>
            </p:txBody>
          </p:sp>
        </p:grpSp>
        <p:sp>
          <p:nvSpPr>
            <p:cNvPr id="16412" name="Rectangle 23"/>
            <p:cNvSpPr>
              <a:spLocks noChangeArrowheads="1"/>
            </p:cNvSpPr>
            <p:nvPr/>
          </p:nvSpPr>
          <p:spPr bwMode="auto">
            <a:xfrm>
              <a:off x="2544" y="316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th-TH" b="1">
                <a:latin typeface="Angsana New" pitchFamily="18" charset="-34"/>
                <a:cs typeface="Cordia New" pitchFamily="34" charset="-34"/>
              </a:endParaRPr>
            </a:p>
          </p:txBody>
        </p:sp>
        <p:sp>
          <p:nvSpPr>
            <p:cNvPr id="16413" name="Text Box 24"/>
            <p:cNvSpPr txBox="1">
              <a:spLocks noChangeArrowheads="1"/>
            </p:cNvSpPr>
            <p:nvPr/>
          </p:nvSpPr>
          <p:spPr bwMode="auto">
            <a:xfrm>
              <a:off x="2928" y="307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endParaRPr lang="th-TH" b="1">
                <a:latin typeface="Angsana New" pitchFamily="18" charset="-34"/>
              </a:endParaRPr>
            </a:p>
          </p:txBody>
        </p:sp>
        <p:sp>
          <p:nvSpPr>
            <p:cNvPr id="16414" name="Text Box 25"/>
            <p:cNvSpPr txBox="1">
              <a:spLocks noChangeArrowheads="1"/>
            </p:cNvSpPr>
            <p:nvPr/>
          </p:nvSpPr>
          <p:spPr bwMode="auto">
            <a:xfrm>
              <a:off x="2640" y="3120"/>
              <a:ext cx="6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en-US" b="1">
                  <a:latin typeface="Angsana New" pitchFamily="18" charset="-34"/>
                </a:rPr>
                <a:t>      Arty</a:t>
              </a:r>
              <a:endParaRPr lang="th-TH" b="1">
                <a:latin typeface="Angsana New" pitchFamily="18" charset="-34"/>
              </a:endParaRPr>
            </a:p>
          </p:txBody>
        </p:sp>
        <p:grpSp>
          <p:nvGrpSpPr>
            <p:cNvPr id="16415" name="Group 26"/>
            <p:cNvGrpSpPr>
              <a:grpSpLocks/>
            </p:cNvGrpSpPr>
            <p:nvPr/>
          </p:nvGrpSpPr>
          <p:grpSpPr bwMode="auto">
            <a:xfrm>
              <a:off x="2544" y="3504"/>
              <a:ext cx="1056" cy="375"/>
              <a:chOff x="1344" y="3264"/>
              <a:chExt cx="1056" cy="375"/>
            </a:xfrm>
          </p:grpSpPr>
          <p:sp>
            <p:nvSpPr>
              <p:cNvPr id="16416" name="Rectangle 27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105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h-TH" b="1">
                  <a:latin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16417" name="Text Box 28"/>
              <p:cNvSpPr txBox="1">
                <a:spLocks noChangeArrowheads="1"/>
              </p:cNvSpPr>
              <p:nvPr/>
            </p:nvSpPr>
            <p:spPr bwMode="auto">
              <a:xfrm>
                <a:off x="1776" y="3264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endParaRPr lang="th-TH" b="1">
                  <a:latin typeface="Angsana New" pitchFamily="18" charset="-34"/>
                </a:endParaRPr>
              </a:p>
            </p:txBody>
          </p:sp>
          <p:sp>
            <p:nvSpPr>
              <p:cNvPr id="16418" name="Text Box 29"/>
              <p:cNvSpPr txBox="1">
                <a:spLocks noChangeArrowheads="1"/>
              </p:cNvSpPr>
              <p:nvPr/>
            </p:nvSpPr>
            <p:spPr bwMode="auto">
              <a:xfrm>
                <a:off x="1680" y="3312"/>
                <a:ext cx="5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r>
                  <a:rPr lang="en-US" b="1">
                    <a:latin typeface="Angsana New" pitchFamily="18" charset="-34"/>
                  </a:rPr>
                  <a:t>490001</a:t>
                </a:r>
                <a:endParaRPr lang="th-TH" b="1">
                  <a:latin typeface="Angsana New" pitchFamily="18" charset="-34"/>
                </a:endParaRPr>
              </a:p>
            </p:txBody>
          </p:sp>
        </p:grpSp>
      </p:grpSp>
      <p:sp>
        <p:nvSpPr>
          <p:cNvPr id="447518" name="Rectangle 30"/>
          <p:cNvSpPr>
            <a:spLocks noChangeArrowheads="1"/>
          </p:cNvSpPr>
          <p:nvPr/>
        </p:nvSpPr>
        <p:spPr bwMode="auto">
          <a:xfrm>
            <a:off x="6400800" y="4112096"/>
            <a:ext cx="2438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629400" y="4112096"/>
            <a:ext cx="1752600" cy="1966913"/>
            <a:chOff x="4176" y="2688"/>
            <a:chExt cx="1104" cy="1239"/>
          </a:xfrm>
        </p:grpSpPr>
        <p:grpSp>
          <p:nvGrpSpPr>
            <p:cNvPr id="16399" name="Group 32"/>
            <p:cNvGrpSpPr>
              <a:grpSpLocks/>
            </p:cNvGrpSpPr>
            <p:nvPr/>
          </p:nvGrpSpPr>
          <p:grpSpPr bwMode="auto">
            <a:xfrm>
              <a:off x="4176" y="2688"/>
              <a:ext cx="1056" cy="375"/>
              <a:chOff x="1344" y="3264"/>
              <a:chExt cx="1056" cy="375"/>
            </a:xfrm>
          </p:grpSpPr>
          <p:sp>
            <p:nvSpPr>
              <p:cNvPr id="16407" name="Rectangle 33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105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h-TH" b="1">
                  <a:latin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16408" name="Text Box 34"/>
              <p:cNvSpPr txBox="1">
                <a:spLocks noChangeArrowheads="1"/>
              </p:cNvSpPr>
              <p:nvPr/>
            </p:nvSpPr>
            <p:spPr bwMode="auto">
              <a:xfrm>
                <a:off x="1776" y="3264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endParaRPr lang="th-TH" b="1">
                  <a:latin typeface="Angsana New" pitchFamily="18" charset="-34"/>
                </a:endParaRPr>
              </a:p>
            </p:txBody>
          </p:sp>
          <p:sp>
            <p:nvSpPr>
              <p:cNvPr id="16409" name="Text Box 35"/>
              <p:cNvSpPr txBox="1">
                <a:spLocks noChangeArrowheads="1"/>
              </p:cNvSpPr>
              <p:nvPr/>
            </p:nvSpPr>
            <p:spPr bwMode="auto">
              <a:xfrm>
                <a:off x="1680" y="3312"/>
                <a:ext cx="4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r>
                  <a:rPr lang="en-US" b="1">
                    <a:latin typeface="Angsana New" pitchFamily="18" charset="-34"/>
                  </a:rPr>
                  <a:t>Billy</a:t>
                </a:r>
                <a:endParaRPr lang="th-TH" b="1">
                  <a:latin typeface="Angsana New" pitchFamily="18" charset="-34"/>
                </a:endParaRPr>
              </a:p>
            </p:txBody>
          </p:sp>
        </p:grpSp>
        <p:sp>
          <p:nvSpPr>
            <p:cNvPr id="16400" name="Rectangle 36"/>
            <p:cNvSpPr>
              <a:spLocks noChangeArrowheads="1"/>
            </p:cNvSpPr>
            <p:nvPr/>
          </p:nvSpPr>
          <p:spPr bwMode="auto">
            <a:xfrm>
              <a:off x="4224" y="316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th-TH" b="1">
                <a:latin typeface="Angsana New" pitchFamily="18" charset="-34"/>
                <a:cs typeface="Cordia New" pitchFamily="34" charset="-34"/>
              </a:endParaRPr>
            </a:p>
          </p:txBody>
        </p:sp>
        <p:sp>
          <p:nvSpPr>
            <p:cNvPr id="16401" name="Text Box 37"/>
            <p:cNvSpPr txBox="1">
              <a:spLocks noChangeArrowheads="1"/>
            </p:cNvSpPr>
            <p:nvPr/>
          </p:nvSpPr>
          <p:spPr bwMode="auto">
            <a:xfrm>
              <a:off x="4656" y="307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endParaRPr lang="th-TH" b="1">
                <a:latin typeface="Angsana New" pitchFamily="18" charset="-34"/>
              </a:endParaRPr>
            </a:p>
          </p:txBody>
        </p:sp>
        <p:sp>
          <p:nvSpPr>
            <p:cNvPr id="16402" name="Text Box 38"/>
            <p:cNvSpPr txBox="1">
              <a:spLocks noChangeArrowheads="1"/>
            </p:cNvSpPr>
            <p:nvPr/>
          </p:nvSpPr>
          <p:spPr bwMode="auto">
            <a:xfrm>
              <a:off x="4368" y="3120"/>
              <a:ext cx="4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en-US" b="1">
                  <a:latin typeface="Angsana New" pitchFamily="18" charset="-34"/>
                </a:rPr>
                <a:t>Ballet</a:t>
              </a:r>
              <a:endParaRPr lang="th-TH" b="1">
                <a:latin typeface="Angsana New" pitchFamily="18" charset="-34"/>
              </a:endParaRPr>
            </a:p>
          </p:txBody>
        </p:sp>
        <p:grpSp>
          <p:nvGrpSpPr>
            <p:cNvPr id="16403" name="Group 39"/>
            <p:cNvGrpSpPr>
              <a:grpSpLocks/>
            </p:cNvGrpSpPr>
            <p:nvPr/>
          </p:nvGrpSpPr>
          <p:grpSpPr bwMode="auto">
            <a:xfrm>
              <a:off x="4224" y="3552"/>
              <a:ext cx="1056" cy="375"/>
              <a:chOff x="1344" y="3264"/>
              <a:chExt cx="1056" cy="375"/>
            </a:xfrm>
          </p:grpSpPr>
          <p:sp>
            <p:nvSpPr>
              <p:cNvPr id="16404" name="Rectangle 40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105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h-TH" b="1">
                  <a:latin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16405" name="Text Box 41"/>
              <p:cNvSpPr txBox="1">
                <a:spLocks noChangeArrowheads="1"/>
              </p:cNvSpPr>
              <p:nvPr/>
            </p:nvSpPr>
            <p:spPr bwMode="auto">
              <a:xfrm>
                <a:off x="1776" y="3264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endParaRPr lang="th-TH" b="1">
                  <a:latin typeface="Angsana New" pitchFamily="18" charset="-34"/>
                </a:endParaRPr>
              </a:p>
            </p:txBody>
          </p:sp>
          <p:sp>
            <p:nvSpPr>
              <p:cNvPr id="16406" name="Text Box 42"/>
              <p:cNvSpPr txBox="1">
                <a:spLocks noChangeArrowheads="1"/>
              </p:cNvSpPr>
              <p:nvPr/>
            </p:nvSpPr>
            <p:spPr bwMode="auto">
              <a:xfrm>
                <a:off x="1680" y="3312"/>
                <a:ext cx="5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r>
                  <a:rPr lang="en-US" b="1">
                    <a:latin typeface="Angsana New" pitchFamily="18" charset="-34"/>
                  </a:rPr>
                  <a:t>490002</a:t>
                </a:r>
                <a:endParaRPr lang="th-TH" b="1">
                  <a:latin typeface="Angsana New" pitchFamily="18" charset="-34"/>
                </a:endParaRPr>
              </a:p>
            </p:txBody>
          </p:sp>
        </p:grpSp>
      </p:grp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609600" y="4112096"/>
            <a:ext cx="2438400" cy="1981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990600" y="4267671"/>
            <a:ext cx="1752600" cy="3127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ngsana New" pitchFamily="18" charset="-34"/>
                <a:cs typeface="Cordia New" pitchFamily="34" charset="-34"/>
              </a:rPr>
              <a:t>Name</a:t>
            </a:r>
            <a:endParaRPr lang="th-TH" b="1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066800" y="4874096"/>
            <a:ext cx="16764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ngsana New" pitchFamily="18" charset="-34"/>
                <a:cs typeface="Cordia New" pitchFamily="34" charset="-34"/>
              </a:rPr>
              <a:t>Surname</a:t>
            </a:r>
            <a:endParaRPr lang="th-TH" b="1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1066800" y="5636096"/>
            <a:ext cx="16764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ngsana New" pitchFamily="18" charset="-34"/>
                <a:cs typeface="Cordia New" pitchFamily="34" charset="-34"/>
              </a:rPr>
              <a:t>ID</a:t>
            </a:r>
            <a:endParaRPr lang="th-TH" b="1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16395" name="Rectangle 59"/>
          <p:cNvSpPr>
            <a:spLocks noChangeArrowheads="1"/>
          </p:cNvSpPr>
          <p:nvPr/>
        </p:nvSpPr>
        <p:spPr bwMode="auto">
          <a:xfrm>
            <a:off x="609600" y="3654896"/>
            <a:ext cx="2438400" cy="3889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Angsana New" pitchFamily="18" charset="-34"/>
                <a:cs typeface="Cordia New" pitchFamily="34" charset="-34"/>
              </a:rPr>
              <a:t>Structure of Student data</a:t>
            </a:r>
            <a:endParaRPr lang="th-TH" sz="2400" b="1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16396" name="Rectangle 60"/>
          <p:cNvSpPr>
            <a:spLocks noChangeArrowheads="1"/>
          </p:cNvSpPr>
          <p:nvPr/>
        </p:nvSpPr>
        <p:spPr bwMode="auto">
          <a:xfrm>
            <a:off x="3733800" y="3654896"/>
            <a:ext cx="1524000" cy="3889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Angsana New" pitchFamily="18" charset="-34"/>
                <a:cs typeface="Cordia New" pitchFamily="34" charset="-34"/>
              </a:rPr>
              <a:t>Student_A</a:t>
            </a:r>
            <a:endParaRPr lang="th-TH" sz="2400" b="1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16397" name="Rectangle 61"/>
          <p:cNvSpPr>
            <a:spLocks noChangeArrowheads="1"/>
          </p:cNvSpPr>
          <p:nvPr/>
        </p:nvSpPr>
        <p:spPr bwMode="auto">
          <a:xfrm>
            <a:off x="6400800" y="3654896"/>
            <a:ext cx="1524000" cy="3889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Angsana New" pitchFamily="18" charset="-34"/>
                <a:cs typeface="Cordia New" pitchFamily="34" charset="-34"/>
              </a:rPr>
              <a:t>Student_B</a:t>
            </a:r>
            <a:endParaRPr lang="th-TH" sz="2400" b="1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7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dirty="0" smtClean="0"/>
              <a:t>ตัวอย่าง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736"/>
            <a:ext cx="8785225" cy="5255989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day,month,year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date;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edit(date a);</a:t>
            </a:r>
          </a:p>
          <a:p>
            <a:pPr>
              <a:buFontTx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date d1 = {15,10,1992};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edit(d1);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("%d/%d/%d\n",d1.day,d1.month,d1.year);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edit(date a)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a.year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a.year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+ 10;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2419350"/>
            <a:ext cx="2286000" cy="933450"/>
            <a:chOff x="3552" y="1584"/>
            <a:chExt cx="2064" cy="637"/>
          </a:xfrm>
        </p:grpSpPr>
        <p:sp>
          <p:nvSpPr>
            <p:cNvPr id="44039" name="Text Box 5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th-TH" sz="3000" b="1">
                  <a:latin typeface="TH SarabunPSK" pitchFamily="34" charset="-34"/>
                  <a:cs typeface="TH SarabunPSK" pitchFamily="34" charset="-34"/>
                </a:rPr>
                <a:t>ผลลัพธ์</a:t>
              </a:r>
            </a:p>
          </p:txBody>
        </p:sp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th-TH" sz="2200" b="1" dirty="0" smtClean="0">
                  <a:latin typeface="TH SarabunPSK" pitchFamily="34" charset="-34"/>
                  <a:cs typeface="TH SarabunPSK" pitchFamily="34" charset="-34"/>
                </a:rPr>
                <a:t>15/10/1992</a:t>
              </a:r>
              <a:endParaRPr lang="th-TH" sz="22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416775" name="Rectangle 7"/>
          <p:cNvSpPr>
            <a:spLocks noChangeArrowheads="1"/>
          </p:cNvSpPr>
          <p:nvPr/>
        </p:nvSpPr>
        <p:spPr bwMode="auto">
          <a:xfrm>
            <a:off x="4343400" y="4419600"/>
            <a:ext cx="4495800" cy="13731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การแก้ไขของพารามิเตอร์ภายในฟังก์ชัน จะ</a:t>
            </a:r>
            <a:r>
              <a:rPr lang="th-TH" b="1" u="sng" dirty="0">
                <a:latin typeface="TH SarabunPSK" pitchFamily="34" charset="-34"/>
                <a:cs typeface="TH SarabunPSK" pitchFamily="34" charset="-34"/>
              </a:rPr>
              <a:t>ไม่มีผล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ต่อค่าของตัวแปรสตรัคเจอร์ที่ถูกส่งมาเป็นอาร์กิวเมนต์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648"/>
            <a:ext cx="5867400" cy="533400"/>
          </a:xfrm>
        </p:spPr>
        <p:txBody>
          <a:bodyPr/>
          <a:lstStyle/>
          <a:p>
            <a:r>
              <a:rPr lang="th-TH" sz="3200" u="sng" dirty="0" smtClean="0"/>
              <a:t>ตัวอย่าง </a:t>
            </a:r>
            <a:r>
              <a:rPr lang="th-TH" sz="3200" dirty="0" smtClean="0"/>
              <a:t>(ฟังก์ชันที่มีการส่งค่ากลับเป็นสตรัคเจอร์)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28624" y="1000124"/>
            <a:ext cx="6048376" cy="5237187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re,im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complex;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cconst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FontTx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double x = 2,y = 0.5;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complex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cconst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("%.2f + %.2fi\n",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cnum.re,cnum.im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cconst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complex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num.re = a; num.im = b;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   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990600"/>
            <a:ext cx="1524000" cy="1339850"/>
            <a:chOff x="3120" y="1056"/>
            <a:chExt cx="960" cy="844"/>
          </a:xfrm>
        </p:grpSpPr>
        <p:sp>
          <p:nvSpPr>
            <p:cNvPr id="45076" name="Text Box 5"/>
            <p:cNvSpPr txBox="1">
              <a:spLocks noChangeArrowheads="1"/>
            </p:cNvSpPr>
            <p:nvPr/>
          </p:nvSpPr>
          <p:spPr bwMode="auto">
            <a:xfrm>
              <a:off x="3120" y="1325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re</a:t>
              </a:r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5077" name="Text Box 6"/>
            <p:cNvSpPr txBox="1">
              <a:spLocks noChangeArrowheads="1"/>
            </p:cNvSpPr>
            <p:nvPr/>
          </p:nvSpPr>
          <p:spPr bwMode="auto">
            <a:xfrm>
              <a:off x="3456" y="1325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5078" name="Text Box 7"/>
            <p:cNvSpPr txBox="1">
              <a:spLocks noChangeArrowheads="1"/>
            </p:cNvSpPr>
            <p:nvPr/>
          </p:nvSpPr>
          <p:spPr bwMode="auto">
            <a:xfrm>
              <a:off x="3120" y="1613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im</a:t>
              </a:r>
            </a:p>
          </p:txBody>
        </p:sp>
        <p:sp>
          <p:nvSpPr>
            <p:cNvPr id="45079" name="Text Box 8"/>
            <p:cNvSpPr txBox="1">
              <a:spLocks noChangeArrowheads="1"/>
            </p:cNvSpPr>
            <p:nvPr/>
          </p:nvSpPr>
          <p:spPr bwMode="auto">
            <a:xfrm>
              <a:off x="3456" y="1613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5080" name="Text Box 9"/>
            <p:cNvSpPr txBox="1">
              <a:spLocks noChangeArrowheads="1"/>
            </p:cNvSpPr>
            <p:nvPr/>
          </p:nvSpPr>
          <p:spPr bwMode="auto">
            <a:xfrm>
              <a:off x="3340" y="1056"/>
              <a:ext cx="558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cnum</a:t>
              </a:r>
              <a:endParaRPr lang="th-TH" sz="2200" b="1">
                <a:latin typeface="Courier New" pitchFamily="49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391400" y="4038600"/>
            <a:ext cx="1524000" cy="1339850"/>
            <a:chOff x="2880" y="2372"/>
            <a:chExt cx="960" cy="844"/>
          </a:xfrm>
        </p:grpSpPr>
        <p:sp>
          <p:nvSpPr>
            <p:cNvPr id="45071" name="Text Box 11"/>
            <p:cNvSpPr txBox="1">
              <a:spLocks noChangeArrowheads="1"/>
            </p:cNvSpPr>
            <p:nvPr/>
          </p:nvSpPr>
          <p:spPr bwMode="auto">
            <a:xfrm>
              <a:off x="2880" y="2641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re</a:t>
              </a:r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5072" name="Text Box 12"/>
            <p:cNvSpPr txBox="1">
              <a:spLocks noChangeArrowheads="1"/>
            </p:cNvSpPr>
            <p:nvPr/>
          </p:nvSpPr>
          <p:spPr bwMode="auto">
            <a:xfrm>
              <a:off x="3216" y="2640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5073" name="Text Box 13"/>
            <p:cNvSpPr txBox="1">
              <a:spLocks noChangeArrowheads="1"/>
            </p:cNvSpPr>
            <p:nvPr/>
          </p:nvSpPr>
          <p:spPr bwMode="auto">
            <a:xfrm>
              <a:off x="2880" y="2929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im</a:t>
              </a:r>
            </a:p>
          </p:txBody>
        </p:sp>
        <p:sp>
          <p:nvSpPr>
            <p:cNvPr id="45074" name="Text Box 14"/>
            <p:cNvSpPr txBox="1">
              <a:spLocks noChangeArrowheads="1"/>
            </p:cNvSpPr>
            <p:nvPr/>
          </p:nvSpPr>
          <p:spPr bwMode="auto">
            <a:xfrm>
              <a:off x="3216" y="2929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45075" name="Text Box 15"/>
            <p:cNvSpPr txBox="1">
              <a:spLocks noChangeArrowheads="1"/>
            </p:cNvSpPr>
            <p:nvPr/>
          </p:nvSpPr>
          <p:spPr bwMode="auto">
            <a:xfrm>
              <a:off x="3153" y="2372"/>
              <a:ext cx="452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num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553200" y="2743200"/>
            <a:ext cx="2286000" cy="903288"/>
            <a:chOff x="3552" y="1584"/>
            <a:chExt cx="2064" cy="616"/>
          </a:xfrm>
        </p:grpSpPr>
        <p:sp>
          <p:nvSpPr>
            <p:cNvPr id="45069" name="Text Box 17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th-TH" sz="3000" b="1" dirty="0">
                  <a:latin typeface="TH SarabunPSK" pitchFamily="34" charset="-34"/>
                  <a:cs typeface="TH SarabunPSK" pitchFamily="34" charset="-34"/>
                </a:rPr>
                <a:t>ผลลัพธ์</a:t>
              </a:r>
            </a:p>
          </p:txBody>
        </p:sp>
        <p:sp>
          <p:nvSpPr>
            <p:cNvPr id="45070" name="Text Box 18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en-US" sz="2000" b="1">
                  <a:latin typeface="Courier New" pitchFamily="49" charset="0"/>
                </a:rPr>
                <a:t>2.00 + 0.50i</a:t>
              </a:r>
              <a:endParaRPr lang="th-TH" sz="2200" b="1">
                <a:latin typeface="Courier New" pitchFamily="49" charset="0"/>
              </a:endParaRPr>
            </a:p>
          </p:txBody>
        </p:sp>
      </p:grpSp>
      <p:sp>
        <p:nvSpPr>
          <p:cNvPr id="417811" name="Text Box 19"/>
          <p:cNvSpPr txBox="1">
            <a:spLocks noChangeArrowheads="1"/>
          </p:cNvSpPr>
          <p:nvPr/>
        </p:nvSpPr>
        <p:spPr bwMode="auto">
          <a:xfrm>
            <a:off x="7848600" y="4418013"/>
            <a:ext cx="990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algn="ctr" eaLnBrk="0" hangingPunct="0"/>
            <a:r>
              <a:rPr lang="th-TH" sz="2200" b="1">
                <a:latin typeface="Courier New" pitchFamily="49" charset="0"/>
              </a:rPr>
              <a:t>2</a:t>
            </a:r>
          </a:p>
        </p:txBody>
      </p:sp>
      <p:sp>
        <p:nvSpPr>
          <p:cNvPr id="417812" name="Text Box 20"/>
          <p:cNvSpPr txBox="1">
            <a:spLocks noChangeArrowheads="1"/>
          </p:cNvSpPr>
          <p:nvPr/>
        </p:nvSpPr>
        <p:spPr bwMode="auto">
          <a:xfrm>
            <a:off x="7848600" y="4845050"/>
            <a:ext cx="990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algn="ctr" eaLnBrk="0" hangingPunct="0"/>
            <a:r>
              <a:rPr lang="th-TH" sz="2200" b="1">
                <a:latin typeface="Courier New" pitchFamily="49" charset="0"/>
              </a:rPr>
              <a:t>0.5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477000" y="1447800"/>
            <a:ext cx="990600" cy="884238"/>
            <a:chOff x="3168" y="1776"/>
            <a:chExt cx="624" cy="557"/>
          </a:xfrm>
        </p:grpSpPr>
        <p:sp>
          <p:nvSpPr>
            <p:cNvPr id="45067" name="Text Box 22"/>
            <p:cNvSpPr txBox="1">
              <a:spLocks noChangeArrowheads="1"/>
            </p:cNvSpPr>
            <p:nvPr/>
          </p:nvSpPr>
          <p:spPr bwMode="auto">
            <a:xfrm>
              <a:off x="3168" y="1776"/>
              <a:ext cx="6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45068" name="Text Box 23"/>
            <p:cNvSpPr txBox="1">
              <a:spLocks noChangeArrowheads="1"/>
            </p:cNvSpPr>
            <p:nvPr/>
          </p:nvSpPr>
          <p:spPr bwMode="auto">
            <a:xfrm>
              <a:off x="3168" y="2064"/>
              <a:ext cx="6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0.5</a:t>
              </a:r>
            </a:p>
          </p:txBody>
        </p:sp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11" grpId="0" autoUpdateAnimBg="0"/>
      <p:bldP spid="4178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อาร์เรย์ของโครงสร้าง </a:t>
            </a:r>
          </a:p>
        </p:txBody>
      </p:sp>
      <p:sp>
        <p:nvSpPr>
          <p:cNvPr id="46083" name="Text Box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568951" cy="4680520"/>
          </a:xfrm>
        </p:spPr>
        <p:txBody>
          <a:bodyPr wrap="square">
            <a:norm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th-TH" dirty="0" smtClean="0"/>
              <a:t> การใช้งานโครงสร้างนอกจากใช้ในลักษณะของตัวแปรแล้ว ยังสามารถใช้งานในลักษณะของอาเรย์ได้อีกด้วย  เช่น  การเก็บข้อมูลประวัติของพนักงาน จะมีโครงสร้างที่ใช้เก็บข้อมูลของพนักงานแต่ละคน 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th-TH" dirty="0" smtClean="0"/>
              <a:t>หากใช้ในลักษณะของตัวแปรปกติจะสามารถเก็บข้อมูลของพนักงานได้เพียง 1 คน  ซึ่งพนักงานทั้งบริษัทอาจจะมีหลายสิบหรือหลายร้อยคน การเก็บข้อมูลในลักษณะนี้จะใช้อาเรย์เข้ามาช่วย  เช่น</a:t>
            </a:r>
          </a:p>
          <a:p>
            <a:pPr marL="0" indent="0" algn="ctr" eaLnBrk="0" hangingPunct="0">
              <a:buNone/>
            </a:pPr>
            <a:r>
              <a:rPr lang="en-US" dirty="0" smtClean="0">
                <a:cs typeface="Cordia New" pitchFamily="34" charset="-34"/>
              </a:rPr>
              <a:t>Person  </a:t>
            </a:r>
            <a:r>
              <a:rPr lang="en-US" dirty="0" smtClean="0">
                <a:cs typeface="Cordia New" pitchFamily="34" charset="-34"/>
              </a:rPr>
              <a:t>staff</a:t>
            </a:r>
            <a:r>
              <a:rPr lang="th-TH" dirty="0" smtClean="0"/>
              <a:t> </a:t>
            </a:r>
            <a:r>
              <a:rPr lang="en-US" dirty="0" smtClean="0">
                <a:cs typeface="Cordia New" pitchFamily="34" charset="-34"/>
              </a:rPr>
              <a:t>[STAFFSIZE];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การอ้างโดยใช้คำสั่งต่าง ๆ</a:t>
            </a:r>
            <a:endParaRPr lang="th-TH" smtClean="0"/>
          </a:p>
        </p:txBody>
      </p:sp>
      <p:sp>
        <p:nvSpPr>
          <p:cNvPr id="47107" name="Text Box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170238"/>
          </a:xfrm>
        </p:spPr>
        <p:txBody>
          <a:bodyPr>
            <a:spAutoFit/>
          </a:bodyPr>
          <a:lstStyle/>
          <a:p>
            <a:pPr eaLnBrk="0" hangingPunct="0"/>
            <a:r>
              <a:rPr lang="en-US" dirty="0" smtClean="0">
                <a:cs typeface="Cordia New" pitchFamily="34" charset="-34"/>
              </a:rPr>
              <a:t>staff</a:t>
            </a:r>
            <a:r>
              <a:rPr lang="th-TH" dirty="0" smtClean="0">
                <a:cs typeface="Cordia New" pitchFamily="34" charset="-34"/>
              </a:rPr>
              <a:t>		</a:t>
            </a:r>
            <a:r>
              <a:rPr lang="th-TH" dirty="0" smtClean="0"/>
              <a:t>อ้างถึงอาเรย์ของโครงสร้าง</a:t>
            </a:r>
          </a:p>
          <a:p>
            <a:pPr eaLnBrk="0" hangingPunct="0"/>
            <a:r>
              <a:rPr lang="en-US" dirty="0" smtClean="0">
                <a:cs typeface="Cordia New" pitchFamily="34" charset="-34"/>
              </a:rPr>
              <a:t>staff[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]	</a:t>
            </a:r>
            <a:r>
              <a:rPr lang="th-TH" dirty="0" smtClean="0">
                <a:cs typeface="Cordia New" pitchFamily="34" charset="-34"/>
              </a:rPr>
              <a:t>	</a:t>
            </a:r>
            <a:r>
              <a:rPr lang="th-TH" dirty="0" smtClean="0"/>
              <a:t>อ้างถึงสมาชิกที่ 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ในอาเรย์</a:t>
            </a:r>
          </a:p>
          <a:p>
            <a:pPr eaLnBrk="0" hangingPunct="0"/>
            <a:r>
              <a:rPr lang="en-US" dirty="0" smtClean="0">
                <a:cs typeface="Cordia New" pitchFamily="34" charset="-34"/>
              </a:rPr>
              <a:t>staff[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].forename	</a:t>
            </a:r>
            <a:r>
              <a:rPr lang="th-TH" dirty="0" smtClean="0"/>
              <a:t>อ้างถึงชื่อหน้าของสมาชิกที่ 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th-TH" dirty="0" smtClean="0"/>
              <a:t>	ของอาเรย์</a:t>
            </a:r>
          </a:p>
          <a:p>
            <a:pPr eaLnBrk="0" hangingPunct="0"/>
            <a:r>
              <a:rPr lang="en-US" dirty="0" smtClean="0">
                <a:cs typeface="Cordia New" pitchFamily="34" charset="-34"/>
              </a:rPr>
              <a:t>staff[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].surname[j] </a:t>
            </a:r>
            <a:r>
              <a:rPr lang="th-TH" dirty="0" smtClean="0"/>
              <a:t>อ้างถึงตัวอักษรตัวที่ </a:t>
            </a:r>
            <a:r>
              <a:rPr lang="en-US" dirty="0" smtClean="0">
                <a:cs typeface="Cordia New" pitchFamily="34" charset="-34"/>
              </a:rPr>
              <a:t>j </a:t>
            </a:r>
            <a:r>
              <a:rPr lang="th-TH" dirty="0" smtClean="0"/>
              <a:t>ในนามสกุลของ</a:t>
            </a:r>
          </a:p>
          <a:p>
            <a:pPr eaLnBrk="0" hangingPunct="0">
              <a:buFont typeface="Arial" pitchFamily="34" charset="0"/>
              <a:buNone/>
            </a:pPr>
            <a:r>
              <a:rPr lang="th-TH" dirty="0" smtClean="0"/>
              <a:t>				สมาชิกที่ 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th-TH" dirty="0" smtClean="0"/>
              <a:t>  ของอาเรย์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smtClean="0"/>
              <a:t>การเรียกใช้งานสมาชิกบางตัวในอาร์เรย์ของโครงสร้างผ่านฟังก์ชัน</a:t>
            </a:r>
          </a:p>
        </p:txBody>
      </p:sp>
      <p:sp>
        <p:nvSpPr>
          <p:cNvPr id="48131" name="Text Box 2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785225" cy="5556250"/>
          </a:xfrm>
        </p:spPr>
        <p:txBody>
          <a:bodyPr>
            <a:spAutoFit/>
          </a:bodyPr>
          <a:lstStyle/>
          <a:p>
            <a:pPr algn="just" eaLnBrk="0" hangingPunct="0"/>
            <a:r>
              <a:rPr lang="th-TH" dirty="0" smtClean="0"/>
              <a:t>การใช้ข้อมูลสมาชิกแต่ละตัวจะอ้างถึงโดยการอ้างผ่านระบบดัชนีเหมือนอาร์เรย์ทั่วไป  เช่น </a:t>
            </a:r>
            <a:r>
              <a:rPr lang="en-US" dirty="0" err="1" smtClean="0">
                <a:cs typeface="Cordia New" pitchFamily="34" charset="-34"/>
              </a:rPr>
              <a:t>print_person</a:t>
            </a:r>
            <a:r>
              <a:rPr lang="en-US" dirty="0" smtClean="0">
                <a:cs typeface="Cordia New" pitchFamily="34" charset="-34"/>
              </a:rPr>
              <a:t> ( staff[k] );</a:t>
            </a:r>
          </a:p>
          <a:p>
            <a:pPr algn="just" eaLnBrk="0" hangingPunct="0"/>
            <a:r>
              <a:rPr lang="th-TH" dirty="0" smtClean="0"/>
              <a:t>รูปแบบฟังก์ชันสามารถกำหนดด้วย</a:t>
            </a:r>
          </a:p>
          <a:p>
            <a:pPr algn="just" eaLnBrk="0" hangingPunct="0">
              <a:buFont typeface="Arial" pitchFamily="34" charset="0"/>
              <a:buNone/>
            </a:pPr>
            <a:r>
              <a:rPr lang="en-US" dirty="0" smtClean="0">
                <a:cs typeface="Cordia New" pitchFamily="34" charset="-34"/>
              </a:rPr>
              <a:t>	void  </a:t>
            </a:r>
            <a:r>
              <a:rPr lang="en-US" dirty="0" err="1" smtClean="0">
                <a:cs typeface="Cordia New" pitchFamily="34" charset="-34"/>
              </a:rPr>
              <a:t>print_person</a:t>
            </a:r>
            <a:r>
              <a:rPr lang="en-US" dirty="0" smtClean="0">
                <a:cs typeface="Cordia New" pitchFamily="34" charset="-34"/>
              </a:rPr>
              <a:t> ( Person  employee )</a:t>
            </a:r>
          </a:p>
          <a:p>
            <a:pPr eaLnBrk="0" hangingPunct="0"/>
            <a:r>
              <a:rPr lang="th-TH" sz="2800" dirty="0" smtClean="0"/>
              <a:t>หากต้องการเรียกใช้งานฟังก์ชันที่ทำงานกับทั้งอาร์เรย์  เช่น  การเรียกใช้งานฟังก์ชันที่ทำการเรียงลำดับอาร์เรย์ตามชื่อหน้า  เช่น</a:t>
            </a:r>
          </a:p>
          <a:p>
            <a:pPr algn="just" eaLnBrk="0" hangingPunct="0">
              <a:buFont typeface="Arial" pitchFamily="34" charset="0"/>
              <a:buNone/>
            </a:pPr>
            <a:r>
              <a:rPr lang="en-US" sz="2800" dirty="0" smtClean="0">
                <a:cs typeface="Cordia New" pitchFamily="34" charset="-34"/>
              </a:rPr>
              <a:t>	</a:t>
            </a:r>
            <a:r>
              <a:rPr lang="en-US" sz="2800" dirty="0" err="1" smtClean="0">
                <a:cs typeface="Cordia New" pitchFamily="34" charset="-34"/>
              </a:rPr>
              <a:t>sort_forename</a:t>
            </a:r>
            <a:r>
              <a:rPr lang="en-US" sz="2800" dirty="0" smtClean="0">
                <a:cs typeface="Cordia New" pitchFamily="34" charset="-34"/>
              </a:rPr>
              <a:t> ( staff, STAFFSIZE );</a:t>
            </a:r>
          </a:p>
          <a:p>
            <a:pPr algn="just" eaLnBrk="0" hangingPunct="0"/>
            <a:r>
              <a:rPr lang="th-TH" sz="2800" dirty="0" smtClean="0"/>
              <a:t>รูปแบบฟังก์ชันสามารถกำหนดด้วย</a:t>
            </a:r>
          </a:p>
          <a:p>
            <a:pPr algn="just" eaLnBrk="0" hangingPunct="0">
              <a:buFont typeface="Arial" pitchFamily="34" charset="0"/>
              <a:buNone/>
            </a:pPr>
            <a:r>
              <a:rPr lang="en-US" sz="2800" dirty="0" smtClean="0">
                <a:cs typeface="Cordia New" pitchFamily="34" charset="-34"/>
              </a:rPr>
              <a:t>	void  </a:t>
            </a:r>
            <a:r>
              <a:rPr lang="en-US" sz="2800" dirty="0" err="1" smtClean="0">
                <a:cs typeface="Cordia New" pitchFamily="34" charset="-34"/>
              </a:rPr>
              <a:t>sort_forename</a:t>
            </a:r>
            <a:r>
              <a:rPr lang="en-US" sz="2800" dirty="0" smtClean="0">
                <a:cs typeface="Cordia New" pitchFamily="34" charset="-34"/>
              </a:rPr>
              <a:t> ( Person  staff[ ], </a:t>
            </a:r>
            <a:r>
              <a:rPr lang="en-US" sz="2800" dirty="0" err="1" smtClean="0">
                <a:cs typeface="Cordia New" pitchFamily="34" charset="-34"/>
              </a:rPr>
              <a:t>int</a:t>
            </a:r>
            <a:r>
              <a:rPr lang="en-US" sz="2800" dirty="0" smtClean="0">
                <a:cs typeface="Cordia New" pitchFamily="34" charset="-34"/>
              </a:rPr>
              <a:t>  size )</a:t>
            </a:r>
          </a:p>
          <a:p>
            <a:pPr algn="just" eaLnBrk="0" hangingPunct="0"/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การกำหนดค่าเริ่มต้นให้กับอาร์เรย์ของโครงสร้าง</a:t>
            </a:r>
          </a:p>
        </p:txBody>
      </p:sp>
      <p:sp>
        <p:nvSpPr>
          <p:cNvPr id="491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0" hangingPunct="0"/>
            <a:r>
              <a:rPr lang="th-TH" sz="2800" dirty="0" smtClean="0"/>
              <a:t>การกำหนดค่าเริ่มต้นให้กับอาร์เรย์ของโครงสร้างสามารถทำได้โดย</a:t>
            </a:r>
          </a:p>
          <a:p>
            <a:pPr algn="just" eaLnBrk="0" hangingPunct="0"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Person  staff[ ]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{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Bloggs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”, “Joe”,    MALE,      21 },</a:t>
            </a:r>
          </a:p>
          <a:p>
            <a:pPr algn="just" eaLnBrk="0" hangingPunct="0"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  	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	{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“Smith”,   “John”,  MALE,      30 },</a:t>
            </a:r>
          </a:p>
          <a:p>
            <a:pPr algn="just" eaLnBrk="0" hangingPunct="0"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{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“Black”,   “Mary”,  FEMALE,  25 }  };</a:t>
            </a:r>
          </a:p>
          <a:p>
            <a:endParaRPr lang="th-TH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การใช้อาร์เรย์กับสตรัคเจอร์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ในเก็บข้อมูลที่ต้องใช้ตัวแปรสตรัคเจอร์จำนวนมาก สามารถแก้ปัญหาโดยการใช้ตัวแปรอาร์เรย์ของสตรัคเจอร์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smtClean="0">
                <a:latin typeface="Courier New" pitchFamily="49" charset="0"/>
                <a:cs typeface="Angsana New" pitchFamily="18" charset="-34"/>
              </a:rPr>
              <a:t>struct date {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Angsana New" pitchFamily="18" charset="-34"/>
              </a:rPr>
              <a:t>    int day,month,year;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Angsana New" pitchFamily="18" charset="-34"/>
              </a:rPr>
              <a:t>  };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  <a:cs typeface="Angsana New" pitchFamily="18" charset="-34"/>
              </a:rPr>
              <a:t>  struct date date_list[3];</a:t>
            </a:r>
            <a:endParaRPr lang="th-TH" b="1" smtClean="0"/>
          </a:p>
        </p:txBody>
      </p:sp>
      <p:sp>
        <p:nvSpPr>
          <p:cNvPr id="50180" name="Text Box 22"/>
          <p:cNvSpPr txBox="1">
            <a:spLocks noChangeArrowheads="1"/>
          </p:cNvSpPr>
          <p:nvPr/>
        </p:nvSpPr>
        <p:spPr bwMode="auto">
          <a:xfrm>
            <a:off x="5588000" y="5021263"/>
            <a:ext cx="1235075" cy="439737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algn="ctr" eaLnBrk="0" hangingPunct="0"/>
            <a:r>
              <a:rPr lang="th-TH" sz="2200" b="1">
                <a:latin typeface="Courier New" pitchFamily="49" charset="0"/>
              </a:rPr>
              <a:t>year</a:t>
            </a:r>
          </a:p>
        </p:txBody>
      </p:sp>
      <p:grpSp>
        <p:nvGrpSpPr>
          <p:cNvPr id="50181" name="Group 29"/>
          <p:cNvGrpSpPr>
            <a:grpSpLocks/>
          </p:cNvGrpSpPr>
          <p:nvPr/>
        </p:nvGrpSpPr>
        <p:grpSpPr bwMode="auto">
          <a:xfrm>
            <a:off x="1143000" y="4114800"/>
            <a:ext cx="6654800" cy="1797050"/>
            <a:chOff x="720" y="2592"/>
            <a:chExt cx="4192" cy="1132"/>
          </a:xfrm>
        </p:grpSpPr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720" y="3456"/>
              <a:ext cx="1392" cy="268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000" b="1">
                  <a:latin typeface="Courier New" pitchFamily="49" charset="0"/>
                </a:rPr>
                <a:t>date_list[0]</a:t>
              </a:r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720" y="2606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day</a:t>
              </a:r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85" name="Text Box 7"/>
            <p:cNvSpPr txBox="1">
              <a:spLocks noChangeArrowheads="1"/>
            </p:cNvSpPr>
            <p:nvPr/>
          </p:nvSpPr>
          <p:spPr bwMode="auto">
            <a:xfrm>
              <a:off x="1488" y="2606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86" name="Text Box 8"/>
            <p:cNvSpPr txBox="1">
              <a:spLocks noChangeArrowheads="1"/>
            </p:cNvSpPr>
            <p:nvPr/>
          </p:nvSpPr>
          <p:spPr bwMode="auto">
            <a:xfrm>
              <a:off x="720" y="2886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month</a:t>
              </a:r>
            </a:p>
          </p:txBody>
        </p:sp>
        <p:sp>
          <p:nvSpPr>
            <p:cNvPr id="50187" name="Text Box 9"/>
            <p:cNvSpPr txBox="1">
              <a:spLocks noChangeArrowheads="1"/>
            </p:cNvSpPr>
            <p:nvPr/>
          </p:nvSpPr>
          <p:spPr bwMode="auto">
            <a:xfrm>
              <a:off x="1488" y="2886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88" name="Text Box 10"/>
            <p:cNvSpPr txBox="1">
              <a:spLocks noChangeArrowheads="1"/>
            </p:cNvSpPr>
            <p:nvPr/>
          </p:nvSpPr>
          <p:spPr bwMode="auto">
            <a:xfrm>
              <a:off x="720" y="3169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year</a:t>
              </a:r>
            </a:p>
          </p:txBody>
        </p:sp>
        <p:sp>
          <p:nvSpPr>
            <p:cNvPr id="50189" name="Text Box 11"/>
            <p:cNvSpPr txBox="1">
              <a:spLocks noChangeArrowheads="1"/>
            </p:cNvSpPr>
            <p:nvPr/>
          </p:nvSpPr>
          <p:spPr bwMode="auto">
            <a:xfrm>
              <a:off x="1488" y="3169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90" name="Text Box 12"/>
            <p:cNvSpPr txBox="1">
              <a:spLocks noChangeArrowheads="1"/>
            </p:cNvSpPr>
            <p:nvPr/>
          </p:nvSpPr>
          <p:spPr bwMode="auto">
            <a:xfrm>
              <a:off x="2112" y="2608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day</a:t>
              </a:r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91" name="Text Box 13"/>
            <p:cNvSpPr txBox="1">
              <a:spLocks noChangeArrowheads="1"/>
            </p:cNvSpPr>
            <p:nvPr/>
          </p:nvSpPr>
          <p:spPr bwMode="auto">
            <a:xfrm>
              <a:off x="2896" y="2608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92" name="Text Box 14"/>
            <p:cNvSpPr txBox="1">
              <a:spLocks noChangeArrowheads="1"/>
            </p:cNvSpPr>
            <p:nvPr/>
          </p:nvSpPr>
          <p:spPr bwMode="auto">
            <a:xfrm>
              <a:off x="2112" y="2888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month</a:t>
              </a:r>
            </a:p>
          </p:txBody>
        </p:sp>
        <p:sp>
          <p:nvSpPr>
            <p:cNvPr id="50193" name="Text Box 15"/>
            <p:cNvSpPr txBox="1">
              <a:spLocks noChangeArrowheads="1"/>
            </p:cNvSpPr>
            <p:nvPr/>
          </p:nvSpPr>
          <p:spPr bwMode="auto">
            <a:xfrm>
              <a:off x="2888" y="2888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94" name="Text Box 16"/>
            <p:cNvSpPr txBox="1">
              <a:spLocks noChangeArrowheads="1"/>
            </p:cNvSpPr>
            <p:nvPr/>
          </p:nvSpPr>
          <p:spPr bwMode="auto">
            <a:xfrm>
              <a:off x="2112" y="3171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year</a:t>
              </a:r>
            </a:p>
          </p:txBody>
        </p:sp>
        <p:sp>
          <p:nvSpPr>
            <p:cNvPr id="50195" name="Text Box 17"/>
            <p:cNvSpPr txBox="1">
              <a:spLocks noChangeArrowheads="1"/>
            </p:cNvSpPr>
            <p:nvPr/>
          </p:nvSpPr>
          <p:spPr bwMode="auto">
            <a:xfrm>
              <a:off x="2896" y="3171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96" name="Text Box 18"/>
            <p:cNvSpPr txBox="1">
              <a:spLocks noChangeArrowheads="1"/>
            </p:cNvSpPr>
            <p:nvPr/>
          </p:nvSpPr>
          <p:spPr bwMode="auto">
            <a:xfrm>
              <a:off x="3520" y="2600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en-US" sz="2200" b="1">
                  <a:latin typeface="Courier New" pitchFamily="49" charset="0"/>
                </a:rPr>
                <a:t>day</a:t>
              </a:r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97" name="Text Box 19"/>
            <p:cNvSpPr txBox="1">
              <a:spLocks noChangeArrowheads="1"/>
            </p:cNvSpPr>
            <p:nvPr/>
          </p:nvSpPr>
          <p:spPr bwMode="auto">
            <a:xfrm>
              <a:off x="4288" y="2600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198" name="Text Box 20"/>
            <p:cNvSpPr txBox="1">
              <a:spLocks noChangeArrowheads="1"/>
            </p:cNvSpPr>
            <p:nvPr/>
          </p:nvSpPr>
          <p:spPr bwMode="auto">
            <a:xfrm>
              <a:off x="3520" y="2880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200" b="1">
                  <a:latin typeface="Courier New" pitchFamily="49" charset="0"/>
                </a:rPr>
                <a:t>month</a:t>
              </a:r>
            </a:p>
          </p:txBody>
        </p:sp>
        <p:sp>
          <p:nvSpPr>
            <p:cNvPr id="50199" name="Text Box 21"/>
            <p:cNvSpPr txBox="1">
              <a:spLocks noChangeArrowheads="1"/>
            </p:cNvSpPr>
            <p:nvPr/>
          </p:nvSpPr>
          <p:spPr bwMode="auto">
            <a:xfrm>
              <a:off x="4288" y="2880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200" name="Text Box 23"/>
            <p:cNvSpPr txBox="1">
              <a:spLocks noChangeArrowheads="1"/>
            </p:cNvSpPr>
            <p:nvPr/>
          </p:nvSpPr>
          <p:spPr bwMode="auto">
            <a:xfrm>
              <a:off x="4288" y="3163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endParaRPr lang="th-TH" sz="2200" b="1">
                <a:latin typeface="Courier New" pitchFamily="49" charset="0"/>
              </a:endParaRPr>
            </a:p>
          </p:txBody>
        </p:sp>
        <p:sp>
          <p:nvSpPr>
            <p:cNvPr id="50201" name="Rectangle 24"/>
            <p:cNvSpPr>
              <a:spLocks noChangeArrowheads="1"/>
            </p:cNvSpPr>
            <p:nvPr/>
          </p:nvSpPr>
          <p:spPr bwMode="auto">
            <a:xfrm>
              <a:off x="720" y="2592"/>
              <a:ext cx="1392" cy="864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50202" name="Rectangle 25"/>
            <p:cNvSpPr>
              <a:spLocks noChangeArrowheads="1"/>
            </p:cNvSpPr>
            <p:nvPr/>
          </p:nvSpPr>
          <p:spPr bwMode="auto">
            <a:xfrm>
              <a:off x="2112" y="2592"/>
              <a:ext cx="1392" cy="864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50203" name="Rectangle 26"/>
            <p:cNvSpPr>
              <a:spLocks noChangeArrowheads="1"/>
            </p:cNvSpPr>
            <p:nvPr/>
          </p:nvSpPr>
          <p:spPr bwMode="auto">
            <a:xfrm>
              <a:off x="3512" y="2592"/>
              <a:ext cx="1392" cy="864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50204" name="Text Box 27"/>
            <p:cNvSpPr txBox="1">
              <a:spLocks noChangeArrowheads="1"/>
            </p:cNvSpPr>
            <p:nvPr/>
          </p:nvSpPr>
          <p:spPr bwMode="auto">
            <a:xfrm>
              <a:off x="2112" y="3456"/>
              <a:ext cx="1392" cy="268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000" b="1">
                  <a:latin typeface="Courier New" pitchFamily="49" charset="0"/>
                </a:rPr>
                <a:t>date_list[1]</a:t>
              </a:r>
            </a:p>
          </p:txBody>
        </p:sp>
        <p:sp>
          <p:nvSpPr>
            <p:cNvPr id="50205" name="Text Box 28"/>
            <p:cNvSpPr txBox="1">
              <a:spLocks noChangeArrowheads="1"/>
            </p:cNvSpPr>
            <p:nvPr/>
          </p:nvSpPr>
          <p:spPr bwMode="auto">
            <a:xfrm>
              <a:off x="3504" y="3456"/>
              <a:ext cx="1392" cy="268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algn="ctr" eaLnBrk="0" hangingPunct="0"/>
              <a:r>
                <a:rPr lang="th-TH" sz="2000" b="1">
                  <a:latin typeface="Courier New" pitchFamily="49" charset="0"/>
                </a:rPr>
                <a:t>date_list[2]</a:t>
              </a:r>
            </a:p>
          </p:txBody>
        </p:sp>
      </p:grp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การใช้อาร์เรย์กับสตรัคเจอร์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รูปแบบการเข้าถึงสมาชิกในแต่ละอีลีเมนต์ในอาร์เรย์ของสตรัคเจอร์</a:t>
            </a:r>
          </a:p>
          <a:p>
            <a:pPr>
              <a:buFontTx/>
              <a:buNone/>
            </a:pPr>
            <a:r>
              <a:rPr lang="th-TH" dirty="0" smtClean="0"/>
              <a:t>	ชื่อตัวแปรอาร์เรย์ของสตรัคเจอร์</a:t>
            </a:r>
            <a:r>
              <a:rPr lang="en-US" dirty="0" smtClean="0">
                <a:cs typeface="Angsana New" pitchFamily="18" charset="-34"/>
              </a:rPr>
              <a:t>[</a:t>
            </a:r>
            <a:r>
              <a:rPr lang="th-TH" dirty="0" smtClean="0"/>
              <a:t>ดัชนี</a:t>
            </a:r>
            <a:r>
              <a:rPr lang="en-US" dirty="0" smtClean="0">
                <a:cs typeface="Angsana New" pitchFamily="18" charset="-34"/>
              </a:rPr>
              <a:t>].</a:t>
            </a:r>
            <a:r>
              <a:rPr lang="en-US" dirty="0" err="1" smtClean="0">
                <a:cs typeface="Angsana New" pitchFamily="18" charset="-34"/>
              </a:rPr>
              <a:t>ชื่อสมาชิก</a:t>
            </a:r>
            <a:endParaRPr lang="en-US" dirty="0" smtClean="0">
              <a:cs typeface="Angsana New" pitchFamily="18" charset="-34"/>
            </a:endParaRPr>
          </a:p>
          <a:p>
            <a:r>
              <a:rPr lang="en-US" dirty="0" err="1" smtClean="0">
                <a:cs typeface="Angsana New" pitchFamily="18" charset="-34"/>
              </a:rPr>
              <a:t>ตัวอย่างเช่น</a:t>
            </a:r>
            <a:r>
              <a:rPr lang="en-US" dirty="0" smtClean="0">
                <a:cs typeface="Angsana New" pitchFamily="18" charset="-34"/>
              </a:rPr>
              <a:t> (</a:t>
            </a:r>
            <a:r>
              <a:rPr lang="th-TH" dirty="0" smtClean="0"/>
              <a:t>กำหนดค่าให้กับสมาชิก</a:t>
            </a:r>
            <a:r>
              <a:rPr lang="th-TH" dirty="0" smtClean="0"/>
              <a:t>ในอิลิเมนต์</a:t>
            </a:r>
            <a:r>
              <a:rPr lang="th-TH" dirty="0" smtClean="0"/>
              <a:t>แรก</a:t>
            </a:r>
            <a:r>
              <a:rPr lang="en-US" dirty="0" smtClean="0">
                <a:cs typeface="Angsana New" pitchFamily="18" charset="-34"/>
              </a:rPr>
              <a:t>)</a:t>
            </a:r>
          </a:p>
          <a:p>
            <a:endParaRPr lang="en-US" sz="2000" dirty="0" smtClean="0">
              <a:latin typeface="Courier New" pitchFamily="49" charset="0"/>
              <a:cs typeface="Angsana New" pitchFamily="18" charset="-34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date_list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[0].day = 12;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date_list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[0].month = 10;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date_list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[0].year = 2002;</a:t>
            </a:r>
            <a:endParaRPr lang="th-TH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u="sng" smtClean="0">
                <a:latin typeface="Angsana New" pitchFamily="18" charset="-34"/>
              </a:rPr>
              <a:t>ตัวอย่าง </a:t>
            </a:r>
            <a:r>
              <a:rPr lang="th-TH" smtClean="0">
                <a:latin typeface="Angsana New" pitchFamily="18" charset="-34"/>
              </a:rPr>
              <a:t>(การรับค่าและแสดงค่าอาร์เรย์ของสตรัคเจอร์)</a:t>
            </a:r>
            <a:endParaRPr lang="th-TH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80728"/>
            <a:ext cx="8785225" cy="5255989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stdio</a:t>
            </a:r>
            <a:r>
              <a:rPr lang="th-TH" sz="1600" b="1" dirty="0" smtClean="0">
                <a:latin typeface="Courier New" pitchFamily="49" charset="0"/>
              </a:rPr>
              <a:t>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h&gt;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</a:t>
            </a:r>
            <a:r>
              <a:rPr lang="th-TH" sz="1600" b="1" dirty="0" smtClean="0">
                <a:latin typeface="Courier New" pitchFamily="49" charset="0"/>
              </a:rPr>
              <a:t>()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char name</a:t>
            </a:r>
            <a:r>
              <a:rPr lang="th-TH" sz="1600" b="1" dirty="0" smtClean="0">
                <a:latin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30</a:t>
            </a:r>
            <a:r>
              <a:rPr lang="th-TH" sz="1600" b="1" dirty="0" smtClean="0"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age;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student;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student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stds</a:t>
            </a:r>
            <a:r>
              <a:rPr lang="th-TH" sz="1600" b="1" dirty="0" smtClean="0">
                <a:latin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th-TH" sz="1600" b="1" dirty="0" smtClean="0"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for</a:t>
            </a:r>
            <a:r>
              <a:rPr lang="th-TH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th-TH" sz="1600" b="1" dirty="0" smtClean="0">
                <a:latin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0;i&lt;3;i</a:t>
            </a:r>
            <a:r>
              <a:rPr lang="th-TH" sz="1600" b="1" dirty="0" smtClean="0">
                <a:latin typeface="Courier New" pitchFamily="49" charset="0"/>
              </a:rPr>
              <a:t>++)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th-TH" sz="1600" b="1" dirty="0" smtClean="0">
                <a:latin typeface="Courier New" pitchFamily="49" charset="0"/>
              </a:rPr>
              <a:t>("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name of student </a:t>
            </a:r>
            <a:r>
              <a:rPr lang="th-TH" sz="1600" b="1" dirty="0" smtClean="0">
                <a:latin typeface="Courier New" pitchFamily="49" charset="0"/>
              </a:rPr>
              <a:t>%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th-TH" sz="1600" b="1" dirty="0" smtClean="0">
                <a:latin typeface="Courier New" pitchFamily="49" charset="0"/>
              </a:rPr>
              <a:t>: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,i+1</a:t>
            </a:r>
            <a:r>
              <a:rPr lang="th-TH" sz="1600" b="1" dirty="0" smtClean="0">
                <a:latin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th-TH" sz="1600" b="1" dirty="0" smtClean="0">
                <a:latin typeface="Courier New" pitchFamily="49" charset="0"/>
              </a:rPr>
              <a:t>("%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th-TH" sz="1600" b="1" dirty="0" smtClean="0"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stds</a:t>
            </a:r>
            <a:r>
              <a:rPr lang="th-TH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th-TH" sz="1600" b="1" dirty="0" smtClean="0">
                <a:latin typeface="Courier New" pitchFamily="49" charset="0"/>
              </a:rPr>
              <a:t>].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th-TH" sz="1600" b="1" dirty="0" smtClean="0">
                <a:latin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th-TH" sz="1600" b="1" dirty="0" smtClean="0">
                <a:latin typeface="Courier New" pitchFamily="49" charset="0"/>
              </a:rPr>
              <a:t>("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age</a:t>
            </a:r>
            <a:r>
              <a:rPr lang="th-TH" sz="1600" b="1" dirty="0" smtClean="0">
                <a:latin typeface="Courier New" pitchFamily="49" charset="0"/>
              </a:rPr>
              <a:t>: ")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th-TH" sz="1600" b="1" dirty="0" smtClean="0">
                <a:latin typeface="Courier New" pitchFamily="49" charset="0"/>
              </a:rPr>
              <a:t>("%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th-TH" sz="1600" b="1" dirty="0" smtClean="0"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stds</a:t>
            </a:r>
            <a:r>
              <a:rPr lang="th-TH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th-TH" sz="1600" b="1" dirty="0" smtClean="0">
                <a:latin typeface="Courier New" pitchFamily="49" charset="0"/>
              </a:rPr>
              <a:t>].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th-TH" sz="1600" b="1" dirty="0" smtClean="0">
                <a:latin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th-TH" sz="1600" b="1" dirty="0" smtClean="0">
                <a:latin typeface="Courier New" pitchFamily="49" charset="0"/>
              </a:rPr>
              <a:t>("==================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th-TH" sz="1600" b="1" dirty="0" smtClean="0">
                <a:latin typeface="Courier New" pitchFamily="49" charset="0"/>
              </a:rPr>
              <a:t>")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th-TH" sz="1600" b="1" dirty="0" smtClean="0">
                <a:latin typeface="Courier New" pitchFamily="49" charset="0"/>
              </a:rPr>
              <a:t>("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Name           Age\n</a:t>
            </a:r>
            <a:r>
              <a:rPr lang="th-TH" sz="1600" b="1" dirty="0" smtClean="0">
                <a:latin typeface="Courier New" pitchFamily="49" charset="0"/>
              </a:rPr>
              <a:t>")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th-TH" sz="1600" b="1" dirty="0" smtClean="0">
                <a:latin typeface="Courier New" pitchFamily="49" charset="0"/>
              </a:rPr>
              <a:t>("==================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th-TH" sz="1600" b="1" dirty="0" smtClean="0">
                <a:latin typeface="Courier New" pitchFamily="49" charset="0"/>
              </a:rPr>
              <a:t>")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for</a:t>
            </a:r>
            <a:r>
              <a:rPr lang="th-TH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th-TH" sz="1600" b="1" dirty="0" smtClean="0">
                <a:latin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0;i&lt;3;i</a:t>
            </a:r>
            <a:r>
              <a:rPr lang="th-TH" sz="1600" b="1" dirty="0" smtClean="0">
                <a:latin typeface="Courier New" pitchFamily="49" charset="0"/>
              </a:rPr>
              <a:t>++)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th-TH" sz="1600" b="1" dirty="0" smtClean="0">
                <a:latin typeface="Courier New" pitchFamily="49" charset="0"/>
              </a:rPr>
              <a:t>("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%-15s</a:t>
            </a:r>
            <a:r>
              <a:rPr lang="th-TH" sz="1600" b="1" dirty="0" smtClean="0">
                <a:latin typeface="Courier New" pitchFamily="49" charset="0"/>
              </a:rPr>
              <a:t>%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th-TH" sz="1600" b="1" dirty="0" smtClean="0"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stds</a:t>
            </a:r>
            <a:r>
              <a:rPr lang="th-TH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th-TH" sz="1600" b="1" dirty="0" smtClean="0">
                <a:latin typeface="Courier New" pitchFamily="49" charset="0"/>
              </a:rPr>
              <a:t>].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name,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stds</a:t>
            </a:r>
            <a:r>
              <a:rPr lang="th-TH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th-TH" sz="1600" b="1" dirty="0" smtClean="0">
                <a:latin typeface="Courier New" pitchFamily="49" charset="0"/>
              </a:rPr>
              <a:t>].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th-TH" sz="1600" b="1" dirty="0" smtClean="0">
                <a:latin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0;</a:t>
            </a:r>
            <a:endParaRPr lang="th-TH" sz="1600" b="1" dirty="0" smtClean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600" b="1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u="sng" smtClean="0"/>
              <a:t>ตัวอย่าง </a:t>
            </a:r>
            <a:r>
              <a:rPr lang="th-TH" sz="3600" smtClean="0"/>
              <a:t>(ฟังก์ชันที่มีการรับค่าเข้าเป็นอาร์เรย์ของสตรัคเจอร์)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052736"/>
            <a:ext cx="8785225" cy="5255989"/>
          </a:xfrm>
        </p:spPr>
        <p:txBody>
          <a:bodyPr rtlCol="0">
            <a:noAutofit/>
          </a:bodyPr>
          <a:lstStyle/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char name[30];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salary;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 employee;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void display (employee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emps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[]);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employee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emp_list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=0;i&lt;3;i++)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("Enter name of employee %d: ",i+1);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emp_list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].name 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("Enter salary: ");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emp_list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].salary 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display(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emp_list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void display(employee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emps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("---------------------\n");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("Name           Salary\n");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("---------------------\n");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=0;i&lt;3;i++)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("%-15s%d \n",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emps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name,emps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].salary);</a:t>
            </a:r>
          </a:p>
          <a:p>
            <a:pPr fontAlgn="auto">
              <a:lnSpc>
                <a:spcPct val="6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100" b="1" dirty="0" smtClean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กลุ่มข้อมูลชนิดโครงสร้าง(</a:t>
            </a:r>
            <a:r>
              <a:rPr lang="en-US" dirty="0"/>
              <a:t>Structure)</a:t>
            </a:r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39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 smtClean="0"/>
              <a:t>การนิยามและประกาศกลุ่มข้อมูลชนิดโครงสร้าง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h-TH" dirty="0" smtClean="0"/>
              <a:t>การประกาศตัวแปรของกลุ่มข้อมูลชนิดโครงสร้าง </a:t>
            </a:r>
            <a:r>
              <a:rPr lang="en-US" dirty="0" smtClean="0">
                <a:cs typeface="Cordia New" pitchFamily="34" charset="-34"/>
              </a:rPr>
              <a:t>structure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rdia New" pitchFamily="34" charset="-34"/>
              </a:rPr>
              <a:t>1. Structure definition</a:t>
            </a:r>
            <a:r>
              <a:rPr lang="fr-FR" dirty="0" smtClean="0">
                <a:cs typeface="Cordia New" pitchFamily="34" charset="-34"/>
              </a:rPr>
              <a:t> </a:t>
            </a:r>
            <a:r>
              <a:rPr lang="th-TH" dirty="0" smtClean="0"/>
              <a:t>การนิยามกลุ่มข้อมูลที่สร้างใหม่ ว่ามีสมาชิกอะไรบ้าง เป็นชนิดใด ข้อมูลย่อยในสตรัคเจอร์เรียกว่า  ฟิลด์ </a:t>
            </a:r>
            <a:r>
              <a:rPr lang="en-US" dirty="0" smtClean="0">
                <a:cs typeface="Cordia New" pitchFamily="34" charset="-34"/>
              </a:rPr>
              <a:t>(Field)</a:t>
            </a:r>
            <a:endParaRPr lang="th-TH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rdia New" pitchFamily="34" charset="-34"/>
              </a:rPr>
              <a:t>2. Structure declaration </a:t>
            </a:r>
            <a:r>
              <a:rPr lang="th-TH" dirty="0" smtClean="0"/>
              <a:t>ประกาศตัวแปรสำหรับกลุ่มข้อมูลที่สร้างขึ้นมา	</a:t>
            </a:r>
          </a:p>
          <a:p>
            <a:pPr>
              <a:lnSpc>
                <a:spcPct val="150000"/>
              </a:lnSpc>
              <a:buFontTx/>
              <a:buNone/>
            </a:pPr>
            <a:endParaRPr lang="th-TH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 smtClean="0"/>
              <a:t>การนิยามและประกาศกลุ่มข้อมูลชนิดโครงสร้าง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1. การนิยามกลุ่มข้อมูลที่สร้างใหม่ว่ามีสมาชิกข้อมูลชนิดใดบ้าง</a:t>
            </a:r>
          </a:p>
          <a:p>
            <a:pPr>
              <a:buFontTx/>
              <a:buNone/>
            </a:pPr>
            <a:r>
              <a:rPr lang="th-TH" dirty="0" smtClean="0"/>
              <a:t>รูปแบบ</a:t>
            </a:r>
            <a:endParaRPr lang="en-US" dirty="0" smtClean="0">
              <a:cs typeface="Cordia New" pitchFamily="34" charset="-34"/>
            </a:endParaRPr>
          </a:p>
          <a:p>
            <a:pPr>
              <a:buFontTx/>
              <a:buNone/>
            </a:pPr>
            <a:r>
              <a:rPr lang="th-TH" b="1" dirty="0" smtClean="0"/>
              <a:t>struct </a:t>
            </a:r>
            <a:r>
              <a:rPr lang="th-TH" dirty="0" smtClean="0"/>
              <a:t> ชื่อของสตรัคเจอร์</a:t>
            </a:r>
            <a:br>
              <a:rPr lang="th-TH" dirty="0" smtClean="0"/>
            </a:br>
            <a:r>
              <a:rPr lang="th-TH" dirty="0" smtClean="0"/>
              <a:t> {	  ชนิดของตัวแปร  ชื่อตัวแปร[, ชื่อตัวแปร, ...];</a:t>
            </a:r>
            <a:br>
              <a:rPr lang="th-TH" dirty="0" smtClean="0"/>
            </a:br>
            <a:r>
              <a:rPr lang="th-TH" dirty="0" smtClean="0"/>
              <a:t>	  ชนิดของตัวแปร  ชื่อตัวแปร[, ชื่อตัวแปร, ...];</a:t>
            </a:r>
            <a:br>
              <a:rPr lang="th-TH" dirty="0" smtClean="0"/>
            </a:br>
            <a:r>
              <a:rPr lang="th-TH" dirty="0" smtClean="0"/>
              <a:t>	  ............</a:t>
            </a:r>
            <a:br>
              <a:rPr lang="th-TH" dirty="0" smtClean="0"/>
            </a:br>
            <a:r>
              <a:rPr lang="th-TH" dirty="0" smtClean="0"/>
              <a:t>	  ชนิดของตัวแปร  ชื่อตัวแปร[, ชื่อตัวแปร, ...];</a:t>
            </a:r>
            <a:br>
              <a:rPr lang="th-TH" dirty="0" smtClean="0"/>
            </a:br>
            <a:r>
              <a:rPr lang="th-TH" dirty="0" smtClean="0"/>
              <a:t>}   ชื่อตัวแปร[, ชื่อตัวแปร, ...] 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2667000"/>
            <a:ext cx="40386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solidFill>
                  <a:srgbClr val="3333CC"/>
                </a:solidFill>
                <a:cs typeface="Angsana New" pitchFamily="18" charset="-34"/>
              </a:rPr>
              <a:t>  </a:t>
            </a: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struct address</a:t>
            </a:r>
            <a:b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{	</a:t>
            </a:r>
            <a:r>
              <a:rPr lang="en-US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name[30];</a:t>
            </a:r>
            <a:b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detail[50];</a:t>
            </a:r>
            <a:b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age;</a:t>
            </a:r>
            <a:b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telephone[10];</a:t>
            </a:r>
            <a:b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th-TH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674688" y="3124200"/>
            <a:ext cx="3440112" cy="18145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14400" y="5562600"/>
            <a:ext cx="3514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สมาชิกข้อมูลภายในมี </a:t>
            </a:r>
            <a:r>
              <a:rPr lang="en-US" sz="2400" b="1" dirty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ตัว</a:t>
            </a:r>
            <a:r>
              <a:rPr lang="en-US" sz="2400" b="1" dirty="0">
                <a:latin typeface="TH SarabunPSK" pitchFamily="34" charset="-34"/>
                <a:cs typeface="TH SarabunPSK" pitchFamily="34" charset="-34"/>
              </a:rPr>
              <a:t>(4 fields) 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344738" y="4938713"/>
            <a:ext cx="0" cy="7693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6324600" y="3200400"/>
            <a:ext cx="1295400" cy="685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4876800" y="3124200"/>
            <a:ext cx="4038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4000" b="1" dirty="0">
                <a:solidFill>
                  <a:schemeClr val="accent2"/>
                </a:solidFill>
                <a:latin typeface="Cordia New" pitchFamily="34" charset="-34"/>
                <a:cs typeface="Cordia New" pitchFamily="34" charset="-34"/>
              </a:rPr>
              <a:t>  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student</a:t>
            </a:r>
            <a:b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	</a:t>
            </a:r>
            <a:r>
              <a:rPr lang="en-US" sz="22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name[30];</a:t>
            </a:r>
            <a:b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surname[50];</a:t>
            </a:r>
            <a:b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Id;</a:t>
            </a:r>
            <a:b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th-TH" sz="2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 flipV="1">
            <a:off x="4572000" y="2819400"/>
            <a:ext cx="0" cy="3200400"/>
          </a:xfrm>
          <a:prstGeom prst="line">
            <a:avLst/>
          </a:prstGeom>
          <a:noFill/>
          <a:ln w="57150">
            <a:solidFill>
              <a:srgbClr val="BFF3E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334000" y="5562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b="1" dirty="0">
                <a:latin typeface="TH SarabunPSK" pitchFamily="34" charset="-34"/>
                <a:cs typeface="TH SarabunPSK" pitchFamily="34" charset="-34"/>
              </a:rPr>
              <a:t>ชื่อของ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Structure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46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447856" cy="997223"/>
          </a:xfrm>
        </p:spPr>
        <p:txBody>
          <a:bodyPr/>
          <a:lstStyle/>
          <a:p>
            <a:r>
              <a:rPr lang="th-TH" sz="4400" dirty="0" smtClean="0"/>
              <a:t>การนิยามและประกาศกลุ่มข้อมูลชนิด</a:t>
            </a:r>
            <a:r>
              <a:rPr lang="th-TH" sz="4400" dirty="0" smtClean="0"/>
              <a:t>โครงสร้าง </a:t>
            </a:r>
            <a:r>
              <a:rPr lang="en-US" sz="4400" dirty="0" smtClean="0"/>
              <a:t>(2)</a:t>
            </a:r>
            <a:endParaRPr lang="th-TH" sz="4400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Rectangle 1"/>
          <p:cNvSpPr/>
          <p:nvPr/>
        </p:nvSpPr>
        <p:spPr>
          <a:xfrm>
            <a:off x="539552" y="141277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ตัวอย่างการระบุกลุ่มข้อมูลชนิดโครงสร้างที่สร้างขึ้นมาใหม่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6372200" y="3861048"/>
            <a:ext cx="335632" cy="1847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 smtClean="0"/>
              <a:t>การนิยามและประกาศกลุ่มข้อมูลชนิด</a:t>
            </a:r>
            <a:r>
              <a:rPr lang="th-TH" sz="4400" dirty="0" smtClean="0"/>
              <a:t>โครงสร้าง </a:t>
            </a:r>
            <a:r>
              <a:rPr lang="en-US" sz="4400" dirty="0" smtClean="0"/>
              <a:t>(3)</a:t>
            </a:r>
            <a:endParaRPr lang="th-TH" sz="44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จงนิยามสตรัคเจอร์ชื่อว่า </a:t>
            </a:r>
            <a:r>
              <a:rPr lang="en-US" smtClean="0">
                <a:cs typeface="Cordia New" pitchFamily="34" charset="-34"/>
              </a:rPr>
              <a:t>date </a:t>
            </a:r>
            <a:r>
              <a:rPr lang="th-TH" smtClean="0"/>
              <a:t>เพื่อใช้ในการเก็บข้อมูลของวันที่โดยประกอบด้วยสมาชิก 3 ตัวชื่อว่า </a:t>
            </a:r>
            <a:r>
              <a:rPr lang="en-US" smtClean="0">
                <a:cs typeface="Cordia New" pitchFamily="34" charset="-34"/>
              </a:rPr>
              <a:t>day, month </a:t>
            </a:r>
            <a:r>
              <a:rPr lang="th-TH" smtClean="0"/>
              <a:t>และ </a:t>
            </a:r>
            <a:r>
              <a:rPr lang="en-US" smtClean="0">
                <a:cs typeface="Cordia New" pitchFamily="34" charset="-34"/>
              </a:rPr>
              <a:t>year </a:t>
            </a:r>
            <a:r>
              <a:rPr lang="th-TH" smtClean="0"/>
              <a:t>ซึ่งสมาชิกทั้งสามเป็นจำนวนเต็ม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7125" y="3340100"/>
            <a:ext cx="7178675" cy="2111375"/>
            <a:chOff x="710" y="2104"/>
            <a:chExt cx="4522" cy="1330"/>
          </a:xfrm>
        </p:grpSpPr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710" y="2104"/>
              <a:ext cx="1394" cy="1330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9pPr>
            </a:lstStyle>
            <a:p>
              <a:pPr eaLnBrk="0" hangingPunct="0"/>
              <a:r>
                <a:rPr lang="en-US" sz="2200" b="1">
                  <a:solidFill>
                    <a:srgbClr val="3333CC"/>
                  </a:solidFill>
                  <a:latin typeface="Courier New" pitchFamily="49" charset="0"/>
                </a:rPr>
                <a:t>struct date</a:t>
              </a:r>
            </a:p>
            <a:p>
              <a:pPr eaLnBrk="0" hangingPunct="0"/>
              <a:r>
                <a:rPr lang="en-US" sz="2200" b="1">
                  <a:solidFill>
                    <a:srgbClr val="3333CC"/>
                  </a:solidFill>
                  <a:latin typeface="Courier New" pitchFamily="49" charset="0"/>
                </a:rPr>
                <a:t>{</a:t>
              </a:r>
            </a:p>
            <a:p>
              <a:pPr eaLnBrk="0" hangingPunct="0"/>
              <a:r>
                <a:rPr lang="en-US" sz="2200" b="1">
                  <a:solidFill>
                    <a:srgbClr val="3333CC"/>
                  </a:solidFill>
                  <a:latin typeface="Courier New" pitchFamily="49" charset="0"/>
                </a:rPr>
                <a:t>  int day;</a:t>
              </a:r>
            </a:p>
            <a:p>
              <a:pPr eaLnBrk="0" hangingPunct="0"/>
              <a:r>
                <a:rPr lang="en-US" sz="2200" b="1">
                  <a:solidFill>
                    <a:srgbClr val="3333CC"/>
                  </a:solidFill>
                  <a:latin typeface="Courier New" pitchFamily="49" charset="0"/>
                </a:rPr>
                <a:t>  int month;</a:t>
              </a:r>
            </a:p>
            <a:p>
              <a:pPr eaLnBrk="0" hangingPunct="0"/>
              <a:r>
                <a:rPr lang="en-US" sz="2200" b="1">
                  <a:solidFill>
                    <a:srgbClr val="3333CC"/>
                  </a:solidFill>
                  <a:latin typeface="Courier New" pitchFamily="49" charset="0"/>
                </a:rPr>
                <a:t>  int year;</a:t>
              </a:r>
            </a:p>
            <a:p>
              <a:pPr eaLnBrk="0" hangingPunct="0"/>
              <a:r>
                <a:rPr lang="en-US" sz="2200" b="1">
                  <a:solidFill>
                    <a:srgbClr val="3333CC"/>
                  </a:solidFill>
                  <a:latin typeface="Courier New" pitchFamily="49" charset="0"/>
                </a:rPr>
                <a:t>};</a:t>
              </a:r>
              <a:endParaRPr lang="th-TH" sz="2200" b="1">
                <a:solidFill>
                  <a:srgbClr val="3333CC"/>
                </a:solidFill>
                <a:latin typeface="Courier New" pitchFamily="49" charset="0"/>
              </a:endParaRPr>
            </a:p>
          </p:txBody>
        </p:sp>
        <p:grpSp>
          <p:nvGrpSpPr>
            <p:cNvPr id="20488" name="Group 6"/>
            <p:cNvGrpSpPr>
              <a:grpSpLocks/>
            </p:cNvGrpSpPr>
            <p:nvPr/>
          </p:nvGrpSpPr>
          <p:grpSpPr bwMode="auto">
            <a:xfrm>
              <a:off x="2256" y="2375"/>
              <a:ext cx="2976" cy="697"/>
              <a:chOff x="2256" y="2375"/>
              <a:chExt cx="2976" cy="697"/>
            </a:xfrm>
          </p:grpSpPr>
          <p:sp>
            <p:nvSpPr>
              <p:cNvPr id="20489" name="Text Box 7"/>
              <p:cNvSpPr txBox="1">
                <a:spLocks noChangeArrowheads="1"/>
              </p:cNvSpPr>
              <p:nvPr/>
            </p:nvSpPr>
            <p:spPr bwMode="auto">
              <a:xfrm>
                <a:off x="2256" y="2524"/>
                <a:ext cx="416" cy="368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r>
                  <a:rPr lang="th-TH" sz="3200" b="1" dirty="0">
                    <a:solidFill>
                      <a:srgbClr val="3333CC"/>
                    </a:solidFill>
                    <a:latin typeface="TH SarabunPSK" pitchFamily="34" charset="-34"/>
                    <a:cs typeface="TH SarabunPSK" pitchFamily="34" charset="-34"/>
                  </a:rPr>
                  <a:t>หรือ</a:t>
                </a:r>
                <a:endParaRPr lang="th-TH" b="1" dirty="0">
                  <a:solidFill>
                    <a:srgbClr val="3333CC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20490" name="Text Box 8"/>
              <p:cNvSpPr txBox="1">
                <a:spLocks noChangeArrowheads="1"/>
              </p:cNvSpPr>
              <p:nvPr/>
            </p:nvSpPr>
            <p:spPr bwMode="auto">
              <a:xfrm>
                <a:off x="2758" y="2375"/>
                <a:ext cx="2474" cy="697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9pPr>
              </a:lstStyle>
              <a:p>
                <a:pPr eaLnBrk="0" hangingPunct="0"/>
                <a:r>
                  <a:rPr lang="en-US" sz="2200" b="1">
                    <a:solidFill>
                      <a:srgbClr val="3333CC"/>
                    </a:solidFill>
                    <a:latin typeface="Courier New" pitchFamily="49" charset="0"/>
                  </a:rPr>
                  <a:t>struct date {</a:t>
                </a:r>
              </a:p>
              <a:p>
                <a:pPr eaLnBrk="0" hangingPunct="0"/>
                <a:r>
                  <a:rPr lang="en-US" sz="2200" b="1">
                    <a:solidFill>
                      <a:srgbClr val="3333CC"/>
                    </a:solidFill>
                    <a:latin typeface="Courier New" pitchFamily="49" charset="0"/>
                  </a:rPr>
                  <a:t>  int day,month,year;</a:t>
                </a:r>
              </a:p>
              <a:p>
                <a:pPr eaLnBrk="0" hangingPunct="0"/>
                <a:r>
                  <a:rPr lang="en-US" sz="2200" b="1">
                    <a:solidFill>
                      <a:srgbClr val="3333CC"/>
                    </a:solidFill>
                    <a:latin typeface="Courier New" pitchFamily="49" charset="0"/>
                  </a:rPr>
                  <a:t>};</a:t>
                </a:r>
                <a:endParaRPr lang="th-TH" sz="2200" b="1">
                  <a:solidFill>
                    <a:srgbClr val="3333CC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 smtClean="0"/>
              <a:t>การนิยามและประกาศกลุ่มข้อมูลชนิด</a:t>
            </a:r>
            <a:r>
              <a:rPr lang="th-TH" sz="4400" dirty="0" smtClean="0"/>
              <a:t>โครงสร้าง </a:t>
            </a:r>
            <a:r>
              <a:rPr lang="en-US" sz="4400" dirty="0" smtClean="0"/>
              <a:t>(4)</a:t>
            </a:r>
            <a:endParaRPr lang="th-TH" sz="4400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96461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th-TH" sz="3200" dirty="0" smtClean="0"/>
              <a:t>2. ประกาศตัวแปรสำหรับกลุ่มข้อมูลที่สร้างขึ้นมา มีวิธีการประกาศได้ </a:t>
            </a:r>
            <a:r>
              <a:rPr lang="en-US" sz="3200" dirty="0" smtClean="0">
                <a:cs typeface="Cordia New" pitchFamily="34" charset="-34"/>
              </a:rPr>
              <a:t>2 </a:t>
            </a:r>
            <a:r>
              <a:rPr lang="th-TH" sz="3200" dirty="0" smtClean="0"/>
              <a:t>ลักษณะคือ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cs typeface="Cordia New" pitchFamily="34" charset="-34"/>
              </a:rPr>
              <a:t>1.</a:t>
            </a:r>
            <a:r>
              <a:rPr lang="th-TH" sz="2800" dirty="0" smtClean="0"/>
              <a:t> การประกาศโดยตรง  </a:t>
            </a:r>
            <a:r>
              <a:rPr lang="en-US" sz="2800" dirty="0" smtClean="0">
                <a:cs typeface="Cordia New" pitchFamily="34" charset="-34"/>
              </a:rPr>
              <a:t>(</a:t>
            </a:r>
            <a:r>
              <a:rPr lang="th-TH" sz="2800" dirty="0" smtClean="0"/>
              <a:t>ภายหลังจากมีการนิยามสตรัคเจอร์แล้ว</a:t>
            </a:r>
            <a:r>
              <a:rPr lang="en-US" sz="2800" dirty="0" smtClean="0">
                <a:cs typeface="Cordia New" pitchFamily="34" charset="-34"/>
              </a:rPr>
              <a:t>)</a:t>
            </a:r>
            <a:r>
              <a:rPr lang="th-TH" sz="2800" dirty="0" smtClean="0"/>
              <a:t>  โดยมีรูปแบบ</a:t>
            </a:r>
          </a:p>
          <a:p>
            <a:pPr>
              <a:lnSpc>
                <a:spcPct val="150000"/>
              </a:lnSpc>
              <a:buFont typeface="Arial" pitchFamily="34" charset="0"/>
              <a:buNone/>
            </a:pPr>
            <a:r>
              <a:rPr lang="th-TH" sz="3200" dirty="0" smtClean="0"/>
              <a:t>		</a:t>
            </a:r>
            <a:r>
              <a:rPr lang="th-TH" sz="3200" b="1" dirty="0" smtClean="0"/>
              <a:t>struct</a:t>
            </a:r>
            <a:r>
              <a:rPr lang="th-TH" sz="3200" dirty="0" smtClean="0"/>
              <a:t>  ชื่อแบบของสตรัคเจอร์  ชื่อตัวแปร[, ชื่อตัวแปร, ...];</a:t>
            </a:r>
            <a:r>
              <a:rPr lang="en-US" sz="3200" dirty="0" smtClean="0">
                <a:cs typeface="Cordia New" pitchFamily="34" charset="-34"/>
              </a:rPr>
              <a:t/>
            </a:r>
            <a:br>
              <a:rPr lang="en-US" sz="3200" dirty="0" smtClean="0">
                <a:cs typeface="Cordia New" pitchFamily="34" charset="-34"/>
              </a:rPr>
            </a:br>
            <a:r>
              <a:rPr lang="th-TH" sz="3200" dirty="0" smtClean="0">
                <a:cs typeface="Cordia New" pitchFamily="34" charset="-34"/>
              </a:rPr>
              <a:t>	</a:t>
            </a:r>
            <a:r>
              <a:rPr lang="th-TH" sz="3200" dirty="0" smtClean="0"/>
              <a:t>เช่น </a:t>
            </a:r>
            <a:r>
              <a:rPr lang="en-US" sz="3200" b="1" dirty="0" err="1" smtClean="0">
                <a:cs typeface="Cordia New" pitchFamily="34" charset="-34"/>
              </a:rPr>
              <a:t>struct</a:t>
            </a:r>
            <a:r>
              <a:rPr lang="en-US" sz="3200" dirty="0" smtClean="0">
                <a:cs typeface="Cordia New" pitchFamily="34" charset="-34"/>
              </a:rPr>
              <a:t> student   </a:t>
            </a:r>
            <a:r>
              <a:rPr lang="en-US" sz="3200" dirty="0" err="1" smtClean="0">
                <a:cs typeface="Cordia New" pitchFamily="34" charset="-34"/>
              </a:rPr>
              <a:t>stdA</a:t>
            </a:r>
            <a:r>
              <a:rPr lang="en-US" sz="3200" dirty="0" smtClean="0">
                <a:cs typeface="Cordia New" pitchFamily="34" charset="-34"/>
              </a:rPr>
              <a:t>,   </a:t>
            </a:r>
            <a:r>
              <a:rPr lang="en-US" sz="3200" dirty="0" err="1" smtClean="0">
                <a:cs typeface="Cordia New" pitchFamily="34" charset="-34"/>
              </a:rPr>
              <a:t>stdB</a:t>
            </a:r>
            <a:r>
              <a:rPr lang="en-US" sz="3200" dirty="0" smtClean="0">
                <a:cs typeface="Cordia New" pitchFamily="34" charset="-34"/>
              </a:rPr>
              <a:t>; </a:t>
            </a:r>
            <a:endParaRPr lang="th-TH" sz="3200" dirty="0" smtClean="0"/>
          </a:p>
          <a:p>
            <a:pPr lvl="1">
              <a:lnSpc>
                <a:spcPct val="150000"/>
              </a:lnSpc>
            </a:pPr>
            <a:r>
              <a:rPr lang="en-US" sz="2800" dirty="0" smtClean="0">
                <a:cs typeface="Cordia New" pitchFamily="34" charset="-34"/>
              </a:rPr>
              <a:t>2.</a:t>
            </a:r>
            <a:r>
              <a:rPr lang="th-TH" sz="2800" dirty="0" smtClean="0"/>
              <a:t> การประกาศตัวแปรพร้อมการสร้างกลุ่มข้อมูลโดยการระบุต่อท้ายก่อนเครื่องหมาย </a:t>
            </a:r>
            <a:r>
              <a:rPr lang="en-US" sz="2800" dirty="0" smtClean="0">
                <a:cs typeface="Cordia New" pitchFamily="34" charset="-34"/>
              </a:rPr>
              <a:t> ;</a:t>
            </a:r>
            <a:endParaRPr lang="th-TH" sz="2800" dirty="0" smtClean="0"/>
          </a:p>
          <a:p>
            <a:pPr>
              <a:lnSpc>
                <a:spcPct val="150000"/>
              </a:lnSpc>
              <a:buFont typeface="Arial" pitchFamily="34" charset="0"/>
              <a:buNone/>
            </a:pPr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 smtClean="0"/>
              <a:t>การนิยามและประกาศกลุ่มข้อมูลชนิด</a:t>
            </a:r>
            <a:r>
              <a:rPr lang="th-TH" sz="4400" dirty="0" smtClean="0"/>
              <a:t>โครงสร้าง </a:t>
            </a:r>
            <a:r>
              <a:rPr lang="en-US" sz="4400" dirty="0" smtClean="0"/>
              <a:t>(5)</a:t>
            </a:r>
            <a:endParaRPr lang="th-TH" sz="44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h-TH" sz="2800" dirty="0" smtClean="0"/>
              <a:t>2.1 การประกาศโดยตรง  โดยมีรูปแบบ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h-TH" sz="2800" dirty="0" smtClean="0"/>
              <a:t>struct     ชื่อแบบของสตรัคเจอร์  ชื่อตัวแปร[, ชื่อตัวแปร, ...];</a:t>
            </a:r>
            <a:r>
              <a:rPr lang="en-US" sz="2800" dirty="0" smtClean="0">
                <a:cs typeface="Cordia New" pitchFamily="34" charset="-34"/>
              </a:rPr>
              <a:t/>
            </a:r>
            <a:br>
              <a:rPr lang="en-US" sz="2800" dirty="0" smtClean="0">
                <a:cs typeface="Cordia New" pitchFamily="34" charset="-34"/>
              </a:rPr>
            </a:br>
            <a:endParaRPr lang="en-US" sz="2800" dirty="0" smtClean="0">
              <a:cs typeface="Cordia New" pitchFamily="34" charset="-34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h-TH" sz="2800" dirty="0" smtClean="0"/>
              <a:t>ตัวอย่าง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h-TH" sz="2800" dirty="0" smtClean="0"/>
              <a:t>    </a:t>
            </a:r>
            <a:r>
              <a:rPr lang="en-US" sz="2800" dirty="0" smtClean="0">
                <a:cs typeface="Cordia New" pitchFamily="34" charset="-34"/>
              </a:rPr>
              <a:t> </a:t>
            </a:r>
            <a:r>
              <a:rPr lang="en-US" sz="2800" dirty="0" err="1" smtClean="0">
                <a:cs typeface="Cordia New" pitchFamily="34" charset="-34"/>
              </a:rPr>
              <a:t>struct</a:t>
            </a:r>
            <a:r>
              <a:rPr lang="en-US" sz="2800" dirty="0" smtClean="0">
                <a:cs typeface="Cordia New" pitchFamily="34" charset="-34"/>
              </a:rPr>
              <a:t>  address  input1, input2;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Cordia New" pitchFamily="34" charset="-34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Cordia New" pitchFamily="34" charset="-34"/>
              </a:rPr>
              <a:t>     address input1, input2;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Cordia New" pitchFamily="34" charset="-34"/>
              </a:rPr>
              <a:t>	</a:t>
            </a:r>
            <a:endParaRPr lang="th-TH" sz="28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กลุ่มข้อมูลชนิดโครงสร้าง(</a:t>
            </a:r>
            <a:r>
              <a:rPr lang="en-US"/>
              <a:t>Structure)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0477-DD40-4A67-9A1F-5BC68D6306E6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743131" y="2563475"/>
            <a:ext cx="10486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sz="8800" b="1" dirty="0" smtClean="0">
                <a:solidFill>
                  <a:srgbClr val="FF6600"/>
                </a:solidFill>
                <a:latin typeface="Angsana New" pitchFamily="18" charset="-34"/>
                <a:sym typeface="Wingdings 2"/>
              </a:rPr>
              <a:t></a:t>
            </a:r>
            <a:endParaRPr lang="th-TH" sz="8000" b="1" dirty="0">
              <a:solidFill>
                <a:srgbClr val="FF6600"/>
              </a:solidFill>
              <a:latin typeface="Angsana New" pitchFamily="18" charset="-34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044856" y="3631180"/>
            <a:ext cx="139654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9pPr>
          </a:lstStyle>
          <a:p>
            <a:pPr eaLnBrk="0" hangingPunct="0"/>
            <a:r>
              <a:rPr lang="th-TH" sz="8800" b="1" dirty="0" smtClean="0">
                <a:solidFill>
                  <a:srgbClr val="FF6600"/>
                </a:solidFill>
                <a:latin typeface="Angsana New" pitchFamily="18" charset="-34"/>
                <a:sym typeface="Wingdings 2"/>
              </a:rPr>
              <a:t></a:t>
            </a:r>
            <a:endParaRPr lang="th-TH" sz="8000" b="1" dirty="0">
              <a:solidFill>
                <a:srgbClr val="FF6600"/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2526</Words>
  <Application>Microsoft Office PowerPoint</Application>
  <PresentationFormat>On-screen Show (4:3)</PresentationFormat>
  <Paragraphs>615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Calibri</vt:lpstr>
      <vt:lpstr>Cordia New</vt:lpstr>
      <vt:lpstr>Arial</vt:lpstr>
      <vt:lpstr>TH SarabunPSK</vt:lpstr>
      <vt:lpstr>Tahoma</vt:lpstr>
      <vt:lpstr>Angsana New</vt:lpstr>
      <vt:lpstr>AngsanaUPC</vt:lpstr>
      <vt:lpstr>Courier New</vt:lpstr>
      <vt:lpstr>Monotype Sorts</vt:lpstr>
      <vt:lpstr>Wingdings</vt:lpstr>
      <vt:lpstr>Office Theme</vt:lpstr>
      <vt:lpstr>กลุ่มข้อมูลชนิดโครงสร้าง(Structure)</vt:lpstr>
      <vt:lpstr>กลุ่มข้อมูลชนิดโครงสร้าง(Structure)</vt:lpstr>
      <vt:lpstr>กลุ่มข้อมูลชนิดโครงสร้าง(Structure)</vt:lpstr>
      <vt:lpstr>การนิยามและประกาศกลุ่มข้อมูลชนิดโครงสร้าง</vt:lpstr>
      <vt:lpstr>การนิยามและประกาศกลุ่มข้อมูลชนิดโครงสร้าง</vt:lpstr>
      <vt:lpstr>การนิยามและประกาศกลุ่มข้อมูลชนิดโครงสร้าง (2)</vt:lpstr>
      <vt:lpstr>การนิยามและประกาศกลุ่มข้อมูลชนิดโครงสร้าง (3)</vt:lpstr>
      <vt:lpstr>การนิยามและประกาศกลุ่มข้อมูลชนิดโครงสร้าง (4)</vt:lpstr>
      <vt:lpstr>การนิยามและประกาศกลุ่มข้อมูลชนิดโครงสร้าง (5)</vt:lpstr>
      <vt:lpstr>การนิยามและประกาศกลุ่มข้อมูลชนิดโครงสร้าง (6)</vt:lpstr>
      <vt:lpstr>การเข้าถึงสมาชิกในสตรัคเจอร์</vt:lpstr>
      <vt:lpstr>การเข้าถึงสมาชิกในสตรัคเจอร์ (2) </vt:lpstr>
      <vt:lpstr>ตัวอย่างการเขียนโค้ดภาษาซีเพื่อจัดการกับตัวเลขเชิงซ้อน</vt:lpstr>
      <vt:lpstr>ตัวอย่างการเขียนโค้ดภาษาซีเพื่อจัดการกับตัวเลขเชิงซ้อน (2)</vt:lpstr>
      <vt:lpstr>การกำหนดค่ากับสมาชิก array แบบ char</vt:lpstr>
      <vt:lpstr>การให้ค่าแบบ string</vt:lpstr>
      <vt:lpstr>การคัดลอกค่าของตัวแปรสตรัคเจอร์</vt:lpstr>
      <vt:lpstr>สตรัคเจอร์ที่มีสมาชิกเป็นสตรัคเจอร์</vt:lpstr>
      <vt:lpstr>การกำหนดค่าเริ่มต้นให้กับตัวแปรสตรัคเจอร์</vt:lpstr>
      <vt:lpstr>การกำหนดค่าเริ่มต้นให้กับตัวแปรสตรัคเจอร์</vt:lpstr>
      <vt:lpstr>การกำหนดค่าเริ่มต้นให้กับตัวแปรสตรัคเจอร์</vt:lpstr>
      <vt:lpstr>การเปรียบเทียบค่าของตัวแปรสตรัคเจอร์</vt:lpstr>
      <vt:lpstr>การกำหนดชนิดตัวแปรใหม่ (Type Definition)</vt:lpstr>
      <vt:lpstr>การกำหนดชนิดตัวแปรใหม่ (Type Definition)</vt:lpstr>
      <vt:lpstr>ตัวอย่าง</vt:lpstr>
      <vt:lpstr>ตัวอย่าง การใช้ typedef กับ struct</vt:lpstr>
      <vt:lpstr>ตัวอย่าง typedef ที่มีสมาชิกเป็น typedef </vt:lpstr>
      <vt:lpstr>การผ่านสตรัคเจอร์ให้กับฟังก์ชัน</vt:lpstr>
      <vt:lpstr>ตัวอย่างการผ่านสตรัคเจอร์ให้กับฟังก์ชัน</vt:lpstr>
      <vt:lpstr>ตัวอย่าง</vt:lpstr>
      <vt:lpstr>ตัวอย่าง (ฟังก์ชันที่มีการส่งค่ากลับเป็นสตรัคเจอร์)</vt:lpstr>
      <vt:lpstr>อาร์เรย์ของโครงสร้าง </vt:lpstr>
      <vt:lpstr>การอ้างโดยใช้คำสั่งต่าง ๆ</vt:lpstr>
      <vt:lpstr>การเรียกใช้งานสมาชิกบางตัวในอาร์เรย์ของโครงสร้างผ่านฟังก์ชัน</vt:lpstr>
      <vt:lpstr>การกำหนดค่าเริ่มต้นให้กับอาร์เรย์ของโครงสร้าง</vt:lpstr>
      <vt:lpstr>การใช้อาร์เรย์กับสตรัคเจอร์</vt:lpstr>
      <vt:lpstr>การใช้อาร์เรย์กับสตรัคเจอร์</vt:lpstr>
      <vt:lpstr>ตัวอย่าง (การรับค่าและแสดงค่าอาร์เรย์ของสตรัคเจอร์)</vt:lpstr>
      <vt:lpstr>ตัวอย่าง (ฟังก์ชันที่มีการรับค่าเข้าเป็นอาร์เรย์ของสตรัคเจอร์)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Instructor</cp:lastModifiedBy>
  <cp:revision>19</cp:revision>
  <dcterms:created xsi:type="dcterms:W3CDTF">2012-09-24T02:18:05Z</dcterms:created>
  <dcterms:modified xsi:type="dcterms:W3CDTF">2012-10-04T09:03:01Z</dcterms:modified>
</cp:coreProperties>
</file>