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A7C5"/>
    <a:srgbClr val="0C788E"/>
    <a:srgbClr val="422C16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71" d="100"/>
          <a:sy n="71" d="100"/>
        </p:scale>
        <p:origin x="-10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849688" y="1412776"/>
            <a:ext cx="5294312" cy="2375322"/>
          </a:xfrm>
        </p:spPr>
        <p:txBody>
          <a:bodyPr/>
          <a:lstStyle/>
          <a:p>
            <a:pPr algn="l"/>
            <a:r>
              <a:rPr lang="bg-BG" altLang="bg-BG" sz="5400" b="1" dirty="0" smtClean="0">
                <a:solidFill>
                  <a:schemeClr val="bg1"/>
                </a:solidFill>
              </a:rPr>
              <a:t>Типове и променливи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Литерали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600200"/>
            <a:ext cx="6707088" cy="2764904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Литералите представляват стойности на променливи, зададени непосредствено в сорс кода на програмата</a:t>
            </a:r>
          </a:p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Примери</a:t>
            </a:r>
            <a:endParaRPr lang="en-US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051720" y="4319225"/>
            <a:ext cx="6624736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solidFill>
                  <a:srgbClr val="11A7C5"/>
                </a:solidFill>
              </a:rPr>
              <a:t>bool</a:t>
            </a:r>
            <a:r>
              <a:rPr lang="en-US" sz="3200" b="1" dirty="0" smtClean="0">
                <a:solidFill>
                  <a:srgbClr val="11A7C5"/>
                </a:solidFill>
              </a:rPr>
              <a:t> result = </a:t>
            </a:r>
            <a:r>
              <a:rPr lang="en-US" sz="3200" b="1" u="sng" dirty="0" smtClean="0">
                <a:solidFill>
                  <a:srgbClr val="11A7C5"/>
                </a:solidFill>
              </a:rPr>
              <a:t>true</a:t>
            </a:r>
            <a:r>
              <a:rPr lang="en-US" sz="3200" b="1" dirty="0" smtClean="0">
                <a:solidFill>
                  <a:srgbClr val="11A7C5"/>
                </a:solidFill>
              </a:rPr>
              <a:t>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solidFill>
                  <a:srgbClr val="11A7C5"/>
                </a:solidFill>
              </a:rPr>
              <a:t>char </a:t>
            </a:r>
            <a:r>
              <a:rPr lang="en-US" sz="3200" b="1" dirty="0" err="1" smtClean="0">
                <a:solidFill>
                  <a:srgbClr val="11A7C5"/>
                </a:solidFill>
              </a:rPr>
              <a:t>capitalC</a:t>
            </a:r>
            <a:r>
              <a:rPr lang="en-US" sz="3200" b="1" dirty="0" smtClean="0">
                <a:solidFill>
                  <a:srgbClr val="11A7C5"/>
                </a:solidFill>
              </a:rPr>
              <a:t> = </a:t>
            </a:r>
            <a:r>
              <a:rPr lang="en-US" sz="3200" b="1" u="sng" dirty="0" smtClean="0">
                <a:solidFill>
                  <a:srgbClr val="11A7C5"/>
                </a:solidFill>
              </a:rPr>
              <a:t>‘C’</a:t>
            </a:r>
            <a:r>
              <a:rPr lang="en-US" sz="3200" b="1" dirty="0" smtClean="0">
                <a:solidFill>
                  <a:srgbClr val="11A7C5"/>
                </a:solidFill>
              </a:rPr>
              <a:t>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solidFill>
                  <a:srgbClr val="11A7C5"/>
                </a:solidFill>
              </a:rPr>
              <a:t>byte b = </a:t>
            </a:r>
            <a:r>
              <a:rPr lang="en-US" sz="3200" b="1" u="sng" dirty="0" smtClean="0">
                <a:solidFill>
                  <a:srgbClr val="11A7C5"/>
                </a:solidFill>
              </a:rPr>
              <a:t>100</a:t>
            </a:r>
            <a:r>
              <a:rPr lang="en-US" sz="3200" b="1" dirty="0" smtClean="0">
                <a:solidFill>
                  <a:srgbClr val="11A7C5"/>
                </a:solidFill>
              </a:rPr>
              <a:t>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dirty="0" smtClean="0">
                <a:solidFill>
                  <a:srgbClr val="11A7C5"/>
                </a:solidFill>
              </a:rPr>
              <a:t> </a:t>
            </a:r>
            <a:r>
              <a:rPr lang="en-US" sz="3200" b="1" dirty="0" err="1" smtClean="0">
                <a:solidFill>
                  <a:srgbClr val="11A7C5"/>
                </a:solidFill>
              </a:rPr>
              <a:t>i</a:t>
            </a:r>
            <a:r>
              <a:rPr lang="en-US" sz="3200" b="1" dirty="0" smtClean="0">
                <a:solidFill>
                  <a:srgbClr val="11A7C5"/>
                </a:solidFill>
              </a:rPr>
              <a:t> = </a:t>
            </a:r>
            <a:r>
              <a:rPr lang="en-US" sz="3200" b="1" u="sng" dirty="0" smtClean="0">
                <a:solidFill>
                  <a:srgbClr val="11A7C5"/>
                </a:solidFill>
              </a:rPr>
              <a:t>-30000</a:t>
            </a:r>
            <a:r>
              <a:rPr lang="en-US" sz="3200" b="1" dirty="0" smtClean="0">
                <a:solidFill>
                  <a:srgbClr val="11A7C5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965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Именуване на променливи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600200"/>
            <a:ext cx="6696744" cy="4853136"/>
          </a:xfrm>
        </p:spPr>
        <p:txBody>
          <a:bodyPr/>
          <a:lstStyle/>
          <a:p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Имената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на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променливите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се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образуват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от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буквите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a-z, A-Z,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цифрите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0-9,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както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и символа '_'</a:t>
            </a:r>
          </a:p>
          <a:p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Имената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на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променливите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не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може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да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започват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с цифра</a:t>
            </a:r>
          </a:p>
          <a:p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Имената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на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променливите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не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могат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да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съвпадат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със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служебна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дума (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keyword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) от </a:t>
            </a:r>
            <a:r>
              <a:rPr lang="ru-RU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езика</a:t>
            </a:r>
            <a:r>
              <a:rPr lang="ru-RU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C#</a:t>
            </a:r>
            <a:endParaRPr lang="en-US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53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Добри практики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600200"/>
            <a:ext cx="6696744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Имената трябва да са описателни</a:t>
            </a:r>
          </a:p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Препоръчително е използването само на латински букви</a:t>
            </a:r>
          </a:p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Използва се </a:t>
            </a:r>
            <a:r>
              <a:rPr lang="en-US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camelCase</a:t>
            </a:r>
            <a:endParaRPr lang="bg-BG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Прави се разлика между главни и малки букви</a:t>
            </a:r>
            <a:endParaRPr lang="en-US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50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Примери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556792"/>
            <a:ext cx="6696744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Добре именувани</a:t>
            </a:r>
          </a:p>
          <a:p>
            <a:endParaRPr lang="bg-BG" altLang="bg-BG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bg-BG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bg-BG" altLang="bg-BG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Лошо именувани</a:t>
            </a:r>
            <a:endParaRPr lang="en-US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51720" y="2060848"/>
            <a:ext cx="6624736" cy="1569660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solidFill>
                  <a:srgbClr val="11A7C5"/>
                </a:solidFill>
              </a:rPr>
              <a:t>firstName</a:t>
            </a:r>
            <a:endParaRPr lang="en-US" sz="3200" b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solidFill>
                  <a:srgbClr val="11A7C5"/>
                </a:solidFill>
              </a:rPr>
              <a:t>age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solidFill>
                  <a:srgbClr val="11A7C5"/>
                </a:solidFill>
              </a:rPr>
              <a:t>startIndex</a:t>
            </a:r>
            <a:endParaRPr lang="en-US" sz="3200" b="1" dirty="0" smtClean="0">
              <a:solidFill>
                <a:srgbClr val="11A7C5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051720" y="4535249"/>
            <a:ext cx="6624736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solidFill>
                  <a:srgbClr val="11A7C5"/>
                </a:solidFill>
              </a:rPr>
              <a:t>first_name</a:t>
            </a:r>
            <a:endParaRPr lang="en-US" sz="3200" b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solidFill>
                  <a:srgbClr val="11A7C5"/>
                </a:solidFill>
              </a:rPr>
              <a:t>AGE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solidFill>
                  <a:srgbClr val="11A7C5"/>
                </a:solidFill>
              </a:rPr>
              <a:t>a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solidFill>
                  <a:srgbClr val="11A7C5"/>
                </a:solidFill>
              </a:rPr>
              <a:t>b31_Index</a:t>
            </a:r>
          </a:p>
        </p:txBody>
      </p:sp>
    </p:spTree>
    <p:extLst>
      <p:ext uri="{BB962C8B-B14F-4D97-AF65-F5344CB8AC3E}">
        <p14:creationId xmlns:p14="http://schemas.microsoft.com/office/powerpoint/2010/main" val="35017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937"/>
            <a:ext cx="8229600" cy="1223863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Преобразуване на променливи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10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849688" y="1412776"/>
            <a:ext cx="5294312" cy="2375322"/>
          </a:xfrm>
        </p:spPr>
        <p:txBody>
          <a:bodyPr/>
          <a:lstStyle/>
          <a:p>
            <a:pPr algn="l"/>
            <a:r>
              <a:rPr lang="bg-BG" altLang="bg-BG" sz="5400" b="1" dirty="0" smtClean="0">
                <a:solidFill>
                  <a:schemeClr val="bg1"/>
                </a:solidFill>
              </a:rPr>
              <a:t>Четене от конзолата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Четене на текст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600200"/>
            <a:ext cx="6696744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Конзола </a:t>
            </a:r>
            <a:r>
              <a:rPr lang="en-US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стандартно входно устройство</a:t>
            </a:r>
          </a:p>
          <a:p>
            <a:endParaRPr lang="en-US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Четене чрез: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51720" y="3933056"/>
            <a:ext cx="6624736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solidFill>
                  <a:srgbClr val="11A7C5"/>
                </a:solidFill>
              </a:rPr>
              <a:t>Console.ReadLine</a:t>
            </a:r>
            <a:r>
              <a:rPr lang="en-US" sz="3200" b="1" dirty="0" smtClean="0">
                <a:solidFill>
                  <a:srgbClr val="11A7C5"/>
                </a:solidFill>
              </a:rPr>
              <a:t>();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solidFill>
                  <a:srgbClr val="11A7C5"/>
                </a:solidFill>
              </a:rPr>
              <a:t>Console.Read</a:t>
            </a:r>
            <a:r>
              <a:rPr lang="en-US" sz="3200" b="1" dirty="0" smtClean="0">
                <a:solidFill>
                  <a:srgbClr val="11A7C5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986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Четене на</a:t>
            </a:r>
            <a:r>
              <a:rPr lang="bg-BG" altLang="bg-BG" dirty="0">
                <a:solidFill>
                  <a:schemeClr val="bg1"/>
                </a:solidFill>
              </a:rPr>
              <a:t> </a:t>
            </a:r>
            <a:r>
              <a:rPr lang="bg-BG" altLang="bg-BG" dirty="0" smtClean="0">
                <a:solidFill>
                  <a:schemeClr val="bg1"/>
                </a:solidFill>
              </a:rPr>
              <a:t>числа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600200"/>
            <a:ext cx="6696744" cy="4853136"/>
          </a:xfrm>
        </p:spPr>
        <p:txBody>
          <a:bodyPr/>
          <a:lstStyle/>
          <a:p>
            <a:r>
              <a:rPr lang="bg-BG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Парсване</a:t>
            </a:r>
            <a:endParaRPr lang="bg-BG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bg-BG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Прихващане на изключения</a:t>
            </a:r>
            <a:endParaRPr lang="en-US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51720" y="2348880"/>
            <a:ext cx="7344816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value</a:t>
            </a:r>
            <a:r>
              <a:rPr lang="en-US" sz="3200" b="1" dirty="0" smtClean="0">
                <a:solidFill>
                  <a:srgbClr val="11A7C5"/>
                </a:solidFill>
              </a:rPr>
              <a:t> =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type</a:t>
            </a:r>
            <a:r>
              <a:rPr lang="en-US" sz="3200" b="1" dirty="0" err="1" smtClean="0">
                <a:solidFill>
                  <a:srgbClr val="11A7C5"/>
                </a:solidFill>
              </a:rPr>
              <a:t>.Parse</a:t>
            </a:r>
            <a:r>
              <a:rPr lang="en-US" sz="3200" b="1" dirty="0" smtClean="0">
                <a:solidFill>
                  <a:srgbClr val="11A7C5"/>
                </a:solidFill>
              </a:rPr>
              <a:t>(</a:t>
            </a:r>
            <a:r>
              <a:rPr lang="en-US" sz="3200" b="1" i="1" dirty="0" smtClean="0">
                <a:solidFill>
                  <a:srgbClr val="11A7C5"/>
                </a:solidFill>
              </a:rPr>
              <a:t>expression</a:t>
            </a:r>
            <a:r>
              <a:rPr lang="en-US" sz="3200" b="1" dirty="0" smtClean="0">
                <a:solidFill>
                  <a:srgbClr val="11A7C5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520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96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променлива?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600200"/>
            <a:ext cx="6707088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Променливата се използва за означение на елемент от паметта, който може да се променя към който се обръщаме чрез променливата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Променливите притежават:</a:t>
            </a:r>
          </a:p>
          <a:p>
            <a:pPr lvl="1"/>
            <a:r>
              <a:rPr lang="bg-BG" altLang="bg-BG" dirty="0" smtClean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bg-BG" altLang="bg-BG" dirty="0" smtClean="0">
                <a:solidFill>
                  <a:schemeClr val="bg1"/>
                </a:solidFill>
              </a:rPr>
              <a:t>име</a:t>
            </a:r>
            <a:endParaRPr lang="bg-BG" altLang="bg-BG" dirty="0" smtClean="0">
              <a:solidFill>
                <a:schemeClr val="bg1"/>
              </a:solidFill>
            </a:endParaRPr>
          </a:p>
          <a:p>
            <a:pPr lvl="1"/>
            <a:r>
              <a:rPr lang="bg-BG" altLang="bg-BG" dirty="0" smtClean="0">
                <a:solidFill>
                  <a:schemeClr val="bg1"/>
                </a:solidFill>
              </a:rPr>
              <a:t>стойност</a:t>
            </a:r>
            <a:endParaRPr lang="bg-BG" altLang="bg-B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Примитивни типове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051720" y="1635732"/>
            <a:ext cx="6624736" cy="452431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Целочислени</a:t>
            </a:r>
            <a:r>
              <a:rPr lang="bg-BG" sz="3200" b="1" dirty="0" smtClean="0">
                <a:solidFill>
                  <a:srgbClr val="11A7C5"/>
                </a:solidFill>
              </a:rPr>
              <a:t> – </a:t>
            </a:r>
            <a:r>
              <a:rPr lang="en-US" sz="3200" b="1" dirty="0" err="1" smtClean="0">
                <a:solidFill>
                  <a:srgbClr val="11A7C5"/>
                </a:solidFill>
              </a:rPr>
              <a:t>sbyte</a:t>
            </a:r>
            <a:r>
              <a:rPr lang="en-US" sz="3200" b="1" dirty="0" smtClean="0">
                <a:solidFill>
                  <a:srgbClr val="11A7C5"/>
                </a:solidFill>
              </a:rPr>
              <a:t>, byte, short, </a:t>
            </a:r>
            <a:r>
              <a:rPr lang="en-US" sz="3200" b="1" dirty="0" err="1" smtClean="0">
                <a:solidFill>
                  <a:srgbClr val="11A7C5"/>
                </a:solidFill>
              </a:rPr>
              <a:t>ushort</a:t>
            </a:r>
            <a:r>
              <a:rPr lang="en-US" sz="3200" b="1" dirty="0" smtClean="0">
                <a:solidFill>
                  <a:srgbClr val="11A7C5"/>
                </a:solidFill>
              </a:rPr>
              <a:t>, </a:t>
            </a:r>
            <a:r>
              <a:rPr lang="en-US" sz="3200" b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dirty="0" smtClean="0">
                <a:solidFill>
                  <a:srgbClr val="11A7C5"/>
                </a:solidFill>
              </a:rPr>
              <a:t>, </a:t>
            </a:r>
            <a:r>
              <a:rPr lang="en-US" sz="3200" b="1" dirty="0" err="1" smtClean="0">
                <a:solidFill>
                  <a:srgbClr val="11A7C5"/>
                </a:solidFill>
              </a:rPr>
              <a:t>uint</a:t>
            </a:r>
            <a:r>
              <a:rPr lang="en-US" sz="3200" b="1" dirty="0" smtClean="0">
                <a:solidFill>
                  <a:srgbClr val="11A7C5"/>
                </a:solidFill>
              </a:rPr>
              <a:t>, long, </a:t>
            </a:r>
            <a:r>
              <a:rPr lang="en-US" sz="3200" b="1" dirty="0" err="1" smtClean="0">
                <a:solidFill>
                  <a:srgbClr val="11A7C5"/>
                </a:solidFill>
              </a:rPr>
              <a:t>ulong</a:t>
            </a:r>
            <a:endParaRPr lang="en-US" sz="3200" b="1" dirty="0" smtClean="0">
              <a:solidFill>
                <a:srgbClr val="11A7C5"/>
              </a:solidFill>
            </a:endParaRP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Реални типове</a:t>
            </a:r>
            <a:r>
              <a:rPr lang="bg-BG" sz="3200" b="1" dirty="0" smtClean="0">
                <a:solidFill>
                  <a:srgbClr val="11A7C5"/>
                </a:solidFill>
              </a:rPr>
              <a:t> – </a:t>
            </a:r>
            <a:r>
              <a:rPr lang="en-US" sz="3200" b="1" dirty="0" smtClean="0">
                <a:solidFill>
                  <a:srgbClr val="11A7C5"/>
                </a:solidFill>
              </a:rPr>
              <a:t>float, double, decimal</a:t>
            </a: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Булев тип </a:t>
            </a:r>
            <a:r>
              <a:rPr lang="bg-BG" sz="3200" b="1" dirty="0" smtClean="0">
                <a:solidFill>
                  <a:srgbClr val="11A7C5"/>
                </a:solidFill>
              </a:rPr>
              <a:t>– </a:t>
            </a:r>
            <a:r>
              <a:rPr lang="en-US" sz="3200" b="1" dirty="0" err="1" smtClean="0">
                <a:solidFill>
                  <a:srgbClr val="11A7C5"/>
                </a:solidFill>
              </a:rPr>
              <a:t>bool</a:t>
            </a:r>
            <a:endParaRPr lang="en-US" sz="3200" b="1" dirty="0" smtClean="0">
              <a:solidFill>
                <a:srgbClr val="11A7C5"/>
              </a:solidFill>
            </a:endParaRP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Символен тип</a:t>
            </a:r>
            <a:r>
              <a:rPr lang="bg-BG" sz="3200" b="1" dirty="0" smtClean="0">
                <a:solidFill>
                  <a:srgbClr val="11A7C5"/>
                </a:solidFill>
              </a:rPr>
              <a:t> – </a:t>
            </a:r>
            <a:r>
              <a:rPr lang="en-US" sz="3200" b="1" dirty="0" smtClean="0">
                <a:solidFill>
                  <a:srgbClr val="11A7C5"/>
                </a:solidFill>
              </a:rPr>
              <a:t>char</a:t>
            </a: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Символен низ</a:t>
            </a:r>
            <a:r>
              <a:rPr lang="bg-BG" sz="3200" b="1" dirty="0" smtClean="0">
                <a:solidFill>
                  <a:srgbClr val="11A7C5"/>
                </a:solidFill>
              </a:rPr>
              <a:t> – </a:t>
            </a:r>
            <a:r>
              <a:rPr lang="en-US" sz="3200" b="1" dirty="0" smtClean="0">
                <a:solidFill>
                  <a:srgbClr val="11A7C5"/>
                </a:solidFill>
              </a:rPr>
              <a:t>string</a:t>
            </a: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Обектен тип</a:t>
            </a:r>
            <a:r>
              <a:rPr lang="bg-BG" sz="3200" b="1" dirty="0" smtClean="0">
                <a:solidFill>
                  <a:srgbClr val="11A7C5"/>
                </a:solidFill>
              </a:rPr>
              <a:t> - </a:t>
            </a:r>
            <a:r>
              <a:rPr lang="en-US" sz="3200" b="1" dirty="0" smtClean="0">
                <a:solidFill>
                  <a:srgbClr val="11A7C5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5325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Целочислени типове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051720" y="1635732"/>
            <a:ext cx="6624736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 err="1" smtClean="0">
                <a:solidFill>
                  <a:srgbClr val="11A7C5"/>
                </a:solidFill>
              </a:rPr>
              <a:t>sbyte</a:t>
            </a:r>
            <a:r>
              <a:rPr lang="en-US" sz="3200" b="1" dirty="0" smtClean="0">
                <a:solidFill>
                  <a:srgbClr val="11A7C5"/>
                </a:solidFill>
              </a:rPr>
              <a:t>, byte</a:t>
            </a: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 smtClean="0">
                <a:solidFill>
                  <a:srgbClr val="11A7C5"/>
                </a:solidFill>
              </a:rPr>
              <a:t>short, </a:t>
            </a:r>
            <a:r>
              <a:rPr lang="en-US" sz="3200" b="1" dirty="0" err="1" smtClean="0">
                <a:solidFill>
                  <a:srgbClr val="11A7C5"/>
                </a:solidFill>
              </a:rPr>
              <a:t>ushort</a:t>
            </a:r>
            <a:endParaRPr lang="en-US" sz="3200" b="1" dirty="0" smtClean="0">
              <a:solidFill>
                <a:srgbClr val="11A7C5"/>
              </a:solidFill>
            </a:endParaRP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dirty="0" smtClean="0">
                <a:solidFill>
                  <a:srgbClr val="11A7C5"/>
                </a:solidFill>
              </a:rPr>
              <a:t>, </a:t>
            </a:r>
            <a:r>
              <a:rPr lang="en-US" sz="3200" b="1" dirty="0" err="1" smtClean="0">
                <a:solidFill>
                  <a:srgbClr val="11A7C5"/>
                </a:solidFill>
              </a:rPr>
              <a:t>uint</a:t>
            </a:r>
            <a:endParaRPr lang="en-US" sz="3200" b="1" dirty="0" smtClean="0">
              <a:solidFill>
                <a:srgbClr val="11A7C5"/>
              </a:solidFill>
            </a:endParaRP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 smtClean="0">
                <a:solidFill>
                  <a:srgbClr val="11A7C5"/>
                </a:solidFill>
              </a:rPr>
              <a:t>long, </a:t>
            </a:r>
            <a:r>
              <a:rPr lang="en-US" sz="3200" b="1" dirty="0" err="1" smtClean="0">
                <a:solidFill>
                  <a:srgbClr val="11A7C5"/>
                </a:solidFill>
              </a:rPr>
              <a:t>ulong</a:t>
            </a:r>
            <a:endParaRPr lang="en-US" sz="3200" b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Реални типове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051720" y="1635732"/>
            <a:ext cx="6624736" cy="335476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 smtClean="0">
                <a:solidFill>
                  <a:srgbClr val="11A7C5"/>
                </a:solidFill>
              </a:rPr>
              <a:t>float</a:t>
            </a: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 smtClean="0">
                <a:solidFill>
                  <a:srgbClr val="11A7C5"/>
                </a:solidFill>
              </a:rPr>
              <a:t>double</a:t>
            </a: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 smtClean="0">
                <a:solidFill>
                  <a:srgbClr val="11A7C5"/>
                </a:solidFill>
              </a:rPr>
              <a:t>decimal</a:t>
            </a:r>
          </a:p>
          <a:p>
            <a:pPr marL="1014413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900" dirty="0" smtClean="0">
                <a:solidFill>
                  <a:srgbClr val="11A7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десетично представяне в паметта </a:t>
            </a:r>
            <a:r>
              <a:rPr lang="en-US" sz="2900" dirty="0" smtClean="0">
                <a:solidFill>
                  <a:srgbClr val="11A7C5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 </a:t>
            </a:r>
            <a:r>
              <a:rPr lang="bg-BG" sz="2900" dirty="0" smtClean="0">
                <a:solidFill>
                  <a:srgbClr val="11A7C5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минимална грешка при точността</a:t>
            </a:r>
            <a:endParaRPr lang="bg-BG" sz="2900" dirty="0" smtClean="0">
              <a:solidFill>
                <a:srgbClr val="11A7C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14413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900" dirty="0" smtClean="0">
                <a:solidFill>
                  <a:srgbClr val="11A7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пример</a:t>
            </a:r>
            <a:endParaRPr lang="en-US" sz="2900" dirty="0" smtClean="0">
              <a:solidFill>
                <a:srgbClr val="11A7C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Булев тип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600200"/>
            <a:ext cx="6707088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Булевият тип приема само две стойности – </a:t>
            </a:r>
            <a:r>
              <a:rPr lang="en-US" altLang="bg-BG" b="1" dirty="0" smtClean="0">
                <a:solidFill>
                  <a:schemeClr val="bg1"/>
                </a:solidFill>
              </a:rPr>
              <a:t>true</a:t>
            </a:r>
            <a:r>
              <a:rPr lang="en-US" altLang="bg-BG" dirty="0" smtClean="0">
                <a:solidFill>
                  <a:schemeClr val="bg1"/>
                </a:solidFill>
              </a:rPr>
              <a:t> </a:t>
            </a:r>
            <a:r>
              <a:rPr lang="bg-BG" altLang="bg-BG" dirty="0" smtClean="0">
                <a:solidFill>
                  <a:schemeClr val="bg1"/>
                </a:solidFill>
              </a:rPr>
              <a:t>и </a:t>
            </a:r>
            <a:r>
              <a:rPr lang="en-US" altLang="bg-BG" b="1" dirty="0" smtClean="0">
                <a:solidFill>
                  <a:schemeClr val="bg1"/>
                </a:solidFill>
              </a:rPr>
              <a:t>false</a:t>
            </a:r>
          </a:p>
          <a:p>
            <a:endParaRPr lang="en-US" altLang="bg-BG" dirty="0" smtClean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Примери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bg-BG" dirty="0" smtClean="0">
                <a:solidFill>
                  <a:schemeClr val="bg1"/>
                </a:solidFill>
              </a:rPr>
              <a:t>2 &gt; 3  </a:t>
            </a:r>
            <a:r>
              <a:rPr lang="en-US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false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4+5 == 9  true</a:t>
            </a:r>
            <a:endParaRPr lang="bg-BG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6 &gt; -4+11  false</a:t>
            </a:r>
          </a:p>
        </p:txBody>
      </p:sp>
    </p:spTree>
    <p:extLst>
      <p:ext uri="{BB962C8B-B14F-4D97-AF65-F5344CB8AC3E}">
        <p14:creationId xmlns:p14="http://schemas.microsoft.com/office/powerpoint/2010/main" val="10693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Символни типове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600200"/>
            <a:ext cx="6707088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Символен тип – </a:t>
            </a:r>
            <a:r>
              <a:rPr lang="en-US" altLang="bg-BG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char</a:t>
            </a:r>
          </a:p>
          <a:p>
            <a:pPr lvl="1"/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например</a:t>
            </a:r>
            <a:r>
              <a:rPr lang="en-US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’a’, </a:t>
            </a:r>
            <a:r>
              <a:rPr lang="en-US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’Z’, ’\u0000’</a:t>
            </a:r>
          </a:p>
          <a:p>
            <a:endParaRPr lang="en-US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Символен низ</a:t>
            </a:r>
            <a:r>
              <a:rPr lang="en-US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- </a:t>
            </a:r>
            <a:r>
              <a:rPr lang="en-US" altLang="bg-BG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string</a:t>
            </a:r>
            <a:endParaRPr lang="bg-BG" altLang="bg-BG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например </a:t>
            </a:r>
            <a:r>
              <a:rPr lang="en-US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”word”, ”No matter what type of characters are there”, ”</a:t>
            </a:r>
            <a:r>
              <a:rPr lang="en-US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fsdkngkdfhlgdf</a:t>
            </a:r>
            <a:r>
              <a:rPr lang="en-US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dsgsfd</a:t>
            </a:r>
            <a:r>
              <a:rPr lang="en-US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bg-B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sdag</a:t>
            </a:r>
            <a:r>
              <a:rPr lang="en-US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 ”</a:t>
            </a:r>
            <a:endParaRPr lang="en-US" altLang="bg-B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04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Обхват на типовете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94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Референтни типове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600200"/>
            <a:ext cx="6707088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Референция – стойността на променлива от референтен тип представлява препратка (указател, </a:t>
            </a:r>
            <a:r>
              <a:rPr lang="bg-BG" altLang="bg-BG" i="1" dirty="0" smtClean="0">
                <a:solidFill>
                  <a:schemeClr val="bg1"/>
                </a:solidFill>
                <a:sym typeface="Wingdings" panose="05000000000000000000" pitchFamily="2" charset="2"/>
              </a:rPr>
              <a:t>референция</a:t>
            </a:r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) към друга променлива</a:t>
            </a:r>
          </a:p>
          <a:p>
            <a:r>
              <a:rPr lang="bg-BG" altLang="bg-BG" dirty="0" smtClean="0">
                <a:solidFill>
                  <a:schemeClr val="bg1"/>
                </a:solidFill>
                <a:sym typeface="Wingdings" panose="05000000000000000000" pitchFamily="2" charset="2"/>
              </a:rPr>
              <a:t>Референтни типове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altLang="bg-BG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символните </a:t>
            </a:r>
            <a:r>
              <a:rPr lang="bg-BG" altLang="bg-BG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низове</a:t>
            </a:r>
            <a:endParaRPr lang="bg-BG" altLang="bg-BG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bg-BG" altLang="bg-BG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масивите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altLang="bg-BG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обектите</a:t>
            </a:r>
            <a:endParaRPr lang="en-US" altLang="bg-BG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13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375</Words>
  <Application>Microsoft Office PowerPoint</Application>
  <PresentationFormat>Презентация на цял екран (4:3)</PresentationFormat>
  <Paragraphs>99</Paragraphs>
  <Slides>19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1" baseType="lpstr">
      <vt:lpstr>Arial</vt:lpstr>
      <vt:lpstr>Diseño predeterminado</vt:lpstr>
      <vt:lpstr>Типове и променливи</vt:lpstr>
      <vt:lpstr>Какво е променлива?</vt:lpstr>
      <vt:lpstr>Примитивни типове</vt:lpstr>
      <vt:lpstr>Целочислени типове</vt:lpstr>
      <vt:lpstr>Реални типове</vt:lpstr>
      <vt:lpstr>Булев тип</vt:lpstr>
      <vt:lpstr>Символни типове</vt:lpstr>
      <vt:lpstr>Обхват на типовете</vt:lpstr>
      <vt:lpstr>Референтни типове</vt:lpstr>
      <vt:lpstr>Литерали</vt:lpstr>
      <vt:lpstr>Именуване на променливи</vt:lpstr>
      <vt:lpstr>Добри практики</vt:lpstr>
      <vt:lpstr>Примери</vt:lpstr>
      <vt:lpstr>Преобразуване на променливи</vt:lpstr>
      <vt:lpstr>Четене от конзолата</vt:lpstr>
      <vt:lpstr>Четене на текст</vt:lpstr>
      <vt:lpstr>Четене на числа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SLAVI</cp:lastModifiedBy>
  <cp:revision>683</cp:revision>
  <dcterms:created xsi:type="dcterms:W3CDTF">2010-05-23T14:28:12Z</dcterms:created>
  <dcterms:modified xsi:type="dcterms:W3CDTF">2013-10-08T15:37:46Z</dcterms:modified>
</cp:coreProperties>
</file>