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8" r:id="rId4"/>
    <p:sldId id="257" r:id="rId5"/>
    <p:sldId id="258" r:id="rId6"/>
    <p:sldId id="279" r:id="rId7"/>
    <p:sldId id="280" r:id="rId8"/>
    <p:sldId id="281" r:id="rId9"/>
    <p:sldId id="282" r:id="rId10"/>
    <p:sldId id="286" r:id="rId11"/>
    <p:sldId id="284" r:id="rId12"/>
    <p:sldId id="283" r:id="rId13"/>
    <p:sldId id="287" r:id="rId14"/>
    <p:sldId id="288" r:id="rId15"/>
    <p:sldId id="290" r:id="rId16"/>
    <p:sldId id="289" r:id="rId17"/>
    <p:sldId id="291" r:id="rId18"/>
    <p:sldId id="292" r:id="rId19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A7C5"/>
    <a:srgbClr val="0C788E"/>
    <a:srgbClr val="422C16"/>
    <a:srgbClr val="006666"/>
    <a:srgbClr val="0099CC"/>
    <a:srgbClr val="660066"/>
    <a:srgbClr val="003366"/>
    <a:srgbClr val="CC0000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88" autoAdjust="0"/>
    <p:restoredTop sz="94652" autoAdjust="0"/>
  </p:normalViewPr>
  <p:slideViewPr>
    <p:cSldViewPr>
      <p:cViewPr varScale="1">
        <p:scale>
          <a:sx n="71" d="100"/>
          <a:sy n="71" d="100"/>
        </p:scale>
        <p:origin x="-103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126D7C-5841-4383-BFA9-1CA908ACB269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1000972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C55A12-218D-47BD-AC28-5040D84F98B3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4005785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C47E9-9DF2-40CC-82EC-B0BFB49D3F85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159440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1ECBE6-C564-405D-85FF-0A9F1E273EB7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3772518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088E2B-B953-4E1C-844C-413930C70287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4238691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FB2257-8C5E-4F5E-AA7D-E936C8774123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154130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446DB7-AEF4-4C6F-A65D-0BD9DD66D8D6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314371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FE024D-6EAD-403F-8787-E11A9D050157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348761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73961E-6005-4EA1-B48F-0AB1DE5E0757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1999119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70165C-3FC0-4FF1-9444-EF1337819CDD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205412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6C099-88DF-495D-AF82-AC322BF47412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109825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bg-BG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bg-BG" smtClean="0"/>
              <a:t>Haga clic para modificar el estilo de texto del patrón</a:t>
            </a:r>
          </a:p>
          <a:p>
            <a:pPr lvl="1"/>
            <a:r>
              <a:rPr lang="es-ES" altLang="bg-BG" smtClean="0"/>
              <a:t>Segundo nivel</a:t>
            </a:r>
          </a:p>
          <a:p>
            <a:pPr lvl="2"/>
            <a:r>
              <a:rPr lang="es-ES" altLang="bg-BG" smtClean="0"/>
              <a:t>Tercer nivel</a:t>
            </a:r>
          </a:p>
          <a:p>
            <a:pPr lvl="3"/>
            <a:r>
              <a:rPr lang="es-ES" altLang="bg-BG" smtClean="0"/>
              <a:t>Cuarto nivel</a:t>
            </a:r>
          </a:p>
          <a:p>
            <a:pPr lvl="4"/>
            <a:r>
              <a:rPr lang="es-ES" altLang="bg-BG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bg-BG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bg-BG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D2670EF-BC30-4CBB-B454-2B27717B601F}" type="slidenum">
              <a:rPr lang="es-ES" altLang="bg-BG"/>
              <a:pPr/>
              <a:t>‹#›</a:t>
            </a:fld>
            <a:endParaRPr lang="es-ES" alt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Rectangle 150"/>
          <p:cNvSpPr>
            <a:spLocks noGrp="1" noChangeArrowheads="1"/>
          </p:cNvSpPr>
          <p:nvPr>
            <p:ph type="ctrTitle"/>
          </p:nvPr>
        </p:nvSpPr>
        <p:spPr>
          <a:xfrm>
            <a:off x="3849688" y="1412776"/>
            <a:ext cx="5294312" cy="2375322"/>
          </a:xfrm>
        </p:spPr>
        <p:txBody>
          <a:bodyPr/>
          <a:lstStyle/>
          <a:p>
            <a:pPr algn="l"/>
            <a:r>
              <a:rPr lang="bg-BG" altLang="bg-BG" sz="5400" b="1" dirty="0" smtClean="0">
                <a:solidFill>
                  <a:schemeClr val="bg1"/>
                </a:solidFill>
              </a:rPr>
              <a:t>Оператори и изрази</a:t>
            </a:r>
            <a:endParaRPr lang="es-ES" altLang="bg-BG" sz="5400" b="1" dirty="0">
              <a:solidFill>
                <a:schemeClr val="bg1"/>
              </a:solidFill>
            </a:endParaRPr>
          </a:p>
        </p:txBody>
      </p:sp>
      <p:sp>
        <p:nvSpPr>
          <p:cNvPr id="2209" name="Rectangle 161"/>
          <p:cNvSpPr>
            <a:spLocks noChangeArrowheads="1"/>
          </p:cNvSpPr>
          <p:nvPr/>
        </p:nvSpPr>
        <p:spPr bwMode="auto">
          <a:xfrm>
            <a:off x="2592288" y="4076700"/>
            <a:ext cx="673224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bg-BG" altLang="bg-BG" sz="2800" b="1" dirty="0" smtClean="0">
                <a:solidFill>
                  <a:schemeClr val="bg1"/>
                </a:solidFill>
              </a:rPr>
              <a:t>Гошо – </a:t>
            </a:r>
            <a:r>
              <a:rPr lang="en-GB" altLang="bg-BG" sz="2800" b="1" dirty="0" smtClean="0">
                <a:solidFill>
                  <a:schemeClr val="bg1"/>
                </a:solidFill>
              </a:rPr>
              <a:t>themikuma@gmail.com </a:t>
            </a:r>
            <a:endParaRPr lang="bg-BG" altLang="bg-BG" sz="2800" b="1" dirty="0" smtClean="0">
              <a:solidFill>
                <a:schemeClr val="bg1"/>
              </a:solidFill>
            </a:endParaRPr>
          </a:p>
          <a:p>
            <a:pPr algn="l"/>
            <a:r>
              <a:rPr lang="bg-BG" altLang="bg-BG" sz="2800" b="1" dirty="0" smtClean="0">
                <a:solidFill>
                  <a:schemeClr val="bg1"/>
                </a:solidFill>
              </a:rPr>
              <a:t>Слави – </a:t>
            </a:r>
            <a:r>
              <a:rPr lang="en-US" altLang="bg-BG" sz="2800" b="1" dirty="0" smtClean="0">
                <a:solidFill>
                  <a:schemeClr val="bg1"/>
                </a:solidFill>
              </a:rPr>
              <a:t>georgiev.slavi.94@gmail.com</a:t>
            </a:r>
            <a:endParaRPr lang="es-ES" altLang="bg-BG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2348880"/>
            <a:ext cx="7200800" cy="1728192"/>
          </a:xfrm>
        </p:spPr>
        <p:txBody>
          <a:bodyPr/>
          <a:lstStyle/>
          <a:p>
            <a:r>
              <a:rPr lang="bg-BG" altLang="bg-BG" dirty="0" err="1" smtClean="0">
                <a:solidFill>
                  <a:schemeClr val="bg1"/>
                </a:solidFill>
              </a:rPr>
              <a:t>Плейсхолдъри</a:t>
            </a:r>
            <a:r>
              <a:rPr lang="bg-BG" altLang="bg-BG" dirty="0">
                <a:solidFill>
                  <a:schemeClr val="bg1"/>
                </a:solidFill>
              </a:rPr>
              <a:t> </a:t>
            </a:r>
            <a:r>
              <a:rPr lang="bg-BG" altLang="bg-BG" dirty="0" smtClean="0">
                <a:solidFill>
                  <a:schemeClr val="bg1"/>
                </a:solidFill>
              </a:rPr>
              <a:t>- демонстрация</a:t>
            </a:r>
            <a:endParaRPr lang="bg-BG" alt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11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8229600" cy="981075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Сравнения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1680" y="1556792"/>
            <a:ext cx="6707088" cy="3168352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Сравнение на цели числа и символи</a:t>
            </a:r>
          </a:p>
          <a:p>
            <a:r>
              <a:rPr lang="bg-BG" altLang="bg-BG" dirty="0" smtClean="0">
                <a:solidFill>
                  <a:schemeClr val="bg1"/>
                </a:solidFill>
              </a:rPr>
              <a:t>Сравнение на референтни типове</a:t>
            </a:r>
            <a:endParaRPr lang="en-US" altLang="bg-BG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1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8229600" cy="981075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Условен оператор - </a:t>
            </a:r>
            <a:r>
              <a:rPr lang="en-US" altLang="bg-BG" dirty="0" smtClean="0">
                <a:solidFill>
                  <a:schemeClr val="bg1"/>
                </a:solidFill>
              </a:rPr>
              <a:t>if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37320" y="1600200"/>
            <a:ext cx="7571184" cy="4853136"/>
          </a:xfrm>
        </p:spPr>
        <p:txBody>
          <a:bodyPr/>
          <a:lstStyle/>
          <a:p>
            <a:endParaRPr lang="en-US" altLang="bg-BG" dirty="0" smtClean="0">
              <a:solidFill>
                <a:schemeClr val="bg1"/>
              </a:solidFill>
            </a:endParaRPr>
          </a:p>
          <a:p>
            <a:r>
              <a:rPr lang="bg-BG" altLang="bg-BG" dirty="0" smtClean="0">
                <a:solidFill>
                  <a:schemeClr val="bg1"/>
                </a:solidFill>
              </a:rPr>
              <a:t>Заграденото </a:t>
            </a:r>
            <a:r>
              <a:rPr lang="bg-BG" altLang="bg-BG" dirty="0" smtClean="0">
                <a:solidFill>
                  <a:schemeClr val="bg1"/>
                </a:solidFill>
              </a:rPr>
              <a:t>в </a:t>
            </a:r>
            <a:r>
              <a:rPr lang="en-US" altLang="bg-BG" dirty="0" smtClean="0">
                <a:solidFill>
                  <a:schemeClr val="bg1"/>
                </a:solidFill>
              </a:rPr>
              <a:t>() </a:t>
            </a:r>
            <a:r>
              <a:rPr lang="bg-BG" altLang="bg-BG" dirty="0" smtClean="0">
                <a:solidFill>
                  <a:schemeClr val="bg1"/>
                </a:solidFill>
              </a:rPr>
              <a:t>се нарича условие</a:t>
            </a:r>
          </a:p>
          <a:p>
            <a:r>
              <a:rPr lang="bg-BG" altLang="bg-BG" dirty="0" smtClean="0">
                <a:solidFill>
                  <a:schemeClr val="bg1"/>
                </a:solidFill>
              </a:rPr>
              <a:t>Ако условието връща </a:t>
            </a:r>
            <a:r>
              <a:rPr lang="en-US" altLang="bg-BG" dirty="0" smtClean="0">
                <a:solidFill>
                  <a:schemeClr val="bg1"/>
                </a:solidFill>
              </a:rPr>
              <a:t>true</a:t>
            </a:r>
            <a:r>
              <a:rPr lang="bg-BG" altLang="bg-BG" dirty="0" smtClean="0">
                <a:solidFill>
                  <a:schemeClr val="bg1"/>
                </a:solidFill>
              </a:rPr>
              <a:t> тялото се изпълнява</a:t>
            </a:r>
            <a:endParaRPr lang="bg-BG" altLang="bg-BG" dirty="0">
              <a:solidFill>
                <a:schemeClr val="bg1"/>
              </a:solidFill>
            </a:endParaRPr>
          </a:p>
          <a:p>
            <a:r>
              <a:rPr lang="bg-BG" altLang="bg-BG" dirty="0" smtClean="0">
                <a:solidFill>
                  <a:schemeClr val="bg1"/>
                </a:solidFill>
              </a:rPr>
              <a:t>*Къдравите скоби могат да бъдат пропуснати, но не се препоръчва</a:t>
            </a:r>
            <a:endParaRPr lang="en-US" altLang="bg-BG" dirty="0" smtClean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1763688" y="1556792"/>
            <a:ext cx="7344816" cy="584775"/>
          </a:xfrm>
          <a:prstGeom prst="rect">
            <a:avLst/>
          </a:prstGeom>
          <a:solidFill>
            <a:srgbClr val="1F497D">
              <a:lumMod val="60000"/>
              <a:lumOff val="40000"/>
              <a:alpha val="15000"/>
            </a:srgbClr>
          </a:solidFill>
          <a:ln w="12700">
            <a:noFill/>
          </a:ln>
        </p:spPr>
        <p:txBody>
          <a:bodyPr wrap="square">
            <a:spAutoFit/>
          </a:bodyPr>
          <a:lstStyle>
            <a:lvl1pPr marL="0" indent="0" algn="l" defTabSz="6858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2400" kern="1200" smtClean="0">
                <a:solidFill>
                  <a:schemeClr val="bg2">
                    <a:lumMod val="40000"/>
                    <a:lumOff val="60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i="1" dirty="0" smtClean="0">
                <a:solidFill>
                  <a:srgbClr val="11A7C5"/>
                </a:solidFill>
              </a:rPr>
              <a:t>if (</a:t>
            </a:r>
            <a:r>
              <a:rPr lang="bg-BG" sz="3200" b="1" i="1" dirty="0" smtClean="0">
                <a:solidFill>
                  <a:srgbClr val="11A7C5"/>
                </a:solidFill>
              </a:rPr>
              <a:t>условие</a:t>
            </a:r>
            <a:r>
              <a:rPr lang="en-US" sz="3200" b="1" i="1" dirty="0" smtClean="0">
                <a:solidFill>
                  <a:srgbClr val="11A7C5"/>
                </a:solidFill>
              </a:rPr>
              <a:t>) {</a:t>
            </a:r>
            <a:r>
              <a:rPr lang="bg-BG" sz="3200" b="1" i="1" dirty="0" smtClean="0">
                <a:solidFill>
                  <a:srgbClr val="11A7C5"/>
                </a:solidFill>
              </a:rPr>
              <a:t> тяло</a:t>
            </a:r>
            <a:r>
              <a:rPr lang="en-US" sz="3200" b="1" i="1" dirty="0" smtClean="0">
                <a:solidFill>
                  <a:srgbClr val="11A7C5"/>
                </a:solidFill>
              </a:rPr>
              <a:t>; }</a:t>
            </a:r>
            <a:endParaRPr lang="en-US" sz="3200" b="1" dirty="0" smtClean="0">
              <a:solidFill>
                <a:srgbClr val="11A7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85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8229600" cy="981075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Условен оператор</a:t>
            </a:r>
            <a:r>
              <a:rPr lang="en-US" altLang="bg-BG" dirty="0" smtClean="0">
                <a:solidFill>
                  <a:schemeClr val="bg1"/>
                </a:solidFill>
              </a:rPr>
              <a:t> – </a:t>
            </a:r>
            <a:r>
              <a:rPr lang="en-US" altLang="bg-BG" dirty="0" err="1" smtClean="0">
                <a:solidFill>
                  <a:schemeClr val="bg1"/>
                </a:solidFill>
              </a:rPr>
              <a:t>if,else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2320280"/>
            <a:ext cx="7355160" cy="4061048"/>
          </a:xfrm>
        </p:spPr>
        <p:txBody>
          <a:bodyPr/>
          <a:lstStyle/>
          <a:p>
            <a:endParaRPr lang="en-US" altLang="bg-BG" dirty="0" smtClean="0">
              <a:solidFill>
                <a:schemeClr val="bg1"/>
              </a:solidFill>
            </a:endParaRPr>
          </a:p>
          <a:p>
            <a:r>
              <a:rPr lang="bg-BG" altLang="bg-BG" dirty="0" smtClean="0">
                <a:solidFill>
                  <a:schemeClr val="bg1"/>
                </a:solidFill>
              </a:rPr>
              <a:t>Ако </a:t>
            </a:r>
            <a:r>
              <a:rPr lang="bg-BG" altLang="bg-BG" dirty="0" smtClean="0">
                <a:solidFill>
                  <a:schemeClr val="bg1"/>
                </a:solidFill>
              </a:rPr>
              <a:t>условието връща </a:t>
            </a:r>
            <a:r>
              <a:rPr lang="en-US" altLang="bg-BG" dirty="0" smtClean="0">
                <a:solidFill>
                  <a:schemeClr val="bg1"/>
                </a:solidFill>
              </a:rPr>
              <a:t>true</a:t>
            </a:r>
            <a:r>
              <a:rPr lang="bg-BG" altLang="bg-BG" dirty="0" smtClean="0">
                <a:solidFill>
                  <a:schemeClr val="bg1"/>
                </a:solidFill>
              </a:rPr>
              <a:t> тяло1 се изпълнява</a:t>
            </a:r>
          </a:p>
          <a:p>
            <a:r>
              <a:rPr lang="bg-BG" altLang="bg-BG" dirty="0" smtClean="0">
                <a:solidFill>
                  <a:schemeClr val="bg1"/>
                </a:solidFill>
              </a:rPr>
              <a:t>В противен случай се изпълнява тяло2</a:t>
            </a:r>
          </a:p>
          <a:p>
            <a:r>
              <a:rPr lang="en-US" altLang="bg-BG" dirty="0" smtClean="0">
                <a:solidFill>
                  <a:schemeClr val="bg1"/>
                </a:solidFill>
              </a:rPr>
              <a:t>If(</a:t>
            </a:r>
            <a:r>
              <a:rPr lang="bg-BG" altLang="bg-BG" dirty="0" smtClean="0">
                <a:solidFill>
                  <a:schemeClr val="bg1"/>
                </a:solidFill>
              </a:rPr>
              <a:t>срещнете мечка)</a:t>
            </a:r>
            <a:r>
              <a:rPr lang="en-US" altLang="bg-BG" dirty="0" smtClean="0">
                <a:solidFill>
                  <a:schemeClr val="bg1"/>
                </a:solidFill>
              </a:rPr>
              <a:t> {</a:t>
            </a:r>
            <a:r>
              <a:rPr lang="bg-BG" altLang="bg-BG" dirty="0" smtClean="0">
                <a:solidFill>
                  <a:schemeClr val="bg1"/>
                </a:solidFill>
              </a:rPr>
              <a:t>ще умрете</a:t>
            </a:r>
            <a:r>
              <a:rPr lang="en-US" altLang="bg-BG" dirty="0" smtClean="0">
                <a:solidFill>
                  <a:schemeClr val="bg1"/>
                </a:solidFill>
              </a:rPr>
              <a:t>}else</a:t>
            </a:r>
            <a:r>
              <a:rPr lang="en-US" altLang="bg-BG" dirty="0" smtClean="0">
                <a:solidFill>
                  <a:schemeClr val="bg1"/>
                </a:solidFill>
              </a:rPr>
              <a:t>{</a:t>
            </a:r>
            <a:r>
              <a:rPr lang="bg-BG" altLang="bg-BG" dirty="0">
                <a:solidFill>
                  <a:schemeClr val="bg1"/>
                </a:solidFill>
              </a:rPr>
              <a:t> </a:t>
            </a:r>
            <a:r>
              <a:rPr lang="bg-BG" altLang="bg-BG" dirty="0" smtClean="0">
                <a:solidFill>
                  <a:schemeClr val="bg1"/>
                </a:solidFill>
              </a:rPr>
              <a:t>няма да умрете</a:t>
            </a:r>
            <a:r>
              <a:rPr lang="en-US" altLang="bg-BG" dirty="0" smtClean="0">
                <a:solidFill>
                  <a:schemeClr val="bg1"/>
                </a:solidFill>
              </a:rPr>
              <a:t> }</a:t>
            </a:r>
            <a:endParaRPr lang="bg-BG" altLang="bg-BG" dirty="0" smtClean="0">
              <a:solidFill>
                <a:schemeClr val="bg1"/>
              </a:solidFill>
            </a:endParaRPr>
          </a:p>
          <a:p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1979712" y="1556792"/>
            <a:ext cx="7056784" cy="1077218"/>
          </a:xfrm>
          <a:prstGeom prst="rect">
            <a:avLst/>
          </a:prstGeom>
          <a:solidFill>
            <a:srgbClr val="1F497D">
              <a:lumMod val="60000"/>
              <a:lumOff val="40000"/>
              <a:alpha val="15000"/>
            </a:srgbClr>
          </a:solidFill>
          <a:ln w="12700">
            <a:noFill/>
          </a:ln>
        </p:spPr>
        <p:txBody>
          <a:bodyPr wrap="square">
            <a:spAutoFit/>
          </a:bodyPr>
          <a:lstStyle>
            <a:lvl1pPr marL="0" indent="0" algn="l" defTabSz="6858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2400" kern="1200" smtClean="0">
                <a:solidFill>
                  <a:schemeClr val="bg2">
                    <a:lumMod val="40000"/>
                    <a:lumOff val="60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i="1" dirty="0" smtClean="0">
                <a:solidFill>
                  <a:srgbClr val="11A7C5"/>
                </a:solidFill>
              </a:rPr>
              <a:t>if (</a:t>
            </a:r>
            <a:r>
              <a:rPr lang="bg-BG" sz="3200" b="1" i="1" dirty="0" smtClean="0">
                <a:solidFill>
                  <a:srgbClr val="11A7C5"/>
                </a:solidFill>
              </a:rPr>
              <a:t>условие</a:t>
            </a:r>
            <a:r>
              <a:rPr lang="en-US" sz="3200" b="1" i="1" dirty="0" smtClean="0">
                <a:solidFill>
                  <a:srgbClr val="11A7C5"/>
                </a:solidFill>
              </a:rPr>
              <a:t>) {</a:t>
            </a:r>
            <a:r>
              <a:rPr lang="bg-BG" sz="3200" b="1" i="1" dirty="0" smtClean="0">
                <a:solidFill>
                  <a:srgbClr val="11A7C5"/>
                </a:solidFill>
              </a:rPr>
              <a:t> тяло</a:t>
            </a:r>
            <a:r>
              <a:rPr lang="en-US" sz="3200" b="1" i="1" dirty="0" smtClean="0">
                <a:solidFill>
                  <a:srgbClr val="11A7C5"/>
                </a:solidFill>
              </a:rPr>
              <a:t>1; }</a:t>
            </a:r>
            <a:endParaRPr lang="en-US" sz="3200" b="1" i="1" dirty="0">
              <a:solidFill>
                <a:srgbClr val="11A7C5"/>
              </a:solidFill>
            </a:endParaRPr>
          </a:p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i="1" dirty="0" smtClean="0">
                <a:solidFill>
                  <a:srgbClr val="11A7C5"/>
                </a:solidFill>
              </a:rPr>
              <a:t>else { </a:t>
            </a:r>
            <a:r>
              <a:rPr lang="bg-BG" sz="3200" b="1" i="1" dirty="0" smtClean="0">
                <a:solidFill>
                  <a:srgbClr val="11A7C5"/>
                </a:solidFill>
              </a:rPr>
              <a:t>тяло2</a:t>
            </a:r>
            <a:r>
              <a:rPr lang="en-US" sz="3200" b="1" i="1" dirty="0" smtClean="0">
                <a:solidFill>
                  <a:srgbClr val="11A7C5"/>
                </a:solidFill>
              </a:rPr>
              <a:t>; }</a:t>
            </a:r>
            <a:endParaRPr lang="en-US" sz="3200" b="1" dirty="0" smtClean="0">
              <a:solidFill>
                <a:srgbClr val="11A7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93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8229600" cy="981075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Условен оператор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712" y="1600200"/>
            <a:ext cx="6912768" cy="4853136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Условните оператори в </a:t>
            </a:r>
            <a:r>
              <a:rPr lang="en-US" altLang="bg-BG" dirty="0" smtClean="0">
                <a:solidFill>
                  <a:schemeClr val="bg1"/>
                </a:solidFill>
              </a:rPr>
              <a:t>C#</a:t>
            </a:r>
            <a:r>
              <a:rPr lang="bg-BG" altLang="bg-BG" dirty="0" smtClean="0">
                <a:solidFill>
                  <a:schemeClr val="bg1"/>
                </a:solidFill>
              </a:rPr>
              <a:t> могат да се влагат на множество нива</a:t>
            </a:r>
            <a:r>
              <a:rPr lang="en-US" altLang="bg-BG" dirty="0" smtClean="0">
                <a:solidFill>
                  <a:schemeClr val="bg1"/>
                </a:solidFill>
              </a:rPr>
              <a:t>.</a:t>
            </a:r>
            <a:endParaRPr lang="bg-BG" altLang="bg-BG" dirty="0" smtClean="0">
              <a:solidFill>
                <a:schemeClr val="bg1"/>
              </a:solidFill>
            </a:endParaRPr>
          </a:p>
          <a:p>
            <a:r>
              <a:rPr lang="bg-BG" altLang="bg-BG" dirty="0" smtClean="0">
                <a:solidFill>
                  <a:schemeClr val="bg1"/>
                </a:solidFill>
              </a:rPr>
              <a:t>Условните оператори могат да бъдат следвани от други условни оператори</a:t>
            </a:r>
          </a:p>
          <a:p>
            <a:r>
              <a:rPr lang="bg-BG" altLang="bg-BG" dirty="0" smtClean="0">
                <a:solidFill>
                  <a:schemeClr val="bg1"/>
                </a:solidFill>
              </a:rPr>
              <a:t>Добри практики.</a:t>
            </a:r>
          </a:p>
          <a:p>
            <a:endParaRPr lang="bg-BG" alt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2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8229600" cy="981075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Кратък условен оператор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1720" y="2896344"/>
            <a:ext cx="5760640" cy="3268960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Аргументи</a:t>
            </a:r>
          </a:p>
          <a:p>
            <a:r>
              <a:rPr lang="bg-BG" altLang="bg-BG" dirty="0" smtClean="0">
                <a:solidFill>
                  <a:schemeClr val="bg1"/>
                </a:solidFill>
              </a:rPr>
              <a:t>Действие</a:t>
            </a:r>
          </a:p>
          <a:p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2195736" y="1556792"/>
            <a:ext cx="6696744" cy="1077218"/>
          </a:xfrm>
          <a:prstGeom prst="rect">
            <a:avLst/>
          </a:prstGeom>
          <a:solidFill>
            <a:srgbClr val="1F497D">
              <a:lumMod val="60000"/>
              <a:lumOff val="40000"/>
              <a:alpha val="15000"/>
            </a:srgbClr>
          </a:solidFill>
          <a:ln w="12700">
            <a:noFill/>
          </a:ln>
        </p:spPr>
        <p:txBody>
          <a:bodyPr wrap="square">
            <a:spAutoFit/>
          </a:bodyPr>
          <a:lstStyle>
            <a:lvl1pPr marL="0" indent="0" algn="l" defTabSz="6858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2400" kern="1200" smtClean="0">
                <a:solidFill>
                  <a:schemeClr val="bg2">
                    <a:lumMod val="40000"/>
                    <a:lumOff val="60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bg-BG" sz="3200" b="1" i="1" dirty="0" smtClean="0">
                <a:solidFill>
                  <a:srgbClr val="11A7C5"/>
                </a:solidFill>
              </a:rPr>
              <a:t>израз = условие ? стойност1 : стойност2</a:t>
            </a:r>
            <a:r>
              <a:rPr lang="en-US" sz="3200" b="1" i="1" dirty="0" smtClean="0">
                <a:solidFill>
                  <a:srgbClr val="11A7C5"/>
                </a:solidFill>
              </a:rPr>
              <a:t> ;</a:t>
            </a:r>
            <a:endParaRPr lang="bg-BG" sz="3200" b="1" i="1" dirty="0" smtClean="0">
              <a:solidFill>
                <a:srgbClr val="11A7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13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8229600" cy="981075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Условен оператор</a:t>
            </a:r>
            <a:r>
              <a:rPr lang="en-US" altLang="bg-BG" dirty="0" smtClean="0">
                <a:solidFill>
                  <a:schemeClr val="bg1"/>
                </a:solidFill>
              </a:rPr>
              <a:t> – switch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712" y="4192488"/>
            <a:ext cx="6912768" cy="2332856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Как работи конструкцията</a:t>
            </a:r>
          </a:p>
          <a:p>
            <a:r>
              <a:rPr lang="bg-BG" altLang="bg-BG" dirty="0" smtClean="0">
                <a:solidFill>
                  <a:schemeClr val="bg1"/>
                </a:solidFill>
              </a:rPr>
              <a:t>Използване на множество етикети (</a:t>
            </a:r>
            <a:r>
              <a:rPr lang="en-US" altLang="bg-BG" dirty="0" smtClean="0">
                <a:solidFill>
                  <a:schemeClr val="bg1"/>
                </a:solidFill>
              </a:rPr>
              <a:t>fall through)</a:t>
            </a:r>
            <a:endParaRPr lang="bg-BG" altLang="bg-BG" dirty="0" smtClean="0">
              <a:solidFill>
                <a:schemeClr val="bg1"/>
              </a:solidFill>
            </a:endParaRPr>
          </a:p>
          <a:p>
            <a:r>
              <a:rPr lang="bg-BG" altLang="bg-BG" dirty="0" smtClean="0">
                <a:solidFill>
                  <a:schemeClr val="bg1"/>
                </a:solidFill>
              </a:rPr>
              <a:t>Добри практики</a:t>
            </a:r>
          </a:p>
          <a:p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2123728" y="1124744"/>
            <a:ext cx="6696744" cy="3046988"/>
          </a:xfrm>
          <a:prstGeom prst="rect">
            <a:avLst/>
          </a:prstGeom>
          <a:solidFill>
            <a:srgbClr val="1F497D">
              <a:lumMod val="60000"/>
              <a:lumOff val="40000"/>
              <a:alpha val="15000"/>
            </a:srgbClr>
          </a:solidFill>
          <a:ln w="12700">
            <a:noFill/>
          </a:ln>
        </p:spPr>
        <p:txBody>
          <a:bodyPr wrap="square">
            <a:spAutoFit/>
          </a:bodyPr>
          <a:lstStyle>
            <a:lvl1pPr marL="0" indent="0" algn="l" defTabSz="6858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2400" kern="1200" smtClean="0">
                <a:solidFill>
                  <a:schemeClr val="bg2">
                    <a:lumMod val="40000"/>
                    <a:lumOff val="60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i="1" dirty="0" smtClean="0">
                <a:solidFill>
                  <a:srgbClr val="11A7C5"/>
                </a:solidFill>
              </a:rPr>
              <a:t>switch (</a:t>
            </a:r>
            <a:r>
              <a:rPr lang="bg-BG" sz="3200" b="1" i="1" dirty="0" smtClean="0">
                <a:solidFill>
                  <a:srgbClr val="11A7C5"/>
                </a:solidFill>
              </a:rPr>
              <a:t>селектор</a:t>
            </a:r>
            <a:r>
              <a:rPr lang="en-US" sz="3200" b="1" i="1" dirty="0" smtClean="0">
                <a:solidFill>
                  <a:srgbClr val="11A7C5"/>
                </a:solidFill>
              </a:rPr>
              <a:t>)</a:t>
            </a:r>
          </a:p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i="1" dirty="0" smtClean="0">
                <a:solidFill>
                  <a:srgbClr val="11A7C5"/>
                </a:solidFill>
              </a:rPr>
              <a:t>{</a:t>
            </a:r>
          </a:p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i="1" dirty="0">
                <a:solidFill>
                  <a:srgbClr val="11A7C5"/>
                </a:solidFill>
              </a:rPr>
              <a:t>	</a:t>
            </a:r>
            <a:r>
              <a:rPr lang="en-US" sz="3200" b="1" i="1" dirty="0" smtClean="0">
                <a:solidFill>
                  <a:srgbClr val="11A7C5"/>
                </a:solidFill>
              </a:rPr>
              <a:t>case </a:t>
            </a:r>
            <a:r>
              <a:rPr lang="bg-BG" sz="3200" b="1" i="1" dirty="0" smtClean="0">
                <a:solidFill>
                  <a:srgbClr val="11A7C5"/>
                </a:solidFill>
              </a:rPr>
              <a:t>стойност</a:t>
            </a:r>
            <a:r>
              <a:rPr lang="en-US" sz="3200" b="1" i="1" dirty="0" smtClean="0">
                <a:solidFill>
                  <a:srgbClr val="11A7C5"/>
                </a:solidFill>
              </a:rPr>
              <a:t>: break;</a:t>
            </a:r>
          </a:p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i="1" dirty="0">
                <a:solidFill>
                  <a:srgbClr val="11A7C5"/>
                </a:solidFill>
              </a:rPr>
              <a:t>	</a:t>
            </a:r>
            <a:r>
              <a:rPr lang="en-US" sz="3200" b="1" i="1" dirty="0" smtClean="0">
                <a:solidFill>
                  <a:srgbClr val="11A7C5"/>
                </a:solidFill>
              </a:rPr>
              <a:t>…</a:t>
            </a:r>
          </a:p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i="1" dirty="0">
                <a:solidFill>
                  <a:srgbClr val="11A7C5"/>
                </a:solidFill>
              </a:rPr>
              <a:t>	</a:t>
            </a:r>
            <a:r>
              <a:rPr lang="en-US" sz="3200" b="1" i="1" dirty="0" smtClean="0">
                <a:solidFill>
                  <a:srgbClr val="11A7C5"/>
                </a:solidFill>
              </a:rPr>
              <a:t>default; break;</a:t>
            </a:r>
          </a:p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i="1" dirty="0">
                <a:solidFill>
                  <a:srgbClr val="11A7C5"/>
                </a:solidFill>
              </a:rPr>
              <a:t>}</a:t>
            </a:r>
            <a:endParaRPr lang="bg-BG" sz="3200" b="1" i="1" dirty="0" smtClean="0">
              <a:solidFill>
                <a:srgbClr val="11A7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2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Въпроси?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3558639" y="1700808"/>
            <a:ext cx="2432077" cy="45089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287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?</a:t>
            </a:r>
            <a:endParaRPr lang="bg-BG" sz="60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465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/>
          <p:cNvSpPr/>
          <p:nvPr/>
        </p:nvSpPr>
        <p:spPr>
          <a:xfrm>
            <a:off x="2377033" y="2564904"/>
            <a:ext cx="5867375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6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Благодарим за</a:t>
            </a:r>
          </a:p>
          <a:p>
            <a:pPr algn="ctr"/>
            <a:r>
              <a:rPr lang="bg-BG" sz="6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вниманието </a:t>
            </a:r>
            <a:r>
              <a:rPr lang="bg-BG" sz="6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sym typeface="Wingdings"/>
              </a:rPr>
              <a:t></a:t>
            </a:r>
            <a:endParaRPr lang="bg-BG" sz="60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168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Приоритет на действията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1720" y="1600200"/>
            <a:ext cx="7283152" cy="4525963"/>
          </a:xfrm>
        </p:spPr>
        <p:txBody>
          <a:bodyPr/>
          <a:lstStyle/>
          <a:p>
            <a:r>
              <a:rPr lang="en-US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++, -- (</a:t>
            </a:r>
            <a:r>
              <a:rPr lang="en-US" dirty="0" err="1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като</a:t>
            </a:r>
            <a:r>
              <a:rPr lang="en-US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dirty="0" err="1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постфикс</a:t>
            </a:r>
            <a:r>
              <a:rPr lang="en-US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), new, (type), </a:t>
            </a:r>
            <a:r>
              <a:rPr lang="en-US" dirty="0" err="1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typeof</a:t>
            </a:r>
            <a:r>
              <a:rPr lang="en-US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, </a:t>
            </a:r>
            <a:r>
              <a:rPr lang="en-US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sizeof</a:t>
            </a:r>
            <a:endParaRPr lang="bg-BG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r>
              <a:rPr lang="bg-BG" dirty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++, -- (като префикс), 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+,- (</a:t>
            </a:r>
            <a:r>
              <a:rPr lang="bg-BG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едноаргументни</a:t>
            </a:r>
            <a:r>
              <a:rPr lang="bg-BG" dirty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), !, 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~</a:t>
            </a:r>
          </a:p>
          <a:p>
            <a:r>
              <a:rPr lang="en-US" dirty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*, /, </a:t>
            </a:r>
            <a:r>
              <a:rPr lang="en-US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%</a:t>
            </a:r>
            <a:endParaRPr lang="bg-BG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  <a:p>
            <a:r>
              <a:rPr lang="en-US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+, -</a:t>
            </a:r>
            <a:endParaRPr lang="bg-BG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  <a:p>
            <a:r>
              <a:rPr lang="en-US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&lt;&lt;, </a:t>
            </a:r>
            <a:r>
              <a:rPr lang="en-US" dirty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&gt;&gt;</a:t>
            </a:r>
          </a:p>
        </p:txBody>
      </p:sp>
    </p:spTree>
    <p:extLst>
      <p:ext uri="{BB962C8B-B14F-4D97-AF65-F5344CB8AC3E}">
        <p14:creationId xmlns:p14="http://schemas.microsoft.com/office/powerpoint/2010/main" val="419087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Приоритет на действията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1720" y="1600200"/>
            <a:ext cx="5554960" cy="4853136"/>
          </a:xfrm>
        </p:spPr>
        <p:txBody>
          <a:bodyPr/>
          <a:lstStyle/>
          <a:p>
            <a:r>
              <a:rPr lang="en-US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&lt;, &gt;, &lt;=, &gt;=, is, </a:t>
            </a:r>
            <a:r>
              <a:rPr lang="en-US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as</a:t>
            </a:r>
            <a:endParaRPr lang="bg-BG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r>
              <a:rPr lang="bg-BG" dirty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==, 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!=</a:t>
            </a:r>
          </a:p>
          <a:p>
            <a:r>
              <a:rPr lang="en-US" dirty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&amp;, ^, </a:t>
            </a:r>
            <a:r>
              <a:rPr lang="en-US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|</a:t>
            </a:r>
            <a:endParaRPr lang="bg-BG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  <a:p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&amp;&amp;</a:t>
            </a:r>
          </a:p>
          <a:p>
            <a:r>
              <a:rPr lang="en-US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||</a:t>
            </a:r>
            <a:endParaRPr lang="bg-BG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  <a:p>
            <a:r>
              <a:rPr lang="en-US" dirty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?:, </a:t>
            </a:r>
            <a:r>
              <a:rPr lang="en-US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??</a:t>
            </a:r>
            <a:endParaRPr lang="bg-BG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  <a:p>
            <a:r>
              <a:rPr lang="en-US" dirty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=, *=, /=, %=, +=, -=, &lt;&lt;=, &gt;&gt;=, &amp;=, ^=, |=</a:t>
            </a:r>
          </a:p>
        </p:txBody>
      </p:sp>
    </p:spTree>
    <p:extLst>
      <p:ext uri="{BB962C8B-B14F-4D97-AF65-F5344CB8AC3E}">
        <p14:creationId xmlns:p14="http://schemas.microsoft.com/office/powerpoint/2010/main" val="125062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Аритметични оператори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3344" y="1600200"/>
            <a:ext cx="7571184" cy="4853136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Оператор за събиране „+“</a:t>
            </a:r>
          </a:p>
          <a:p>
            <a:r>
              <a:rPr lang="bg-BG" altLang="bg-BG" dirty="0" smtClean="0">
                <a:solidFill>
                  <a:schemeClr val="bg1"/>
                </a:solidFill>
              </a:rPr>
              <a:t> Оператор за изваждане „-“</a:t>
            </a:r>
          </a:p>
          <a:p>
            <a:r>
              <a:rPr lang="bg-BG" altLang="bg-BG" dirty="0" smtClean="0">
                <a:solidFill>
                  <a:schemeClr val="bg1"/>
                </a:solidFill>
              </a:rPr>
              <a:t> Оператор за умножение„*“</a:t>
            </a:r>
          </a:p>
          <a:p>
            <a:r>
              <a:rPr lang="bg-BG" altLang="bg-BG" dirty="0" smtClean="0">
                <a:solidFill>
                  <a:schemeClr val="bg1"/>
                </a:solidFill>
              </a:rPr>
              <a:t> Оператор за деление „/“</a:t>
            </a:r>
          </a:p>
          <a:p>
            <a:r>
              <a:rPr lang="bg-BG" altLang="bg-BG" dirty="0" smtClean="0">
                <a:solidFill>
                  <a:schemeClr val="bg1"/>
                </a:solidFill>
              </a:rPr>
              <a:t> Оператор </a:t>
            </a:r>
            <a:r>
              <a:rPr lang="bg-BG" altLang="bg-BG" dirty="0">
                <a:solidFill>
                  <a:schemeClr val="bg1"/>
                </a:solidFill>
              </a:rPr>
              <a:t>за деление с остатък „%“</a:t>
            </a:r>
          </a:p>
          <a:p>
            <a:r>
              <a:rPr lang="bg-BG" altLang="bg-BG" dirty="0">
                <a:solidFill>
                  <a:schemeClr val="bg1"/>
                </a:solidFill>
              </a:rPr>
              <a:t> Оператор за </a:t>
            </a:r>
            <a:r>
              <a:rPr lang="bg-BG" altLang="bg-BG" dirty="0" err="1">
                <a:solidFill>
                  <a:schemeClr val="bg1"/>
                </a:solidFill>
              </a:rPr>
              <a:t>инкрементиране</a:t>
            </a:r>
            <a:r>
              <a:rPr lang="bg-BG" altLang="bg-BG" dirty="0">
                <a:solidFill>
                  <a:schemeClr val="bg1"/>
                </a:solidFill>
              </a:rPr>
              <a:t> „++“</a:t>
            </a:r>
          </a:p>
          <a:p>
            <a:r>
              <a:rPr lang="bg-BG" altLang="bg-BG" dirty="0">
                <a:solidFill>
                  <a:schemeClr val="bg1"/>
                </a:solidFill>
              </a:rPr>
              <a:t> Оператор за </a:t>
            </a:r>
            <a:r>
              <a:rPr lang="bg-BG" altLang="bg-BG" dirty="0" err="1">
                <a:solidFill>
                  <a:schemeClr val="bg1"/>
                </a:solidFill>
              </a:rPr>
              <a:t>декрементиране</a:t>
            </a:r>
            <a:r>
              <a:rPr lang="bg-BG" altLang="bg-BG" dirty="0">
                <a:solidFill>
                  <a:schemeClr val="bg1"/>
                </a:solidFill>
              </a:rPr>
              <a:t>  „--“</a:t>
            </a:r>
          </a:p>
          <a:p>
            <a:endParaRPr lang="bg-BG" altLang="bg-BG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36912"/>
            <a:ext cx="8280920" cy="1707323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Аритметични оператори - демонстрация</a:t>
            </a:r>
            <a:endParaRPr lang="bg-BG" alt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54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Логически оператори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9368" y="1600200"/>
            <a:ext cx="7571184" cy="4853136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Логическо НЕ – „!“</a:t>
            </a:r>
          </a:p>
          <a:p>
            <a:r>
              <a:rPr lang="bg-BG" altLang="bg-BG" dirty="0" smtClean="0">
                <a:solidFill>
                  <a:schemeClr val="bg1"/>
                </a:solidFill>
              </a:rPr>
              <a:t>Логическо И – „</a:t>
            </a:r>
            <a:r>
              <a:rPr lang="en-US" altLang="bg-BG" dirty="0" smtClean="0">
                <a:solidFill>
                  <a:schemeClr val="bg1"/>
                </a:solidFill>
              </a:rPr>
              <a:t>&amp;&amp;”</a:t>
            </a:r>
            <a:endParaRPr lang="bg-BG" altLang="bg-BG" dirty="0" smtClean="0">
              <a:solidFill>
                <a:schemeClr val="bg1"/>
              </a:solidFill>
            </a:endParaRPr>
          </a:p>
          <a:p>
            <a:r>
              <a:rPr lang="bg-BG" altLang="bg-BG" dirty="0" smtClean="0">
                <a:solidFill>
                  <a:schemeClr val="bg1"/>
                </a:solidFill>
              </a:rPr>
              <a:t>Логическо ИЛИ – „</a:t>
            </a:r>
            <a:r>
              <a:rPr lang="en-US" altLang="bg-BG" dirty="0" smtClean="0">
                <a:solidFill>
                  <a:schemeClr val="bg1"/>
                </a:solidFill>
              </a:rPr>
              <a:t>||”</a:t>
            </a:r>
            <a:endParaRPr lang="bg-BG" altLang="bg-BG" dirty="0" smtClean="0">
              <a:solidFill>
                <a:schemeClr val="bg1"/>
              </a:solidFill>
            </a:endParaRPr>
          </a:p>
          <a:p>
            <a:r>
              <a:rPr lang="bg-BG" altLang="bg-BG" dirty="0" smtClean="0">
                <a:solidFill>
                  <a:schemeClr val="bg1"/>
                </a:solidFill>
              </a:rPr>
              <a:t>Изключващо ИЛИ – „</a:t>
            </a:r>
            <a:r>
              <a:rPr lang="en-US" altLang="bg-BG" dirty="0" smtClean="0">
                <a:solidFill>
                  <a:schemeClr val="bg1"/>
                </a:solidFill>
              </a:rPr>
              <a:t>^</a:t>
            </a:r>
            <a:r>
              <a:rPr lang="bg-BG" altLang="bg-BG" dirty="0" smtClean="0">
                <a:solidFill>
                  <a:schemeClr val="bg1"/>
                </a:solidFill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8366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bg-BG" altLang="bg-BG" dirty="0" err="1" smtClean="0">
                <a:solidFill>
                  <a:schemeClr val="bg1"/>
                </a:solidFill>
              </a:rPr>
              <a:t>Побитови</a:t>
            </a:r>
            <a:r>
              <a:rPr lang="bg-BG" altLang="bg-BG" dirty="0" smtClean="0">
                <a:solidFill>
                  <a:schemeClr val="bg1"/>
                </a:solidFill>
              </a:rPr>
              <a:t> оператори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1720" y="1600200"/>
            <a:ext cx="7571184" cy="4853136"/>
          </a:xfrm>
        </p:spPr>
        <p:txBody>
          <a:bodyPr/>
          <a:lstStyle/>
          <a:p>
            <a:r>
              <a:rPr lang="bg-BG" altLang="bg-BG" dirty="0" err="1" smtClean="0">
                <a:solidFill>
                  <a:schemeClr val="bg1"/>
                </a:solidFill>
              </a:rPr>
              <a:t>Побитово</a:t>
            </a:r>
            <a:r>
              <a:rPr lang="bg-BG" altLang="bg-BG" dirty="0" smtClean="0">
                <a:solidFill>
                  <a:schemeClr val="bg1"/>
                </a:solidFill>
              </a:rPr>
              <a:t> НЕ – „</a:t>
            </a:r>
            <a:r>
              <a:rPr lang="en-US" altLang="bg-BG" dirty="0" smtClean="0">
                <a:solidFill>
                  <a:schemeClr val="bg1"/>
                </a:solidFill>
              </a:rPr>
              <a:t>~</a:t>
            </a:r>
            <a:r>
              <a:rPr lang="bg-BG" altLang="bg-BG" dirty="0" smtClean="0">
                <a:solidFill>
                  <a:schemeClr val="bg1"/>
                </a:solidFill>
              </a:rPr>
              <a:t>“</a:t>
            </a:r>
          </a:p>
          <a:p>
            <a:r>
              <a:rPr lang="bg-BG" altLang="bg-BG" dirty="0" err="1">
                <a:solidFill>
                  <a:schemeClr val="bg1"/>
                </a:solidFill>
              </a:rPr>
              <a:t>Побитово</a:t>
            </a:r>
            <a:r>
              <a:rPr lang="bg-BG" altLang="bg-BG" dirty="0">
                <a:solidFill>
                  <a:schemeClr val="bg1"/>
                </a:solidFill>
              </a:rPr>
              <a:t> </a:t>
            </a:r>
            <a:r>
              <a:rPr lang="bg-BG" altLang="bg-BG" dirty="0" smtClean="0">
                <a:solidFill>
                  <a:schemeClr val="bg1"/>
                </a:solidFill>
              </a:rPr>
              <a:t>И – „</a:t>
            </a:r>
            <a:r>
              <a:rPr lang="en-US" altLang="bg-BG" dirty="0" smtClean="0">
                <a:solidFill>
                  <a:schemeClr val="bg1"/>
                </a:solidFill>
              </a:rPr>
              <a:t>&amp;”</a:t>
            </a:r>
            <a:endParaRPr lang="bg-BG" altLang="bg-BG" dirty="0" smtClean="0">
              <a:solidFill>
                <a:schemeClr val="bg1"/>
              </a:solidFill>
            </a:endParaRPr>
          </a:p>
          <a:p>
            <a:r>
              <a:rPr lang="bg-BG" altLang="bg-BG" dirty="0" err="1">
                <a:solidFill>
                  <a:schemeClr val="bg1"/>
                </a:solidFill>
              </a:rPr>
              <a:t>Побитово</a:t>
            </a:r>
            <a:r>
              <a:rPr lang="bg-BG" altLang="bg-BG" dirty="0">
                <a:solidFill>
                  <a:schemeClr val="bg1"/>
                </a:solidFill>
              </a:rPr>
              <a:t> </a:t>
            </a:r>
            <a:r>
              <a:rPr lang="bg-BG" altLang="bg-BG" dirty="0" smtClean="0">
                <a:solidFill>
                  <a:schemeClr val="bg1"/>
                </a:solidFill>
              </a:rPr>
              <a:t>ИЛИ – „</a:t>
            </a:r>
            <a:r>
              <a:rPr lang="en-US" altLang="bg-BG" dirty="0" smtClean="0">
                <a:solidFill>
                  <a:schemeClr val="bg1"/>
                </a:solidFill>
              </a:rPr>
              <a:t>|”</a:t>
            </a:r>
            <a:endParaRPr lang="bg-BG" altLang="bg-BG" dirty="0" smtClean="0">
              <a:solidFill>
                <a:schemeClr val="bg1"/>
              </a:solidFill>
            </a:endParaRPr>
          </a:p>
          <a:p>
            <a:r>
              <a:rPr lang="bg-BG" altLang="bg-BG" dirty="0" err="1">
                <a:solidFill>
                  <a:schemeClr val="bg1"/>
                </a:solidFill>
              </a:rPr>
              <a:t>Побитово</a:t>
            </a:r>
            <a:r>
              <a:rPr lang="bg-BG" altLang="bg-BG" dirty="0">
                <a:solidFill>
                  <a:schemeClr val="bg1"/>
                </a:solidFill>
              </a:rPr>
              <a:t> </a:t>
            </a:r>
            <a:r>
              <a:rPr lang="bg-BG" altLang="bg-BG" dirty="0" smtClean="0">
                <a:solidFill>
                  <a:schemeClr val="bg1"/>
                </a:solidFill>
              </a:rPr>
              <a:t>ИЛИ – „</a:t>
            </a:r>
            <a:r>
              <a:rPr lang="en-US" altLang="bg-BG" dirty="0" smtClean="0">
                <a:solidFill>
                  <a:schemeClr val="bg1"/>
                </a:solidFill>
              </a:rPr>
              <a:t>^</a:t>
            </a:r>
            <a:r>
              <a:rPr lang="bg-BG" altLang="bg-BG" dirty="0" smtClean="0">
                <a:solidFill>
                  <a:schemeClr val="bg1"/>
                </a:solidFill>
              </a:rPr>
              <a:t>“</a:t>
            </a:r>
            <a:endParaRPr lang="en-US" altLang="bg-BG" dirty="0">
              <a:solidFill>
                <a:schemeClr val="bg1"/>
              </a:solidFill>
            </a:endParaRPr>
          </a:p>
          <a:p>
            <a:r>
              <a:rPr lang="bg-BG" altLang="bg-BG" dirty="0" smtClean="0">
                <a:solidFill>
                  <a:schemeClr val="bg1"/>
                </a:solidFill>
              </a:rPr>
              <a:t>Изместване в ляво – „&lt;&lt;“</a:t>
            </a:r>
          </a:p>
          <a:p>
            <a:r>
              <a:rPr lang="bg-BG" altLang="bg-BG" dirty="0" smtClean="0">
                <a:solidFill>
                  <a:schemeClr val="bg1"/>
                </a:solidFill>
              </a:rPr>
              <a:t>Изместване в дясно – „&gt;&gt;“</a:t>
            </a:r>
          </a:p>
        </p:txBody>
      </p:sp>
    </p:spTree>
    <p:extLst>
      <p:ext uri="{BB962C8B-B14F-4D97-AF65-F5344CB8AC3E}">
        <p14:creationId xmlns:p14="http://schemas.microsoft.com/office/powerpoint/2010/main" val="326369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Оператори за сравнение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3728" y="1600200"/>
            <a:ext cx="7571184" cy="4853136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По-голямо </a:t>
            </a:r>
            <a:r>
              <a:rPr lang="bg-BG" altLang="bg-BG" dirty="0">
                <a:solidFill>
                  <a:schemeClr val="bg1"/>
                </a:solidFill>
              </a:rPr>
              <a:t>– </a:t>
            </a:r>
            <a:r>
              <a:rPr lang="bg-BG" altLang="bg-BG" dirty="0" smtClean="0">
                <a:solidFill>
                  <a:schemeClr val="bg1"/>
                </a:solidFill>
              </a:rPr>
              <a:t>„&gt;“</a:t>
            </a:r>
          </a:p>
          <a:p>
            <a:r>
              <a:rPr lang="bg-BG" altLang="bg-BG" dirty="0" smtClean="0">
                <a:solidFill>
                  <a:schemeClr val="bg1"/>
                </a:solidFill>
              </a:rPr>
              <a:t>По-малко </a:t>
            </a:r>
            <a:r>
              <a:rPr lang="bg-BG" altLang="bg-BG" dirty="0">
                <a:solidFill>
                  <a:schemeClr val="bg1"/>
                </a:solidFill>
              </a:rPr>
              <a:t>– „&lt;„</a:t>
            </a:r>
            <a:endParaRPr lang="bg-BG" altLang="bg-BG" dirty="0" smtClean="0">
              <a:solidFill>
                <a:schemeClr val="bg1"/>
              </a:solidFill>
            </a:endParaRPr>
          </a:p>
          <a:p>
            <a:r>
              <a:rPr lang="bg-BG" altLang="bg-BG" dirty="0" smtClean="0">
                <a:solidFill>
                  <a:schemeClr val="bg1"/>
                </a:solidFill>
              </a:rPr>
              <a:t>По-голямо или равно – „&gt;=„</a:t>
            </a:r>
          </a:p>
          <a:p>
            <a:r>
              <a:rPr lang="bg-BG" altLang="bg-BG" dirty="0" smtClean="0">
                <a:solidFill>
                  <a:schemeClr val="bg1"/>
                </a:solidFill>
              </a:rPr>
              <a:t>По-малко или равно – „&lt;=„</a:t>
            </a:r>
            <a:endParaRPr lang="en-US" altLang="bg-BG" dirty="0">
              <a:solidFill>
                <a:schemeClr val="bg1"/>
              </a:solidFill>
            </a:endParaRPr>
          </a:p>
          <a:p>
            <a:r>
              <a:rPr lang="bg-BG" altLang="bg-BG" dirty="0" smtClean="0">
                <a:solidFill>
                  <a:schemeClr val="bg1"/>
                </a:solidFill>
              </a:rPr>
              <a:t>Равно – „==„</a:t>
            </a:r>
          </a:p>
          <a:p>
            <a:r>
              <a:rPr lang="bg-BG" altLang="bg-BG" dirty="0" smtClean="0">
                <a:solidFill>
                  <a:schemeClr val="bg1"/>
                </a:solidFill>
              </a:rPr>
              <a:t>Различно – „!=„</a:t>
            </a:r>
          </a:p>
        </p:txBody>
      </p:sp>
    </p:spTree>
    <p:extLst>
      <p:ext uri="{BB962C8B-B14F-4D97-AF65-F5344CB8AC3E}">
        <p14:creationId xmlns:p14="http://schemas.microsoft.com/office/powerpoint/2010/main" val="277440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Други оператори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35696" y="1600200"/>
            <a:ext cx="7571184" cy="4853136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Оператор за достъп – „.“</a:t>
            </a:r>
          </a:p>
          <a:p>
            <a:r>
              <a:rPr lang="bg-BG" altLang="bg-BG" dirty="0" err="1" smtClean="0">
                <a:solidFill>
                  <a:schemeClr val="bg1"/>
                </a:solidFill>
              </a:rPr>
              <a:t>Индексатор</a:t>
            </a:r>
            <a:r>
              <a:rPr lang="bg-BG" altLang="bg-BG" dirty="0" smtClean="0">
                <a:solidFill>
                  <a:schemeClr val="bg1"/>
                </a:solidFill>
              </a:rPr>
              <a:t> – „</a:t>
            </a:r>
            <a:r>
              <a:rPr lang="en-US" altLang="bg-BG" dirty="0" smtClean="0">
                <a:solidFill>
                  <a:schemeClr val="bg1"/>
                </a:solidFill>
              </a:rPr>
              <a:t>[]”</a:t>
            </a:r>
            <a:endParaRPr lang="bg-BG" altLang="bg-BG" dirty="0" smtClean="0">
              <a:solidFill>
                <a:schemeClr val="bg1"/>
              </a:solidFill>
            </a:endParaRPr>
          </a:p>
          <a:p>
            <a:r>
              <a:rPr lang="bg-BG" altLang="bg-BG" dirty="0" smtClean="0">
                <a:solidFill>
                  <a:schemeClr val="bg1"/>
                </a:solidFill>
              </a:rPr>
              <a:t>Скоби – „()“</a:t>
            </a:r>
          </a:p>
          <a:p>
            <a:r>
              <a:rPr lang="bg-BG" altLang="bg-BG" dirty="0" smtClean="0">
                <a:solidFill>
                  <a:schemeClr val="bg1"/>
                </a:solidFill>
              </a:rPr>
              <a:t>Преобразуване на типове – „(</a:t>
            </a:r>
            <a:r>
              <a:rPr lang="en-US" altLang="bg-BG" dirty="0" smtClean="0">
                <a:solidFill>
                  <a:schemeClr val="bg1"/>
                </a:solidFill>
              </a:rPr>
              <a:t>type)”</a:t>
            </a:r>
            <a:r>
              <a:rPr lang="bg-BG" altLang="bg-BG" dirty="0" smtClean="0">
                <a:solidFill>
                  <a:schemeClr val="bg1"/>
                </a:solidFill>
              </a:rPr>
              <a:t>, </a:t>
            </a:r>
            <a:r>
              <a:rPr lang="en-US" altLang="bg-BG" dirty="0" smtClean="0">
                <a:solidFill>
                  <a:schemeClr val="bg1"/>
                </a:solidFill>
              </a:rPr>
              <a:t>as</a:t>
            </a:r>
          </a:p>
          <a:p>
            <a:r>
              <a:rPr lang="bg-BG" altLang="bg-BG" dirty="0" smtClean="0">
                <a:solidFill>
                  <a:schemeClr val="bg1"/>
                </a:solidFill>
              </a:rPr>
              <a:t>Оператор за създаване на нови обекти </a:t>
            </a:r>
            <a:r>
              <a:rPr lang="en-US" altLang="bg-BG" dirty="0" smtClean="0">
                <a:solidFill>
                  <a:schemeClr val="bg1"/>
                </a:solidFill>
              </a:rPr>
              <a:t>– “new”</a:t>
            </a:r>
            <a:endParaRPr lang="bg-BG" altLang="bg-BG" dirty="0" smtClean="0">
              <a:solidFill>
                <a:schemeClr val="bg1"/>
              </a:solidFill>
            </a:endParaRPr>
          </a:p>
          <a:p>
            <a:r>
              <a:rPr lang="bg-BG" altLang="bg-BG" dirty="0" smtClean="0">
                <a:solidFill>
                  <a:schemeClr val="bg1"/>
                </a:solidFill>
              </a:rPr>
              <a:t>Проверка за съвместимост – </a:t>
            </a:r>
            <a:r>
              <a:rPr lang="en-US" altLang="bg-BG" dirty="0" smtClean="0">
                <a:solidFill>
                  <a:schemeClr val="bg1"/>
                </a:solidFill>
              </a:rPr>
              <a:t>“is”</a:t>
            </a:r>
            <a:endParaRPr lang="bg-BG" altLang="bg-BG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40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6209</TotalTime>
  <Words>403</Words>
  <Application>Microsoft Office PowerPoint</Application>
  <PresentationFormat>Презентация на цял екран (4:3)</PresentationFormat>
  <Paragraphs>91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18</vt:i4>
      </vt:variant>
    </vt:vector>
  </HeadingPairs>
  <TitlesOfParts>
    <vt:vector size="19" baseType="lpstr">
      <vt:lpstr>Diseño predeterminado</vt:lpstr>
      <vt:lpstr>Оператори и изрази</vt:lpstr>
      <vt:lpstr>Приоритет на действията</vt:lpstr>
      <vt:lpstr>Приоритет на действията</vt:lpstr>
      <vt:lpstr>Аритметични оператори</vt:lpstr>
      <vt:lpstr>Аритметични оператори - демонстрация</vt:lpstr>
      <vt:lpstr>Логически оператори</vt:lpstr>
      <vt:lpstr>Побитови оператори</vt:lpstr>
      <vt:lpstr>Оператори за сравнение</vt:lpstr>
      <vt:lpstr>Други оператори</vt:lpstr>
      <vt:lpstr>Плейсхолдъри - демонстрация</vt:lpstr>
      <vt:lpstr>Сравнения</vt:lpstr>
      <vt:lpstr>Условен оператор - if</vt:lpstr>
      <vt:lpstr>Условен оператор – if,else</vt:lpstr>
      <vt:lpstr>Условен оператор</vt:lpstr>
      <vt:lpstr>Кратък условен оператор</vt:lpstr>
      <vt:lpstr>Условен оператор – switch</vt:lpstr>
      <vt:lpstr>Въпроси?</vt:lpstr>
      <vt:lpstr>Презентация на PowerPoint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SLAVI</cp:lastModifiedBy>
  <cp:revision>701</cp:revision>
  <dcterms:created xsi:type="dcterms:W3CDTF">2010-05-23T14:28:12Z</dcterms:created>
  <dcterms:modified xsi:type="dcterms:W3CDTF">2013-10-15T13:32:24Z</dcterms:modified>
</cp:coreProperties>
</file>