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294" r:id="rId5"/>
    <p:sldId id="297" r:id="rId6"/>
    <p:sldId id="295" r:id="rId7"/>
    <p:sldId id="298" r:id="rId8"/>
    <p:sldId id="299" r:id="rId9"/>
    <p:sldId id="289" r:id="rId10"/>
    <p:sldId id="296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291" r:id="rId19"/>
    <p:sldId id="292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7C5"/>
    <a:srgbClr val="0C788E"/>
    <a:srgbClr val="422C16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4652" autoAdjust="0"/>
  </p:normalViewPr>
  <p:slideViewPr>
    <p:cSldViewPr>
      <p:cViewPr varScale="1">
        <p:scale>
          <a:sx n="71" d="100"/>
          <a:sy n="71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truse.ittbg.com/jira/browse/CMF-3135?filter=112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5294312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Цикли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Прилагане на </a:t>
            </a:r>
            <a:r>
              <a:rPr lang="en-US" altLang="bg-BG" dirty="0" smtClean="0">
                <a:solidFill>
                  <a:schemeClr val="bg1"/>
                </a:solidFill>
              </a:rPr>
              <a:t>break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1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 </a:t>
            </a:r>
            <a:r>
              <a:rPr lang="en-US" altLang="bg-BG" dirty="0" smtClean="0">
                <a:solidFill>
                  <a:schemeClr val="bg1"/>
                </a:solidFill>
              </a:rPr>
              <a:t>continue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60848"/>
            <a:ext cx="6912768" cy="446449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Операторът </a:t>
            </a:r>
            <a:r>
              <a:rPr lang="en-US" altLang="bg-BG" dirty="0" smtClean="0">
                <a:solidFill>
                  <a:schemeClr val="bg1"/>
                </a:solidFill>
              </a:rPr>
              <a:t>continue </a:t>
            </a:r>
            <a:r>
              <a:rPr lang="bg-BG" altLang="bg-BG" dirty="0" smtClean="0">
                <a:solidFill>
                  <a:schemeClr val="bg1"/>
                </a:solidFill>
              </a:rPr>
              <a:t>се използва за прекъсване на текущата итерация на цикъл, без да се излиза от него</a:t>
            </a:r>
          </a:p>
          <a:p>
            <a:r>
              <a:rPr lang="en-US" altLang="bg-BG" dirty="0" smtClean="0">
                <a:solidFill>
                  <a:schemeClr val="bg1"/>
                </a:solidFill>
              </a:rPr>
              <a:t>continue </a:t>
            </a:r>
            <a:r>
              <a:rPr lang="bg-BG" altLang="bg-BG" dirty="0" smtClean="0">
                <a:solidFill>
                  <a:schemeClr val="bg1"/>
                </a:solidFill>
              </a:rPr>
              <a:t>се поставя в тялото на цикъла</a:t>
            </a:r>
            <a:endParaRPr lang="bg-BG" altLang="bg-BG" dirty="0" smtClean="0">
              <a:solidFill>
                <a:schemeClr val="bg1"/>
              </a:solidFill>
            </a:endParaRP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6696744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continue;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Прилагане на </a:t>
            </a:r>
            <a:r>
              <a:rPr lang="en-US" altLang="bg-BG" dirty="0" smtClean="0">
                <a:solidFill>
                  <a:schemeClr val="bg1"/>
                </a:solidFill>
              </a:rPr>
              <a:t>continue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2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err="1" smtClean="0">
                <a:solidFill>
                  <a:schemeClr val="bg1"/>
                </a:solidFill>
              </a:rPr>
              <a:t>for</a:t>
            </a:r>
            <a:r>
              <a:rPr lang="en-US" altLang="bg-BG" dirty="0" err="1" smtClean="0">
                <a:solidFill>
                  <a:schemeClr val="bg1"/>
                </a:solidFill>
              </a:rPr>
              <a:t>each</a:t>
            </a:r>
            <a:r>
              <a:rPr lang="en-US" altLang="bg-BG" dirty="0" smtClean="0">
                <a:solidFill>
                  <a:schemeClr val="bg1"/>
                </a:solidFill>
              </a:rPr>
              <a:t> </a:t>
            </a:r>
            <a:r>
              <a:rPr lang="bg-BG" altLang="bg-BG" dirty="0" smtClean="0">
                <a:solidFill>
                  <a:schemeClr val="bg1"/>
                </a:solidFill>
              </a:rPr>
              <a:t>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3284984"/>
            <a:ext cx="6912768" cy="3312368"/>
          </a:xfrm>
        </p:spPr>
        <p:txBody>
          <a:bodyPr/>
          <a:lstStyle/>
          <a:p>
            <a:r>
              <a:rPr lang="bg-BG" altLang="bg-BG" i="1" dirty="0" smtClean="0">
                <a:solidFill>
                  <a:schemeClr val="bg1"/>
                </a:solidFill>
              </a:rPr>
              <a:t>Колекция</a:t>
            </a:r>
            <a:r>
              <a:rPr lang="bg-BG" altLang="bg-BG" dirty="0" smtClean="0">
                <a:solidFill>
                  <a:schemeClr val="bg1"/>
                </a:solidFill>
              </a:rPr>
              <a:t> – събирателен обект (най-често масиви и други нескаларни типове данни)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На всяка итерация на </a:t>
            </a:r>
            <a:r>
              <a:rPr lang="bg-BG" altLang="bg-BG" i="1" dirty="0" smtClean="0">
                <a:solidFill>
                  <a:schemeClr val="bg1"/>
                </a:solidFill>
              </a:rPr>
              <a:t>елемент</a:t>
            </a:r>
            <a:r>
              <a:rPr lang="bg-BG" altLang="bg-BG" dirty="0" smtClean="0">
                <a:solidFill>
                  <a:schemeClr val="bg1"/>
                </a:solidFill>
              </a:rPr>
              <a:t> се присвоява стойността на поредния елемен</a:t>
            </a:r>
            <a:r>
              <a:rPr lang="bg-BG" altLang="bg-BG" dirty="0" smtClean="0">
                <a:solidFill>
                  <a:schemeClr val="bg1"/>
                </a:solidFill>
              </a:rPr>
              <a:t>т от колекцията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6696744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err="1" smtClean="0">
                <a:solidFill>
                  <a:srgbClr val="11A7C5"/>
                </a:solidFill>
              </a:rPr>
              <a:t>foreach</a:t>
            </a:r>
            <a:r>
              <a:rPr lang="en-US" sz="3200" b="1" i="1" dirty="0" smtClean="0">
                <a:solidFill>
                  <a:srgbClr val="11A7C5"/>
                </a:solidFill>
              </a:rPr>
              <a:t> (</a:t>
            </a:r>
            <a:r>
              <a:rPr lang="bg-BG" sz="3200" b="1" i="1" dirty="0" smtClean="0">
                <a:solidFill>
                  <a:srgbClr val="11A7C5"/>
                </a:solidFill>
              </a:rPr>
              <a:t>елемент </a:t>
            </a:r>
            <a:r>
              <a:rPr lang="en-US" sz="3200" b="1" i="1" dirty="0" smtClean="0">
                <a:solidFill>
                  <a:srgbClr val="11A7C5"/>
                </a:solidFill>
              </a:rPr>
              <a:t>in</a:t>
            </a:r>
            <a:r>
              <a:rPr lang="bg-BG" sz="3200" b="1" i="1" dirty="0" smtClean="0">
                <a:solidFill>
                  <a:srgbClr val="11A7C5"/>
                </a:solidFill>
              </a:rPr>
              <a:t> колекция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тяло;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Използване на </a:t>
            </a:r>
            <a:r>
              <a:rPr lang="en-US" altLang="bg-BG" dirty="0" err="1" smtClean="0">
                <a:solidFill>
                  <a:schemeClr val="bg1"/>
                </a:solidFill>
              </a:rPr>
              <a:t>foreach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3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Вложени цикли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5877272"/>
            <a:ext cx="6912768" cy="720080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Цикъл в цикъл в цикъл … </a:t>
            </a:r>
            <a:r>
              <a:rPr lang="bg-BG" altLang="bg-BG" dirty="0" smtClean="0">
                <a:solidFill>
                  <a:schemeClr val="bg1"/>
                </a:solidFill>
                <a:sym typeface="Wingdings"/>
              </a:rPr>
              <a:t>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7020272" cy="452431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bg-BG" sz="3200" b="1" i="1" dirty="0" smtClean="0">
                <a:solidFill>
                  <a:srgbClr val="11A7C5"/>
                </a:solidFill>
              </a:rPr>
              <a:t>цикъл</a:t>
            </a:r>
            <a:r>
              <a:rPr lang="en-US" sz="3200" b="1" i="1" dirty="0" smtClean="0">
                <a:solidFill>
                  <a:srgbClr val="11A7C5"/>
                </a:solidFill>
              </a:rPr>
              <a:t>&gt;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…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bg-BG" sz="3200" b="1" i="1" dirty="0" smtClean="0">
                <a:solidFill>
                  <a:srgbClr val="11A7C5"/>
                </a:solidFill>
              </a:rPr>
              <a:t>цикъл</a:t>
            </a:r>
            <a:r>
              <a:rPr lang="en-US" sz="3200" b="1" i="1" dirty="0" smtClean="0">
                <a:solidFill>
                  <a:srgbClr val="11A7C5"/>
                </a:solidFill>
              </a:rPr>
              <a:t>&gt;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  <a:endParaRPr lang="bg-BG" sz="3200" b="1" i="1" dirty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		тяло на вътрешния цикъл;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}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en-US" sz="3200" b="1" i="1" dirty="0" smtClean="0">
                <a:solidFill>
                  <a:srgbClr val="11A7C5"/>
                </a:solidFill>
              </a:rPr>
              <a:t>…</a:t>
            </a:r>
            <a:endParaRPr lang="en-US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}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Вложени цикли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8064896" cy="4824536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Тъй като тялото на един цикъл може да съдържа почти всякакъв код, то може да съдържа и друг цикъл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Един вид цикъл може да съдържа друг вид цикъл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Влагането на цикли на много нива не е добра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4191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727919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Пирамидка</a:t>
            </a:r>
            <a:r>
              <a:rPr lang="bg-BG" altLang="bg-BG" dirty="0" smtClean="0">
                <a:solidFill>
                  <a:schemeClr val="bg1"/>
                </a:solidFill>
              </a:rPr>
              <a:t> от звездички и таблица за умножение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9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цикъл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28315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Циклите позволяват многократното изпълнение на серия от операции</a:t>
            </a:r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319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Цикъл, който по условие не може да бъде завършен се нарича безкраен цикъл.</a:t>
            </a:r>
            <a:r>
              <a:rPr lang="en-US" dirty="0">
                <a:hlinkClick r:id="rId2"/>
              </a:rPr>
              <a:t> 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hile </a:t>
            </a:r>
            <a:r>
              <a:rPr lang="bg-BG" dirty="0" smtClean="0">
                <a:solidFill>
                  <a:schemeClr val="bg1"/>
                </a:solidFill>
              </a:rPr>
              <a:t>цикъл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411760" y="1654929"/>
            <a:ext cx="6408712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while(</a:t>
            </a:r>
            <a:r>
              <a:rPr lang="bg-BG" sz="3200" b="1" i="1" dirty="0" smtClean="0">
                <a:solidFill>
                  <a:srgbClr val="11A7C5"/>
                </a:solidFill>
              </a:rPr>
              <a:t>условие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тяло;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7624" y="3717032"/>
            <a:ext cx="7632848" cy="236572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Условие – булев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израз</a:t>
            </a:r>
            <a:endParaRPr lang="en-US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 – блок код, който се изпълнява, докато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условието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истина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Извеждане на числа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0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– while </a:t>
            </a:r>
            <a:r>
              <a:rPr lang="bg-BG" dirty="0" smtClean="0">
                <a:solidFill>
                  <a:schemeClr val="bg1"/>
                </a:solidFill>
              </a:rPr>
              <a:t>цикъл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619672" y="1412776"/>
            <a:ext cx="7200800" cy="255454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do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тяло</a:t>
            </a:r>
            <a:r>
              <a:rPr lang="en-US" sz="3200" b="1" i="1" dirty="0" smtClean="0">
                <a:solidFill>
                  <a:srgbClr val="11A7C5"/>
                </a:solidFill>
              </a:rPr>
              <a:t>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while(</a:t>
            </a:r>
            <a:r>
              <a:rPr lang="bg-BG" sz="3200" b="1" i="1" dirty="0" smtClean="0">
                <a:solidFill>
                  <a:srgbClr val="11A7C5"/>
                </a:solidFill>
              </a:rPr>
              <a:t>условие</a:t>
            </a:r>
            <a:r>
              <a:rPr lang="en-US" sz="3200" b="1" i="1" dirty="0" smtClean="0">
                <a:solidFill>
                  <a:srgbClr val="11A7C5"/>
                </a:solidFill>
              </a:rPr>
              <a:t>);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4149080"/>
            <a:ext cx="8748464" cy="2520280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Условие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– булев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израз</a:t>
            </a:r>
            <a:endParaRPr lang="en-US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 – блок код, който се изпълнява, докато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условието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е истина</a:t>
            </a:r>
            <a:endParaRPr lang="en-US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 се изпълнява поне веднъж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for </a:t>
            </a:r>
            <a:r>
              <a:rPr lang="bg-BG" altLang="bg-BG" dirty="0" smtClean="0">
                <a:solidFill>
                  <a:schemeClr val="bg1"/>
                </a:solidFill>
              </a:rPr>
              <a:t>цикъл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4365104"/>
            <a:ext cx="6912768" cy="2160240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Инициализация – напр. </a:t>
            </a:r>
            <a:r>
              <a:rPr lang="en-US" altLang="bg-BG" dirty="0" err="1" smtClean="0">
                <a:solidFill>
                  <a:schemeClr val="bg1"/>
                </a:solidFill>
              </a:rPr>
              <a:t>i</a:t>
            </a:r>
            <a:r>
              <a:rPr lang="en-US" altLang="bg-BG" dirty="0" smtClean="0">
                <a:solidFill>
                  <a:schemeClr val="bg1"/>
                </a:solidFill>
              </a:rPr>
              <a:t>=0;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Условие – напр. </a:t>
            </a:r>
            <a:r>
              <a:rPr lang="en-US" altLang="bg-BG" dirty="0" err="1" smtClean="0">
                <a:solidFill>
                  <a:schemeClr val="bg1"/>
                </a:solidFill>
              </a:rPr>
              <a:t>i</a:t>
            </a:r>
            <a:r>
              <a:rPr lang="en-US" altLang="bg-BG" dirty="0" smtClean="0">
                <a:solidFill>
                  <a:schemeClr val="bg1"/>
                </a:solidFill>
              </a:rPr>
              <a:t>&lt;n;</a:t>
            </a:r>
          </a:p>
          <a:p>
            <a:r>
              <a:rPr lang="bg-BG" altLang="bg-BG" dirty="0" smtClean="0">
                <a:solidFill>
                  <a:schemeClr val="bg1"/>
                </a:solidFill>
              </a:rPr>
              <a:t>Обновяване – напр. </a:t>
            </a:r>
            <a:r>
              <a:rPr lang="en-US" altLang="bg-BG" dirty="0" err="1" smtClean="0">
                <a:solidFill>
                  <a:schemeClr val="bg1"/>
                </a:solidFill>
              </a:rPr>
              <a:t>i</a:t>
            </a:r>
            <a:r>
              <a:rPr lang="en-US" altLang="bg-BG" dirty="0" smtClean="0">
                <a:solidFill>
                  <a:schemeClr val="bg1"/>
                </a:solidFill>
              </a:rPr>
              <a:t>++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6696744" cy="304698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for (</a:t>
            </a:r>
            <a:r>
              <a:rPr lang="bg-BG" sz="3200" b="1" i="1" dirty="0" smtClean="0">
                <a:solidFill>
                  <a:srgbClr val="11A7C5"/>
                </a:solidFill>
              </a:rPr>
              <a:t>инициализация;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  условие;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  обновяване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bg-BG" sz="3200" b="1" i="1" dirty="0" smtClean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</a:t>
            </a:r>
            <a:r>
              <a:rPr lang="bg-BG" sz="3200" b="1" i="1" dirty="0" smtClean="0">
                <a:solidFill>
                  <a:srgbClr val="11A7C5"/>
                </a:solidFill>
              </a:rPr>
              <a:t>тяло;</a:t>
            </a:r>
            <a:endParaRPr lang="en-US" sz="3200" b="1" i="1" dirty="0">
              <a:solidFill>
                <a:srgbClr val="11A7C5"/>
              </a:solidFill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bg-BG" dirty="0" smtClean="0">
                <a:solidFill>
                  <a:schemeClr val="bg1"/>
                </a:solidFill>
              </a:rPr>
              <a:t>цикъл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920880" cy="4824536"/>
          </a:xfrm>
        </p:spPr>
        <p:txBody>
          <a:bodyPr/>
          <a:lstStyle/>
          <a:p>
            <a:pPr marL="1444625"/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Инициализацията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се изпълнява веднъж, преди началото на цикъла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 началото на всяка итерация се проверява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условието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и ако то е истина, се изпълнява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На края на всяка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итерация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след изпълнението на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тялото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, се изпълнява </a:t>
            </a:r>
            <a:r>
              <a:rPr lang="bg-BG" i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обновяването</a:t>
            </a:r>
            <a:endParaRPr lang="bg-BG" i="1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Итериране</a:t>
            </a:r>
            <a:r>
              <a:rPr lang="bg-BG" altLang="bg-BG" dirty="0" smtClean="0">
                <a:solidFill>
                  <a:schemeClr val="bg1"/>
                </a:solidFill>
              </a:rPr>
              <a:t> от </a:t>
            </a:r>
            <a:r>
              <a:rPr lang="en-US" altLang="bg-BG" dirty="0" smtClean="0">
                <a:solidFill>
                  <a:schemeClr val="bg1"/>
                </a:solidFill>
              </a:rPr>
              <a:t>n </a:t>
            </a:r>
            <a:r>
              <a:rPr lang="bg-BG" altLang="bg-BG" dirty="0" smtClean="0">
                <a:solidFill>
                  <a:schemeClr val="bg1"/>
                </a:solidFill>
              </a:rPr>
              <a:t>до </a:t>
            </a:r>
            <a:r>
              <a:rPr lang="en-US" altLang="bg-BG" dirty="0" smtClean="0">
                <a:solidFill>
                  <a:schemeClr val="bg1"/>
                </a:solidFill>
              </a:rPr>
              <a:t>m</a:t>
            </a:r>
            <a:r>
              <a:rPr lang="bg-BG" altLang="bg-BG" dirty="0" smtClean="0">
                <a:solidFill>
                  <a:schemeClr val="bg1"/>
                </a:solidFill>
              </a:rPr>
              <a:t> с </a:t>
            </a:r>
            <a:r>
              <a:rPr lang="en-US" altLang="bg-BG" dirty="0" smtClean="0">
                <a:solidFill>
                  <a:schemeClr val="bg1"/>
                </a:solidFill>
              </a:rPr>
              <a:t>for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2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 </a:t>
            </a:r>
            <a:r>
              <a:rPr lang="en-US" altLang="bg-BG" dirty="0" smtClean="0">
                <a:solidFill>
                  <a:schemeClr val="bg1"/>
                </a:solidFill>
              </a:rPr>
              <a:t>break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60848"/>
            <a:ext cx="6912768" cy="4464496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Операторът </a:t>
            </a:r>
            <a:r>
              <a:rPr lang="en-US" altLang="bg-BG" dirty="0" smtClean="0">
                <a:solidFill>
                  <a:schemeClr val="bg1"/>
                </a:solidFill>
              </a:rPr>
              <a:t>break </a:t>
            </a:r>
            <a:r>
              <a:rPr lang="bg-BG" altLang="bg-BG" dirty="0" smtClean="0">
                <a:solidFill>
                  <a:schemeClr val="bg1"/>
                </a:solidFill>
              </a:rPr>
              <a:t>се използва за преждевременно (аварийно) напускане на цикъл, без той да е приключил изпълнението си</a:t>
            </a:r>
          </a:p>
          <a:p>
            <a:r>
              <a:rPr lang="en-US" altLang="bg-BG" dirty="0" smtClean="0">
                <a:solidFill>
                  <a:schemeClr val="bg1"/>
                </a:solidFill>
              </a:rPr>
              <a:t>break </a:t>
            </a:r>
            <a:r>
              <a:rPr lang="bg-BG" altLang="bg-BG" dirty="0" smtClean="0">
                <a:solidFill>
                  <a:schemeClr val="bg1"/>
                </a:solidFill>
              </a:rPr>
              <a:t>се поставя в тялото на цикъла</a:t>
            </a:r>
            <a:endParaRPr lang="bg-BG" altLang="bg-BG" dirty="0" smtClean="0">
              <a:solidFill>
                <a:schemeClr val="bg1"/>
              </a:solidFill>
            </a:endParaRPr>
          </a:p>
          <a:p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23728" y="1124744"/>
            <a:ext cx="6696744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break;</a:t>
            </a:r>
            <a:endParaRPr lang="bg-BG" sz="3200" b="1" i="1" dirty="0" smtClean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339</Words>
  <Application>Microsoft Office PowerPoint</Application>
  <PresentationFormat>Презентация на цял екран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0" baseType="lpstr">
      <vt:lpstr>Diseño predeterminado</vt:lpstr>
      <vt:lpstr>Цикли</vt:lpstr>
      <vt:lpstr>Какво е цикъл</vt:lpstr>
      <vt:lpstr>while цикъл</vt:lpstr>
      <vt:lpstr>Извеждане на числа</vt:lpstr>
      <vt:lpstr>do – while цикъл</vt:lpstr>
      <vt:lpstr>for цикъл</vt:lpstr>
      <vt:lpstr>for цикъл</vt:lpstr>
      <vt:lpstr>Итериране от n до m с for</vt:lpstr>
      <vt:lpstr>Оператор break</vt:lpstr>
      <vt:lpstr>Прилагане на break</vt:lpstr>
      <vt:lpstr>Оператор continue</vt:lpstr>
      <vt:lpstr>Прилагане на continue</vt:lpstr>
      <vt:lpstr>foreach цикъл</vt:lpstr>
      <vt:lpstr>Използване на foreach</vt:lpstr>
      <vt:lpstr>Вложени цикли</vt:lpstr>
      <vt:lpstr>Вложени цикли</vt:lpstr>
      <vt:lpstr>Пирамидка от звездички и таблица за умножение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SLAVI</cp:lastModifiedBy>
  <cp:revision>712</cp:revision>
  <dcterms:created xsi:type="dcterms:W3CDTF">2010-05-23T14:28:12Z</dcterms:created>
  <dcterms:modified xsi:type="dcterms:W3CDTF">2013-10-21T21:55:51Z</dcterms:modified>
</cp:coreProperties>
</file>