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15" r:id="rId4"/>
    <p:sldId id="316" r:id="rId5"/>
    <p:sldId id="308" r:id="rId6"/>
    <p:sldId id="310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291" r:id="rId31"/>
    <p:sldId id="292" r:id="rId3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B58"/>
    <a:srgbClr val="063640"/>
    <a:srgbClr val="0C758A"/>
    <a:srgbClr val="11A7C5"/>
    <a:srgbClr val="0C788E"/>
    <a:srgbClr val="422C16"/>
    <a:srgbClr val="006666"/>
    <a:srgbClr val="0099CC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94652" autoAdjust="0"/>
  </p:normalViewPr>
  <p:slideViewPr>
    <p:cSldViewPr>
      <p:cViewPr varScale="1">
        <p:scale>
          <a:sx n="71" d="100"/>
          <a:sy n="71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009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0057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9440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7725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2386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413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143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4876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9991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20541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982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2670EF-BC30-4CBB-B454-2B27717B601F}" type="slidenum">
              <a:rPr lang="es-ES" altLang="bg-BG"/>
              <a:pPr/>
              <a:t>‹#›</a:t>
            </a:fld>
            <a:endParaRPr lang="es-E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Символни </a:t>
            </a:r>
            <a:r>
              <a:rPr lang="bg-BG" altLang="bg-BG" sz="5400" b="1" dirty="0" err="1" smtClean="0">
                <a:solidFill>
                  <a:schemeClr val="bg1"/>
                </a:solidFill>
              </a:rPr>
              <a:t>низове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Видове потоци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992888" cy="4896544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Двоични потоци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работят с двоични данни и са използваеми за обмен на информация от всякакви файлове</a:t>
            </a:r>
          </a:p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Текстови потоци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работят само с текстови данни и са пригодени за работа с текстови файлове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Прилики и разлики</a:t>
            </a:r>
          </a:p>
        </p:txBody>
      </p:sp>
    </p:spTree>
    <p:extLst>
      <p:ext uri="{BB962C8B-B14F-4D97-AF65-F5344CB8AC3E}">
        <p14:creationId xmlns:p14="http://schemas.microsoft.com/office/powerpoint/2010/main" val="310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Работа с потоци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205425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0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Методи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метод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Методът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е съставна част на програмата (подпрограма), която решава дадена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специфична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задача</a:t>
            </a:r>
          </a:p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Методът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може да приема параметри и да връща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18345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Защо да използваме методи?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320480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По-добро структуриране на кода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по-добра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четимост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избягване на повторенията на код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улеснена поддръжка</a:t>
            </a:r>
          </a:p>
          <a:p>
            <a:pPr marL="1444625"/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преизползване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4174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Деклариране на метод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23728" y="1556792"/>
            <a:ext cx="5904656" cy="255454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[</a:t>
            </a:r>
            <a:r>
              <a:rPr lang="en-US" sz="3200" i="1" dirty="0" err="1" smtClean="0">
                <a:solidFill>
                  <a:srgbClr val="11A7C5"/>
                </a:solidFill>
              </a:rPr>
              <a:t>public|private|protected|internal</a:t>
            </a:r>
            <a:r>
              <a:rPr lang="en-US" sz="3200" i="1" dirty="0" smtClean="0">
                <a:solidFill>
                  <a:srgbClr val="11A7C5"/>
                </a:solidFill>
              </a:rPr>
              <a:t>] [static] […] &lt;</a:t>
            </a:r>
            <a:r>
              <a:rPr lang="bg-BG" sz="3200" i="1" dirty="0" smtClean="0">
                <a:solidFill>
                  <a:srgbClr val="11A7C5"/>
                </a:solidFill>
              </a:rPr>
              <a:t>връщан тип</a:t>
            </a:r>
            <a:r>
              <a:rPr lang="en-US" sz="3200" i="1" dirty="0" smtClean="0">
                <a:solidFill>
                  <a:srgbClr val="11A7C5"/>
                </a:solidFill>
              </a:rPr>
              <a:t>&gt;</a:t>
            </a:r>
            <a:r>
              <a:rPr lang="bg-BG" sz="3200" i="1" dirty="0" smtClean="0">
                <a:solidFill>
                  <a:srgbClr val="11A7C5"/>
                </a:solidFill>
              </a:rPr>
              <a:t> </a:t>
            </a:r>
            <a:r>
              <a:rPr lang="en-US" sz="3200" i="1" dirty="0" smtClean="0">
                <a:solidFill>
                  <a:srgbClr val="11A7C5"/>
                </a:solidFill>
              </a:rPr>
              <a:t>&lt;</a:t>
            </a:r>
            <a:r>
              <a:rPr lang="bg-BG" sz="3200" i="1" dirty="0" smtClean="0">
                <a:solidFill>
                  <a:srgbClr val="11A7C5"/>
                </a:solidFill>
              </a:rPr>
              <a:t>име на метода</a:t>
            </a:r>
            <a:r>
              <a:rPr lang="en-US" sz="3200" i="1" dirty="0" smtClean="0">
                <a:solidFill>
                  <a:srgbClr val="11A7C5"/>
                </a:solidFill>
              </a:rPr>
              <a:t>&gt;</a:t>
            </a:r>
            <a:r>
              <a:rPr lang="bg-BG" sz="3200" i="1" dirty="0" smtClean="0">
                <a:solidFill>
                  <a:srgbClr val="11A7C5"/>
                </a:solidFill>
              </a:rPr>
              <a:t> </a:t>
            </a:r>
            <a:r>
              <a:rPr lang="en-US" sz="3200" i="1" dirty="0" smtClean="0">
                <a:solidFill>
                  <a:srgbClr val="11A7C5"/>
                </a:solidFill>
              </a:rPr>
              <a:t>([</a:t>
            </a:r>
            <a:r>
              <a:rPr lang="bg-BG" sz="3200" i="1" dirty="0" smtClean="0">
                <a:solidFill>
                  <a:srgbClr val="11A7C5"/>
                </a:solidFill>
              </a:rPr>
              <a:t>списък с параметри</a:t>
            </a:r>
            <a:r>
              <a:rPr lang="en-US" sz="3200" i="1" dirty="0" smtClean="0">
                <a:solidFill>
                  <a:srgbClr val="11A7C5"/>
                </a:solidFill>
              </a:rPr>
              <a:t>])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23728" y="4365104"/>
            <a:ext cx="67687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bg-BG" altLang="bg-BG" kern="0" dirty="0" smtClean="0">
                <a:solidFill>
                  <a:schemeClr val="bg1"/>
                </a:solidFill>
              </a:rPr>
              <a:t>Например: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23728" y="5232102"/>
            <a:ext cx="5904656" cy="107721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public static void Main (string[] </a:t>
            </a:r>
            <a:r>
              <a:rPr lang="en-US" sz="3200" b="1" i="1" dirty="0" err="1" smtClean="0">
                <a:solidFill>
                  <a:srgbClr val="11A7C5"/>
                </a:solidFill>
              </a:rPr>
              <a:t>args</a:t>
            </a:r>
            <a:r>
              <a:rPr lang="en-US" sz="3200" b="1" i="1" dirty="0" smtClean="0">
                <a:solidFill>
                  <a:srgbClr val="11A7C5"/>
                </a:solidFill>
              </a:rPr>
              <a:t>)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Именуване на метод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320480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Прилага се </a:t>
            </a:r>
            <a:r>
              <a:rPr lang="en-US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PascalCase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т. е. всяка проста дума от името е с главна буква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Името се състои от глагол или глагол и съществително име</a:t>
            </a:r>
          </a:p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Името на метода трябва да бъде </a:t>
            </a:r>
            <a:r>
              <a:rPr lang="bg-BG" b="1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описателно</a:t>
            </a:r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да става ясно за какво служи метода</a:t>
            </a:r>
          </a:p>
        </p:txBody>
      </p:sp>
    </p:spTree>
    <p:extLst>
      <p:ext uri="{BB962C8B-B14F-4D97-AF65-F5344CB8AC3E}">
        <p14:creationId xmlns:p14="http://schemas.microsoft.com/office/powerpoint/2010/main" val="10095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Входни данни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23728" y="1556792"/>
            <a:ext cx="5904656" cy="2062103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method(</a:t>
            </a: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 smtClean="0">
                <a:solidFill>
                  <a:srgbClr val="11A7C5"/>
                </a:solidFill>
              </a:rPr>
              <a:t> p1, double p2)</a:t>
            </a:r>
            <a:endParaRPr lang="bg-BG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{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bg-BG" sz="3200" b="1" i="1" dirty="0" smtClean="0">
                <a:solidFill>
                  <a:srgbClr val="11A7C5"/>
                </a:solidFill>
              </a:rPr>
              <a:t>	…</a:t>
            </a:r>
            <a:endParaRPr lang="en-US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>
                <a:solidFill>
                  <a:srgbClr val="11A7C5"/>
                </a:solidFill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23728" y="5373216"/>
            <a:ext cx="67687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bg-BG" kern="0" dirty="0" smtClean="0">
                <a:solidFill>
                  <a:schemeClr val="bg1"/>
                </a:solidFill>
              </a:rPr>
              <a:t>23, 4.05 – </a:t>
            </a:r>
            <a:r>
              <a:rPr lang="bg-BG" altLang="bg-BG" kern="0" dirty="0" smtClean="0">
                <a:solidFill>
                  <a:schemeClr val="bg1"/>
                </a:solidFill>
              </a:rPr>
              <a:t>аргументи / фактически параметри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23728" y="3789040"/>
            <a:ext cx="67687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bg-BG" altLang="bg-BG" kern="0" dirty="0" smtClean="0">
                <a:solidFill>
                  <a:schemeClr val="bg1"/>
                </a:solidFill>
              </a:rPr>
              <a:t>р1, р2 – (формални) параметри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123728" y="4644425"/>
            <a:ext cx="5904656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method1(23, 4.05);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Тяло на метод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7992888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Тялото на метода представлява блок код, който решава определена задача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Тялото извършва операции (и връща стойност)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Тялото е всичкият код, който е разположен между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{ }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на метода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При извикване на метода от друг код се изпълнява тялото му</a:t>
            </a:r>
          </a:p>
        </p:txBody>
      </p:sp>
    </p:spTree>
    <p:extLst>
      <p:ext uri="{BB962C8B-B14F-4D97-AF65-F5344CB8AC3E}">
        <p14:creationId xmlns:p14="http://schemas.microsoft.com/office/powerpoint/2010/main" val="9074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Връщане на стойност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320480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Методът може да връща стойност, а може и само да извършва определени операции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Ако връщания тип е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void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методът не връща нищо, иначе връща стойност от съответния посочен тип</a:t>
            </a:r>
          </a:p>
        </p:txBody>
      </p:sp>
    </p:spTree>
    <p:extLst>
      <p:ext uri="{BB962C8B-B14F-4D97-AF65-F5344CB8AC3E}">
        <p14:creationId xmlns:p14="http://schemas.microsoft.com/office/powerpoint/2010/main" val="10650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символен низ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Символният низ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е наредена последователност от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Символите са </a:t>
            </a:r>
            <a:r>
              <a:rPr lang="en-US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Unicode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(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ASCII)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!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Символните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низове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са масиви от символи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Символите в символните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низове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са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неизменими</a:t>
            </a:r>
          </a:p>
          <a:p>
            <a:pPr marL="1444625"/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Методи - примери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49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Предефиниране на методи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680520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Два или повече метода са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предефинирани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ако имат едни и същи имена, но се различават по списъка с параметрите си (</a:t>
            </a:r>
            <a:r>
              <a:rPr lang="bg-BG" b="1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</a:t>
            </a:r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по типа на връщаната стойност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Когато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предефиниран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метод бъде извикан, се решава кой от всичките варианти да се изпълнява</a:t>
            </a:r>
          </a:p>
        </p:txBody>
      </p:sp>
    </p:spTree>
    <p:extLst>
      <p:ext uri="{BB962C8B-B14F-4D97-AF65-F5344CB8AC3E}">
        <p14:creationId xmlns:p14="http://schemas.microsoft.com/office/powerpoint/2010/main" val="2468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err="1" smtClean="0">
                <a:solidFill>
                  <a:schemeClr val="bg1"/>
                </a:solidFill>
              </a:rPr>
              <a:t>Предефинирани</a:t>
            </a:r>
            <a:r>
              <a:rPr lang="bg-BG" altLang="bg-BG" dirty="0" smtClean="0">
                <a:solidFill>
                  <a:schemeClr val="bg1"/>
                </a:solidFill>
              </a:rPr>
              <a:t> методи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3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Добри практики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Методите трябва да решават точно определена и ясно дефинирана задача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Името на метода трябва да е описателно (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вж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hlinkClick r:id="rId2" action="ppaction://hlinksldjump"/>
              </a:rPr>
              <a:t>тук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Методът трябва или да се справи успешно със задачата си, или да върне грешка</a:t>
            </a:r>
          </a:p>
        </p:txBody>
      </p:sp>
    </p:spTree>
    <p:extLst>
      <p:ext uri="{BB962C8B-B14F-4D97-AF65-F5344CB8AC3E}">
        <p14:creationId xmlns:p14="http://schemas.microsoft.com/office/powerpoint/2010/main" val="24784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Рекурсия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Какво е рекурсия?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680520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Рекурсията се дефинира чрез рекурсия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Рекурсията е програмна техника, при която даден метод (в тялото си) извива сам себе си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Рекурсията е мощен похват, но трябва да се използва внимателно</a:t>
            </a:r>
          </a:p>
        </p:txBody>
      </p:sp>
    </p:spTree>
    <p:extLst>
      <p:ext uri="{BB962C8B-B14F-4D97-AF65-F5344CB8AC3E}">
        <p14:creationId xmlns:p14="http://schemas.microsoft.com/office/powerpoint/2010/main" val="7895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Рекурсия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7920880" cy="5661248"/>
          </a:xfrm>
        </p:spPr>
        <p:txBody>
          <a:bodyPr/>
          <a:lstStyle/>
          <a:p>
            <a:pPr marL="106997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Видове рекурсия:</a:t>
            </a:r>
          </a:p>
          <a:p>
            <a:pPr marL="1619250" lvl="1" indent="-342900">
              <a:buFont typeface="Arial" panose="020B0604020202020204" pitchFamily="34" charset="0"/>
              <a:buChar char="•"/>
            </a:pP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пряка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когато методът се обръща към себе си</a:t>
            </a:r>
          </a:p>
          <a:p>
            <a:pPr marL="1619250" lvl="1" indent="-342900">
              <a:buFont typeface="Arial" panose="020B0604020202020204" pitchFamily="34" charset="0"/>
              <a:buChar char="•"/>
            </a:pP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непряка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(косвена)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когато методът се обръща към други методи, а те от своя страна се обръщат към него </a:t>
            </a:r>
          </a:p>
          <a:p>
            <a:pPr marL="106997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Дъно на рекурсията – достига се, когато след краен брой рекурсивни извиквания, методът не се извика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вече</a:t>
            </a:r>
            <a:endParaRPr lang="en-US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06997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Прав и обратен ход на рекурсия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Рекурсия - примери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6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Кога да използваме рекурсия и кога – итерация?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680520"/>
          </a:xfrm>
        </p:spPr>
        <p:txBody>
          <a:bodyPr/>
          <a:lstStyle/>
          <a:p>
            <a:pPr marL="106997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Когато имаме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линеен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изчислителен процес</a:t>
            </a:r>
            <a:r>
              <a:rPr lang="bg-BG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об</a:t>
            </a:r>
            <a:r>
              <a:rPr lang="bg-BG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</a:t>
            </a:r>
            <a:r>
              <a:rPr lang="bg-BG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кновено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итеративното решение е лесно забележимо</a:t>
            </a:r>
          </a:p>
          <a:p>
            <a:pPr marL="106997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Когато се наблюдава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дървовиден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изчислителен процес, рекурсията предлага елегантни решения</a:t>
            </a:r>
          </a:p>
          <a:p>
            <a:pPr marL="106997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Ако не сме сигурни какво прави рекурсията, </a:t>
            </a:r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я използваме!</a:t>
            </a:r>
          </a:p>
        </p:txBody>
      </p:sp>
    </p:spTree>
    <p:extLst>
      <p:ext uri="{BB962C8B-B14F-4D97-AF65-F5344CB8AC3E}">
        <p14:creationId xmlns:p14="http://schemas.microsoft.com/office/powerpoint/2010/main" val="39729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Рекурсия / итерация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68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Действия с </a:t>
            </a:r>
            <a:r>
              <a:rPr lang="bg-BG" altLang="bg-BG" dirty="0" err="1" smtClean="0">
                <a:solidFill>
                  <a:schemeClr val="bg1"/>
                </a:solidFill>
              </a:rPr>
              <a:t>низове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Деклариране на символен низ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Инициализиране на символен низ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Присвояване на стойността от друг низ или израз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Четене от конзолата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Извеждане на конзолата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843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7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Благодарим за</a:t>
            </a:r>
          </a:p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6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929"/>
            <a:ext cx="8229600" cy="1295871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Операции върху </a:t>
            </a:r>
            <a:r>
              <a:rPr lang="bg-BG" altLang="bg-BG" dirty="0" err="1" smtClean="0">
                <a:solidFill>
                  <a:schemeClr val="bg1"/>
                </a:solidFill>
              </a:rPr>
              <a:t>низове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err="1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Демо</a:t>
            </a:r>
            <a:endParaRPr lang="bg-BG" sz="6000" b="1" dirty="0">
              <a:ln w="900" cmpd="sng">
                <a:solidFill>
                  <a:srgbClr val="BBE0E3">
                    <a:satMod val="190000"/>
                    <a:alpha val="55000"/>
                  </a:srgbClr>
                </a:solidFill>
                <a:prstDash val="solid"/>
              </a:ln>
              <a:solidFill>
                <a:srgbClr val="BBE0E3">
                  <a:satMod val="200000"/>
                  <a:tint val="3000"/>
                </a:srgbClr>
              </a:solidFill>
              <a:effectLst>
                <a:innerShdw blurRad="101600" dist="76200" dir="5400000">
                  <a:srgbClr val="BBE0E3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36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Класът </a:t>
            </a:r>
            <a:r>
              <a:rPr lang="en-US" altLang="bg-BG" dirty="0" err="1" smtClean="0">
                <a:solidFill>
                  <a:schemeClr val="bg1"/>
                </a:solidFill>
              </a:rPr>
              <a:t>StringBuilder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320480"/>
          </a:xfrm>
        </p:spPr>
        <p:txBody>
          <a:bodyPr/>
          <a:lstStyle/>
          <a:p>
            <a:pPr marL="1444625"/>
            <a:r>
              <a:rPr lang="en-US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StringBuilder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позволява манипулация на съдържимите данни – т. е. стойността може да се изменя (за разлика от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string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Предимства пред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string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:</a:t>
            </a:r>
          </a:p>
          <a:p>
            <a:pPr marL="2016125" lvl="1" indent="-457200">
              <a:buFont typeface="Arial" panose="020B0604020202020204" pitchFamily="34" charset="0"/>
              <a:buChar char="•"/>
            </a:pP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производителност</a:t>
            </a:r>
          </a:p>
          <a:p>
            <a:pPr marL="2016125" lvl="1" indent="-457200">
              <a:buFont typeface="Arial" panose="020B0604020202020204" pitchFamily="34" charset="0"/>
              <a:buChar char="•"/>
            </a:pP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удобство</a:t>
            </a:r>
          </a:p>
          <a:p>
            <a:pPr marL="2016125" lvl="1" indent="-457200">
              <a:buFont typeface="Arial" panose="020B0604020202020204" pitchFamily="34" charset="0"/>
              <a:buChar char="•"/>
            </a:pP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68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Долепяне на </a:t>
            </a:r>
            <a:r>
              <a:rPr lang="bg-BG" altLang="bg-BG" dirty="0" err="1" smtClean="0">
                <a:solidFill>
                  <a:schemeClr val="bg1"/>
                </a:solidFill>
              </a:rPr>
              <a:t>низове</a:t>
            </a:r>
            <a:r>
              <a:rPr lang="bg-BG" altLang="bg-BG" dirty="0" smtClean="0">
                <a:solidFill>
                  <a:schemeClr val="bg1"/>
                </a:solidFill>
              </a:rPr>
              <a:t> в цикъл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Работа с файлове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поток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Потокът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е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наредена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последователност от байтове, които се изпращат от едно приложение / устройство и се получават в друго приложение / устройство</a:t>
            </a:r>
            <a:endParaRPr lang="bg-BG" i="1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Потоците са абстракция на комуникационен канал за данни</a:t>
            </a:r>
          </a:p>
        </p:txBody>
      </p:sp>
    </p:spTree>
    <p:extLst>
      <p:ext uri="{BB962C8B-B14F-4D97-AF65-F5344CB8AC3E}">
        <p14:creationId xmlns:p14="http://schemas.microsoft.com/office/powerpoint/2010/main" val="21355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Особености на потоците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Потоците са </a:t>
            </a:r>
            <a:r>
              <a:rPr lang="bg-BG" b="1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наредена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последователност от байтове (принцип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FIFO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Потоците предоставят </a:t>
            </a:r>
            <a:r>
              <a:rPr lang="bg-BG" b="1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последователен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достъп до данните си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Потоците се отварят, изпълняват си задачите и </a:t>
            </a:r>
            <a:r>
              <a:rPr lang="bg-BG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се затварят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след края на работа</a:t>
            </a:r>
          </a:p>
        </p:txBody>
      </p:sp>
    </p:spTree>
    <p:extLst>
      <p:ext uri="{BB962C8B-B14F-4D97-AF65-F5344CB8AC3E}">
        <p14:creationId xmlns:p14="http://schemas.microsoft.com/office/powerpoint/2010/main" val="40222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8615</TotalTime>
  <Words>727</Words>
  <Application>Microsoft Office PowerPoint</Application>
  <PresentationFormat>Презентация на цял екран (4:3)</PresentationFormat>
  <Paragraphs>113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2" baseType="lpstr">
      <vt:lpstr>Diseño predeterminado</vt:lpstr>
      <vt:lpstr>Символни низове</vt:lpstr>
      <vt:lpstr>Какво е символен низ</vt:lpstr>
      <vt:lpstr>Действия с низове</vt:lpstr>
      <vt:lpstr>Операции върху низове</vt:lpstr>
      <vt:lpstr>Класът StringBuilder</vt:lpstr>
      <vt:lpstr>Долепяне на низове в цикъл</vt:lpstr>
      <vt:lpstr>Работа с файлове</vt:lpstr>
      <vt:lpstr>Какво е поток</vt:lpstr>
      <vt:lpstr>Особености на потоците</vt:lpstr>
      <vt:lpstr>Видове потоци</vt:lpstr>
      <vt:lpstr>Работа с потоци</vt:lpstr>
      <vt:lpstr>Методи</vt:lpstr>
      <vt:lpstr>Какво е метод</vt:lpstr>
      <vt:lpstr>Защо да използваме методи?</vt:lpstr>
      <vt:lpstr>Деклариране на метод</vt:lpstr>
      <vt:lpstr>Именуване на метод</vt:lpstr>
      <vt:lpstr>Входни данни</vt:lpstr>
      <vt:lpstr>Тяло на метод</vt:lpstr>
      <vt:lpstr>Връщане на стойност</vt:lpstr>
      <vt:lpstr>Методи - примери</vt:lpstr>
      <vt:lpstr>Предефиниране на методи</vt:lpstr>
      <vt:lpstr>Предефинирани методи</vt:lpstr>
      <vt:lpstr>Добри практики</vt:lpstr>
      <vt:lpstr>Рекурсия</vt:lpstr>
      <vt:lpstr>Какво е рекурсия?</vt:lpstr>
      <vt:lpstr>Рекурсия</vt:lpstr>
      <vt:lpstr>Рекурсия - примери</vt:lpstr>
      <vt:lpstr>Кога да използваме рекурсия и кога – итерация?</vt:lpstr>
      <vt:lpstr>Рекурсия / итерация</vt:lpstr>
      <vt:lpstr>Въпроси?</vt:lpstr>
      <vt:lpstr>Презентация на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SLAVI</cp:lastModifiedBy>
  <cp:revision>751</cp:revision>
  <dcterms:created xsi:type="dcterms:W3CDTF">2010-05-23T14:28:12Z</dcterms:created>
  <dcterms:modified xsi:type="dcterms:W3CDTF">2013-11-05T14:30:24Z</dcterms:modified>
</cp:coreProperties>
</file>