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1"/>
  </p:notesMasterIdLst>
  <p:handoutMasterIdLst>
    <p:handoutMasterId r:id="rId42"/>
  </p:handoutMasterIdLst>
  <p:sldIdLst>
    <p:sldId id="274" r:id="rId3"/>
    <p:sldId id="276" r:id="rId4"/>
    <p:sldId id="428" r:id="rId5"/>
    <p:sldId id="449" r:id="rId6"/>
    <p:sldId id="508" r:id="rId7"/>
    <p:sldId id="509" r:id="rId8"/>
    <p:sldId id="510" r:id="rId9"/>
    <p:sldId id="511" r:id="rId10"/>
    <p:sldId id="512" r:id="rId11"/>
    <p:sldId id="513" r:id="rId12"/>
    <p:sldId id="517" r:id="rId13"/>
    <p:sldId id="518" r:id="rId14"/>
    <p:sldId id="519" r:id="rId15"/>
    <p:sldId id="520" r:id="rId16"/>
    <p:sldId id="521" r:id="rId17"/>
    <p:sldId id="514" r:id="rId18"/>
    <p:sldId id="526" r:id="rId19"/>
    <p:sldId id="522" r:id="rId20"/>
    <p:sldId id="523" r:id="rId21"/>
    <p:sldId id="524" r:id="rId22"/>
    <p:sldId id="527" r:id="rId23"/>
    <p:sldId id="525" r:id="rId24"/>
    <p:sldId id="528" r:id="rId25"/>
    <p:sldId id="529" r:id="rId26"/>
    <p:sldId id="530" r:id="rId27"/>
    <p:sldId id="531" r:id="rId28"/>
    <p:sldId id="532" r:id="rId29"/>
    <p:sldId id="533" r:id="rId30"/>
    <p:sldId id="515" r:id="rId31"/>
    <p:sldId id="534" r:id="rId32"/>
    <p:sldId id="538" r:id="rId33"/>
    <p:sldId id="539" r:id="rId34"/>
    <p:sldId id="540" r:id="rId35"/>
    <p:sldId id="541" r:id="rId36"/>
    <p:sldId id="349" r:id="rId37"/>
    <p:sldId id="351" r:id="rId38"/>
    <p:sldId id="431" r:id="rId39"/>
    <p:sldId id="542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14-05-2014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14-05-2014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57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964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279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78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14-05-2014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14-05-2014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Loops, Defining and Using Methods, Using API Classes, </a:t>
            </a:r>
            <a:r>
              <a:rPr lang="en-US" dirty="0" smtClean="0"/>
              <a:t>Exceptions, Defining Classes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3" y="4193081"/>
            <a:ext cx="2237096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62980"/>
            <a:ext cx="2237097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3" y="5040669"/>
            <a:ext cx="2237096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System.out.print(number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(Type element :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collection: arrays, lists, strings, etc.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For-Each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day :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 can be nested (one inside another)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print </a:t>
            </a:r>
            <a:r>
              <a:rPr lang="en-US" dirty="0"/>
              <a:t>all combinations 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7759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i2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i3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i4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i5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i6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System.out.printf("%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%d %d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d\n",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" descr="C:\Trash\infin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600200"/>
            <a:ext cx="7977928" cy="307368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5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7" y="609600"/>
            <a:ext cx="6302622" cy="413091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 smtClean="0"/>
              <a:t> are named pieces of code</a:t>
            </a:r>
          </a:p>
          <a:p>
            <a:pPr lvl="1"/>
            <a:r>
              <a:rPr lang="en-US" sz="3000" dirty="0" smtClean="0"/>
              <a:t>Defined in the class body</a:t>
            </a:r>
          </a:p>
          <a:p>
            <a:pPr lvl="1"/>
            <a:r>
              <a:rPr lang="en-US" sz="3000" dirty="0" smtClean="0"/>
              <a:t>Can be invoked</a:t>
            </a:r>
            <a:r>
              <a:rPr lang="bg-BG" sz="3000" dirty="0" smtClean="0"/>
              <a:t> </a:t>
            </a:r>
            <a:r>
              <a:rPr lang="en-US" sz="3000" dirty="0" smtClean="0"/>
              <a:t>multiple times</a:t>
            </a:r>
          </a:p>
          <a:p>
            <a:pPr lvl="1"/>
            <a:r>
              <a:rPr lang="en-US" sz="3000" dirty="0" smtClean="0"/>
              <a:t>Can take parameters</a:t>
            </a:r>
          </a:p>
          <a:p>
            <a:pPr lvl="1"/>
            <a:r>
              <a:rPr lang="en-US" sz="3000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8012" y="1295400"/>
            <a:ext cx="7315200" cy="4819754"/>
            <a:chOff x="4951412" y="1295400"/>
            <a:chExt cx="6769817" cy="481975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48197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10000"/>
                </a:lnSpc>
              </a:pPr>
              <a:r>
                <a:rPr lang="en-US" sz="2100" dirty="0" smtClean="0"/>
                <a:t>private static void printAsterix(int count)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0; i &lt; count;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System.out.print("*");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System.out.println();		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</a:p>
            <a:p>
              <a:pPr>
                <a:lnSpc>
                  <a:spcPct val="110000"/>
                </a:lnSpc>
              </a:pPr>
              <a:endParaRPr lang="en-US" sz="2100" dirty="0" smtClean="0"/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public static void main(String[] args)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int n = 5;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1; i &lt;= n;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printAsterix(i);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  <a:endParaRPr lang="en-US" sz="2100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7930365" y="1578592"/>
              <a:ext cx="3790864" cy="3535522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3790864 w 3790864"/>
                <a:gd name="connsiteY0" fmla="*/ 0 h 3493181"/>
                <a:gd name="connsiteX1" fmla="*/ 78633 w 3790864"/>
                <a:gd name="connsiteY1" fmla="*/ 754561 h 3493181"/>
                <a:gd name="connsiteX2" fmla="*/ 32486 w 3790864"/>
                <a:gd name="connsiteY2" fmla="*/ 3187648 h 3493181"/>
                <a:gd name="connsiteX3" fmla="*/ 530758 w 3790864"/>
                <a:gd name="connsiteY3" fmla="*/ 3490480 h 34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864" h="3493181">
                  <a:moveTo>
                    <a:pt x="3790864" y="0"/>
                  </a:moveTo>
                  <a:cubicBezTo>
                    <a:pt x="1756584" y="61650"/>
                    <a:pt x="158682" y="-164366"/>
                    <a:pt x="78633" y="754561"/>
                  </a:cubicBezTo>
                  <a:cubicBezTo>
                    <a:pt x="37845" y="1484276"/>
                    <a:pt x="-46297" y="2484890"/>
                    <a:pt x="32486" y="3187648"/>
                  </a:cubicBezTo>
                  <a:cubicBezTo>
                    <a:pt x="123970" y="3613701"/>
                    <a:pt x="484301" y="3459033"/>
                    <a:pt x="530758" y="3490480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Loops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while, do-while, for, for-each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Defining 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Invoking Methods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Using the Java API Classes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Handling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Defining Simple 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3" y="4004735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793855" y="3966642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293" y="1581663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86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 smtClean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 smtClean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</a:p>
          <a:p>
            <a:pPr>
              <a:lnSpc>
                <a:spcPct val="110000"/>
              </a:lnSpc>
            </a:pP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width: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height: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System.out.println("Area = " +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 smtClean="0"/>
              <a:t>(width, height));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13612" y="2209800"/>
            <a:ext cx="3962400" cy="1055608"/>
          </a:xfrm>
          <a:prstGeom prst="wedgeRoundRectCallout">
            <a:avLst>
              <a:gd name="adj1" fmla="val -101828"/>
              <a:gd name="adj2" fmla="val -866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 names in Java should be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Recursion == method can calls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828800"/>
            <a:ext cx="10363198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public static void main(String[] args) {</a:t>
            </a:r>
          </a:p>
          <a:p>
            <a:r>
              <a:rPr lang="en-US" sz="2300" dirty="0" smtClean="0"/>
              <a:t>  int n = 5;</a:t>
            </a:r>
          </a:p>
          <a:p>
            <a:r>
              <a:rPr lang="en-US" sz="2300" dirty="0" smtClean="0"/>
              <a:t>  long factorial = calcFactorial(n);</a:t>
            </a:r>
          </a:p>
          <a:p>
            <a:r>
              <a:rPr lang="en-US" sz="2300" dirty="0" smtClean="0"/>
              <a:t>  System.out.printf("%d! = %d", n, factorial);</a:t>
            </a:r>
          </a:p>
          <a:p>
            <a:r>
              <a:rPr lang="en-US" sz="2300" dirty="0" smtClean="0"/>
              <a:t>}</a:t>
            </a:r>
          </a:p>
          <a:p>
            <a:endParaRPr lang="en-US" sz="2300" dirty="0" smtClean="0"/>
          </a:p>
          <a:p>
            <a:r>
              <a:rPr lang="en-US" sz="2300" dirty="0" smtClean="0"/>
              <a:t>private static long calcFactorial(int n) {</a:t>
            </a:r>
          </a:p>
          <a:p>
            <a:r>
              <a:rPr lang="en-US" sz="2300" dirty="0" smtClean="0"/>
              <a:t>  if (n &lt;= 1) {</a:t>
            </a:r>
          </a:p>
          <a:p>
            <a:r>
              <a:rPr lang="en-US" sz="2300" dirty="0" smtClean="0"/>
              <a:t>    return 1;</a:t>
            </a:r>
          </a:p>
          <a:p>
            <a:r>
              <a:rPr lang="en-US" sz="2300" dirty="0" smtClean="0"/>
              <a:t>  }</a:t>
            </a:r>
          </a:p>
          <a:p>
            <a:r>
              <a:rPr lang="en-US" sz="2300" dirty="0" smtClean="0"/>
              <a:t>  return n *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calcFactorial(n-1)</a:t>
            </a:r>
            <a:r>
              <a:rPr lang="en-US" sz="2300" dirty="0" smtClean="0"/>
              <a:t>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 flipH="1" flipV="1">
            <a:off x="6295150" y="4217158"/>
            <a:ext cx="2036358" cy="1419742"/>
          </a:xfrm>
          <a:custGeom>
            <a:avLst/>
            <a:gdLst>
              <a:gd name="connsiteX0" fmla="*/ 0 w 238887"/>
              <a:gd name="connsiteY0" fmla="*/ 0 h 2535721"/>
              <a:gd name="connsiteX1" fmla="*/ 238887 w 238887"/>
              <a:gd name="connsiteY1" fmla="*/ 2535721 h 2535721"/>
              <a:gd name="connsiteX0" fmla="*/ 0 w 238887"/>
              <a:gd name="connsiteY0" fmla="*/ 0 h 2535721"/>
              <a:gd name="connsiteX1" fmla="*/ 190726 w 238887"/>
              <a:gd name="connsiteY1" fmla="*/ 1755578 h 2535721"/>
              <a:gd name="connsiteX2" fmla="*/ 238887 w 238887"/>
              <a:gd name="connsiteY2" fmla="*/ 2535721 h 2535721"/>
              <a:gd name="connsiteX0" fmla="*/ 416679 w 655566"/>
              <a:gd name="connsiteY0" fmla="*/ 0 h 2535721"/>
              <a:gd name="connsiteX1" fmla="*/ 12319 w 655566"/>
              <a:gd name="connsiteY1" fmla="*/ 1886207 h 2535721"/>
              <a:gd name="connsiteX2" fmla="*/ 655566 w 655566"/>
              <a:gd name="connsiteY2" fmla="*/ 2535721 h 2535721"/>
              <a:gd name="connsiteX0" fmla="*/ 430962 w 669849"/>
              <a:gd name="connsiteY0" fmla="*/ 0 h 2535721"/>
              <a:gd name="connsiteX1" fmla="*/ 12087 w 669849"/>
              <a:gd name="connsiteY1" fmla="*/ 1712036 h 2535721"/>
              <a:gd name="connsiteX2" fmla="*/ 669849 w 669849"/>
              <a:gd name="connsiteY2" fmla="*/ 2535721 h 2535721"/>
              <a:gd name="connsiteX0" fmla="*/ 418875 w 657762"/>
              <a:gd name="connsiteY0" fmla="*/ 0 h 2535721"/>
              <a:gd name="connsiteX1" fmla="*/ 0 w 657762"/>
              <a:gd name="connsiteY1" fmla="*/ 1712036 h 2535721"/>
              <a:gd name="connsiteX2" fmla="*/ 657762 w 657762"/>
              <a:gd name="connsiteY2" fmla="*/ 2535721 h 2535721"/>
              <a:gd name="connsiteX0" fmla="*/ 485858 w 724745"/>
              <a:gd name="connsiteY0" fmla="*/ 0 h 2535721"/>
              <a:gd name="connsiteX1" fmla="*/ 66983 w 724745"/>
              <a:gd name="connsiteY1" fmla="*/ 1712036 h 2535721"/>
              <a:gd name="connsiteX2" fmla="*/ 724745 w 724745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488099 w 726986"/>
              <a:gd name="connsiteY0" fmla="*/ 0 h 2535721"/>
              <a:gd name="connsiteX1" fmla="*/ 69224 w 726986"/>
              <a:gd name="connsiteY1" fmla="*/ 1712036 h 2535721"/>
              <a:gd name="connsiteX2" fmla="*/ 726986 w 726986"/>
              <a:gd name="connsiteY2" fmla="*/ 2535721 h 2535721"/>
              <a:gd name="connsiteX0" fmla="*/ 1924933 w 1924933"/>
              <a:gd name="connsiteY0" fmla="*/ 0 h 3638807"/>
              <a:gd name="connsiteX1" fmla="*/ 1506058 w 1924933"/>
              <a:gd name="connsiteY1" fmla="*/ 1712036 h 3638807"/>
              <a:gd name="connsiteX2" fmla="*/ 117306 w 1924933"/>
              <a:gd name="connsiteY2" fmla="*/ 3638807 h 3638807"/>
              <a:gd name="connsiteX0" fmla="*/ 2080776 w 2080776"/>
              <a:gd name="connsiteY0" fmla="*/ 81191 h 3719998"/>
              <a:gd name="connsiteX1" fmla="*/ 210473 w 2080776"/>
              <a:gd name="connsiteY1" fmla="*/ 704656 h 3719998"/>
              <a:gd name="connsiteX2" fmla="*/ 273149 w 2080776"/>
              <a:gd name="connsiteY2" fmla="*/ 3719998 h 3719998"/>
              <a:gd name="connsiteX0" fmla="*/ 2080776 w 2080776"/>
              <a:gd name="connsiteY0" fmla="*/ 91564 h 3730371"/>
              <a:gd name="connsiteX1" fmla="*/ 210473 w 2080776"/>
              <a:gd name="connsiteY1" fmla="*/ 715029 h 3730371"/>
              <a:gd name="connsiteX2" fmla="*/ 273149 w 2080776"/>
              <a:gd name="connsiteY2" fmla="*/ 3730371 h 3730371"/>
              <a:gd name="connsiteX0" fmla="*/ 2122647 w 2122647"/>
              <a:gd name="connsiteY0" fmla="*/ 91564 h 3730371"/>
              <a:gd name="connsiteX1" fmla="*/ 252344 w 2122647"/>
              <a:gd name="connsiteY1" fmla="*/ 715029 h 3730371"/>
              <a:gd name="connsiteX2" fmla="*/ 315020 w 2122647"/>
              <a:gd name="connsiteY2" fmla="*/ 3730371 h 3730371"/>
              <a:gd name="connsiteX0" fmla="*/ 2336194 w 2336194"/>
              <a:gd name="connsiteY0" fmla="*/ 0 h 3638807"/>
              <a:gd name="connsiteX1" fmla="*/ 44977 w 2336194"/>
              <a:gd name="connsiteY1" fmla="*/ 884722 h 3638807"/>
              <a:gd name="connsiteX2" fmla="*/ 528567 w 2336194"/>
              <a:gd name="connsiteY2" fmla="*/ 3638807 h 3638807"/>
              <a:gd name="connsiteX0" fmla="*/ 2417511 w 2417511"/>
              <a:gd name="connsiteY0" fmla="*/ 0 h 3707350"/>
              <a:gd name="connsiteX1" fmla="*/ 126294 w 2417511"/>
              <a:gd name="connsiteY1" fmla="*/ 884722 h 3707350"/>
              <a:gd name="connsiteX2" fmla="*/ 331140 w 2417511"/>
              <a:gd name="connsiteY2" fmla="*/ 3450122 h 3707350"/>
              <a:gd name="connsiteX3" fmla="*/ 609884 w 2417511"/>
              <a:gd name="connsiteY3" fmla="*/ 3638807 h 3707350"/>
              <a:gd name="connsiteX0" fmla="*/ 2516348 w 2516348"/>
              <a:gd name="connsiteY0" fmla="*/ 0 h 3655940"/>
              <a:gd name="connsiteX1" fmla="*/ 225131 w 2516348"/>
              <a:gd name="connsiteY1" fmla="*/ 884722 h 3655940"/>
              <a:gd name="connsiteX2" fmla="*/ 96149 w 2516348"/>
              <a:gd name="connsiteY2" fmla="*/ 3348522 h 3655940"/>
              <a:gd name="connsiteX3" fmla="*/ 708721 w 2516348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64548 w 2464548"/>
              <a:gd name="connsiteY0" fmla="*/ 0 h 3655940"/>
              <a:gd name="connsiteX1" fmla="*/ 173331 w 2464548"/>
              <a:gd name="connsiteY1" fmla="*/ 884722 h 3655940"/>
              <a:gd name="connsiteX2" fmla="*/ 44349 w 2464548"/>
              <a:gd name="connsiteY2" fmla="*/ 3348522 h 3655940"/>
              <a:gd name="connsiteX3" fmla="*/ 656921 w 2464548"/>
              <a:gd name="connsiteY3" fmla="*/ 3638807 h 3655940"/>
              <a:gd name="connsiteX0" fmla="*/ 2464548 w 2464548"/>
              <a:gd name="connsiteY0" fmla="*/ 0 h 3638894"/>
              <a:gd name="connsiteX1" fmla="*/ 173331 w 2464548"/>
              <a:gd name="connsiteY1" fmla="*/ 884722 h 3638894"/>
              <a:gd name="connsiteX2" fmla="*/ 44349 w 2464548"/>
              <a:gd name="connsiteY2" fmla="*/ 3348522 h 3638894"/>
              <a:gd name="connsiteX3" fmla="*/ 656921 w 2464548"/>
              <a:gd name="connsiteY3" fmla="*/ 3638807 h 3638894"/>
              <a:gd name="connsiteX0" fmla="*/ 2535409 w 2535409"/>
              <a:gd name="connsiteY0" fmla="*/ 0 h 3638894"/>
              <a:gd name="connsiteX1" fmla="*/ 244192 w 2535409"/>
              <a:gd name="connsiteY1" fmla="*/ 884722 h 3638894"/>
              <a:gd name="connsiteX2" fmla="*/ 115210 w 2535409"/>
              <a:gd name="connsiteY2" fmla="*/ 3348522 h 3638894"/>
              <a:gd name="connsiteX3" fmla="*/ 727782 w 2535409"/>
              <a:gd name="connsiteY3" fmla="*/ 3638807 h 3638894"/>
              <a:gd name="connsiteX0" fmla="*/ 2503182 w 2503182"/>
              <a:gd name="connsiteY0" fmla="*/ 0 h 3638894"/>
              <a:gd name="connsiteX1" fmla="*/ 211965 w 2503182"/>
              <a:gd name="connsiteY1" fmla="*/ 884722 h 3638894"/>
              <a:gd name="connsiteX2" fmla="*/ 82983 w 2503182"/>
              <a:gd name="connsiteY2" fmla="*/ 3348522 h 3638894"/>
              <a:gd name="connsiteX3" fmla="*/ 695555 w 2503182"/>
              <a:gd name="connsiteY3" fmla="*/ 3638807 h 3638894"/>
              <a:gd name="connsiteX0" fmla="*/ 2431987 w 2431987"/>
              <a:gd name="connsiteY0" fmla="*/ 0 h 3638807"/>
              <a:gd name="connsiteX1" fmla="*/ 140770 w 2431987"/>
              <a:gd name="connsiteY1" fmla="*/ 884722 h 3638807"/>
              <a:gd name="connsiteX2" fmla="*/ 126088 w 2431987"/>
              <a:gd name="connsiteY2" fmla="*/ 3335975 h 3638807"/>
              <a:gd name="connsiteX3" fmla="*/ 624360 w 2431987"/>
              <a:gd name="connsiteY3" fmla="*/ 3638807 h 3638807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34687 w 2334687"/>
              <a:gd name="connsiteY0" fmla="*/ 11694 h 3650501"/>
              <a:gd name="connsiteX1" fmla="*/ 170470 w 2334687"/>
              <a:gd name="connsiteY1" fmla="*/ 833677 h 3650501"/>
              <a:gd name="connsiteX2" fmla="*/ 28788 w 2334687"/>
              <a:gd name="connsiteY2" fmla="*/ 3347669 h 3650501"/>
              <a:gd name="connsiteX3" fmla="*/ 527060 w 2334687"/>
              <a:gd name="connsiteY3" fmla="*/ 3650501 h 3650501"/>
              <a:gd name="connsiteX0" fmla="*/ 2357264 w 2357264"/>
              <a:gd name="connsiteY0" fmla="*/ 11694 h 3650501"/>
              <a:gd name="connsiteX1" fmla="*/ 193047 w 2357264"/>
              <a:gd name="connsiteY1" fmla="*/ 833677 h 3650501"/>
              <a:gd name="connsiteX2" fmla="*/ 51365 w 2357264"/>
              <a:gd name="connsiteY2" fmla="*/ 3347669 h 3650501"/>
              <a:gd name="connsiteX3" fmla="*/ 549637 w 2357264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74197 w 2374197"/>
              <a:gd name="connsiteY0" fmla="*/ 11694 h 3650501"/>
              <a:gd name="connsiteX1" fmla="*/ 209980 w 2374197"/>
              <a:gd name="connsiteY1" fmla="*/ 833677 h 3650501"/>
              <a:gd name="connsiteX2" fmla="*/ 68298 w 2374197"/>
              <a:gd name="connsiteY2" fmla="*/ 3347669 h 3650501"/>
              <a:gd name="connsiteX3" fmla="*/ 566570 w 2374197"/>
              <a:gd name="connsiteY3" fmla="*/ 3650501 h 3650501"/>
              <a:gd name="connsiteX0" fmla="*/ 2374197 w 2374197"/>
              <a:gd name="connsiteY0" fmla="*/ 11694 h 3653202"/>
              <a:gd name="connsiteX1" fmla="*/ 209980 w 2374197"/>
              <a:gd name="connsiteY1" fmla="*/ 833677 h 3653202"/>
              <a:gd name="connsiteX2" fmla="*/ 68298 w 2374197"/>
              <a:gd name="connsiteY2" fmla="*/ 3347669 h 3653202"/>
              <a:gd name="connsiteX3" fmla="*/ 566570 w 2374197"/>
              <a:gd name="connsiteY3" fmla="*/ 3650501 h 3653202"/>
              <a:gd name="connsiteX0" fmla="*/ 2345976 w 2345976"/>
              <a:gd name="connsiteY0" fmla="*/ 11694 h 3653202"/>
              <a:gd name="connsiteX1" fmla="*/ 181759 w 2345976"/>
              <a:gd name="connsiteY1" fmla="*/ 833677 h 3653202"/>
              <a:gd name="connsiteX2" fmla="*/ 40077 w 2345976"/>
              <a:gd name="connsiteY2" fmla="*/ 3347669 h 3653202"/>
              <a:gd name="connsiteX3" fmla="*/ 538349 w 2345976"/>
              <a:gd name="connsiteY3" fmla="*/ 3650501 h 3653202"/>
              <a:gd name="connsiteX0" fmla="*/ 2355341 w 2355341"/>
              <a:gd name="connsiteY0" fmla="*/ 11694 h 3653202"/>
              <a:gd name="connsiteX1" fmla="*/ 191124 w 2355341"/>
              <a:gd name="connsiteY1" fmla="*/ 833677 h 3653202"/>
              <a:gd name="connsiteX2" fmla="*/ 49442 w 2355341"/>
              <a:gd name="connsiteY2" fmla="*/ 3347669 h 3653202"/>
              <a:gd name="connsiteX3" fmla="*/ 547714 w 2355341"/>
              <a:gd name="connsiteY3" fmla="*/ 3650501 h 3653202"/>
              <a:gd name="connsiteX0" fmla="*/ 2338502 w 2338502"/>
              <a:gd name="connsiteY0" fmla="*/ 11694 h 3653202"/>
              <a:gd name="connsiteX1" fmla="*/ 174285 w 2338502"/>
              <a:gd name="connsiteY1" fmla="*/ 833677 h 3653202"/>
              <a:gd name="connsiteX2" fmla="*/ 32603 w 2338502"/>
              <a:gd name="connsiteY2" fmla="*/ 3347669 h 3653202"/>
              <a:gd name="connsiteX3" fmla="*/ 530875 w 2338502"/>
              <a:gd name="connsiteY3" fmla="*/ 3650501 h 3653202"/>
              <a:gd name="connsiteX0" fmla="*/ 2338502 w 2338502"/>
              <a:gd name="connsiteY0" fmla="*/ 17683 h 3659191"/>
              <a:gd name="connsiteX1" fmla="*/ 174285 w 2338502"/>
              <a:gd name="connsiteY1" fmla="*/ 839666 h 3659191"/>
              <a:gd name="connsiteX2" fmla="*/ 32603 w 2338502"/>
              <a:gd name="connsiteY2" fmla="*/ 3353658 h 3659191"/>
              <a:gd name="connsiteX3" fmla="*/ 530875 w 2338502"/>
              <a:gd name="connsiteY3" fmla="*/ 3656490 h 3659191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82706 w 2382706"/>
              <a:gd name="connsiteY0" fmla="*/ 0 h 3641508"/>
              <a:gd name="connsiteX1" fmla="*/ 95659 w 2382706"/>
              <a:gd name="connsiteY1" fmla="*/ 808498 h 3641508"/>
              <a:gd name="connsiteX2" fmla="*/ 76807 w 2382706"/>
              <a:gd name="connsiteY2" fmla="*/ 3335975 h 3641508"/>
              <a:gd name="connsiteX3" fmla="*/ 575079 w 2382706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5334 w 2345334"/>
              <a:gd name="connsiteY0" fmla="*/ 0 h 3641508"/>
              <a:gd name="connsiteX1" fmla="*/ 58287 w 2345334"/>
              <a:gd name="connsiteY1" fmla="*/ 808498 h 3641508"/>
              <a:gd name="connsiteX2" fmla="*/ 39435 w 2345334"/>
              <a:gd name="connsiteY2" fmla="*/ 3335975 h 3641508"/>
              <a:gd name="connsiteX3" fmla="*/ 537707 w 2345334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3790864 w 3790864"/>
              <a:gd name="connsiteY0" fmla="*/ 0 h 3493181"/>
              <a:gd name="connsiteX1" fmla="*/ 78633 w 3790864"/>
              <a:gd name="connsiteY1" fmla="*/ 754561 h 3493181"/>
              <a:gd name="connsiteX2" fmla="*/ 32486 w 3790864"/>
              <a:gd name="connsiteY2" fmla="*/ 3187648 h 3493181"/>
              <a:gd name="connsiteX3" fmla="*/ 530758 w 3790864"/>
              <a:gd name="connsiteY3" fmla="*/ 3490480 h 3493181"/>
              <a:gd name="connsiteX0" fmla="*/ 3790864 w 3790864"/>
              <a:gd name="connsiteY0" fmla="*/ 0 h 3471228"/>
              <a:gd name="connsiteX1" fmla="*/ 78633 w 3790864"/>
              <a:gd name="connsiteY1" fmla="*/ 754561 h 3471228"/>
              <a:gd name="connsiteX2" fmla="*/ 32486 w 3790864"/>
              <a:gd name="connsiteY2" fmla="*/ 3187648 h 3471228"/>
              <a:gd name="connsiteX3" fmla="*/ 835636 w 3790864"/>
              <a:gd name="connsiteY3" fmla="*/ 3455673 h 34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864" h="3471228">
                <a:moveTo>
                  <a:pt x="3790864" y="0"/>
                </a:moveTo>
                <a:cubicBezTo>
                  <a:pt x="1756584" y="61650"/>
                  <a:pt x="158682" y="-164366"/>
                  <a:pt x="78633" y="754561"/>
                </a:cubicBezTo>
                <a:cubicBezTo>
                  <a:pt x="37845" y="1484276"/>
                  <a:pt x="-46297" y="2484890"/>
                  <a:pt x="32486" y="3187648"/>
                </a:cubicBezTo>
                <a:cubicBezTo>
                  <a:pt x="123970" y="3613701"/>
                  <a:pt x="789179" y="3424226"/>
                  <a:pt x="835636" y="3455673"/>
                </a:cubicBezTo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192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1311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295380"/>
            <a:ext cx="5513913" cy="292241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295380"/>
            <a:ext cx="4800599" cy="292241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60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602" y="1295402"/>
            <a:ext cx="8167692" cy="3962398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Java SE provides thousands of ready-to-use classes</a:t>
            </a:r>
          </a:p>
          <a:p>
            <a:pPr lvl="1"/>
            <a:r>
              <a:rPr lang="en-US" dirty="0" smtClean="0"/>
              <a:t>Located in packages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java.math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java.util.zip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static Java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Java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the Java API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68234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LocalDate today = LocalDate.now();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1 + rnd.nextInt(100);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6084" y="1332368"/>
            <a:ext cx="6758728" cy="3278866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80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copyStream(InputStream inputStream,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inputStream.read(buf);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outputStream.write(buf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401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873784"/>
            <a:ext cx="6453928" cy="3698216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38767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Java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5181600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Point(int x, int 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getX()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7225" y="2667000"/>
            <a:ext cx="5459187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setX(int x)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getY()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setY(int y)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379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Eclipse provides tools for automatically generate constructors and getters / setters for the class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08" y="1524000"/>
            <a:ext cx="3270678" cy="4716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8" y="1524001"/>
            <a:ext cx="3270679" cy="471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60" y="4572001"/>
            <a:ext cx="3919852" cy="1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84" y="827073"/>
            <a:ext cx="6149128" cy="3523560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1839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supports the classical loop constructs</a:t>
            </a:r>
          </a:p>
          <a:p>
            <a:pPr lvl="1">
              <a:lnSpc>
                <a:spcPct val="95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for-each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Similarly to C#, JavaScript, PHP, C, C++, …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Methods are named code blocks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take parameters and return a result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construct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Developers can define their own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With fields, methods, constructors, getters, setters,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6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803183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Loops, Methods, Classes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49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8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767939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34" y="807268"/>
            <a:ext cx="1704654" cy="171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6" y="901516"/>
            <a:ext cx="2079506" cy="1559628"/>
          </a:xfrm>
          <a:prstGeom prst="rect">
            <a:avLst/>
          </a:prstGeom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4866631" y="1121533"/>
            <a:ext cx="1825440" cy="1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52888" y="2521249"/>
            <a:ext cx="63371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</a:t>
            </a:r>
            <a:r>
              <a:rPr lang="en-US" dirty="0" smtClean="0"/>
              <a:t>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smtClean="0"/>
              <a:t>– Example</a:t>
            </a:r>
            <a:r>
              <a:rPr lang="en-US" dirty="0"/>
              <a:t>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812192"/>
            <a:ext cx="6201936" cy="3436208"/>
          </a:xfrm>
          <a:prstGeom prst="roundRect">
            <a:avLst>
              <a:gd name="adj" fmla="val 374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main(String[] args) {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Scanner(System.in).nextInt();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</a:t>
            </a:r>
            <a:r>
              <a:rPr lang="en-US" dirty="0" smtClean="0"/>
              <a:t>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block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 smtClean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1916</Words>
  <Application>Microsoft Office PowerPoint</Application>
  <PresentationFormat>Custom</PresentationFormat>
  <Paragraphs>385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Loops, Methods, Classes</vt:lpstr>
      <vt:lpstr>Table of Contents</vt:lpstr>
      <vt:lpstr>Warning: Not for Absolute Beginners</vt:lpstr>
      <vt:lpstr>Loops</vt:lpstr>
      <vt:lpstr>Loop: Definition</vt:lpstr>
      <vt:lpstr>While Loop</vt:lpstr>
      <vt:lpstr>While Loop – Example: Numbers 0…9 </vt:lpstr>
      <vt:lpstr>Using the break Operator</vt:lpstr>
      <vt:lpstr>Do-While Loop</vt:lpstr>
      <vt:lpstr>Product of Numbers [N..M] – Example</vt:lpstr>
      <vt:lpstr>For Loops</vt:lpstr>
      <vt:lpstr>For Loop – Examples</vt:lpstr>
      <vt:lpstr>Using the continue Operator</vt:lpstr>
      <vt:lpstr>For-Each Loop</vt:lpstr>
      <vt:lpstr>For-Each Loop – Example</vt:lpstr>
      <vt:lpstr>Nested Loops</vt:lpstr>
      <vt:lpstr>Loops</vt:lpstr>
      <vt:lpstr>Methods</vt:lpstr>
      <vt:lpstr>Methods: Defining and Invoking</vt:lpstr>
      <vt:lpstr>Methods with Parameters and Return Value</vt:lpstr>
      <vt:lpstr>Recursion</vt:lpstr>
      <vt:lpstr>Methods</vt:lpstr>
      <vt:lpstr>Using the Java API Classes</vt:lpstr>
      <vt:lpstr>Build-in Classes in the Java API</vt:lpstr>
      <vt:lpstr>Using the Java API Classes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Defining Simple Classes</vt:lpstr>
      <vt:lpstr>Defining Classes in Java</vt:lpstr>
      <vt:lpstr>Defining Classes in Eclipse</vt:lpstr>
      <vt:lpstr>Defining Simple Classes</vt:lpstr>
      <vt:lpstr>Summary</vt:lpstr>
      <vt:lpstr>Loops, Methods,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2014-05-14T10:08:49Z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