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Raleway"/>
      <p:regular r:id="rId18"/>
      <p:bold r:id="rId19"/>
      <p:italic r:id="rId20"/>
      <p:boldItalic r:id="rId21"/>
    </p:embeddedFont>
    <p:embeddedFont>
      <p:font typeface="Roboto"/>
      <p:regular r:id="rId22"/>
      <p:bold r:id="rId23"/>
      <p:italic r:id="rId24"/>
      <p:boldItalic r:id="rId25"/>
    </p:embeddedFont>
    <p:embeddedFont>
      <p:font typeface="Lato"/>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italic.fntdata"/><Relationship Id="rId22" Type="http://schemas.openxmlformats.org/officeDocument/2006/relationships/font" Target="fonts/Roboto-regular.fntdata"/><Relationship Id="rId21" Type="http://schemas.openxmlformats.org/officeDocument/2006/relationships/font" Target="fonts/Raleway-boldItalic.fntdata"/><Relationship Id="rId24" Type="http://schemas.openxmlformats.org/officeDocument/2006/relationships/font" Target="fonts/Roboto-italic.fntdata"/><Relationship Id="rId23" Type="http://schemas.openxmlformats.org/officeDocument/2006/relationships/font" Target="fonts/Robo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regular.fntdata"/><Relationship Id="rId25" Type="http://schemas.openxmlformats.org/officeDocument/2006/relationships/font" Target="fonts/Roboto-boldItalic.fntdata"/><Relationship Id="rId28" Type="http://schemas.openxmlformats.org/officeDocument/2006/relationships/font" Target="fonts/Lato-italic.fntdata"/><Relationship Id="rId27" Type="http://schemas.openxmlformats.org/officeDocument/2006/relationships/font" Target="fonts/La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boldItalic.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aleway-bold.fntdata"/><Relationship Id="rId18" Type="http://schemas.openxmlformats.org/officeDocument/2006/relationships/font" Target="fonts/Raleway-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c6fa3c898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c6fa3c89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7982dad08c_0_2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7982dad08c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7982dad08c_0_3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7982dad08c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7982dad08c_0_4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27982dad08c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c6fa3c898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c6fa3c89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c6fa3c898_0_1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c6fa3c898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c6fa3c898_0_1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c6fa3c898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c6fa3c898_0_2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c6fa3c898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c6fa3c898_0_2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c6fa3c898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c6fa3c898_0_3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c6fa3c898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c6fa3c898_0_7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c6fa3c898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c6fa3c898_0_6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c6fa3c898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p:nvPr>
            <p:ph idx="1" type="body"/>
          </p:nvPr>
        </p:nvSpPr>
        <p:spPr>
          <a:xfrm>
            <a:off x="853950" y="2919450"/>
            <a:ext cx="74361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5" name="Google Shape;65;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4800"/>
              <a:buNone/>
              <a:defRPr sz="4800">
                <a:solidFill>
                  <a:schemeClr val="lt1"/>
                </a:solidFill>
              </a:defRPr>
            </a:lvl1pPr>
            <a:lvl2pPr lvl="1" algn="ctr">
              <a:spcBef>
                <a:spcPts val="0"/>
              </a:spcBef>
              <a:spcAft>
                <a:spcPts val="0"/>
              </a:spcAft>
              <a:buClr>
                <a:schemeClr val="lt1"/>
              </a:buClr>
              <a:buSzPts val="4800"/>
              <a:buNone/>
              <a:defRPr sz="4800">
                <a:solidFill>
                  <a:schemeClr val="lt1"/>
                </a:solidFill>
              </a:defRPr>
            </a:lvl2pPr>
            <a:lvl3pPr lvl="2" algn="ctr">
              <a:spcBef>
                <a:spcPts val="0"/>
              </a:spcBef>
              <a:spcAft>
                <a:spcPts val="0"/>
              </a:spcAft>
              <a:buClr>
                <a:schemeClr val="lt1"/>
              </a:buClr>
              <a:buSzPts val="4800"/>
              <a:buNone/>
              <a:defRPr sz="4800">
                <a:solidFill>
                  <a:schemeClr val="lt1"/>
                </a:solidFill>
              </a:defRPr>
            </a:lvl3pPr>
            <a:lvl4pPr lvl="3" algn="ctr">
              <a:spcBef>
                <a:spcPts val="0"/>
              </a:spcBef>
              <a:spcAft>
                <a:spcPts val="0"/>
              </a:spcAft>
              <a:buClr>
                <a:schemeClr val="lt1"/>
              </a:buClr>
              <a:buSzPts val="4800"/>
              <a:buNone/>
              <a:defRPr sz="4800">
                <a:solidFill>
                  <a:schemeClr val="lt1"/>
                </a:solidFill>
              </a:defRPr>
            </a:lvl4pPr>
            <a:lvl5pPr lvl="4" algn="ctr">
              <a:spcBef>
                <a:spcPts val="0"/>
              </a:spcBef>
              <a:spcAft>
                <a:spcPts val="0"/>
              </a:spcAft>
              <a:buClr>
                <a:schemeClr val="lt1"/>
              </a:buClr>
              <a:buSzPts val="4800"/>
              <a:buNone/>
              <a:defRPr sz="4800">
                <a:solidFill>
                  <a:schemeClr val="lt1"/>
                </a:solidFill>
              </a:defRPr>
            </a:lvl5pPr>
            <a:lvl6pPr lvl="5" algn="ctr">
              <a:spcBef>
                <a:spcPts val="0"/>
              </a:spcBef>
              <a:spcAft>
                <a:spcPts val="0"/>
              </a:spcAft>
              <a:buClr>
                <a:schemeClr val="lt1"/>
              </a:buClr>
              <a:buSzPts val="4800"/>
              <a:buNone/>
              <a:defRPr sz="4800">
                <a:solidFill>
                  <a:schemeClr val="lt1"/>
                </a:solidFill>
              </a:defRPr>
            </a:lvl6pPr>
            <a:lvl7pPr lvl="6" algn="ctr">
              <a:spcBef>
                <a:spcPts val="0"/>
              </a:spcBef>
              <a:spcAft>
                <a:spcPts val="0"/>
              </a:spcAft>
              <a:buClr>
                <a:schemeClr val="lt1"/>
              </a:buClr>
              <a:buSzPts val="4800"/>
              <a:buNone/>
              <a:defRPr sz="4800">
                <a:solidFill>
                  <a:schemeClr val="lt1"/>
                </a:solidFill>
              </a:defRPr>
            </a:lvl7pPr>
            <a:lvl8pPr lvl="7" algn="ctr">
              <a:spcBef>
                <a:spcPts val="0"/>
              </a:spcBef>
              <a:spcAft>
                <a:spcPts val="0"/>
              </a:spcAft>
              <a:buClr>
                <a:schemeClr val="lt1"/>
              </a:buClr>
              <a:buSzPts val="4800"/>
              <a:buNone/>
              <a:defRPr sz="4800">
                <a:solidFill>
                  <a:schemeClr val="lt1"/>
                </a:solidFill>
              </a:defRPr>
            </a:lvl8pPr>
            <a:lvl9pPr lvl="8"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p4"/>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4"/>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7" name="Google Shape;27;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8" name="Google Shape;38;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7"/>
          <p:cNvSpPr txBox="1"/>
          <p:nvPr>
            <p:ph type="title"/>
          </p:nvPr>
        </p:nvSpPr>
        <p:spPr>
          <a:xfrm>
            <a:off x="319500" y="936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2" name="Google Shape;42;p7"/>
          <p:cNvSpPr txBox="1"/>
          <p:nvPr>
            <p:ph idx="1" type="body"/>
          </p:nvPr>
        </p:nvSpPr>
        <p:spPr>
          <a:xfrm>
            <a:off x="319500" y="1846804"/>
            <a:ext cx="2808000" cy="2806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8"/>
          <p:cNvSpPr txBox="1"/>
          <p:nvPr>
            <p:ph type="title"/>
          </p:nvPr>
        </p:nvSpPr>
        <p:spPr>
          <a:xfrm>
            <a:off x="283103" y="712141"/>
            <a:ext cx="6244200" cy="38355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265500" y="1397350"/>
            <a:ext cx="4045200" cy="13182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1"/>
              </a:buClr>
              <a:buSzPts val="3600"/>
              <a:buNone/>
              <a:defRPr sz="3600">
                <a:solidFill>
                  <a:schemeClr val="dk1"/>
                </a:solidFill>
              </a:defRPr>
            </a:lvl1pPr>
            <a:lvl2pPr lvl="1" algn="ctr">
              <a:spcBef>
                <a:spcPts val="0"/>
              </a:spcBef>
              <a:spcAft>
                <a:spcPts val="0"/>
              </a:spcAft>
              <a:buClr>
                <a:schemeClr val="dk1"/>
              </a:buClr>
              <a:buSzPts val="3600"/>
              <a:buNone/>
              <a:defRPr sz="3600">
                <a:solidFill>
                  <a:schemeClr val="dk1"/>
                </a:solidFill>
              </a:defRPr>
            </a:lvl2pPr>
            <a:lvl3pPr lvl="2" algn="ctr">
              <a:spcBef>
                <a:spcPts val="0"/>
              </a:spcBef>
              <a:spcAft>
                <a:spcPts val="0"/>
              </a:spcAft>
              <a:buClr>
                <a:schemeClr val="dk1"/>
              </a:buClr>
              <a:buSzPts val="3600"/>
              <a:buNone/>
              <a:defRPr sz="3600">
                <a:solidFill>
                  <a:schemeClr val="dk1"/>
                </a:solidFill>
              </a:defRPr>
            </a:lvl3pPr>
            <a:lvl4pPr lvl="3" algn="ctr">
              <a:spcBef>
                <a:spcPts val="0"/>
              </a:spcBef>
              <a:spcAft>
                <a:spcPts val="0"/>
              </a:spcAft>
              <a:buClr>
                <a:schemeClr val="dk1"/>
              </a:buClr>
              <a:buSzPts val="3600"/>
              <a:buNone/>
              <a:defRPr sz="3600">
                <a:solidFill>
                  <a:schemeClr val="dk1"/>
                </a:solidFill>
              </a:defRPr>
            </a:lvl4pPr>
            <a:lvl5pPr lvl="4" algn="ctr">
              <a:spcBef>
                <a:spcPts val="0"/>
              </a:spcBef>
              <a:spcAft>
                <a:spcPts val="0"/>
              </a:spcAft>
              <a:buClr>
                <a:schemeClr val="dk1"/>
              </a:buClr>
              <a:buSzPts val="3600"/>
              <a:buNone/>
              <a:defRPr sz="3600">
                <a:solidFill>
                  <a:schemeClr val="dk1"/>
                </a:solidFill>
              </a:defRPr>
            </a:lvl5pPr>
            <a:lvl6pPr lvl="5" algn="ctr">
              <a:spcBef>
                <a:spcPts val="0"/>
              </a:spcBef>
              <a:spcAft>
                <a:spcPts val="0"/>
              </a:spcAft>
              <a:buClr>
                <a:schemeClr val="dk1"/>
              </a:buClr>
              <a:buSzPts val="3600"/>
              <a:buNone/>
              <a:defRPr sz="3600">
                <a:solidFill>
                  <a:schemeClr val="dk1"/>
                </a:solidFill>
              </a:defRPr>
            </a:lvl6pPr>
            <a:lvl7pPr lvl="6" algn="ctr">
              <a:spcBef>
                <a:spcPts val="0"/>
              </a:spcBef>
              <a:spcAft>
                <a:spcPts val="0"/>
              </a:spcAft>
              <a:buClr>
                <a:schemeClr val="dk1"/>
              </a:buClr>
              <a:buSzPts val="3600"/>
              <a:buNone/>
              <a:defRPr sz="3600">
                <a:solidFill>
                  <a:schemeClr val="dk1"/>
                </a:solidFill>
              </a:defRPr>
            </a:lvl7pPr>
            <a:lvl8pPr lvl="7" algn="ctr">
              <a:spcBef>
                <a:spcPts val="0"/>
              </a:spcBef>
              <a:spcAft>
                <a:spcPts val="0"/>
              </a:spcAft>
              <a:buClr>
                <a:schemeClr val="dk1"/>
              </a:buClr>
              <a:buSzPts val="3600"/>
              <a:buNone/>
              <a:defRPr sz="3600">
                <a:solidFill>
                  <a:schemeClr val="dk1"/>
                </a:solidFill>
              </a:defRPr>
            </a:lvl8pPr>
            <a:lvl9pPr lvl="8" algn="ctr">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idx="1" type="subTitle"/>
          </p:nvPr>
        </p:nvSpPr>
        <p:spPr>
          <a:xfrm>
            <a:off x="265500" y="273537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0"/>
          <p:cNvSpPr txBox="1"/>
          <p:nvPr>
            <p:ph idx="1" type="body"/>
          </p:nvPr>
        </p:nvSpPr>
        <p:spPr>
          <a:xfrm>
            <a:off x="328017" y="4226025"/>
            <a:ext cx="8388600" cy="3936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59" name="Google Shape;59;p1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71" name="Shape 71"/>
        <p:cNvGrpSpPr/>
        <p:nvPr/>
      </p:nvGrpSpPr>
      <p:grpSpPr>
        <a:xfrm>
          <a:off x="0" y="0"/>
          <a:ext cx="0" cy="0"/>
          <a:chOff x="0" y="0"/>
          <a:chExt cx="0" cy="0"/>
        </a:xfrm>
      </p:grpSpPr>
      <p:sp>
        <p:nvSpPr>
          <p:cNvPr id="72" name="Google Shape;72;p13"/>
          <p:cNvSpPr txBox="1"/>
          <p:nvPr>
            <p:ph type="ctrTitle"/>
          </p:nvPr>
        </p:nvSpPr>
        <p:spPr>
          <a:xfrm>
            <a:off x="83975" y="682300"/>
            <a:ext cx="9204000" cy="104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900"/>
              <a:t>Sentiment Analysis: It’s Complicated!</a:t>
            </a:r>
            <a:endParaRPr sz="3900"/>
          </a:p>
        </p:txBody>
      </p:sp>
      <p:sp>
        <p:nvSpPr>
          <p:cNvPr id="73" name="Google Shape;73;p13"/>
          <p:cNvSpPr txBox="1"/>
          <p:nvPr>
            <p:ph idx="1" type="subTitle"/>
          </p:nvPr>
        </p:nvSpPr>
        <p:spPr>
          <a:xfrm>
            <a:off x="1822925" y="2571750"/>
            <a:ext cx="5238300" cy="86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600"/>
              <a:t>A S M Nasim Khan ( 19101623 )</a:t>
            </a:r>
            <a:endParaRPr sz="2600"/>
          </a:p>
        </p:txBody>
      </p:sp>
      <p:sp>
        <p:nvSpPr>
          <p:cNvPr id="74" name="Google Shape;74;p13"/>
          <p:cNvSpPr txBox="1"/>
          <p:nvPr/>
        </p:nvSpPr>
        <p:spPr>
          <a:xfrm>
            <a:off x="3857975" y="4030775"/>
            <a:ext cx="3372600" cy="86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700">
                <a:solidFill>
                  <a:schemeClr val="lt1"/>
                </a:solidFill>
              </a:rPr>
              <a:t>Md Sabbir Hossain (RA)</a:t>
            </a:r>
            <a:endParaRPr sz="1700">
              <a:solidFill>
                <a:schemeClr val="lt1"/>
              </a:solidFill>
            </a:endParaRPr>
          </a:p>
          <a:p>
            <a:pPr indent="0" lvl="0" marL="0" rtl="0" algn="l">
              <a:spcBef>
                <a:spcPts val="0"/>
              </a:spcBef>
              <a:spcAft>
                <a:spcPts val="0"/>
              </a:spcAft>
              <a:buNone/>
            </a:pPr>
            <a:r>
              <a:rPr lang="en" sz="1700">
                <a:solidFill>
                  <a:schemeClr val="lt1"/>
                </a:solidFill>
              </a:rPr>
              <a:t>Ehsanur Rahman Rhythm (ST)</a:t>
            </a:r>
            <a:endParaRPr sz="1700">
              <a:solidFill>
                <a:schemeClr val="lt1"/>
              </a:solidFill>
            </a:endParaRPr>
          </a:p>
        </p:txBody>
      </p:sp>
      <p:sp>
        <p:nvSpPr>
          <p:cNvPr id="75" name="Google Shape;75;p13"/>
          <p:cNvSpPr txBox="1"/>
          <p:nvPr/>
        </p:nvSpPr>
        <p:spPr>
          <a:xfrm>
            <a:off x="576500" y="1543650"/>
            <a:ext cx="8412000" cy="118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700">
                <a:solidFill>
                  <a:schemeClr val="lt1"/>
                </a:solidFill>
                <a:latin typeface="Lato"/>
                <a:ea typeface="Lato"/>
                <a:cs typeface="Lato"/>
                <a:sym typeface="Lato"/>
              </a:rPr>
              <a:t>By Kian Kenyon-Dean, Eisha Ahmed, Scott Fujimoto, Jeremy Georges-Filteau, Christopher Glasz, Barleen Kaur, Auguste Lalande, Shruti Bhanderi, Robert Belfer, Nirmal Kanagasabai, Roman Sarrazingendron, Rohit Verma, Derek Ruths</a:t>
            </a:r>
            <a:endParaRPr sz="1700">
              <a:solidFill>
                <a:schemeClr val="lt1"/>
              </a:solidFill>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2"/>
          <p:cNvSpPr txBox="1"/>
          <p:nvPr>
            <p:ph type="title"/>
          </p:nvPr>
        </p:nvSpPr>
        <p:spPr>
          <a:xfrm>
            <a:off x="265500" y="1912650"/>
            <a:ext cx="4045200" cy="131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Limitations</a:t>
            </a:r>
            <a:endParaRPr/>
          </a:p>
        </p:txBody>
      </p:sp>
      <p:sp>
        <p:nvSpPr>
          <p:cNvPr id="156" name="Google Shape;156;p22"/>
          <p:cNvSpPr txBox="1"/>
          <p:nvPr>
            <p:ph idx="2" type="body"/>
          </p:nvPr>
        </p:nvSpPr>
        <p:spPr>
          <a:xfrm>
            <a:off x="4731300" y="0"/>
            <a:ext cx="4412700" cy="4840800"/>
          </a:xfrm>
          <a:prstGeom prst="rect">
            <a:avLst/>
          </a:prstGeom>
        </p:spPr>
        <p:txBody>
          <a:bodyPr anchorCtr="0" anchor="ctr" bIns="91425" lIns="91425" spcFirstLastPara="1" rIns="91425" wrap="square" tIns="91425">
            <a:noAutofit/>
          </a:bodyPr>
          <a:lstStyle/>
          <a:p>
            <a:pPr indent="-304800" lvl="0" marL="457200" rtl="0" algn="l">
              <a:spcBef>
                <a:spcPts val="0"/>
              </a:spcBef>
              <a:spcAft>
                <a:spcPts val="0"/>
              </a:spcAft>
              <a:buSzPts val="1200"/>
              <a:buAutoNum type="arabicPeriod"/>
            </a:pPr>
            <a:r>
              <a:rPr lang="en" sz="1200"/>
              <a:t>The paper does not provide specific numerical results or statistical analyses .</a:t>
            </a:r>
            <a:endParaRPr sz="1200"/>
          </a:p>
          <a:p>
            <a:pPr indent="-304800" lvl="0" marL="457200" rtl="0" algn="l">
              <a:spcBef>
                <a:spcPts val="0"/>
              </a:spcBef>
              <a:spcAft>
                <a:spcPts val="0"/>
              </a:spcAft>
              <a:buSzPts val="1200"/>
              <a:buAutoNum type="arabicPeriod"/>
            </a:pPr>
            <a:r>
              <a:rPr lang="en" sz="1200"/>
              <a:t>The evaluation of sentiment analysis is done using weighted and macro F1-scores, but the paper does not provide detailed information on the performance of the classifiers .</a:t>
            </a:r>
            <a:endParaRPr sz="1200"/>
          </a:p>
          <a:p>
            <a:pPr indent="-304800" lvl="0" marL="457200" rtl="0" algn="l">
              <a:spcBef>
                <a:spcPts val="0"/>
              </a:spcBef>
              <a:spcAft>
                <a:spcPts val="0"/>
              </a:spcAft>
              <a:buSzPts val="1200"/>
              <a:buAutoNum type="arabicPeriod"/>
            </a:pPr>
            <a:r>
              <a:rPr lang="en" sz="1200"/>
              <a:t>The paper focuses on the construction and analysis of the MTSA dataset, but it does not compare the performance of the proposed "complicated" class with existing sentiment analysis methods .</a:t>
            </a:r>
            <a:endParaRPr sz="1200"/>
          </a:p>
          <a:p>
            <a:pPr indent="-304800" lvl="0" marL="457200" rtl="0" algn="l">
              <a:spcBef>
                <a:spcPts val="0"/>
              </a:spcBef>
              <a:spcAft>
                <a:spcPts val="0"/>
              </a:spcAft>
              <a:buSzPts val="1200"/>
              <a:buAutoNum type="arabicPeriod"/>
            </a:pPr>
            <a:r>
              <a:rPr lang="en" sz="1200"/>
              <a:t>The paper does not discuss the generalizability of the findings beyond the specific dataset and Twitter sentiment analysis </a:t>
            </a:r>
            <a:endParaRPr sz="1200"/>
          </a:p>
          <a:p>
            <a:pPr indent="-304800" lvl="0" marL="457200" rtl="0" algn="l">
              <a:spcBef>
                <a:spcPts val="0"/>
              </a:spcBef>
              <a:spcAft>
                <a:spcPts val="0"/>
              </a:spcAft>
              <a:buSzPts val="1200"/>
              <a:buAutoNum type="arabicPeriod"/>
            </a:pPr>
            <a:r>
              <a:rPr lang="en" sz="1200"/>
              <a:t>The paper does not address potential biases or limitations in the manual annotation process, such as the subjectivity of human perception of sentiment </a:t>
            </a:r>
            <a:endParaRPr sz="1200"/>
          </a:p>
          <a:p>
            <a:pPr indent="-304800" lvl="0" marL="457200" rtl="0" algn="l">
              <a:spcBef>
                <a:spcPts val="0"/>
              </a:spcBef>
              <a:spcAft>
                <a:spcPts val="0"/>
              </a:spcAft>
              <a:buSzPts val="1200"/>
              <a:buAutoNum type="arabicPeriod"/>
            </a:pPr>
            <a:r>
              <a:rPr lang="en" sz="1200"/>
              <a:t>The paper does not explore alternative approaches or techniques for handling difficult data or improving sentiment analysis classifiers </a:t>
            </a:r>
            <a:endParaRPr sz="12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3"/>
          <p:cNvSpPr txBox="1"/>
          <p:nvPr>
            <p:ph type="title"/>
          </p:nvPr>
        </p:nvSpPr>
        <p:spPr>
          <a:xfrm>
            <a:off x="265500" y="1912650"/>
            <a:ext cx="4045200" cy="131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Future works</a:t>
            </a:r>
            <a:endParaRPr/>
          </a:p>
        </p:txBody>
      </p:sp>
      <p:sp>
        <p:nvSpPr>
          <p:cNvPr id="162" name="Google Shape;162;p23"/>
          <p:cNvSpPr txBox="1"/>
          <p:nvPr>
            <p:ph idx="2" type="body"/>
          </p:nvPr>
        </p:nvSpPr>
        <p:spPr>
          <a:xfrm>
            <a:off x="4731300" y="0"/>
            <a:ext cx="4412700" cy="4840800"/>
          </a:xfrm>
          <a:prstGeom prst="rect">
            <a:avLst/>
          </a:prstGeom>
        </p:spPr>
        <p:txBody>
          <a:bodyPr anchorCtr="0" anchor="ctr" bIns="91425" lIns="91425" spcFirstLastPara="1" rIns="91425" wrap="square" tIns="91425">
            <a:noAutofit/>
          </a:bodyPr>
          <a:lstStyle/>
          <a:p>
            <a:pPr indent="-361950" lvl="0" marL="457200" rtl="0" algn="l">
              <a:spcBef>
                <a:spcPts val="0"/>
              </a:spcBef>
              <a:spcAft>
                <a:spcPts val="0"/>
              </a:spcAft>
              <a:buSzPts val="2100"/>
              <a:buAutoNum type="arabicPeriod"/>
            </a:pPr>
            <a:r>
              <a:rPr lang="en" sz="2100"/>
              <a:t>Leveraging raw human annotations to improve sentiment analysis classifiers.</a:t>
            </a:r>
            <a:endParaRPr sz="2100"/>
          </a:p>
          <a:p>
            <a:pPr indent="0" lvl="0" marL="457200" rtl="0" algn="l">
              <a:spcBef>
                <a:spcPts val="1600"/>
              </a:spcBef>
              <a:spcAft>
                <a:spcPts val="0"/>
              </a:spcAft>
              <a:buNone/>
            </a:pPr>
            <a:r>
              <a:t/>
            </a:r>
            <a:endParaRPr sz="2100"/>
          </a:p>
          <a:p>
            <a:pPr indent="-361950" lvl="0" marL="457200" rtl="0" algn="l">
              <a:spcBef>
                <a:spcPts val="1600"/>
              </a:spcBef>
              <a:spcAft>
                <a:spcPts val="0"/>
              </a:spcAft>
              <a:buSzPts val="2100"/>
              <a:buAutoNum type="arabicPeriod"/>
            </a:pPr>
            <a:r>
              <a:rPr lang="en" sz="2100"/>
              <a:t>Finding ways to better detect and understand the complicated property in samples that cause high annotator disagreement. </a:t>
            </a:r>
            <a:endParaRPr sz="21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4"/>
          <p:cNvSpPr txBox="1"/>
          <p:nvPr>
            <p:ph type="title"/>
          </p:nvPr>
        </p:nvSpPr>
        <p:spPr>
          <a:xfrm>
            <a:off x="265500" y="1912650"/>
            <a:ext cx="4045200" cy="131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4"/>
          <p:cNvSpPr txBox="1"/>
          <p:nvPr>
            <p:ph type="title"/>
          </p:nvPr>
        </p:nvSpPr>
        <p:spPr>
          <a:xfrm>
            <a:off x="265500" y="1912650"/>
            <a:ext cx="4045200" cy="131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INTRODUCTION</a:t>
            </a:r>
            <a:endParaRPr/>
          </a:p>
        </p:txBody>
      </p:sp>
      <p:sp>
        <p:nvSpPr>
          <p:cNvPr id="81" name="Google Shape;81;p14"/>
          <p:cNvSpPr txBox="1"/>
          <p:nvPr>
            <p:ph idx="2" type="body"/>
          </p:nvPr>
        </p:nvSpPr>
        <p:spPr>
          <a:xfrm>
            <a:off x="4938700" y="72200"/>
            <a:ext cx="3837900" cy="5071200"/>
          </a:xfrm>
          <a:prstGeom prst="rect">
            <a:avLst/>
          </a:prstGeom>
        </p:spPr>
        <p:txBody>
          <a:bodyPr anchorCtr="0" anchor="ctr" bIns="91425" lIns="91425" spcFirstLastPara="1" rIns="91425" wrap="square" tIns="91425">
            <a:noAutofit/>
          </a:bodyPr>
          <a:lstStyle/>
          <a:p>
            <a:pPr indent="-323850" lvl="0" marL="457200" rtl="0" algn="l">
              <a:spcBef>
                <a:spcPts val="0"/>
              </a:spcBef>
              <a:spcAft>
                <a:spcPts val="0"/>
              </a:spcAft>
              <a:buSzPts val="1500"/>
              <a:buChar char="●"/>
            </a:pPr>
            <a:r>
              <a:rPr b="1" lang="en"/>
              <a:t>Sentiment analysis is commonly used to categorize text based on predefined sentiment labels, but the removal of controversial data with significant disagreement on sentiment labels can be problematic for real-time sentiment classification.</a:t>
            </a:r>
            <a:endParaRPr b="1"/>
          </a:p>
          <a:p>
            <a:pPr indent="-342900" lvl="0" marL="457200" rtl="0" algn="l">
              <a:spcBef>
                <a:spcPts val="1600"/>
              </a:spcBef>
              <a:spcAft>
                <a:spcPts val="1600"/>
              </a:spcAft>
              <a:buSzPts val="1800"/>
              <a:buChar char="●"/>
            </a:pPr>
            <a:r>
              <a:rPr b="1" lang="en"/>
              <a:t>The paper proposes the inclusion of a "complicated" class of sentiment to improve the quality of automated sentiment analysis systems.</a:t>
            </a:r>
            <a:endParaRPr sz="15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5"/>
          <p:cNvSpPr txBox="1"/>
          <p:nvPr>
            <p:ph type="title"/>
          </p:nvPr>
        </p:nvSpPr>
        <p:spPr>
          <a:xfrm>
            <a:off x="2400300" y="321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Collection</a:t>
            </a:r>
            <a:endParaRPr/>
          </a:p>
          <a:p>
            <a:pPr indent="0" lvl="0" marL="0" rtl="0" algn="l">
              <a:spcBef>
                <a:spcPts val="0"/>
              </a:spcBef>
              <a:spcAft>
                <a:spcPts val="0"/>
              </a:spcAft>
              <a:buNone/>
            </a:pPr>
            <a:r>
              <a:t/>
            </a:r>
            <a:endParaRPr/>
          </a:p>
        </p:txBody>
      </p:sp>
      <p:sp>
        <p:nvSpPr>
          <p:cNvPr id="87" name="Google Shape;87;p15"/>
          <p:cNvSpPr txBox="1"/>
          <p:nvPr>
            <p:ph idx="1" type="body"/>
          </p:nvPr>
        </p:nvSpPr>
        <p:spPr>
          <a:xfrm>
            <a:off x="241295" y="808900"/>
            <a:ext cx="8947200" cy="300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100">
                <a:solidFill>
                  <a:schemeClr val="dk1"/>
                </a:solidFill>
              </a:rPr>
              <a:t>MTSA Dataset</a:t>
            </a:r>
            <a:endParaRPr b="1" sz="2100">
              <a:solidFill>
                <a:schemeClr val="dk1"/>
              </a:solidFill>
            </a:endParaRPr>
          </a:p>
          <a:p>
            <a:pPr indent="-330200" lvl="0" marL="457200" rtl="0" algn="l">
              <a:spcBef>
                <a:spcPts val="1600"/>
              </a:spcBef>
              <a:spcAft>
                <a:spcPts val="0"/>
              </a:spcAft>
              <a:buSzPts val="1600"/>
              <a:buChar char="●"/>
            </a:pPr>
            <a:r>
              <a:rPr lang="en" sz="2050">
                <a:highlight>
                  <a:srgbClr val="EBF5FA"/>
                </a:highlight>
                <a:latin typeface="Roboto"/>
                <a:ea typeface="Roboto"/>
                <a:cs typeface="Roboto"/>
                <a:sym typeface="Roboto"/>
              </a:rPr>
              <a:t>Twitter sentiment analysis dataset named MTSA, which consists of over 7,000 tweets annotated with 5x coverage.</a:t>
            </a:r>
            <a:endParaRPr sz="2050">
              <a:highlight>
                <a:srgbClr val="EBF5FA"/>
              </a:highlight>
              <a:latin typeface="Roboto"/>
              <a:ea typeface="Roboto"/>
              <a:cs typeface="Roboto"/>
              <a:sym typeface="Roboto"/>
            </a:endParaRPr>
          </a:p>
          <a:p>
            <a:pPr indent="0" lvl="0" marL="0" rtl="0" algn="l">
              <a:spcBef>
                <a:spcPts val="1200"/>
              </a:spcBef>
              <a:spcAft>
                <a:spcPts val="0"/>
              </a:spcAft>
              <a:buNone/>
            </a:pPr>
            <a:r>
              <a:rPr b="1" lang="en" sz="2100">
                <a:solidFill>
                  <a:schemeClr val="dk1"/>
                </a:solidFill>
              </a:rPr>
              <a:t>Other </a:t>
            </a:r>
            <a:r>
              <a:rPr b="1" lang="en" sz="2100">
                <a:solidFill>
                  <a:schemeClr val="dk1"/>
                </a:solidFill>
              </a:rPr>
              <a:t> Dataset</a:t>
            </a:r>
            <a:endParaRPr b="1" sz="2100">
              <a:solidFill>
                <a:schemeClr val="dk1"/>
              </a:solidFill>
            </a:endParaRPr>
          </a:p>
          <a:p>
            <a:pPr indent="-330200" lvl="0" marL="457200" rtl="0" algn="l">
              <a:spcBef>
                <a:spcPts val="1600"/>
              </a:spcBef>
              <a:spcAft>
                <a:spcPts val="1200"/>
              </a:spcAft>
              <a:buSzPts val="1600"/>
              <a:buChar char="●"/>
            </a:pPr>
            <a:r>
              <a:rPr lang="en" sz="2050">
                <a:highlight>
                  <a:srgbClr val="EBF5FA"/>
                </a:highlight>
                <a:latin typeface="Roboto"/>
                <a:ea typeface="Roboto"/>
                <a:cs typeface="Roboto"/>
                <a:sym typeface="Roboto"/>
              </a:rPr>
              <a:t>The paper also references other datasets used in related studies, such as the SemEval 2017 Task 4 dataset and the STS-Gold dataset, which were constructed with different annotation schemes and criteria for discarding data.</a:t>
            </a:r>
            <a:endParaRPr sz="2050">
              <a:highlight>
                <a:srgbClr val="EBF5FA"/>
              </a:highlight>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6"/>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Analysis</a:t>
            </a:r>
            <a:endParaRPr/>
          </a:p>
        </p:txBody>
      </p:sp>
      <p:pic>
        <p:nvPicPr>
          <p:cNvPr id="93" name="Google Shape;93;p16"/>
          <p:cNvPicPr preferRelativeResize="0"/>
          <p:nvPr/>
        </p:nvPicPr>
        <p:blipFill>
          <a:blip r:embed="rId3">
            <a:alphaModFix/>
          </a:blip>
          <a:stretch>
            <a:fillRect/>
          </a:stretch>
        </p:blipFill>
        <p:spPr>
          <a:xfrm>
            <a:off x="1871075" y="1211350"/>
            <a:ext cx="3219450" cy="23622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7"/>
          <p:cNvSpPr txBox="1"/>
          <p:nvPr>
            <p:ph type="title"/>
          </p:nvPr>
        </p:nvSpPr>
        <p:spPr>
          <a:xfrm>
            <a:off x="1663700" y="575950"/>
            <a:ext cx="70581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Preprocessing and Feature Extraction</a:t>
            </a:r>
            <a:endParaRPr/>
          </a:p>
        </p:txBody>
      </p:sp>
      <p:sp>
        <p:nvSpPr>
          <p:cNvPr id="99" name="Google Shape;99;p17"/>
          <p:cNvSpPr txBox="1"/>
          <p:nvPr>
            <p:ph idx="1" type="body"/>
          </p:nvPr>
        </p:nvSpPr>
        <p:spPr>
          <a:xfrm>
            <a:off x="1663700" y="1602675"/>
            <a:ext cx="7270800" cy="300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100">
                <a:solidFill>
                  <a:schemeClr val="dk1"/>
                </a:solidFill>
              </a:rPr>
              <a:t>three different standard feature extraction methods: </a:t>
            </a:r>
            <a:endParaRPr b="1" sz="2100">
              <a:solidFill>
                <a:schemeClr val="dk1"/>
              </a:solidFill>
            </a:endParaRPr>
          </a:p>
          <a:p>
            <a:pPr indent="-330200" lvl="0" marL="457200" rtl="0" algn="l">
              <a:spcBef>
                <a:spcPts val="1600"/>
              </a:spcBef>
              <a:spcAft>
                <a:spcPts val="1200"/>
              </a:spcAft>
              <a:buSzPts val="1600"/>
              <a:buChar char="●"/>
            </a:pPr>
            <a:r>
              <a:rPr lang="en" sz="1600"/>
              <a:t>N-Grams (unigrams and bigrams), mean word embedding using GLoVE embeddings built from Twitter data, and Senti-WordNet scores .</a:t>
            </a:r>
            <a:endParaRPr sz="16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8"/>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M</a:t>
            </a:r>
            <a:r>
              <a:rPr lang="en"/>
              <a:t>ethodology</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descr="Background pointer shape in timeline graphic" id="109" name="Google Shape;109;p19"/>
          <p:cNvSpPr/>
          <p:nvPr/>
        </p:nvSpPr>
        <p:spPr>
          <a:xfrm>
            <a:off x="340934" y="2199000"/>
            <a:ext cx="1872300" cy="745500"/>
          </a:xfrm>
          <a:prstGeom prst="homePlate">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10" name="Google Shape;110;p19"/>
          <p:cNvSpPr txBox="1"/>
          <p:nvPr>
            <p:ph idx="4294967295" type="body"/>
          </p:nvPr>
        </p:nvSpPr>
        <p:spPr>
          <a:xfrm>
            <a:off x="340923" y="2336550"/>
            <a:ext cx="1455600" cy="470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1600">
                <a:solidFill>
                  <a:schemeClr val="lt1"/>
                </a:solidFill>
              </a:rPr>
              <a:t>Annotation</a:t>
            </a:r>
            <a:endParaRPr b="1" sz="1600">
              <a:solidFill>
                <a:schemeClr val="lt1"/>
              </a:solidFill>
            </a:endParaRPr>
          </a:p>
        </p:txBody>
      </p:sp>
      <p:grpSp>
        <p:nvGrpSpPr>
          <p:cNvPr id="111" name="Google Shape;111;p19"/>
          <p:cNvGrpSpPr/>
          <p:nvPr/>
        </p:nvGrpSpPr>
        <p:grpSpPr>
          <a:xfrm>
            <a:off x="969270" y="1610215"/>
            <a:ext cx="198900" cy="593656"/>
            <a:chOff x="777447" y="1610215"/>
            <a:chExt cx="198900" cy="593656"/>
          </a:xfrm>
        </p:grpSpPr>
        <p:cxnSp>
          <p:nvCxnSpPr>
            <p:cNvPr id="112" name="Google Shape;112;p19"/>
            <p:cNvCxnSpPr/>
            <p:nvPr/>
          </p:nvCxnSpPr>
          <p:spPr>
            <a:xfrm>
              <a:off x="876909" y="1649171"/>
              <a:ext cx="0" cy="554700"/>
            </a:xfrm>
            <a:prstGeom prst="straightConnector1">
              <a:avLst/>
            </a:prstGeom>
            <a:noFill/>
            <a:ln cap="flat" cmpd="sng" w="9525">
              <a:solidFill>
                <a:schemeClr val="dk2"/>
              </a:solidFill>
              <a:prstDash val="solid"/>
              <a:round/>
              <a:headEnd len="sm" w="sm" type="none"/>
              <a:tailEnd len="sm" w="sm" type="none"/>
            </a:ln>
          </p:spPr>
        </p:cxnSp>
        <p:sp>
          <p:nvSpPr>
            <p:cNvPr id="113" name="Google Shape;113;p19"/>
            <p:cNvSpPr/>
            <p:nvPr/>
          </p:nvSpPr>
          <p:spPr>
            <a:xfrm>
              <a:off x="777447" y="1610215"/>
              <a:ext cx="198900" cy="198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4" name="Google Shape;114;p19"/>
          <p:cNvSpPr txBox="1"/>
          <p:nvPr>
            <p:ph idx="4294967295" type="body"/>
          </p:nvPr>
        </p:nvSpPr>
        <p:spPr>
          <a:xfrm>
            <a:off x="318375" y="385682"/>
            <a:ext cx="2242800" cy="1640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t>gold-standard sentiment labels assigned through manual annotation</a:t>
            </a:r>
            <a:endParaRPr sz="1600"/>
          </a:p>
        </p:txBody>
      </p:sp>
      <p:sp>
        <p:nvSpPr>
          <p:cNvPr descr="Background pointer shape in timeline graphic" id="115" name="Google Shape;115;p19"/>
          <p:cNvSpPr/>
          <p:nvPr/>
        </p:nvSpPr>
        <p:spPr>
          <a:xfrm>
            <a:off x="1817054" y="2199000"/>
            <a:ext cx="20511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16" name="Google Shape;116;p19"/>
          <p:cNvSpPr txBox="1"/>
          <p:nvPr>
            <p:ph idx="4294967295" type="body"/>
          </p:nvPr>
        </p:nvSpPr>
        <p:spPr>
          <a:xfrm>
            <a:off x="2126317" y="2336550"/>
            <a:ext cx="1315500" cy="470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1600">
                <a:solidFill>
                  <a:schemeClr val="lt1"/>
                </a:solidFill>
              </a:rPr>
              <a:t>MTSA</a:t>
            </a:r>
            <a:endParaRPr b="1" sz="1600">
              <a:solidFill>
                <a:schemeClr val="lt1"/>
              </a:solidFill>
            </a:endParaRPr>
          </a:p>
        </p:txBody>
      </p:sp>
      <p:grpSp>
        <p:nvGrpSpPr>
          <p:cNvPr id="117" name="Google Shape;117;p19"/>
          <p:cNvGrpSpPr/>
          <p:nvPr/>
        </p:nvGrpSpPr>
        <p:grpSpPr>
          <a:xfrm>
            <a:off x="2684632" y="2938958"/>
            <a:ext cx="198900" cy="593656"/>
            <a:chOff x="2223534" y="2938958"/>
            <a:chExt cx="198900" cy="593656"/>
          </a:xfrm>
        </p:grpSpPr>
        <p:cxnSp>
          <p:nvCxnSpPr>
            <p:cNvPr id="118" name="Google Shape;118;p19"/>
            <p:cNvCxnSpPr/>
            <p:nvPr/>
          </p:nvCxnSpPr>
          <p:spPr>
            <a:xfrm rot="10800000">
              <a:off x="2322997" y="2938958"/>
              <a:ext cx="0" cy="554700"/>
            </a:xfrm>
            <a:prstGeom prst="straightConnector1">
              <a:avLst/>
            </a:prstGeom>
            <a:noFill/>
            <a:ln cap="flat" cmpd="sng" w="9525">
              <a:solidFill>
                <a:schemeClr val="dk2"/>
              </a:solidFill>
              <a:prstDash val="solid"/>
              <a:round/>
              <a:headEnd len="sm" w="sm" type="none"/>
              <a:tailEnd len="sm" w="sm" type="none"/>
            </a:ln>
          </p:spPr>
        </p:cxnSp>
        <p:sp>
          <p:nvSpPr>
            <p:cNvPr id="119" name="Google Shape;119;p19"/>
            <p:cNvSpPr/>
            <p:nvPr/>
          </p:nvSpPr>
          <p:spPr>
            <a:xfrm flipH="1" rot="10800000">
              <a:off x="2223534" y="3333714"/>
              <a:ext cx="198900" cy="198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0" name="Google Shape;120;p19"/>
          <p:cNvSpPr txBox="1"/>
          <p:nvPr>
            <p:ph idx="4294967295" type="body"/>
          </p:nvPr>
        </p:nvSpPr>
        <p:spPr>
          <a:xfrm>
            <a:off x="1244337" y="3757725"/>
            <a:ext cx="2242800" cy="906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t>consists of over 7,000 tweets annotated with 5x coverage</a:t>
            </a:r>
            <a:endParaRPr sz="1600"/>
          </a:p>
        </p:txBody>
      </p:sp>
      <p:sp>
        <p:nvSpPr>
          <p:cNvPr descr="Background pointer shape in timeline graphic" id="121" name="Google Shape;121;p19"/>
          <p:cNvSpPr/>
          <p:nvPr/>
        </p:nvSpPr>
        <p:spPr>
          <a:xfrm>
            <a:off x="3471973" y="2199000"/>
            <a:ext cx="20511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22" name="Google Shape;122;p19"/>
          <p:cNvSpPr txBox="1"/>
          <p:nvPr>
            <p:ph idx="4294967295" type="body"/>
          </p:nvPr>
        </p:nvSpPr>
        <p:spPr>
          <a:xfrm>
            <a:off x="3767755" y="2336550"/>
            <a:ext cx="1315500" cy="470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1600">
                <a:solidFill>
                  <a:schemeClr val="lt1"/>
                </a:solidFill>
              </a:rPr>
              <a:t>feature extraction</a:t>
            </a:r>
            <a:endParaRPr b="1" sz="1600">
              <a:solidFill>
                <a:schemeClr val="lt1"/>
              </a:solidFill>
            </a:endParaRPr>
          </a:p>
        </p:txBody>
      </p:sp>
      <p:grpSp>
        <p:nvGrpSpPr>
          <p:cNvPr id="123" name="Google Shape;123;p19"/>
          <p:cNvGrpSpPr/>
          <p:nvPr/>
        </p:nvGrpSpPr>
        <p:grpSpPr>
          <a:xfrm>
            <a:off x="4319545" y="1610215"/>
            <a:ext cx="198900" cy="593656"/>
            <a:chOff x="3918084" y="1610215"/>
            <a:chExt cx="198900" cy="593656"/>
          </a:xfrm>
        </p:grpSpPr>
        <p:cxnSp>
          <p:nvCxnSpPr>
            <p:cNvPr id="124" name="Google Shape;124;p19"/>
            <p:cNvCxnSpPr/>
            <p:nvPr/>
          </p:nvCxnSpPr>
          <p:spPr>
            <a:xfrm>
              <a:off x="4017546" y="1649171"/>
              <a:ext cx="0" cy="554700"/>
            </a:xfrm>
            <a:prstGeom prst="straightConnector1">
              <a:avLst/>
            </a:prstGeom>
            <a:noFill/>
            <a:ln cap="flat" cmpd="sng" w="9525">
              <a:solidFill>
                <a:schemeClr val="dk2"/>
              </a:solidFill>
              <a:prstDash val="solid"/>
              <a:round/>
              <a:headEnd len="sm" w="sm" type="none"/>
              <a:tailEnd len="sm" w="sm" type="none"/>
            </a:ln>
          </p:spPr>
        </p:cxnSp>
        <p:sp>
          <p:nvSpPr>
            <p:cNvPr id="125" name="Google Shape;125;p19"/>
            <p:cNvSpPr/>
            <p:nvPr/>
          </p:nvSpPr>
          <p:spPr>
            <a:xfrm>
              <a:off x="3918084" y="1610215"/>
              <a:ext cx="198900" cy="198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6" name="Google Shape;126;p19"/>
          <p:cNvSpPr txBox="1"/>
          <p:nvPr>
            <p:ph idx="4294967295" type="body"/>
          </p:nvPr>
        </p:nvSpPr>
        <p:spPr>
          <a:xfrm>
            <a:off x="3237451" y="155154"/>
            <a:ext cx="2669100" cy="1322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400"/>
              <a:t>N-Grams (unigrams and bigrams), mean word embedding using GLoVE embeddings built from Twitter data, and Senti-WordNet score</a:t>
            </a:r>
            <a:endParaRPr sz="1400"/>
          </a:p>
        </p:txBody>
      </p:sp>
      <p:sp>
        <p:nvSpPr>
          <p:cNvPr descr="Background pointer shape in timeline graphic" id="127" name="Google Shape;127;p19"/>
          <p:cNvSpPr/>
          <p:nvPr/>
        </p:nvSpPr>
        <p:spPr>
          <a:xfrm>
            <a:off x="5126893" y="2199000"/>
            <a:ext cx="20511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28" name="Google Shape;128;p19"/>
          <p:cNvSpPr txBox="1"/>
          <p:nvPr>
            <p:ph idx="4294967295" type="body"/>
          </p:nvPr>
        </p:nvSpPr>
        <p:spPr>
          <a:xfrm>
            <a:off x="5439625" y="2228000"/>
            <a:ext cx="1315500" cy="5937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1400">
                <a:solidFill>
                  <a:schemeClr val="lt1"/>
                </a:solidFill>
              </a:rPr>
              <a:t>agreement levels among annotators</a:t>
            </a:r>
            <a:endParaRPr b="1" sz="1400">
              <a:solidFill>
                <a:schemeClr val="lt1"/>
              </a:solidFill>
            </a:endParaRPr>
          </a:p>
        </p:txBody>
      </p:sp>
      <p:grpSp>
        <p:nvGrpSpPr>
          <p:cNvPr id="129" name="Google Shape;129;p19"/>
          <p:cNvGrpSpPr/>
          <p:nvPr/>
        </p:nvGrpSpPr>
        <p:grpSpPr>
          <a:xfrm>
            <a:off x="5973070" y="2938958"/>
            <a:ext cx="198900" cy="593656"/>
            <a:chOff x="5958946" y="2938958"/>
            <a:chExt cx="198900" cy="593656"/>
          </a:xfrm>
        </p:grpSpPr>
        <p:cxnSp>
          <p:nvCxnSpPr>
            <p:cNvPr id="130" name="Google Shape;130;p19"/>
            <p:cNvCxnSpPr/>
            <p:nvPr/>
          </p:nvCxnSpPr>
          <p:spPr>
            <a:xfrm rot="10800000">
              <a:off x="6058409" y="2938958"/>
              <a:ext cx="0" cy="554700"/>
            </a:xfrm>
            <a:prstGeom prst="straightConnector1">
              <a:avLst/>
            </a:prstGeom>
            <a:noFill/>
            <a:ln cap="flat" cmpd="sng" w="9525">
              <a:solidFill>
                <a:schemeClr val="dk2"/>
              </a:solidFill>
              <a:prstDash val="solid"/>
              <a:round/>
              <a:headEnd len="sm" w="sm" type="none"/>
              <a:tailEnd len="sm" w="sm" type="none"/>
            </a:ln>
          </p:spPr>
        </p:cxnSp>
        <p:sp>
          <p:nvSpPr>
            <p:cNvPr id="131" name="Google Shape;131;p19"/>
            <p:cNvSpPr/>
            <p:nvPr/>
          </p:nvSpPr>
          <p:spPr>
            <a:xfrm flipH="1" rot="10800000">
              <a:off x="5958946" y="3333714"/>
              <a:ext cx="198900" cy="198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2" name="Google Shape;132;p19"/>
          <p:cNvSpPr txBox="1"/>
          <p:nvPr>
            <p:ph idx="4294967295" type="body"/>
          </p:nvPr>
        </p:nvSpPr>
        <p:spPr>
          <a:xfrm>
            <a:off x="5126900" y="3757725"/>
            <a:ext cx="3056100" cy="1220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n" sz="1400"/>
              <a:t>The dataset was analyzed based on agreement levels among annotators, such as Unanimous, Consensus, Majority, or Disputed .</a:t>
            </a:r>
            <a:endParaRPr sz="1400"/>
          </a:p>
          <a:p>
            <a:pPr indent="0" lvl="0" marL="0" rtl="0" algn="l">
              <a:spcBef>
                <a:spcPts val="1600"/>
              </a:spcBef>
              <a:spcAft>
                <a:spcPts val="0"/>
              </a:spcAft>
              <a:buClr>
                <a:schemeClr val="dk2"/>
              </a:buClr>
              <a:buSzPts val="1100"/>
              <a:buFont typeface="Arial"/>
              <a:buNone/>
            </a:pPr>
            <a:r>
              <a:t/>
            </a:r>
            <a:endParaRPr sz="1400"/>
          </a:p>
          <a:p>
            <a:pPr indent="0" lvl="0" marL="0" rtl="0" algn="l">
              <a:spcBef>
                <a:spcPts val="1600"/>
              </a:spcBef>
              <a:spcAft>
                <a:spcPts val="1600"/>
              </a:spcAft>
              <a:buNone/>
            </a:pPr>
            <a:r>
              <a:t/>
            </a:r>
            <a:endParaRPr sz="1400"/>
          </a:p>
        </p:txBody>
      </p:sp>
      <p:sp>
        <p:nvSpPr>
          <p:cNvPr descr="Background pointer shape in timeline graphic" id="133" name="Google Shape;133;p19"/>
          <p:cNvSpPr/>
          <p:nvPr/>
        </p:nvSpPr>
        <p:spPr>
          <a:xfrm>
            <a:off x="6781813" y="2199000"/>
            <a:ext cx="20511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34" name="Google Shape;134;p19"/>
          <p:cNvSpPr txBox="1"/>
          <p:nvPr>
            <p:ph idx="4294967295" type="body"/>
          </p:nvPr>
        </p:nvSpPr>
        <p:spPr>
          <a:xfrm>
            <a:off x="7054475" y="2213250"/>
            <a:ext cx="1512600" cy="5937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1400">
                <a:solidFill>
                  <a:schemeClr val="lt1"/>
                </a:solidFill>
              </a:rPr>
              <a:t> inter-annotator agreement</a:t>
            </a:r>
            <a:endParaRPr b="1" sz="1400">
              <a:solidFill>
                <a:schemeClr val="lt1"/>
              </a:solidFill>
            </a:endParaRPr>
          </a:p>
        </p:txBody>
      </p:sp>
      <p:grpSp>
        <p:nvGrpSpPr>
          <p:cNvPr id="135" name="Google Shape;135;p19"/>
          <p:cNvGrpSpPr/>
          <p:nvPr/>
        </p:nvGrpSpPr>
        <p:grpSpPr>
          <a:xfrm>
            <a:off x="7669807" y="1610215"/>
            <a:ext cx="198900" cy="593656"/>
            <a:chOff x="3918084" y="1610215"/>
            <a:chExt cx="198900" cy="593656"/>
          </a:xfrm>
        </p:grpSpPr>
        <p:cxnSp>
          <p:nvCxnSpPr>
            <p:cNvPr id="136" name="Google Shape;136;p19"/>
            <p:cNvCxnSpPr/>
            <p:nvPr/>
          </p:nvCxnSpPr>
          <p:spPr>
            <a:xfrm>
              <a:off x="4017546" y="1649171"/>
              <a:ext cx="0" cy="554700"/>
            </a:xfrm>
            <a:prstGeom prst="straightConnector1">
              <a:avLst/>
            </a:prstGeom>
            <a:noFill/>
            <a:ln cap="flat" cmpd="sng" w="9525">
              <a:solidFill>
                <a:schemeClr val="dk2"/>
              </a:solidFill>
              <a:prstDash val="solid"/>
              <a:round/>
              <a:headEnd len="sm" w="sm" type="none"/>
              <a:tailEnd len="sm" w="sm" type="none"/>
            </a:ln>
          </p:spPr>
        </p:cxnSp>
        <p:sp>
          <p:nvSpPr>
            <p:cNvPr id="137" name="Google Shape;137;p19"/>
            <p:cNvSpPr/>
            <p:nvPr/>
          </p:nvSpPr>
          <p:spPr>
            <a:xfrm>
              <a:off x="3918084" y="1610215"/>
              <a:ext cx="198900" cy="198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8" name="Google Shape;138;p19"/>
          <p:cNvSpPr txBox="1"/>
          <p:nvPr>
            <p:ph idx="4294967295" type="body"/>
          </p:nvPr>
        </p:nvSpPr>
        <p:spPr>
          <a:xfrm>
            <a:off x="6119275" y="71275"/>
            <a:ext cx="3024600" cy="140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500"/>
              <a:t>The differences between tweets with different levels of inter-annotator agreement were examined to understand the qualitative variations in sentiment</a:t>
            </a:r>
            <a:endParaRPr sz="15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0"/>
          <p:cNvSpPr txBox="1"/>
          <p:nvPr>
            <p:ph type="title"/>
          </p:nvPr>
        </p:nvSpPr>
        <p:spPr>
          <a:xfrm>
            <a:off x="265500" y="1912650"/>
            <a:ext cx="4045200" cy="131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Evaluation </a:t>
            </a:r>
            <a:endParaRPr/>
          </a:p>
        </p:txBody>
      </p:sp>
      <p:sp>
        <p:nvSpPr>
          <p:cNvPr id="144" name="Google Shape;144;p20"/>
          <p:cNvSpPr txBox="1"/>
          <p:nvPr>
            <p:ph idx="2" type="body"/>
          </p:nvPr>
        </p:nvSpPr>
        <p:spPr>
          <a:xfrm>
            <a:off x="4731300" y="0"/>
            <a:ext cx="4412700" cy="484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400"/>
              <a:t> F1-score is commonly used to measure classifier performance in sentiment analysis, as it calculates the harmonic mean between precision and recall. Weighted F-score is used, which weights each F-score by its support in the test set. </a:t>
            </a:r>
            <a:endParaRPr sz="1400"/>
          </a:p>
          <a:p>
            <a:pPr indent="0" lvl="0" marL="0" rtl="0" algn="l">
              <a:spcBef>
                <a:spcPts val="1600"/>
              </a:spcBef>
              <a:spcAft>
                <a:spcPts val="0"/>
              </a:spcAft>
              <a:buNone/>
            </a:pPr>
            <a:r>
              <a:rPr lang="en" sz="1400"/>
              <a:t>The weighted F-score is influenced by the frequency of samples in a class, which biases it towards the OBJECTIVE class due to its larger frequency compared to other classes. To account for this bias, the paper also reports the macro F-score, which averages the F-scores for each class without considering their support. </a:t>
            </a:r>
            <a:endParaRPr sz="1400"/>
          </a:p>
          <a:p>
            <a:pPr indent="0" lvl="0" marL="0" rtl="0" algn="l">
              <a:spcBef>
                <a:spcPts val="1600"/>
              </a:spcBef>
              <a:spcAft>
                <a:spcPts val="1600"/>
              </a:spcAft>
              <a:buNone/>
            </a:pPr>
            <a:r>
              <a:rPr lang="en" sz="1400"/>
              <a:t>This allows for the evaluation of model performance isolated from the class distribution, determining if changes in accuracy are due to changes in class distribution or mod</a:t>
            </a:r>
            <a:r>
              <a:rPr lang="en" sz="1400"/>
              <a:t>e</a:t>
            </a:r>
            <a:r>
              <a:rPr lang="en" sz="1400"/>
              <a:t>l generalization ability.</a:t>
            </a:r>
            <a:endParaRPr sz="14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1"/>
          <p:cNvSpPr txBox="1"/>
          <p:nvPr>
            <p:ph type="title"/>
          </p:nvPr>
        </p:nvSpPr>
        <p:spPr>
          <a:xfrm>
            <a:off x="2516675" y="692375"/>
            <a:ext cx="6321600" cy="63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 Analysis</a:t>
            </a:r>
            <a:endParaRPr/>
          </a:p>
          <a:p>
            <a:pPr indent="0" lvl="0" marL="0" rtl="0" algn="l">
              <a:spcBef>
                <a:spcPts val="0"/>
              </a:spcBef>
              <a:spcAft>
                <a:spcPts val="0"/>
              </a:spcAft>
              <a:buNone/>
            </a:pPr>
            <a:r>
              <a:t/>
            </a:r>
            <a:endParaRPr/>
          </a:p>
        </p:txBody>
      </p:sp>
      <p:sp>
        <p:nvSpPr>
          <p:cNvPr id="150" name="Google Shape;150;p21"/>
          <p:cNvSpPr txBox="1"/>
          <p:nvPr>
            <p:ph idx="1" type="body"/>
          </p:nvPr>
        </p:nvSpPr>
        <p:spPr>
          <a:xfrm>
            <a:off x="1219200" y="1070550"/>
            <a:ext cx="7810800" cy="36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b="1" sz="2200">
              <a:solidFill>
                <a:schemeClr val="dk1"/>
              </a:solidFill>
            </a:endParaRPr>
          </a:p>
          <a:p>
            <a:pPr indent="-336550" lvl="0" marL="457200" rtl="0" algn="l">
              <a:spcBef>
                <a:spcPts val="0"/>
              </a:spcBef>
              <a:spcAft>
                <a:spcPts val="0"/>
              </a:spcAft>
              <a:buSzPts val="1700"/>
              <a:buChar char="●"/>
            </a:pPr>
            <a:r>
              <a:rPr lang="en" sz="1700"/>
              <a:t>The paper argues that the removal of "noisy" or "controversial" data from sentiment analysis datasets is problematic, as an automated system cannot know in advance which samples would fall into this category of disputed sentiment .</a:t>
            </a:r>
            <a:endParaRPr b="1" sz="2200">
              <a:solidFill>
                <a:schemeClr val="dk1"/>
              </a:solidFill>
            </a:endParaRPr>
          </a:p>
          <a:p>
            <a:pPr indent="-336550" lvl="0" marL="457200" rtl="0" algn="l">
              <a:spcBef>
                <a:spcPts val="0"/>
              </a:spcBef>
              <a:spcAft>
                <a:spcPts val="0"/>
              </a:spcAft>
              <a:buSzPts val="1700"/>
              <a:buChar char="●"/>
            </a:pPr>
            <a:r>
              <a:rPr lang="en" sz="1700"/>
              <a:t>The results showed that the model poorly classified "complicated" tweets, indicating the need for further improvement in handling difficult data </a:t>
            </a:r>
            <a:endParaRPr b="1" sz="2200">
              <a:solidFill>
                <a:schemeClr val="dk1"/>
              </a:solidFill>
            </a:endParaRPr>
          </a:p>
          <a:p>
            <a:pPr indent="-336550" lvl="0" marL="457200" rtl="0" algn="l">
              <a:spcBef>
                <a:spcPts val="0"/>
              </a:spcBef>
              <a:spcAft>
                <a:spcPts val="0"/>
              </a:spcAft>
              <a:buSzPts val="1700"/>
              <a:buChar char="●"/>
            </a:pPr>
            <a:r>
              <a:rPr lang="en" sz="1700"/>
              <a:t>The authors propose the inclusion of a "complicated" class of sentiment to categorize such text, which would improve the quality of automated sentiment analysis systems in real-world setting</a:t>
            </a:r>
            <a:r>
              <a:rPr lang="en" sz="1700"/>
              <a:t>s</a:t>
            </a:r>
            <a:endParaRPr sz="2500"/>
          </a:p>
        </p:txBody>
      </p:sp>
    </p:spTree>
  </p:cSld>
  <p:clrMapOvr>
    <a:masterClrMapping/>
  </p:clrMapOvr>
</p:sld>
</file>

<file path=ppt/theme/theme1.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