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845E8B9-202A-4C45-8B9A-0D605C0762E1}">
  <a:tblStyle styleId="{D845E8B9-202A-4C45-8B9A-0D605C0762E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23a65fc9d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23a65fc9d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23a65fc8ca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23a65fc8ca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3a65fc8c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3a65fc8c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3a65fc8ca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3a65fc8ca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3a65fc8ca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23a65fc8ca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23a65fc8ca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23a65fc8ca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23a65fc8ca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23a65fc8ca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1af29a891c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1af29a891c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1af29a891c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1af29a891c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1af29a891c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1af29a891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youtube.com/watch?v=i7TBx1Fp8q0" TargetMode="External"/><Relationship Id="rId4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youtube.com/watch?v=sxjeRJ7NX1c" TargetMode="External"/><Relationship Id="rId4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838200" y="650175"/>
            <a:ext cx="8155500" cy="243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580"/>
              <a:t>CS60092 Information Retrieval Project </a:t>
            </a:r>
            <a:endParaRPr sz="3580"/>
          </a:p>
        </p:txBody>
      </p:sp>
      <p:sp>
        <p:nvSpPr>
          <p:cNvPr id="86" name="Google Shape;86;p13"/>
          <p:cNvSpPr txBox="1"/>
          <p:nvPr>
            <p:ph idx="4294967295" type="subTitle"/>
          </p:nvPr>
        </p:nvSpPr>
        <p:spPr>
          <a:xfrm>
            <a:off x="587163" y="2432325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b="1" lang="en-GB" sz="2442" u="sng">
                <a:solidFill>
                  <a:schemeClr val="lt1"/>
                </a:solidFill>
              </a:rPr>
              <a:t>Title : </a:t>
            </a:r>
            <a:r>
              <a:rPr b="1" lang="en-GB" sz="2442" u="sng">
                <a:solidFill>
                  <a:schemeClr val="lt1"/>
                </a:solidFill>
              </a:rPr>
              <a:t>Evidence Retrieval for fact verification</a:t>
            </a:r>
            <a:endParaRPr b="1" sz="2442" u="sng">
              <a:solidFill>
                <a:schemeClr val="lt1"/>
              </a:solidFill>
            </a:endParaRPr>
          </a:p>
        </p:txBody>
      </p:sp>
      <p:sp>
        <p:nvSpPr>
          <p:cNvPr id="87" name="Google Shape;87;p13"/>
          <p:cNvSpPr txBox="1"/>
          <p:nvPr>
            <p:ph idx="4294967295" type="subTitle"/>
          </p:nvPr>
        </p:nvSpPr>
        <p:spPr>
          <a:xfrm>
            <a:off x="3371850" y="3240825"/>
            <a:ext cx="4975200" cy="15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n-GB" sz="1670" u="sng">
                <a:solidFill>
                  <a:schemeClr val="lt1"/>
                </a:solidFill>
              </a:rPr>
              <a:t>Members: </a:t>
            </a:r>
            <a:endParaRPr b="1" sz="1670" u="sng">
              <a:solidFill>
                <a:schemeClr val="lt1"/>
              </a:solidFill>
            </a:endParaRPr>
          </a:p>
          <a:p>
            <a:pPr indent="-334645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70"/>
              <a:buChar char="●"/>
            </a:pPr>
            <a:r>
              <a:rPr lang="en-GB" sz="1670">
                <a:solidFill>
                  <a:schemeClr val="lt1"/>
                </a:solidFill>
              </a:rPr>
              <a:t>Agnibha Sinha (20EC10001)</a:t>
            </a:r>
            <a:endParaRPr sz="1670">
              <a:solidFill>
                <a:schemeClr val="lt1"/>
              </a:solidFill>
            </a:endParaRPr>
          </a:p>
          <a:p>
            <a:pPr indent="-33464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70"/>
              <a:buChar char="●"/>
            </a:pPr>
            <a:r>
              <a:rPr lang="en-GB" sz="1670">
                <a:solidFill>
                  <a:schemeClr val="lt1"/>
                </a:solidFill>
              </a:rPr>
              <a:t>Daksh Varshney (20EC10025)</a:t>
            </a:r>
            <a:endParaRPr sz="1670">
              <a:solidFill>
                <a:schemeClr val="lt1"/>
              </a:solidFill>
            </a:endParaRPr>
          </a:p>
          <a:p>
            <a:pPr indent="-33464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70"/>
              <a:buChar char="●"/>
            </a:pPr>
            <a:r>
              <a:rPr lang="en-GB" sz="1670">
                <a:solidFill>
                  <a:schemeClr val="lt1"/>
                </a:solidFill>
              </a:rPr>
              <a:t>Dhruv Rathi (20EC10098)</a:t>
            </a:r>
            <a:endParaRPr sz="1670">
              <a:solidFill>
                <a:schemeClr val="lt1"/>
              </a:solidFill>
            </a:endParaRPr>
          </a:p>
          <a:p>
            <a:pPr indent="-33464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70"/>
              <a:buChar char="●"/>
            </a:pPr>
            <a:r>
              <a:rPr lang="en-GB" sz="1670">
                <a:solidFill>
                  <a:schemeClr val="lt1"/>
                </a:solidFill>
              </a:rPr>
              <a:t>Kaushal Jadhav (20EC30019)</a:t>
            </a:r>
            <a:endParaRPr sz="167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What we learnt in this project?</a:t>
            </a:r>
            <a:endParaRPr b="1"/>
          </a:p>
        </p:txBody>
      </p:sp>
      <p:grpSp>
        <p:nvGrpSpPr>
          <p:cNvPr id="215" name="Google Shape;215;p22"/>
          <p:cNvGrpSpPr/>
          <p:nvPr/>
        </p:nvGrpSpPr>
        <p:grpSpPr>
          <a:xfrm>
            <a:off x="4655350" y="970707"/>
            <a:ext cx="3896729" cy="747300"/>
            <a:chOff x="4530625" y="1206568"/>
            <a:chExt cx="3896729" cy="747300"/>
          </a:xfrm>
        </p:grpSpPr>
        <p:cxnSp>
          <p:nvCxnSpPr>
            <p:cNvPr id="216" name="Google Shape;216;p22"/>
            <p:cNvCxnSpPr/>
            <p:nvPr/>
          </p:nvCxnSpPr>
          <p:spPr>
            <a:xfrm>
              <a:off x="4530625" y="1582195"/>
              <a:ext cx="1652700" cy="0"/>
            </a:xfrm>
            <a:prstGeom prst="straightConnector1">
              <a:avLst/>
            </a:prstGeom>
            <a:noFill/>
            <a:ln cap="flat" cmpd="sng" w="9525">
              <a:solidFill>
                <a:srgbClr val="BDBDB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17" name="Google Shape;217;p22"/>
            <p:cNvSpPr/>
            <p:nvPr/>
          </p:nvSpPr>
          <p:spPr>
            <a:xfrm>
              <a:off x="6014671" y="1481782"/>
              <a:ext cx="198600" cy="198300"/>
            </a:xfrm>
            <a:prstGeom prst="ellipse">
              <a:avLst/>
            </a:prstGeom>
            <a:solidFill>
              <a:srgbClr val="AC1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2"/>
            <p:cNvSpPr txBox="1"/>
            <p:nvPr/>
          </p:nvSpPr>
          <p:spPr>
            <a:xfrm>
              <a:off x="5990215" y="1423765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19" name="Google Shape;219;p22"/>
            <p:cNvSpPr txBox="1"/>
            <p:nvPr/>
          </p:nvSpPr>
          <p:spPr>
            <a:xfrm>
              <a:off x="6300054" y="1206568"/>
              <a:ext cx="2127300" cy="74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latin typeface="Roboto"/>
                  <a:ea typeface="Roboto"/>
                  <a:cs typeface="Roboto"/>
                  <a:sym typeface="Roboto"/>
                </a:rPr>
                <a:t>Document Retrieval</a:t>
              </a:r>
              <a:endParaRPr b="1"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0" name="Google Shape;220;p22"/>
          <p:cNvGrpSpPr/>
          <p:nvPr/>
        </p:nvGrpSpPr>
        <p:grpSpPr>
          <a:xfrm>
            <a:off x="5189175" y="1903514"/>
            <a:ext cx="3362904" cy="747300"/>
            <a:chOff x="5064450" y="2086419"/>
            <a:chExt cx="3362904" cy="747300"/>
          </a:xfrm>
        </p:grpSpPr>
        <p:cxnSp>
          <p:nvCxnSpPr>
            <p:cNvPr id="221" name="Google Shape;221;p22"/>
            <p:cNvCxnSpPr/>
            <p:nvPr/>
          </p:nvCxnSpPr>
          <p:spPr>
            <a:xfrm>
              <a:off x="5064450" y="2460069"/>
              <a:ext cx="1119000" cy="0"/>
            </a:xfrm>
            <a:prstGeom prst="straightConnector1">
              <a:avLst/>
            </a:prstGeom>
            <a:noFill/>
            <a:ln cap="flat" cmpd="sng" w="9525">
              <a:solidFill>
                <a:srgbClr val="BDBDB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2" name="Google Shape;222;p22"/>
            <p:cNvSpPr/>
            <p:nvPr/>
          </p:nvSpPr>
          <p:spPr>
            <a:xfrm>
              <a:off x="6014671" y="2353882"/>
              <a:ext cx="198600" cy="198300"/>
            </a:xfrm>
            <a:prstGeom prst="ellipse">
              <a:avLst/>
            </a:prstGeom>
            <a:solidFill>
              <a:srgbClr val="B612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2"/>
            <p:cNvSpPr txBox="1"/>
            <p:nvPr/>
          </p:nvSpPr>
          <p:spPr>
            <a:xfrm>
              <a:off x="5991690" y="2295028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24" name="Google Shape;224;p22"/>
            <p:cNvSpPr txBox="1"/>
            <p:nvPr/>
          </p:nvSpPr>
          <p:spPr>
            <a:xfrm>
              <a:off x="6300054" y="2086419"/>
              <a:ext cx="2127300" cy="74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latin typeface="Roboto"/>
                  <a:ea typeface="Roboto"/>
                  <a:cs typeface="Roboto"/>
                  <a:sym typeface="Roboto"/>
                </a:rPr>
                <a:t>Proper Documentation</a:t>
              </a:r>
              <a:endParaRPr b="1"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5" name="Google Shape;225;p22"/>
          <p:cNvGrpSpPr/>
          <p:nvPr/>
        </p:nvGrpSpPr>
        <p:grpSpPr>
          <a:xfrm>
            <a:off x="5698875" y="2982951"/>
            <a:ext cx="2853204" cy="747300"/>
            <a:chOff x="5574150" y="3083456"/>
            <a:chExt cx="2853204" cy="747300"/>
          </a:xfrm>
        </p:grpSpPr>
        <p:cxnSp>
          <p:nvCxnSpPr>
            <p:cNvPr id="226" name="Google Shape;226;p22"/>
            <p:cNvCxnSpPr/>
            <p:nvPr/>
          </p:nvCxnSpPr>
          <p:spPr>
            <a:xfrm>
              <a:off x="5574150" y="3449448"/>
              <a:ext cx="609300" cy="0"/>
            </a:xfrm>
            <a:prstGeom prst="straightConnector1">
              <a:avLst/>
            </a:prstGeom>
            <a:noFill/>
            <a:ln cap="flat" cmpd="sng" w="9525">
              <a:solidFill>
                <a:srgbClr val="BDBDB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7" name="Google Shape;227;p22"/>
            <p:cNvSpPr/>
            <p:nvPr/>
          </p:nvSpPr>
          <p:spPr>
            <a:xfrm>
              <a:off x="6014671" y="3349032"/>
              <a:ext cx="198600" cy="198300"/>
            </a:xfrm>
            <a:prstGeom prst="ellipse">
              <a:avLst/>
            </a:prstGeom>
            <a:solidFill>
              <a:srgbClr val="E116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2"/>
            <p:cNvSpPr txBox="1"/>
            <p:nvPr/>
          </p:nvSpPr>
          <p:spPr>
            <a:xfrm>
              <a:off x="5991690" y="3291115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29" name="Google Shape;229;p22"/>
            <p:cNvSpPr txBox="1"/>
            <p:nvPr/>
          </p:nvSpPr>
          <p:spPr>
            <a:xfrm>
              <a:off x="6300054" y="3083456"/>
              <a:ext cx="2127300" cy="74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latin typeface="Roboto"/>
                  <a:ea typeface="Roboto"/>
                  <a:cs typeface="Roboto"/>
                  <a:sym typeface="Roboto"/>
                </a:rPr>
                <a:t>Teamwork</a:t>
              </a:r>
              <a:endParaRPr b="1"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0" name="Google Shape;230;p22"/>
          <p:cNvGrpSpPr/>
          <p:nvPr/>
        </p:nvGrpSpPr>
        <p:grpSpPr>
          <a:xfrm>
            <a:off x="136550" y="1684197"/>
            <a:ext cx="3859675" cy="747303"/>
            <a:chOff x="353150" y="1884747"/>
            <a:chExt cx="3859675" cy="747303"/>
          </a:xfrm>
        </p:grpSpPr>
        <p:cxnSp>
          <p:nvCxnSpPr>
            <p:cNvPr id="231" name="Google Shape;231;p22"/>
            <p:cNvCxnSpPr/>
            <p:nvPr/>
          </p:nvCxnSpPr>
          <p:spPr>
            <a:xfrm rot="10800000">
              <a:off x="2921325" y="2046050"/>
              <a:ext cx="1291500" cy="0"/>
            </a:xfrm>
            <a:prstGeom prst="straightConnector1">
              <a:avLst/>
            </a:prstGeom>
            <a:noFill/>
            <a:ln cap="flat" cmpd="sng" w="9525">
              <a:solidFill>
                <a:srgbClr val="BDBDB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32" name="Google Shape;232;p22"/>
            <p:cNvSpPr/>
            <p:nvPr/>
          </p:nvSpPr>
          <p:spPr>
            <a:xfrm>
              <a:off x="2874851" y="1943786"/>
              <a:ext cx="198600" cy="198300"/>
            </a:xfrm>
            <a:prstGeom prst="ellipse">
              <a:avLst/>
            </a:prstGeom>
            <a:solidFill>
              <a:srgbClr val="AC1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2"/>
            <p:cNvSpPr txBox="1"/>
            <p:nvPr/>
          </p:nvSpPr>
          <p:spPr>
            <a:xfrm>
              <a:off x="2849841" y="1884747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34" name="Google Shape;234;p22"/>
            <p:cNvSpPr txBox="1"/>
            <p:nvPr/>
          </p:nvSpPr>
          <p:spPr>
            <a:xfrm>
              <a:off x="353150" y="1884750"/>
              <a:ext cx="2392200" cy="74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latin typeface="Roboto"/>
                  <a:ea typeface="Roboto"/>
                  <a:cs typeface="Roboto"/>
                  <a:sym typeface="Roboto"/>
                </a:rPr>
                <a:t>Fact Verification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just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5" name="Google Shape;235;p22"/>
          <p:cNvGrpSpPr/>
          <p:nvPr/>
        </p:nvGrpSpPr>
        <p:grpSpPr>
          <a:xfrm>
            <a:off x="186294" y="2389403"/>
            <a:ext cx="3362844" cy="747300"/>
            <a:chOff x="270115" y="2507615"/>
            <a:chExt cx="3495680" cy="747300"/>
          </a:xfrm>
        </p:grpSpPr>
        <p:cxnSp>
          <p:nvCxnSpPr>
            <p:cNvPr id="236" name="Google Shape;236;p22"/>
            <p:cNvCxnSpPr/>
            <p:nvPr/>
          </p:nvCxnSpPr>
          <p:spPr>
            <a:xfrm rot="10800000">
              <a:off x="2915895" y="2881250"/>
              <a:ext cx="849900" cy="0"/>
            </a:xfrm>
            <a:prstGeom prst="straightConnector1">
              <a:avLst/>
            </a:prstGeom>
            <a:noFill/>
            <a:ln cap="flat" cmpd="sng" w="9525">
              <a:solidFill>
                <a:srgbClr val="BDBDB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37" name="Google Shape;237;p22"/>
            <p:cNvSpPr/>
            <p:nvPr/>
          </p:nvSpPr>
          <p:spPr>
            <a:xfrm>
              <a:off x="2874851" y="2780836"/>
              <a:ext cx="198600" cy="198300"/>
            </a:xfrm>
            <a:prstGeom prst="ellipse">
              <a:avLst/>
            </a:prstGeom>
            <a:solidFill>
              <a:srgbClr val="C413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2"/>
            <p:cNvSpPr txBox="1"/>
            <p:nvPr/>
          </p:nvSpPr>
          <p:spPr>
            <a:xfrm>
              <a:off x="2849841" y="2724795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39" name="Google Shape;239;p22"/>
            <p:cNvSpPr txBox="1"/>
            <p:nvPr/>
          </p:nvSpPr>
          <p:spPr>
            <a:xfrm>
              <a:off x="270115" y="2507615"/>
              <a:ext cx="2522100" cy="74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latin typeface="Roboto"/>
                  <a:ea typeface="Roboto"/>
                  <a:cs typeface="Roboto"/>
                  <a:sym typeface="Roboto"/>
                </a:rPr>
                <a:t>Analysing Research Papers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0" name="Google Shape;240;p22"/>
          <p:cNvGrpSpPr/>
          <p:nvPr/>
        </p:nvGrpSpPr>
        <p:grpSpPr>
          <a:xfrm>
            <a:off x="2741209" y="1095552"/>
            <a:ext cx="3509178" cy="3257208"/>
            <a:chOff x="3318063" y="1368287"/>
            <a:chExt cx="2408000" cy="2993482"/>
          </a:xfrm>
        </p:grpSpPr>
        <p:sp>
          <p:nvSpPr>
            <p:cNvPr id="241" name="Google Shape;241;p22"/>
            <p:cNvSpPr/>
            <p:nvPr/>
          </p:nvSpPr>
          <p:spPr>
            <a:xfrm>
              <a:off x="3595785" y="2775241"/>
              <a:ext cx="1853168" cy="919151"/>
            </a:xfrm>
            <a:custGeom>
              <a:rect b="b" l="l" r="r" t="t"/>
              <a:pathLst>
                <a:path extrusionOk="0" h="12970" w="39012">
                  <a:moveTo>
                    <a:pt x="0" y="5914"/>
                  </a:moveTo>
                  <a:lnTo>
                    <a:pt x="19531" y="12970"/>
                  </a:lnTo>
                  <a:lnTo>
                    <a:pt x="39012" y="5914"/>
                  </a:lnTo>
                  <a:lnTo>
                    <a:pt x="195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242" name="Google Shape;242;p22"/>
            <p:cNvSpPr/>
            <p:nvPr/>
          </p:nvSpPr>
          <p:spPr>
            <a:xfrm>
              <a:off x="3318063" y="3194383"/>
              <a:ext cx="1203867" cy="1167385"/>
            </a:xfrm>
            <a:custGeom>
              <a:rect b="b" l="l" r="r" t="t"/>
              <a:pathLst>
                <a:path extrusionOk="0" h="20822" w="31954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rgbClr val="840D35"/>
            </a:solidFill>
            <a:ln>
              <a:noFill/>
            </a:ln>
          </p:spPr>
        </p:sp>
        <p:sp>
          <p:nvSpPr>
            <p:cNvPr id="243" name="Google Shape;243;p22"/>
            <p:cNvSpPr/>
            <p:nvPr/>
          </p:nvSpPr>
          <p:spPr>
            <a:xfrm flipH="1">
              <a:off x="4522196" y="3194383"/>
              <a:ext cx="1203867" cy="1167385"/>
            </a:xfrm>
            <a:custGeom>
              <a:rect b="b" l="l" r="r" t="t"/>
              <a:pathLst>
                <a:path extrusionOk="0" h="20822" w="31954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rgbClr val="E1165A"/>
            </a:solidFill>
            <a:ln>
              <a:noFill/>
            </a:ln>
          </p:spPr>
        </p:sp>
        <p:sp>
          <p:nvSpPr>
            <p:cNvPr id="244" name="Google Shape;244;p22"/>
            <p:cNvSpPr/>
            <p:nvPr/>
          </p:nvSpPr>
          <p:spPr>
            <a:xfrm>
              <a:off x="3844034" y="2401368"/>
              <a:ext cx="1356545" cy="672851"/>
            </a:xfrm>
            <a:custGeom>
              <a:rect b="b" l="l" r="r" t="t"/>
              <a:pathLst>
                <a:path extrusionOk="0" h="12970" w="39012">
                  <a:moveTo>
                    <a:pt x="0" y="5914"/>
                  </a:moveTo>
                  <a:lnTo>
                    <a:pt x="19531" y="12970"/>
                  </a:lnTo>
                  <a:lnTo>
                    <a:pt x="39012" y="5914"/>
                  </a:lnTo>
                  <a:lnTo>
                    <a:pt x="195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245" name="Google Shape;245;p22"/>
            <p:cNvSpPr/>
            <p:nvPr/>
          </p:nvSpPr>
          <p:spPr>
            <a:xfrm>
              <a:off x="3930892" y="2272397"/>
              <a:ext cx="1175304" cy="581421"/>
            </a:xfrm>
            <a:custGeom>
              <a:rect b="b" l="l" r="r" t="t"/>
              <a:pathLst>
                <a:path extrusionOk="0" h="16300" w="49248">
                  <a:moveTo>
                    <a:pt x="0" y="7554"/>
                  </a:moveTo>
                  <a:lnTo>
                    <a:pt x="24649" y="16300"/>
                  </a:lnTo>
                  <a:lnTo>
                    <a:pt x="49248" y="7604"/>
                  </a:lnTo>
                  <a:lnTo>
                    <a:pt x="24599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246" name="Google Shape;246;p22"/>
            <p:cNvSpPr/>
            <p:nvPr/>
          </p:nvSpPr>
          <p:spPr>
            <a:xfrm>
              <a:off x="4052837" y="2081437"/>
              <a:ext cx="931314" cy="460727"/>
            </a:xfrm>
            <a:custGeom>
              <a:rect b="b" l="l" r="r" t="t"/>
              <a:pathLst>
                <a:path extrusionOk="0" h="12970" w="39012">
                  <a:moveTo>
                    <a:pt x="0" y="5914"/>
                  </a:moveTo>
                  <a:lnTo>
                    <a:pt x="19531" y="12970"/>
                  </a:lnTo>
                  <a:lnTo>
                    <a:pt x="39012" y="5914"/>
                  </a:lnTo>
                  <a:lnTo>
                    <a:pt x="195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247" name="Google Shape;247;p22"/>
            <p:cNvSpPr/>
            <p:nvPr/>
          </p:nvSpPr>
          <p:spPr>
            <a:xfrm>
              <a:off x="4233144" y="1787006"/>
              <a:ext cx="573183" cy="289305"/>
            </a:xfrm>
            <a:custGeom>
              <a:rect b="b" l="l" r="r" t="t"/>
              <a:pathLst>
                <a:path extrusionOk="0" h="8150" w="24053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248" name="Google Shape;248;p22"/>
            <p:cNvSpPr/>
            <p:nvPr/>
          </p:nvSpPr>
          <p:spPr>
            <a:xfrm>
              <a:off x="3640743" y="2708179"/>
              <a:ext cx="881371" cy="854431"/>
            </a:xfrm>
            <a:custGeom>
              <a:rect b="b" l="l" r="r" t="t"/>
              <a:pathLst>
                <a:path extrusionOk="0" h="20822" w="31954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rgbClr val="840D35"/>
            </a:solidFill>
            <a:ln>
              <a:noFill/>
            </a:ln>
          </p:spPr>
        </p:sp>
        <p:sp>
          <p:nvSpPr>
            <p:cNvPr id="249" name="Google Shape;249;p22"/>
            <p:cNvSpPr/>
            <p:nvPr/>
          </p:nvSpPr>
          <p:spPr>
            <a:xfrm>
              <a:off x="3964720" y="2291507"/>
              <a:ext cx="555203" cy="453658"/>
            </a:xfrm>
            <a:custGeom>
              <a:rect b="b" l="l" r="r" t="t"/>
              <a:pathLst>
                <a:path extrusionOk="0" h="12771" w="23257">
                  <a:moveTo>
                    <a:pt x="3727" y="0"/>
                  </a:moveTo>
                  <a:lnTo>
                    <a:pt x="0" y="4522"/>
                  </a:lnTo>
                  <a:lnTo>
                    <a:pt x="23257" y="12771"/>
                  </a:lnTo>
                  <a:lnTo>
                    <a:pt x="23257" y="7056"/>
                  </a:lnTo>
                  <a:close/>
                </a:path>
              </a:pathLst>
            </a:custGeom>
            <a:gradFill>
              <a:gsLst>
                <a:gs pos="0">
                  <a:srgbClr val="FFCA37"/>
                </a:gs>
                <a:gs pos="100000">
                  <a:srgbClr val="AD8107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250" name="Google Shape;250;p22"/>
            <p:cNvSpPr/>
            <p:nvPr/>
          </p:nvSpPr>
          <p:spPr>
            <a:xfrm flipH="1">
              <a:off x="4518736" y="2291507"/>
              <a:ext cx="555203" cy="453658"/>
            </a:xfrm>
            <a:custGeom>
              <a:rect b="b" l="l" r="r" t="t"/>
              <a:pathLst>
                <a:path extrusionOk="0" h="12771" w="23257">
                  <a:moveTo>
                    <a:pt x="3727" y="0"/>
                  </a:moveTo>
                  <a:lnTo>
                    <a:pt x="0" y="4522"/>
                  </a:lnTo>
                  <a:lnTo>
                    <a:pt x="23257" y="12771"/>
                  </a:lnTo>
                  <a:lnTo>
                    <a:pt x="23257" y="7056"/>
                  </a:lnTo>
                  <a:close/>
                </a:path>
              </a:pathLst>
            </a:custGeom>
            <a:solidFill>
              <a:srgbClr val="F4B400"/>
            </a:solidFill>
            <a:ln>
              <a:noFill/>
            </a:ln>
          </p:spPr>
        </p:sp>
        <p:sp>
          <p:nvSpPr>
            <p:cNvPr id="251" name="Google Shape;251;p22"/>
            <p:cNvSpPr/>
            <p:nvPr/>
          </p:nvSpPr>
          <p:spPr>
            <a:xfrm>
              <a:off x="4084537" y="1922553"/>
              <a:ext cx="435387" cy="501365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840D35"/>
            </a:solidFill>
            <a:ln>
              <a:noFill/>
            </a:ln>
          </p:spPr>
        </p:sp>
        <p:sp>
          <p:nvSpPr>
            <p:cNvPr id="252" name="Google Shape;252;p22"/>
            <p:cNvSpPr/>
            <p:nvPr/>
          </p:nvSpPr>
          <p:spPr>
            <a:xfrm flipH="1">
              <a:off x="4518735" y="1922553"/>
              <a:ext cx="435387" cy="501365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AC1145"/>
            </a:solidFill>
            <a:ln>
              <a:noFill/>
            </a:ln>
          </p:spPr>
        </p:sp>
        <p:sp>
          <p:nvSpPr>
            <p:cNvPr id="253" name="Google Shape;253;p22"/>
            <p:cNvSpPr/>
            <p:nvPr/>
          </p:nvSpPr>
          <p:spPr>
            <a:xfrm>
              <a:off x="4266040" y="1368287"/>
              <a:ext cx="253884" cy="593119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840D35"/>
            </a:solidFill>
            <a:ln>
              <a:noFill/>
            </a:ln>
          </p:spPr>
        </p:sp>
        <p:sp>
          <p:nvSpPr>
            <p:cNvPr id="254" name="Google Shape;254;p22"/>
            <p:cNvSpPr/>
            <p:nvPr/>
          </p:nvSpPr>
          <p:spPr>
            <a:xfrm flipH="1">
              <a:off x="4518734" y="1368287"/>
              <a:ext cx="253884" cy="593119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AC1145"/>
            </a:solidFill>
            <a:ln>
              <a:noFill/>
            </a:ln>
          </p:spPr>
        </p:sp>
        <p:sp>
          <p:nvSpPr>
            <p:cNvPr id="255" name="Google Shape;255;p22"/>
            <p:cNvSpPr/>
            <p:nvPr/>
          </p:nvSpPr>
          <p:spPr>
            <a:xfrm>
              <a:off x="3877348" y="2290728"/>
              <a:ext cx="642683" cy="657851"/>
            </a:xfrm>
            <a:custGeom>
              <a:rect b="b" l="l" r="r" t="t"/>
              <a:pathLst>
                <a:path extrusionOk="0" h="46623" w="65016">
                  <a:moveTo>
                    <a:pt x="17858" y="0"/>
                  </a:moveTo>
                  <a:lnTo>
                    <a:pt x="0" y="22135"/>
                  </a:lnTo>
                  <a:lnTo>
                    <a:pt x="65016" y="46623"/>
                  </a:lnTo>
                  <a:lnTo>
                    <a:pt x="65016" y="17537"/>
                  </a:lnTo>
                  <a:close/>
                </a:path>
              </a:pathLst>
            </a:custGeom>
            <a:solidFill>
              <a:srgbClr val="840D35"/>
            </a:solidFill>
            <a:ln>
              <a:noFill/>
            </a:ln>
          </p:spPr>
        </p:sp>
        <p:sp>
          <p:nvSpPr>
            <p:cNvPr id="256" name="Google Shape;256;p22"/>
            <p:cNvSpPr/>
            <p:nvPr/>
          </p:nvSpPr>
          <p:spPr>
            <a:xfrm flipH="1">
              <a:off x="4518572" y="2291772"/>
              <a:ext cx="642683" cy="657851"/>
            </a:xfrm>
            <a:custGeom>
              <a:rect b="b" l="l" r="r" t="t"/>
              <a:pathLst>
                <a:path extrusionOk="0" h="46623" w="65016">
                  <a:moveTo>
                    <a:pt x="17858" y="0"/>
                  </a:moveTo>
                  <a:lnTo>
                    <a:pt x="0" y="22135"/>
                  </a:lnTo>
                  <a:lnTo>
                    <a:pt x="65016" y="46623"/>
                  </a:lnTo>
                  <a:lnTo>
                    <a:pt x="65016" y="17537"/>
                  </a:lnTo>
                  <a:close/>
                </a:path>
              </a:pathLst>
            </a:custGeom>
            <a:solidFill>
              <a:srgbClr val="B61249"/>
            </a:solidFill>
            <a:ln>
              <a:noFill/>
            </a:ln>
          </p:spPr>
        </p:sp>
        <p:sp>
          <p:nvSpPr>
            <p:cNvPr id="257" name="Google Shape;257;p22"/>
            <p:cNvSpPr/>
            <p:nvPr/>
          </p:nvSpPr>
          <p:spPr>
            <a:xfrm flipH="1">
              <a:off x="4522009" y="2708179"/>
              <a:ext cx="881371" cy="854431"/>
            </a:xfrm>
            <a:custGeom>
              <a:rect b="b" l="l" r="r" t="t"/>
              <a:pathLst>
                <a:path extrusionOk="0" h="20822" w="31954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rgbClr val="C4134E"/>
            </a:solidFill>
            <a:ln>
              <a:noFill/>
            </a:ln>
          </p:spPr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3"/>
          <p:cNvSpPr txBox="1"/>
          <p:nvPr>
            <p:ph type="title"/>
          </p:nvPr>
        </p:nvSpPr>
        <p:spPr>
          <a:xfrm>
            <a:off x="3276600" y="1625600"/>
            <a:ext cx="2701800" cy="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3800"/>
              <a:t>Thank You</a:t>
            </a:r>
            <a:endParaRPr b="1" sz="3800"/>
          </a:p>
        </p:txBody>
      </p:sp>
      <p:sp>
        <p:nvSpPr>
          <p:cNvPr id="263" name="Google Shape;263;p23"/>
          <p:cNvSpPr txBox="1"/>
          <p:nvPr>
            <p:ph idx="1" type="body"/>
          </p:nvPr>
        </p:nvSpPr>
        <p:spPr>
          <a:xfrm>
            <a:off x="2940300" y="2351300"/>
            <a:ext cx="33744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Now we are open to questions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Problem Statement</a:t>
            </a:r>
            <a:endParaRPr b="1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1153675"/>
            <a:ext cx="8520600" cy="4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Fact or claim verification is a two step process :</a:t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755375" y="2027725"/>
            <a:ext cx="2254500" cy="1203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5398300" y="2027850"/>
            <a:ext cx="2298900" cy="1203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755375" y="2386275"/>
            <a:ext cx="225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Evidence Retrieval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5398300" y="2386275"/>
            <a:ext cx="229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Claim</a:t>
            </a:r>
            <a:r>
              <a:rPr b="1" lang="en-GB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Verification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3119175" y="2496675"/>
            <a:ext cx="2130000" cy="24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 txBox="1"/>
          <p:nvPr>
            <p:ph idx="1" type="body"/>
          </p:nvPr>
        </p:nvSpPr>
        <p:spPr>
          <a:xfrm>
            <a:off x="420325" y="3692825"/>
            <a:ext cx="57084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In this project, we focus on the first step i.e. Evidence Retrieval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Google Shape;104;p15"/>
          <p:cNvCxnSpPr/>
          <p:nvPr/>
        </p:nvCxnSpPr>
        <p:spPr>
          <a:xfrm flipH="1" rot="-5400000">
            <a:off x="6794275" y="2424600"/>
            <a:ext cx="540900" cy="436500"/>
          </a:xfrm>
          <a:prstGeom prst="bentConnector2">
            <a:avLst/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5" name="Google Shape;105;p15"/>
          <p:cNvCxnSpPr>
            <a:endCxn id="106" idx="1"/>
          </p:cNvCxnSpPr>
          <p:nvPr/>
        </p:nvCxnSpPr>
        <p:spPr>
          <a:xfrm rot="-5400000">
            <a:off x="6794275" y="1891200"/>
            <a:ext cx="540900" cy="436500"/>
          </a:xfrm>
          <a:prstGeom prst="bentConnector2">
            <a:avLst/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7" name="Google Shape;10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FEVER Dataset Description</a:t>
            </a:r>
            <a:endParaRPr b="1"/>
          </a:p>
        </p:txBody>
      </p:sp>
      <p:sp>
        <p:nvSpPr>
          <p:cNvPr id="108" name="Google Shape;108;p15"/>
          <p:cNvSpPr txBox="1"/>
          <p:nvPr/>
        </p:nvSpPr>
        <p:spPr>
          <a:xfrm>
            <a:off x="2764125" y="1554700"/>
            <a:ext cx="229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Training Data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9" name="Google Shape;109;p15"/>
          <p:cNvCxnSpPr/>
          <p:nvPr/>
        </p:nvCxnSpPr>
        <p:spPr>
          <a:xfrm flipH="1" rot="10800000">
            <a:off x="3643675" y="2372350"/>
            <a:ext cx="366000" cy="1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0" name="Google Shape;110;p15"/>
          <p:cNvCxnSpPr/>
          <p:nvPr/>
        </p:nvCxnSpPr>
        <p:spPr>
          <a:xfrm flipH="1" rot="10800000">
            <a:off x="3643675" y="3288200"/>
            <a:ext cx="366000" cy="1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" name="Google Shape;111;p15"/>
          <p:cNvCxnSpPr/>
          <p:nvPr/>
        </p:nvCxnSpPr>
        <p:spPr>
          <a:xfrm flipH="1" rot="10800000">
            <a:off x="3643675" y="4204050"/>
            <a:ext cx="366000" cy="1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2" name="Google Shape;112;p15"/>
          <p:cNvCxnSpPr/>
          <p:nvPr/>
        </p:nvCxnSpPr>
        <p:spPr>
          <a:xfrm flipH="1" rot="10800000">
            <a:off x="3643675" y="1457950"/>
            <a:ext cx="366000" cy="1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3" name="Google Shape;113;p15"/>
          <p:cNvCxnSpPr>
            <a:stCxn id="114" idx="2"/>
          </p:cNvCxnSpPr>
          <p:nvPr/>
        </p:nvCxnSpPr>
        <p:spPr>
          <a:xfrm>
            <a:off x="893675" y="2827050"/>
            <a:ext cx="375000" cy="891600"/>
          </a:xfrm>
          <a:prstGeom prst="bentConnector2">
            <a:avLst/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5" name="Google Shape;115;p15"/>
          <p:cNvCxnSpPr>
            <a:stCxn id="114" idx="2"/>
          </p:cNvCxnSpPr>
          <p:nvPr/>
        </p:nvCxnSpPr>
        <p:spPr>
          <a:xfrm flipH="1" rot="10800000">
            <a:off x="893675" y="1899150"/>
            <a:ext cx="375000" cy="927900"/>
          </a:xfrm>
          <a:prstGeom prst="bentConnector2">
            <a:avLst/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4" name="Google Shape;114;p15"/>
          <p:cNvSpPr/>
          <p:nvPr/>
        </p:nvSpPr>
        <p:spPr>
          <a:xfrm rot="-5400000">
            <a:off x="-971425" y="2564400"/>
            <a:ext cx="3204900" cy="525300"/>
          </a:xfrm>
          <a:prstGeom prst="roundRect">
            <a:avLst>
              <a:gd fmla="val 16667" name="adj"/>
            </a:avLst>
          </a:prstGeom>
          <a:solidFill>
            <a:srgbClr val="0944A1"/>
          </a:solidFill>
          <a:ln cap="flat" cmpd="sng" w="9525">
            <a:solidFill>
              <a:srgbClr val="0944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FEVER DATASET</a:t>
            </a:r>
            <a:endParaRPr b="1"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5"/>
          <p:cNvSpPr/>
          <p:nvPr/>
        </p:nvSpPr>
        <p:spPr>
          <a:xfrm>
            <a:off x="1649675" y="1214088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0D5DDF"/>
          </a:solidFill>
          <a:ln cap="flat" cmpd="sng" w="9525">
            <a:solidFill>
              <a:srgbClr val="0D5D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id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5"/>
          <p:cNvSpPr/>
          <p:nvPr/>
        </p:nvSpPr>
        <p:spPr>
          <a:xfrm>
            <a:off x="1649675" y="2120388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0D5DDF"/>
          </a:solidFill>
          <a:ln cap="flat" cmpd="sng" w="9525">
            <a:solidFill>
              <a:srgbClr val="0D5D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label</a:t>
            </a:r>
            <a:endParaRPr b="1"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5"/>
          <p:cNvSpPr/>
          <p:nvPr/>
        </p:nvSpPr>
        <p:spPr>
          <a:xfrm>
            <a:off x="1649675" y="3025588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0D5DDF"/>
          </a:solidFill>
          <a:ln cap="flat" cmpd="sng" w="9525">
            <a:solidFill>
              <a:srgbClr val="0D5D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claim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5"/>
          <p:cNvSpPr/>
          <p:nvPr/>
        </p:nvSpPr>
        <p:spPr>
          <a:xfrm>
            <a:off x="1649675" y="3931888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0D5DDF"/>
          </a:solidFill>
          <a:ln cap="flat" cmpd="sng" w="9525">
            <a:solidFill>
              <a:srgbClr val="0D5D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evidence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0" name="Google Shape;120;p15"/>
          <p:cNvCxnSpPr>
            <a:endCxn id="116" idx="1"/>
          </p:cNvCxnSpPr>
          <p:nvPr/>
        </p:nvCxnSpPr>
        <p:spPr>
          <a:xfrm rot="-5400000">
            <a:off x="1227725" y="1517688"/>
            <a:ext cx="462900" cy="381000"/>
          </a:xfrm>
          <a:prstGeom prst="bentConnector2">
            <a:avLst/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1" name="Google Shape;121;p15"/>
          <p:cNvCxnSpPr>
            <a:endCxn id="117" idx="1"/>
          </p:cNvCxnSpPr>
          <p:nvPr/>
        </p:nvCxnSpPr>
        <p:spPr>
          <a:xfrm flipH="1" rot="-5400000">
            <a:off x="1237475" y="1970838"/>
            <a:ext cx="443400" cy="381000"/>
          </a:xfrm>
          <a:prstGeom prst="bentConnector2">
            <a:avLst/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2" name="Google Shape;122;p15"/>
          <p:cNvCxnSpPr>
            <a:stCxn id="118" idx="1"/>
          </p:cNvCxnSpPr>
          <p:nvPr/>
        </p:nvCxnSpPr>
        <p:spPr>
          <a:xfrm flipH="1">
            <a:off x="1268675" y="3288238"/>
            <a:ext cx="381000" cy="471000"/>
          </a:xfrm>
          <a:prstGeom prst="bentConnector2">
            <a:avLst/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3" name="Google Shape;123;p15"/>
          <p:cNvCxnSpPr>
            <a:stCxn id="119" idx="1"/>
          </p:cNvCxnSpPr>
          <p:nvPr/>
        </p:nvCxnSpPr>
        <p:spPr>
          <a:xfrm rot="10800000">
            <a:off x="1268675" y="3759238"/>
            <a:ext cx="381000" cy="435300"/>
          </a:xfrm>
          <a:prstGeom prst="bentConnector2">
            <a:avLst/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4" name="Google Shape;124;p15"/>
          <p:cNvSpPr/>
          <p:nvPr/>
        </p:nvSpPr>
        <p:spPr>
          <a:xfrm>
            <a:off x="4009675" y="1195900"/>
            <a:ext cx="2916000" cy="525300"/>
          </a:xfrm>
          <a:prstGeom prst="roundRect">
            <a:avLst>
              <a:gd fmla="val 16667" name="adj"/>
            </a:avLst>
          </a:prstGeom>
          <a:solidFill>
            <a:srgbClr val="0D5DDF"/>
          </a:solidFill>
          <a:ln cap="flat" cmpd="sng" w="9525">
            <a:solidFill>
              <a:srgbClr val="0D5D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 id of the claim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15"/>
          <p:cNvSpPr/>
          <p:nvPr/>
        </p:nvSpPr>
        <p:spPr>
          <a:xfrm>
            <a:off x="4009675" y="2110300"/>
            <a:ext cx="2916000" cy="525300"/>
          </a:xfrm>
          <a:prstGeom prst="roundRect">
            <a:avLst>
              <a:gd fmla="val 16667" name="adj"/>
            </a:avLst>
          </a:prstGeom>
          <a:solidFill>
            <a:srgbClr val="0D5DD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 annotated label for the claim.</a:t>
            </a:r>
            <a:r>
              <a:rPr b="1" lang="en-GB" sz="1200">
                <a:solidFill>
                  <a:schemeClr val="accent5"/>
                </a:solidFill>
                <a:latin typeface="Impact"/>
                <a:ea typeface="Impact"/>
                <a:cs typeface="Impact"/>
                <a:sym typeface="Impact"/>
              </a:rPr>
              <a:t> </a:t>
            </a:r>
            <a:endParaRPr b="1" sz="1200">
              <a:solidFill>
                <a:schemeClr val="accent5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6" name="Google Shape;126;p15"/>
          <p:cNvSpPr/>
          <p:nvPr/>
        </p:nvSpPr>
        <p:spPr>
          <a:xfrm>
            <a:off x="4009675" y="3026150"/>
            <a:ext cx="2916000" cy="525300"/>
          </a:xfrm>
          <a:prstGeom prst="roundRect">
            <a:avLst>
              <a:gd fmla="val 16667" name="adj"/>
            </a:avLst>
          </a:prstGeom>
          <a:solidFill>
            <a:srgbClr val="0D5DDF"/>
          </a:solidFill>
          <a:ln cap="flat" cmpd="sng" w="9525">
            <a:solidFill>
              <a:srgbClr val="0D5D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 text of the claim.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4009675" y="3942000"/>
            <a:ext cx="2916000" cy="525300"/>
          </a:xfrm>
          <a:prstGeom prst="roundRect">
            <a:avLst>
              <a:gd fmla="val 16667" name="adj"/>
            </a:avLst>
          </a:prstGeom>
          <a:solidFill>
            <a:srgbClr val="0D5DDF"/>
          </a:solidFill>
          <a:ln cap="flat" cmpd="sng" w="9525">
            <a:solidFill>
              <a:srgbClr val="0D5D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 list of evidence sets.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7282975" y="2178450"/>
            <a:ext cx="1582500" cy="3693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REFUTES</a:t>
            </a:r>
            <a:endParaRPr b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5"/>
          <p:cNvSpPr/>
          <p:nvPr/>
        </p:nvSpPr>
        <p:spPr>
          <a:xfrm>
            <a:off x="7282975" y="2736400"/>
            <a:ext cx="1582500" cy="3693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NOT ENOUGH INFO</a:t>
            </a:r>
            <a:endParaRPr b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7282975" y="1654350"/>
            <a:ext cx="1582500" cy="3693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SUPPORTS</a:t>
            </a:r>
            <a:endParaRPr b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0" name="Google Shape;130;p15"/>
          <p:cNvCxnSpPr/>
          <p:nvPr/>
        </p:nvCxnSpPr>
        <p:spPr>
          <a:xfrm flipH="1" rot="10800000">
            <a:off x="6920275" y="2372350"/>
            <a:ext cx="366000" cy="1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Workflow </a:t>
            </a:r>
            <a:endParaRPr b="1"/>
          </a:p>
        </p:txBody>
      </p:sp>
      <p:sp>
        <p:nvSpPr>
          <p:cNvPr id="136" name="Google Shape;136;p16"/>
          <p:cNvSpPr/>
          <p:nvPr/>
        </p:nvSpPr>
        <p:spPr>
          <a:xfrm flipH="1" rot="984884">
            <a:off x="6063278" y="2556505"/>
            <a:ext cx="1116820" cy="57901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6"/>
          <p:cNvSpPr/>
          <p:nvPr/>
        </p:nvSpPr>
        <p:spPr>
          <a:xfrm rot="-984884">
            <a:off x="5036629" y="2556505"/>
            <a:ext cx="1116820" cy="57901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6"/>
          <p:cNvSpPr/>
          <p:nvPr/>
        </p:nvSpPr>
        <p:spPr>
          <a:xfrm flipH="1" rot="984884">
            <a:off x="4005984" y="2556505"/>
            <a:ext cx="1116820" cy="57901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6"/>
          <p:cNvSpPr/>
          <p:nvPr/>
        </p:nvSpPr>
        <p:spPr>
          <a:xfrm rot="-984884">
            <a:off x="2983463" y="2556505"/>
            <a:ext cx="1116820" cy="57901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6"/>
          <p:cNvSpPr/>
          <p:nvPr/>
        </p:nvSpPr>
        <p:spPr>
          <a:xfrm flipH="1" rot="984884">
            <a:off x="1952807" y="2556505"/>
            <a:ext cx="1116820" cy="57901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1" name="Google Shape;141;p16"/>
          <p:cNvGrpSpPr/>
          <p:nvPr/>
        </p:nvGrpSpPr>
        <p:grpSpPr>
          <a:xfrm>
            <a:off x="2177540" y="2617313"/>
            <a:ext cx="1712707" cy="1230715"/>
            <a:chOff x="2114740" y="2543425"/>
            <a:chExt cx="1712707" cy="1230715"/>
          </a:xfrm>
        </p:grpSpPr>
        <p:sp>
          <p:nvSpPr>
            <p:cNvPr id="142" name="Google Shape;142;p16"/>
            <p:cNvSpPr txBox="1"/>
            <p:nvPr/>
          </p:nvSpPr>
          <p:spPr>
            <a:xfrm>
              <a:off x="2114748" y="2737213"/>
              <a:ext cx="17127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-GB" sz="1200">
                  <a:solidFill>
                    <a:srgbClr val="AC1145"/>
                  </a:solidFill>
                  <a:latin typeface="Roboto"/>
                  <a:ea typeface="Roboto"/>
                  <a:cs typeface="Roboto"/>
                  <a:sym typeface="Roboto"/>
                </a:rPr>
                <a:t>Tokenization</a:t>
              </a:r>
              <a:endParaRPr b="1" sz="1200">
                <a:solidFill>
                  <a:srgbClr val="AC114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3" name="Google Shape;143;p16"/>
            <p:cNvSpPr/>
            <p:nvPr/>
          </p:nvSpPr>
          <p:spPr>
            <a:xfrm rot="-1789476">
              <a:off x="2888080" y="2572699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AC114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2114740" y="3070640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AC1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6"/>
            <p:cNvSpPr txBox="1"/>
            <p:nvPr/>
          </p:nvSpPr>
          <p:spPr>
            <a:xfrm>
              <a:off x="2158990" y="3107840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We tokenized the claim using nltk tokenizer and removed stop words and stored it in a csv</a:t>
              </a:r>
              <a:endParaRPr sz="800">
                <a:solidFill>
                  <a:srgbClr val="FFFFFF"/>
                </a:solidFill>
              </a:endParaRPr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2926090" y="3005991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AC1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" name="Google Shape;147;p16"/>
          <p:cNvGrpSpPr/>
          <p:nvPr/>
        </p:nvGrpSpPr>
        <p:grpSpPr>
          <a:xfrm>
            <a:off x="1088050" y="1295457"/>
            <a:ext cx="1764900" cy="1246754"/>
            <a:chOff x="1020645" y="1221570"/>
            <a:chExt cx="1764900" cy="1246754"/>
          </a:xfrm>
        </p:grpSpPr>
        <p:sp>
          <p:nvSpPr>
            <p:cNvPr id="148" name="Google Shape;148;p16"/>
            <p:cNvSpPr/>
            <p:nvPr/>
          </p:nvSpPr>
          <p:spPr>
            <a:xfrm>
              <a:off x="1072790" y="1221570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AC1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6"/>
            <p:cNvSpPr txBox="1"/>
            <p:nvPr/>
          </p:nvSpPr>
          <p:spPr>
            <a:xfrm>
              <a:off x="1020645" y="1986913"/>
              <a:ext cx="1764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-GB" sz="1200">
                  <a:solidFill>
                    <a:srgbClr val="AC1145"/>
                  </a:solidFill>
                  <a:latin typeface="Roboto"/>
                  <a:ea typeface="Roboto"/>
                  <a:cs typeface="Roboto"/>
                  <a:sym typeface="Roboto"/>
                </a:rPr>
                <a:t>Data Preprocessing</a:t>
              </a:r>
              <a:endParaRPr b="1" sz="1200">
                <a:solidFill>
                  <a:srgbClr val="AC114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0" name="Google Shape;150;p16"/>
            <p:cNvSpPr/>
            <p:nvPr/>
          </p:nvSpPr>
          <p:spPr>
            <a:xfrm rot="10800000">
              <a:off x="1884115" y="1920663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AC1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6"/>
            <p:cNvSpPr txBox="1"/>
            <p:nvPr/>
          </p:nvSpPr>
          <p:spPr>
            <a:xfrm>
              <a:off x="1117040" y="1258770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We removed the evidences which had the label not enough info</a:t>
              </a:r>
              <a:endParaRPr sz="800">
                <a:solidFill>
                  <a:srgbClr val="FFFFFF"/>
                </a:solidFill>
              </a:endParaRPr>
            </a:p>
          </p:txBody>
        </p:sp>
        <p:sp>
          <p:nvSpPr>
            <p:cNvPr id="152" name="Google Shape;152;p16"/>
            <p:cNvSpPr/>
            <p:nvPr/>
          </p:nvSpPr>
          <p:spPr>
            <a:xfrm rot="-1789476">
              <a:off x="1846080" y="2278597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AC114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" name="Google Shape;153;p16"/>
          <p:cNvSpPr/>
          <p:nvPr/>
        </p:nvSpPr>
        <p:spPr>
          <a:xfrm rot="-1789476">
            <a:off x="3962080" y="2352462"/>
            <a:ext cx="160451" cy="160451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AC11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6"/>
          <p:cNvSpPr/>
          <p:nvPr/>
        </p:nvSpPr>
        <p:spPr>
          <a:xfrm rot="-1789476">
            <a:off x="5001567" y="2646587"/>
            <a:ext cx="160451" cy="160451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AC11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6"/>
          <p:cNvSpPr/>
          <p:nvPr/>
        </p:nvSpPr>
        <p:spPr>
          <a:xfrm rot="-1789476">
            <a:off x="6029630" y="2352462"/>
            <a:ext cx="160451" cy="160451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AC11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6"/>
          <p:cNvSpPr/>
          <p:nvPr/>
        </p:nvSpPr>
        <p:spPr>
          <a:xfrm rot="-1789476">
            <a:off x="7054480" y="2646587"/>
            <a:ext cx="160451" cy="160451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AC11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7" name="Google Shape;157;p16"/>
          <p:cNvGrpSpPr/>
          <p:nvPr/>
        </p:nvGrpSpPr>
        <p:grpSpPr>
          <a:xfrm>
            <a:off x="4234940" y="2617313"/>
            <a:ext cx="1712707" cy="1230715"/>
            <a:chOff x="2114740" y="2543425"/>
            <a:chExt cx="1712707" cy="1230715"/>
          </a:xfrm>
        </p:grpSpPr>
        <p:sp>
          <p:nvSpPr>
            <p:cNvPr id="158" name="Google Shape;158;p16"/>
            <p:cNvSpPr txBox="1"/>
            <p:nvPr/>
          </p:nvSpPr>
          <p:spPr>
            <a:xfrm>
              <a:off x="2114748" y="2737213"/>
              <a:ext cx="17127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-GB" sz="1200">
                  <a:solidFill>
                    <a:srgbClr val="AC1145"/>
                  </a:solidFill>
                  <a:latin typeface="Roboto"/>
                  <a:ea typeface="Roboto"/>
                  <a:cs typeface="Roboto"/>
                  <a:sym typeface="Roboto"/>
                </a:rPr>
                <a:t>Document Retrieval</a:t>
              </a:r>
              <a:endParaRPr b="1" sz="1200">
                <a:solidFill>
                  <a:srgbClr val="AC114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9" name="Google Shape;159;p16"/>
            <p:cNvSpPr/>
            <p:nvPr/>
          </p:nvSpPr>
          <p:spPr>
            <a:xfrm rot="-1789476">
              <a:off x="2888080" y="2572699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AC114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2114740" y="3070640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AC1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6"/>
            <p:cNvSpPr txBox="1"/>
            <p:nvPr/>
          </p:nvSpPr>
          <p:spPr>
            <a:xfrm>
              <a:off x="2158990" y="3107840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After getting scores through cosine similarity, we take the top 5 documents</a:t>
              </a:r>
              <a:endParaRPr sz="800">
                <a:solidFill>
                  <a:srgbClr val="FFFFFF"/>
                </a:solidFill>
              </a:endParaRPr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2926090" y="3005991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AC1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" name="Google Shape;163;p16"/>
          <p:cNvGrpSpPr/>
          <p:nvPr/>
        </p:nvGrpSpPr>
        <p:grpSpPr>
          <a:xfrm>
            <a:off x="6292340" y="2617313"/>
            <a:ext cx="1712707" cy="1230715"/>
            <a:chOff x="2114740" y="2543425"/>
            <a:chExt cx="1712707" cy="1230715"/>
          </a:xfrm>
        </p:grpSpPr>
        <p:sp>
          <p:nvSpPr>
            <p:cNvPr id="164" name="Google Shape;164;p16"/>
            <p:cNvSpPr txBox="1"/>
            <p:nvPr/>
          </p:nvSpPr>
          <p:spPr>
            <a:xfrm>
              <a:off x="2114748" y="2737213"/>
              <a:ext cx="17127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-GB" sz="1200">
                  <a:solidFill>
                    <a:srgbClr val="AC1145"/>
                  </a:solidFill>
                  <a:latin typeface="Roboto"/>
                  <a:ea typeface="Roboto"/>
                  <a:cs typeface="Roboto"/>
                  <a:sym typeface="Roboto"/>
                </a:rPr>
                <a:t>Fact Verification</a:t>
              </a:r>
              <a:endParaRPr b="1" sz="1200">
                <a:solidFill>
                  <a:srgbClr val="AC114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5" name="Google Shape;165;p16"/>
            <p:cNvSpPr/>
            <p:nvPr/>
          </p:nvSpPr>
          <p:spPr>
            <a:xfrm rot="-1789476">
              <a:off x="2876880" y="2572699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AC114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2114740" y="3070640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AC1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6"/>
            <p:cNvSpPr txBox="1"/>
            <p:nvPr/>
          </p:nvSpPr>
          <p:spPr>
            <a:xfrm>
              <a:off x="2158990" y="3107840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We also applied the FEVER scorer to check if the documents are relevant or not</a:t>
              </a:r>
              <a:endParaRPr sz="800">
                <a:solidFill>
                  <a:srgbClr val="FFFFFF"/>
                </a:solidFill>
              </a:endParaRPr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2926090" y="3005991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AC1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" name="Google Shape;169;p16"/>
          <p:cNvGrpSpPr/>
          <p:nvPr/>
        </p:nvGrpSpPr>
        <p:grpSpPr>
          <a:xfrm>
            <a:off x="3145450" y="1295457"/>
            <a:ext cx="1764900" cy="1246754"/>
            <a:chOff x="1020645" y="1221570"/>
            <a:chExt cx="1764900" cy="1246754"/>
          </a:xfrm>
        </p:grpSpPr>
        <p:sp>
          <p:nvSpPr>
            <p:cNvPr id="170" name="Google Shape;170;p16"/>
            <p:cNvSpPr/>
            <p:nvPr/>
          </p:nvSpPr>
          <p:spPr>
            <a:xfrm>
              <a:off x="1072790" y="1221570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AC1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6"/>
            <p:cNvSpPr txBox="1"/>
            <p:nvPr/>
          </p:nvSpPr>
          <p:spPr>
            <a:xfrm>
              <a:off x="1020645" y="1986913"/>
              <a:ext cx="1764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-GB" sz="1200">
                  <a:solidFill>
                    <a:srgbClr val="AC1145"/>
                  </a:solidFill>
                  <a:latin typeface="Roboto"/>
                  <a:ea typeface="Roboto"/>
                  <a:cs typeface="Roboto"/>
                  <a:sym typeface="Roboto"/>
                </a:rPr>
                <a:t>Cosine Similarity</a:t>
              </a:r>
              <a:endParaRPr b="1" sz="1200">
                <a:solidFill>
                  <a:srgbClr val="AC114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2" name="Google Shape;172;p16"/>
            <p:cNvSpPr/>
            <p:nvPr/>
          </p:nvSpPr>
          <p:spPr>
            <a:xfrm rot="10800000">
              <a:off x="1884115" y="1920663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AC1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6"/>
            <p:cNvSpPr txBox="1"/>
            <p:nvPr/>
          </p:nvSpPr>
          <p:spPr>
            <a:xfrm>
              <a:off x="1117040" y="1258770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We compared the tokenized claims with the query using cosine similarity to rank them.</a:t>
              </a:r>
              <a:endParaRPr sz="800">
                <a:solidFill>
                  <a:srgbClr val="FFFFFF"/>
                </a:solidFill>
              </a:endParaRPr>
            </a:p>
          </p:txBody>
        </p:sp>
        <p:sp>
          <p:nvSpPr>
            <p:cNvPr id="174" name="Google Shape;174;p16"/>
            <p:cNvSpPr/>
            <p:nvPr/>
          </p:nvSpPr>
          <p:spPr>
            <a:xfrm rot="-1789476">
              <a:off x="1846080" y="2278597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AC114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5" name="Google Shape;175;p16"/>
          <p:cNvGrpSpPr/>
          <p:nvPr/>
        </p:nvGrpSpPr>
        <p:grpSpPr>
          <a:xfrm>
            <a:off x="5202850" y="1295457"/>
            <a:ext cx="1764900" cy="1246754"/>
            <a:chOff x="1020645" y="1221570"/>
            <a:chExt cx="1764900" cy="1246754"/>
          </a:xfrm>
        </p:grpSpPr>
        <p:sp>
          <p:nvSpPr>
            <p:cNvPr id="176" name="Google Shape;176;p16"/>
            <p:cNvSpPr/>
            <p:nvPr/>
          </p:nvSpPr>
          <p:spPr>
            <a:xfrm>
              <a:off x="1072790" y="1221570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AC1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6"/>
            <p:cNvSpPr txBox="1"/>
            <p:nvPr/>
          </p:nvSpPr>
          <p:spPr>
            <a:xfrm>
              <a:off x="1020645" y="1986913"/>
              <a:ext cx="1764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-GB" sz="1200">
                  <a:solidFill>
                    <a:srgbClr val="AC1145"/>
                  </a:solidFill>
                  <a:latin typeface="Roboto"/>
                  <a:ea typeface="Roboto"/>
                  <a:cs typeface="Roboto"/>
                  <a:sym typeface="Roboto"/>
                </a:rPr>
                <a:t>LSTM</a:t>
              </a:r>
              <a:endParaRPr b="1" sz="1200">
                <a:solidFill>
                  <a:srgbClr val="AC114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8" name="Google Shape;178;p16"/>
            <p:cNvSpPr/>
            <p:nvPr/>
          </p:nvSpPr>
          <p:spPr>
            <a:xfrm rot="10800000">
              <a:off x="1884115" y="1920663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AC1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6"/>
            <p:cNvSpPr txBox="1"/>
            <p:nvPr/>
          </p:nvSpPr>
          <p:spPr>
            <a:xfrm>
              <a:off x="1090990" y="1261020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We train a LSTM model to classify the query as supported or refuted from evidences</a:t>
              </a:r>
              <a:endParaRPr sz="800">
                <a:solidFill>
                  <a:srgbClr val="FFFFFF"/>
                </a:solidFill>
              </a:endParaRPr>
            </a:p>
          </p:txBody>
        </p:sp>
        <p:sp>
          <p:nvSpPr>
            <p:cNvPr id="180" name="Google Shape;180;p16"/>
            <p:cNvSpPr/>
            <p:nvPr/>
          </p:nvSpPr>
          <p:spPr>
            <a:xfrm rot="-1789476">
              <a:off x="1846080" y="2278597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AC114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R</a:t>
            </a:r>
            <a:r>
              <a:rPr b="1" lang="en-GB"/>
              <a:t>esults</a:t>
            </a:r>
            <a:endParaRPr b="1"/>
          </a:p>
        </p:txBody>
      </p:sp>
      <p:sp>
        <p:nvSpPr>
          <p:cNvPr id="186" name="Google Shape;186;p17"/>
          <p:cNvSpPr txBox="1"/>
          <p:nvPr/>
        </p:nvSpPr>
        <p:spPr>
          <a:xfrm>
            <a:off x="527525" y="1516675"/>
            <a:ext cx="733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87" name="Google Shape;187;p17"/>
          <p:cNvGraphicFramePr/>
          <p:nvPr/>
        </p:nvGraphicFramePr>
        <p:xfrm>
          <a:off x="952500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{D845E8B9-202A-4C45-8B9A-0D605C0762E1}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Labels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Precision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Recall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f1-score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Accuracy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Refute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0.79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0.27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0.4</a:t>
                      </a:r>
                      <a:endParaRPr/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0.79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Support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0.79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0.87</a:t>
                      </a:r>
                      <a:endParaRPr/>
                    </a:p>
                  </a:txBody>
                  <a:tcPr marT="91425" marB="91425" marR="91425" marL="91425"/>
                </a:tc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8"/>
          <p:cNvSpPr txBox="1"/>
          <p:nvPr>
            <p:ph type="title"/>
          </p:nvPr>
        </p:nvSpPr>
        <p:spPr>
          <a:xfrm>
            <a:off x="265500" y="17607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Project Demonstration</a:t>
            </a:r>
            <a:endParaRPr b="1"/>
          </a:p>
        </p:txBody>
      </p:sp>
      <p:sp>
        <p:nvSpPr>
          <p:cNvPr id="193" name="Google Shape;193;p18"/>
          <p:cNvSpPr txBox="1"/>
          <p:nvPr>
            <p:ph idx="2" type="body"/>
          </p:nvPr>
        </p:nvSpPr>
        <p:spPr>
          <a:xfrm>
            <a:off x="4939500" y="17910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Now let’s see a live demonstration of the working code of the project.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19" title="Information Retrieval Project Dem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8858026" cy="493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20" title="LSTM dem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15966"/>
            <a:ext cx="9144000" cy="5159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Work Distribution</a:t>
            </a:r>
            <a:endParaRPr b="1"/>
          </a:p>
        </p:txBody>
      </p:sp>
      <p:graphicFrame>
        <p:nvGraphicFramePr>
          <p:cNvPr id="209" name="Google Shape;209;p21"/>
          <p:cNvGraphicFramePr/>
          <p:nvPr/>
        </p:nvGraphicFramePr>
        <p:xfrm>
          <a:off x="647700" y="113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{D845E8B9-202A-4C45-8B9A-0D605C0762E1}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Team member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Contributions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Agnibha Sinha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Code for verification using LSTM &amp; made the report and helped in presentation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Daksh Varshney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Code for </a:t>
                      </a:r>
                      <a:r>
                        <a:rPr lang="en-GB"/>
                        <a:t>tokenization</a:t>
                      </a:r>
                      <a:r>
                        <a:rPr lang="en-GB"/>
                        <a:t>. Made presentation and helped with report.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Dhruv Rathi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Code for Data pre-processing. Helped with presentation and report.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Kaushal Jadhav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Code for FEVER scorer and document retrieval using cosine similarity.</a:t>
                      </a:r>
                      <a:r>
                        <a:rPr lang="en-GB"/>
                        <a:t>Helped with presentation and report.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