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77" r:id="rId3"/>
    <p:sldId id="260" r:id="rId4"/>
    <p:sldId id="262" r:id="rId5"/>
    <p:sldId id="279" r:id="rId6"/>
    <p:sldId id="281" r:id="rId7"/>
    <p:sldId id="280" r:id="rId8"/>
    <p:sldId id="282" r:id="rId9"/>
    <p:sldId id="283" r:id="rId10"/>
    <p:sldId id="285" r:id="rId11"/>
    <p:sldId id="278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</p:embeddedFont>
    <p:embeddedFont>
      <p:font typeface="Encode Sans" panose="020B0604020202020204" charset="0"/>
      <p:regular r:id="rId15"/>
      <p:bold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  <p:embeddedFont>
      <p:font typeface="Unbounded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1B0A7A-26FA-4DEA-B9B6-9F73E939A26C}">
  <a:tblStyle styleId="{F41B0A7A-26FA-4DEA-B9B6-9F73E939A2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87E65B-4579-486E-B986-58CA0C3588D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b64990617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b64990617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b68dad0a17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b68dad0a17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214050"/>
            <a:ext cx="8900825" cy="4929450"/>
            <a:chOff x="0" y="214050"/>
            <a:chExt cx="8900825" cy="4929450"/>
          </a:xfrm>
        </p:grpSpPr>
        <p:sp>
          <p:nvSpPr>
            <p:cNvPr id="10" name="Google Shape;10;p2"/>
            <p:cNvSpPr/>
            <p:nvPr/>
          </p:nvSpPr>
          <p:spPr>
            <a:xfrm>
              <a:off x="5113500" y="518333"/>
              <a:ext cx="1930800" cy="44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1" name="Google Shape;11;p2"/>
            <p:cNvGrpSpPr/>
            <p:nvPr/>
          </p:nvGrpSpPr>
          <p:grpSpPr>
            <a:xfrm rot="-5400000" flipH="1">
              <a:off x="169050" y="4208350"/>
              <a:ext cx="465900" cy="804000"/>
              <a:chOff x="7368050" y="4202000"/>
              <a:chExt cx="465900" cy="8040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68050" y="4202000"/>
                <a:ext cx="120300" cy="80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540850" y="4202000"/>
                <a:ext cx="120300" cy="80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713650" y="4202000"/>
                <a:ext cx="120300" cy="80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4825725" y="518333"/>
              <a:ext cx="156900" cy="15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34775" y="4131350"/>
              <a:ext cx="156900" cy="15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341850" y="-127800"/>
              <a:ext cx="120300" cy="80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630425" y="4677600"/>
              <a:ext cx="465900" cy="465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43925" y="645492"/>
              <a:ext cx="156900" cy="15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268525" y="746932"/>
            <a:ext cx="7883675" cy="3184645"/>
            <a:chOff x="268525" y="746932"/>
            <a:chExt cx="7883675" cy="3184645"/>
          </a:xfrm>
        </p:grpSpPr>
        <p:sp>
          <p:nvSpPr>
            <p:cNvPr id="21" name="Google Shape;21;p2"/>
            <p:cNvSpPr/>
            <p:nvPr/>
          </p:nvSpPr>
          <p:spPr>
            <a:xfrm>
              <a:off x="378775" y="883074"/>
              <a:ext cx="7668900" cy="2916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268525" y="746932"/>
              <a:ext cx="7883675" cy="3184645"/>
              <a:chOff x="268525" y="857425"/>
              <a:chExt cx="7883675" cy="2866725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68525" y="857425"/>
                <a:ext cx="2097350" cy="2090200"/>
              </a:xfrm>
              <a:custGeom>
                <a:avLst/>
                <a:gdLst/>
                <a:ahLst/>
                <a:cxnLst/>
                <a:rect l="l" t="t" r="r" b="b"/>
                <a:pathLst>
                  <a:path w="83894" h="83608" extrusionOk="0">
                    <a:moveTo>
                      <a:pt x="83894" y="0"/>
                    </a:moveTo>
                    <a:lnTo>
                      <a:pt x="0" y="0"/>
                    </a:lnTo>
                    <a:lnTo>
                      <a:pt x="0" y="83608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" name="Google Shape;24;p2"/>
              <p:cNvSpPr/>
              <p:nvPr/>
            </p:nvSpPr>
            <p:spPr>
              <a:xfrm rot="10800000">
                <a:off x="6054850" y="1633950"/>
                <a:ext cx="2097350" cy="2090200"/>
              </a:xfrm>
              <a:custGeom>
                <a:avLst/>
                <a:gdLst/>
                <a:ahLst/>
                <a:cxnLst/>
                <a:rect l="l" t="t" r="r" b="b"/>
                <a:pathLst>
                  <a:path w="83894" h="83608" extrusionOk="0">
                    <a:moveTo>
                      <a:pt x="83894" y="0"/>
                    </a:moveTo>
                    <a:lnTo>
                      <a:pt x="0" y="0"/>
                    </a:lnTo>
                    <a:lnTo>
                      <a:pt x="0" y="83608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546025" y="1021850"/>
            <a:ext cx="7334400" cy="25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5753100" y="3946100"/>
            <a:ext cx="23991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27" name="Google Shape;27;p2"/>
          <p:cNvCxnSpPr/>
          <p:nvPr/>
        </p:nvCxnSpPr>
        <p:spPr>
          <a:xfrm rot="10800000">
            <a:off x="5334000" y="4624683"/>
            <a:ext cx="381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Google Shape;334;p25"/>
          <p:cNvCxnSpPr/>
          <p:nvPr/>
        </p:nvCxnSpPr>
        <p:spPr>
          <a:xfrm rot="10800000">
            <a:off x="-150" y="296075"/>
            <a:ext cx="8425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335" name="Google Shape;335;p25"/>
          <p:cNvGrpSpPr/>
          <p:nvPr/>
        </p:nvGrpSpPr>
        <p:grpSpPr>
          <a:xfrm>
            <a:off x="-270100" y="1336275"/>
            <a:ext cx="9414100" cy="3507033"/>
            <a:chOff x="-270100" y="1336275"/>
            <a:chExt cx="9414100" cy="3507033"/>
          </a:xfrm>
        </p:grpSpPr>
        <p:grpSp>
          <p:nvGrpSpPr>
            <p:cNvPr id="336" name="Google Shape;336;p25"/>
            <p:cNvGrpSpPr/>
            <p:nvPr/>
          </p:nvGrpSpPr>
          <p:grpSpPr>
            <a:xfrm rot="5400000">
              <a:off x="8509050" y="4208350"/>
              <a:ext cx="465900" cy="804000"/>
              <a:chOff x="7368050" y="4202000"/>
              <a:chExt cx="465900" cy="804000"/>
            </a:xfrm>
          </p:grpSpPr>
          <p:sp>
            <p:nvSpPr>
              <p:cNvPr id="337" name="Google Shape;337;p25"/>
              <p:cNvSpPr/>
              <p:nvPr/>
            </p:nvSpPr>
            <p:spPr>
              <a:xfrm>
                <a:off x="7368050" y="4202000"/>
                <a:ext cx="120300" cy="80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7540850" y="4202000"/>
                <a:ext cx="120300" cy="80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9" name="Google Shape;339;p25"/>
              <p:cNvSpPr/>
              <p:nvPr/>
            </p:nvSpPr>
            <p:spPr>
              <a:xfrm>
                <a:off x="7713650" y="4202000"/>
                <a:ext cx="120300" cy="80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40" name="Google Shape;340;p25"/>
            <p:cNvSpPr/>
            <p:nvPr/>
          </p:nvSpPr>
          <p:spPr>
            <a:xfrm>
              <a:off x="377000" y="4686408"/>
              <a:ext cx="156900" cy="15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1" name="Google Shape;341;p25"/>
            <p:cNvSpPr/>
            <p:nvPr/>
          </p:nvSpPr>
          <p:spPr>
            <a:xfrm rot="5400000">
              <a:off x="71750" y="4063225"/>
              <a:ext cx="120300" cy="80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8759250" y="1336275"/>
              <a:ext cx="120300" cy="8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-63946" y="1168824"/>
            <a:ext cx="7773425" cy="3048502"/>
            <a:chOff x="-63946" y="1168824"/>
            <a:chExt cx="7773425" cy="3048502"/>
          </a:xfrm>
        </p:grpSpPr>
        <p:sp>
          <p:nvSpPr>
            <p:cNvPr id="30" name="Google Shape;30;p3"/>
            <p:cNvSpPr/>
            <p:nvPr/>
          </p:nvSpPr>
          <p:spPr>
            <a:xfrm>
              <a:off x="-63946" y="1168824"/>
              <a:ext cx="7668900" cy="2916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rot="10800000">
              <a:off x="5612129" y="1895323"/>
              <a:ext cx="2097350" cy="2322003"/>
            </a:xfrm>
            <a:custGeom>
              <a:avLst/>
              <a:gdLst/>
              <a:ahLst/>
              <a:cxnLst/>
              <a:rect l="l" t="t" r="r" b="b"/>
              <a:pathLst>
                <a:path w="83894" h="83608" extrusionOk="0">
                  <a:moveTo>
                    <a:pt x="83894" y="0"/>
                  </a:moveTo>
                  <a:lnTo>
                    <a:pt x="0" y="0"/>
                  </a:lnTo>
                  <a:lnTo>
                    <a:pt x="0" y="8360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549500" y="1908175"/>
            <a:ext cx="4383600" cy="14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905675" y="2061450"/>
            <a:ext cx="1474500" cy="102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4" name="Google Shape;34;p3"/>
          <p:cNvGrpSpPr/>
          <p:nvPr/>
        </p:nvGrpSpPr>
        <p:grpSpPr>
          <a:xfrm>
            <a:off x="7604950" y="99108"/>
            <a:ext cx="2035325" cy="5308892"/>
            <a:chOff x="7604950" y="99108"/>
            <a:chExt cx="2035325" cy="5308892"/>
          </a:xfrm>
        </p:grpSpPr>
        <p:sp>
          <p:nvSpPr>
            <p:cNvPr id="35" name="Google Shape;35;p3"/>
            <p:cNvSpPr/>
            <p:nvPr/>
          </p:nvSpPr>
          <p:spPr>
            <a:xfrm>
              <a:off x="7709475" y="190258"/>
              <a:ext cx="1930800" cy="44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8510200" y="4320158"/>
              <a:ext cx="156900" cy="15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604950" y="99108"/>
              <a:ext cx="1930800" cy="4404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528500" y="4604000"/>
              <a:ext cx="120300" cy="80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63946" y="1168824"/>
            <a:ext cx="7773425" cy="3048502"/>
            <a:chOff x="-63946" y="1168824"/>
            <a:chExt cx="7773425" cy="3048502"/>
          </a:xfrm>
        </p:grpSpPr>
        <p:sp>
          <p:nvSpPr>
            <p:cNvPr id="85" name="Google Shape;85;p8"/>
            <p:cNvSpPr/>
            <p:nvPr/>
          </p:nvSpPr>
          <p:spPr>
            <a:xfrm>
              <a:off x="-63946" y="1168824"/>
              <a:ext cx="7668900" cy="2916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10800000">
              <a:off x="5612129" y="1895323"/>
              <a:ext cx="2097350" cy="2322003"/>
            </a:xfrm>
            <a:custGeom>
              <a:avLst/>
              <a:gdLst/>
              <a:ahLst/>
              <a:cxnLst/>
              <a:rect l="l" t="t" r="r" b="b"/>
              <a:pathLst>
                <a:path w="83894" h="83608" extrusionOk="0">
                  <a:moveTo>
                    <a:pt x="83894" y="0"/>
                  </a:moveTo>
                  <a:lnTo>
                    <a:pt x="0" y="0"/>
                  </a:lnTo>
                  <a:lnTo>
                    <a:pt x="0" y="8360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7" name="Google Shape;87;p8"/>
          <p:cNvGrpSpPr/>
          <p:nvPr/>
        </p:nvGrpSpPr>
        <p:grpSpPr>
          <a:xfrm>
            <a:off x="7604950" y="99108"/>
            <a:ext cx="2035325" cy="5308892"/>
            <a:chOff x="7604950" y="99108"/>
            <a:chExt cx="2035325" cy="5308892"/>
          </a:xfrm>
        </p:grpSpPr>
        <p:sp>
          <p:nvSpPr>
            <p:cNvPr id="88" name="Google Shape;88;p8"/>
            <p:cNvSpPr/>
            <p:nvPr/>
          </p:nvSpPr>
          <p:spPr>
            <a:xfrm>
              <a:off x="7709475" y="190258"/>
              <a:ext cx="1930800" cy="44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510200" y="4320158"/>
              <a:ext cx="156900" cy="15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7604950" y="99108"/>
              <a:ext cx="1930800" cy="4404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8528500" y="4604000"/>
              <a:ext cx="120300" cy="80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759550" y="1307100"/>
            <a:ext cx="6066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3" name="Google Shape;93;p8"/>
          <p:cNvGrpSpPr/>
          <p:nvPr/>
        </p:nvGrpSpPr>
        <p:grpSpPr>
          <a:xfrm>
            <a:off x="0" y="41250"/>
            <a:ext cx="804000" cy="4802050"/>
            <a:chOff x="0" y="41250"/>
            <a:chExt cx="804000" cy="4802050"/>
          </a:xfrm>
        </p:grpSpPr>
        <p:grpSp>
          <p:nvGrpSpPr>
            <p:cNvPr id="94" name="Google Shape;94;p8"/>
            <p:cNvGrpSpPr/>
            <p:nvPr/>
          </p:nvGrpSpPr>
          <p:grpSpPr>
            <a:xfrm rot="-5400000" flipH="1">
              <a:off x="169050" y="4208350"/>
              <a:ext cx="465900" cy="804000"/>
              <a:chOff x="7368050" y="4202000"/>
              <a:chExt cx="465900" cy="804000"/>
            </a:xfrm>
          </p:grpSpPr>
          <p:sp>
            <p:nvSpPr>
              <p:cNvPr id="95" name="Google Shape;95;p8"/>
              <p:cNvSpPr/>
              <p:nvPr/>
            </p:nvSpPr>
            <p:spPr>
              <a:xfrm>
                <a:off x="7368050" y="4202000"/>
                <a:ext cx="120300" cy="804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7540850" y="4202000"/>
                <a:ext cx="120300" cy="804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7713650" y="4202000"/>
                <a:ext cx="120300" cy="804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98" name="Google Shape;98;p8"/>
            <p:cNvSpPr/>
            <p:nvPr/>
          </p:nvSpPr>
          <p:spPr>
            <a:xfrm rot="5400000">
              <a:off x="353400" y="-116250"/>
              <a:ext cx="120300" cy="780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 flipH="1">
              <a:off x="169050" y="41250"/>
              <a:ext cx="465900" cy="465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9"/>
          <p:cNvGrpSpPr/>
          <p:nvPr/>
        </p:nvGrpSpPr>
        <p:grpSpPr>
          <a:xfrm>
            <a:off x="0" y="214050"/>
            <a:ext cx="8900825" cy="4929450"/>
            <a:chOff x="0" y="214050"/>
            <a:chExt cx="8900825" cy="4929450"/>
          </a:xfrm>
        </p:grpSpPr>
        <p:sp>
          <p:nvSpPr>
            <p:cNvPr id="102" name="Google Shape;102;p9"/>
            <p:cNvSpPr/>
            <p:nvPr/>
          </p:nvSpPr>
          <p:spPr>
            <a:xfrm>
              <a:off x="5113500" y="518333"/>
              <a:ext cx="1930800" cy="4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3" name="Google Shape;103;p9"/>
            <p:cNvGrpSpPr/>
            <p:nvPr/>
          </p:nvGrpSpPr>
          <p:grpSpPr>
            <a:xfrm rot="-5400000" flipH="1">
              <a:off x="169050" y="4208350"/>
              <a:ext cx="465900" cy="804000"/>
              <a:chOff x="7368050" y="4202000"/>
              <a:chExt cx="465900" cy="804000"/>
            </a:xfrm>
          </p:grpSpPr>
          <p:sp>
            <p:nvSpPr>
              <p:cNvPr id="104" name="Google Shape;104;p9"/>
              <p:cNvSpPr/>
              <p:nvPr/>
            </p:nvSpPr>
            <p:spPr>
              <a:xfrm>
                <a:off x="7368050" y="4202000"/>
                <a:ext cx="120300" cy="80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7540850" y="4202000"/>
                <a:ext cx="120300" cy="80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7713650" y="4202000"/>
                <a:ext cx="120300" cy="80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07" name="Google Shape;107;p9"/>
            <p:cNvSpPr/>
            <p:nvPr/>
          </p:nvSpPr>
          <p:spPr>
            <a:xfrm>
              <a:off x="4825725" y="518333"/>
              <a:ext cx="156900" cy="15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 flipH="1">
              <a:off x="634775" y="4131350"/>
              <a:ext cx="156900" cy="15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 rot="5400000">
              <a:off x="341850" y="-127800"/>
              <a:ext cx="120300" cy="8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 flipH="1">
              <a:off x="630425" y="4677600"/>
              <a:ext cx="465900" cy="465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8743925" y="645492"/>
              <a:ext cx="156900" cy="15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" name="Google Shape;112;p9"/>
          <p:cNvGrpSpPr/>
          <p:nvPr/>
        </p:nvGrpSpPr>
        <p:grpSpPr>
          <a:xfrm>
            <a:off x="268525" y="746932"/>
            <a:ext cx="7883675" cy="3184645"/>
            <a:chOff x="268525" y="746932"/>
            <a:chExt cx="7883675" cy="3184645"/>
          </a:xfrm>
        </p:grpSpPr>
        <p:sp>
          <p:nvSpPr>
            <p:cNvPr id="113" name="Google Shape;113;p9"/>
            <p:cNvSpPr/>
            <p:nvPr/>
          </p:nvSpPr>
          <p:spPr>
            <a:xfrm>
              <a:off x="378775" y="883074"/>
              <a:ext cx="7668900" cy="2916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14" name="Google Shape;114;p9"/>
            <p:cNvGrpSpPr/>
            <p:nvPr/>
          </p:nvGrpSpPr>
          <p:grpSpPr>
            <a:xfrm>
              <a:off x="268525" y="746932"/>
              <a:ext cx="7883675" cy="3184645"/>
              <a:chOff x="268525" y="857425"/>
              <a:chExt cx="7883675" cy="2866725"/>
            </a:xfrm>
          </p:grpSpPr>
          <p:sp>
            <p:nvSpPr>
              <p:cNvPr id="115" name="Google Shape;115;p9"/>
              <p:cNvSpPr/>
              <p:nvPr/>
            </p:nvSpPr>
            <p:spPr>
              <a:xfrm>
                <a:off x="268525" y="857425"/>
                <a:ext cx="2097350" cy="2090200"/>
              </a:xfrm>
              <a:custGeom>
                <a:avLst/>
                <a:gdLst/>
                <a:ahLst/>
                <a:cxnLst/>
                <a:rect l="l" t="t" r="r" b="b"/>
                <a:pathLst>
                  <a:path w="83894" h="83608" extrusionOk="0">
                    <a:moveTo>
                      <a:pt x="83894" y="0"/>
                    </a:moveTo>
                    <a:lnTo>
                      <a:pt x="0" y="0"/>
                    </a:lnTo>
                    <a:lnTo>
                      <a:pt x="0" y="83608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6" name="Google Shape;116;p9"/>
              <p:cNvSpPr/>
              <p:nvPr/>
            </p:nvSpPr>
            <p:spPr>
              <a:xfrm rot="10800000">
                <a:off x="6054850" y="1633950"/>
                <a:ext cx="2097350" cy="2090200"/>
              </a:xfrm>
              <a:custGeom>
                <a:avLst/>
                <a:gdLst/>
                <a:ahLst/>
                <a:cxnLst/>
                <a:rect l="l" t="t" r="r" b="b"/>
                <a:pathLst>
                  <a:path w="83894" h="83608" extrusionOk="0">
                    <a:moveTo>
                      <a:pt x="83894" y="0"/>
                    </a:moveTo>
                    <a:lnTo>
                      <a:pt x="0" y="0"/>
                    </a:lnTo>
                    <a:lnTo>
                      <a:pt x="0" y="83608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cxnSp>
        <p:nvCxnSpPr>
          <p:cNvPr id="117" name="Google Shape;117;p9"/>
          <p:cNvCxnSpPr/>
          <p:nvPr/>
        </p:nvCxnSpPr>
        <p:spPr>
          <a:xfrm rot="10800000">
            <a:off x="5334000" y="4624683"/>
            <a:ext cx="381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744525" y="1452075"/>
            <a:ext cx="62415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ubTitle" idx="1"/>
          </p:nvPr>
        </p:nvSpPr>
        <p:spPr>
          <a:xfrm>
            <a:off x="5553200" y="3942575"/>
            <a:ext cx="25992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0"/>
          <p:cNvSpPr txBox="1">
            <a:spLocks noGrp="1"/>
          </p:cNvSpPr>
          <p:nvPr>
            <p:ph type="title"/>
          </p:nvPr>
        </p:nvSpPr>
        <p:spPr>
          <a:xfrm>
            <a:off x="1948800" y="4014450"/>
            <a:ext cx="5246400" cy="44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7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cxnSp>
        <p:nvCxnSpPr>
          <p:cNvPr id="205" name="Google Shape;205;p17"/>
          <p:cNvCxnSpPr/>
          <p:nvPr/>
        </p:nvCxnSpPr>
        <p:spPr>
          <a:xfrm rot="10800000">
            <a:off x="-150" y="296075"/>
            <a:ext cx="8425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206" name="Google Shape;206;p17"/>
          <p:cNvGrpSpPr/>
          <p:nvPr/>
        </p:nvGrpSpPr>
        <p:grpSpPr>
          <a:xfrm>
            <a:off x="310750" y="945358"/>
            <a:ext cx="9649516" cy="4462642"/>
            <a:chOff x="310750" y="945358"/>
            <a:chExt cx="9649516" cy="4462642"/>
          </a:xfrm>
        </p:grpSpPr>
        <p:grpSp>
          <p:nvGrpSpPr>
            <p:cNvPr id="207" name="Google Shape;207;p17"/>
            <p:cNvGrpSpPr/>
            <p:nvPr/>
          </p:nvGrpSpPr>
          <p:grpSpPr>
            <a:xfrm rot="5400000">
              <a:off x="8509050" y="4208350"/>
              <a:ext cx="465900" cy="804000"/>
              <a:chOff x="7368050" y="4202000"/>
              <a:chExt cx="465900" cy="804000"/>
            </a:xfrm>
          </p:grpSpPr>
          <p:sp>
            <p:nvSpPr>
              <p:cNvPr id="208" name="Google Shape;208;p17"/>
              <p:cNvSpPr/>
              <p:nvPr/>
            </p:nvSpPr>
            <p:spPr>
              <a:xfrm>
                <a:off x="7368050" y="4202000"/>
                <a:ext cx="120300" cy="804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7540850" y="4202000"/>
                <a:ext cx="120300" cy="804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7713650" y="4202000"/>
                <a:ext cx="120300" cy="804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11" name="Google Shape;211;p17"/>
            <p:cNvSpPr/>
            <p:nvPr/>
          </p:nvSpPr>
          <p:spPr>
            <a:xfrm>
              <a:off x="8352325" y="4131350"/>
              <a:ext cx="156900" cy="15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310750" y="4604000"/>
              <a:ext cx="120300" cy="8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13" name="Google Shape;213;p17"/>
            <p:cNvGrpSpPr/>
            <p:nvPr/>
          </p:nvGrpSpPr>
          <p:grpSpPr>
            <a:xfrm>
              <a:off x="7735426" y="945358"/>
              <a:ext cx="2224840" cy="418725"/>
              <a:chOff x="7318351" y="2997150"/>
              <a:chExt cx="2224840" cy="418725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7318351" y="2997150"/>
                <a:ext cx="2224840" cy="185449"/>
              </a:xfrm>
              <a:custGeom>
                <a:avLst/>
                <a:gdLst/>
                <a:ahLst/>
                <a:cxnLst/>
                <a:rect l="l" t="t" r="r" b="b"/>
                <a:pathLst>
                  <a:path w="15489" h="1710" fill="none" extrusionOk="0">
                    <a:moveTo>
                      <a:pt x="1" y="1709"/>
                    </a:moveTo>
                    <a:lnTo>
                      <a:pt x="1722" y="33"/>
                    </a:lnTo>
                    <a:lnTo>
                      <a:pt x="3437" y="1703"/>
                    </a:lnTo>
                    <a:lnTo>
                      <a:pt x="3444" y="1709"/>
                    </a:lnTo>
                    <a:lnTo>
                      <a:pt x="5159" y="39"/>
                    </a:lnTo>
                    <a:lnTo>
                      <a:pt x="6874" y="1709"/>
                    </a:lnTo>
                    <a:lnTo>
                      <a:pt x="8596" y="33"/>
                    </a:lnTo>
                    <a:lnTo>
                      <a:pt x="10318" y="1709"/>
                    </a:lnTo>
                    <a:lnTo>
                      <a:pt x="12039" y="33"/>
                    </a:lnTo>
                    <a:lnTo>
                      <a:pt x="13754" y="1703"/>
                    </a:lnTo>
                    <a:lnTo>
                      <a:pt x="13761" y="1709"/>
                    </a:lnTo>
                    <a:lnTo>
                      <a:pt x="15489" y="26"/>
                    </a:lnTo>
                    <a:lnTo>
                      <a:pt x="15476" y="7"/>
                    </a:lnTo>
                    <a:lnTo>
                      <a:pt x="13761" y="1684"/>
                    </a:lnTo>
                    <a:lnTo>
                      <a:pt x="12039" y="1"/>
                    </a:lnTo>
                    <a:lnTo>
                      <a:pt x="10318" y="1684"/>
                    </a:lnTo>
                    <a:lnTo>
                      <a:pt x="8596" y="1"/>
                    </a:lnTo>
                    <a:lnTo>
                      <a:pt x="6874" y="1684"/>
                    </a:lnTo>
                    <a:lnTo>
                      <a:pt x="5159" y="14"/>
                    </a:lnTo>
                    <a:lnTo>
                      <a:pt x="5159" y="7"/>
                    </a:lnTo>
                    <a:lnTo>
                      <a:pt x="3444" y="1684"/>
                    </a:lnTo>
                    <a:lnTo>
                      <a:pt x="1722" y="1"/>
                    </a:lnTo>
                    <a:lnTo>
                      <a:pt x="1" y="168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7318351" y="3124563"/>
                <a:ext cx="2224840" cy="185450"/>
              </a:xfrm>
              <a:custGeom>
                <a:avLst/>
                <a:gdLst/>
                <a:ahLst/>
                <a:cxnLst/>
                <a:rect l="l" t="t" r="r" b="b"/>
                <a:pathLst>
                  <a:path w="15489" h="1710" fill="none" extrusionOk="0">
                    <a:moveTo>
                      <a:pt x="1" y="1709"/>
                    </a:moveTo>
                    <a:lnTo>
                      <a:pt x="1722" y="33"/>
                    </a:lnTo>
                    <a:lnTo>
                      <a:pt x="3437" y="1703"/>
                    </a:lnTo>
                    <a:lnTo>
                      <a:pt x="3444" y="1709"/>
                    </a:lnTo>
                    <a:lnTo>
                      <a:pt x="5159" y="39"/>
                    </a:lnTo>
                    <a:lnTo>
                      <a:pt x="6874" y="1709"/>
                    </a:lnTo>
                    <a:lnTo>
                      <a:pt x="8596" y="33"/>
                    </a:lnTo>
                    <a:lnTo>
                      <a:pt x="10318" y="1709"/>
                    </a:lnTo>
                    <a:lnTo>
                      <a:pt x="12039" y="33"/>
                    </a:lnTo>
                    <a:lnTo>
                      <a:pt x="13754" y="1703"/>
                    </a:lnTo>
                    <a:lnTo>
                      <a:pt x="13761" y="1709"/>
                    </a:lnTo>
                    <a:lnTo>
                      <a:pt x="15489" y="26"/>
                    </a:lnTo>
                    <a:lnTo>
                      <a:pt x="15476" y="7"/>
                    </a:lnTo>
                    <a:lnTo>
                      <a:pt x="13761" y="1684"/>
                    </a:lnTo>
                    <a:lnTo>
                      <a:pt x="12039" y="1"/>
                    </a:lnTo>
                    <a:lnTo>
                      <a:pt x="10318" y="1684"/>
                    </a:lnTo>
                    <a:lnTo>
                      <a:pt x="8596" y="1"/>
                    </a:lnTo>
                    <a:lnTo>
                      <a:pt x="6874" y="1684"/>
                    </a:lnTo>
                    <a:lnTo>
                      <a:pt x="5159" y="14"/>
                    </a:lnTo>
                    <a:lnTo>
                      <a:pt x="5159" y="7"/>
                    </a:lnTo>
                    <a:lnTo>
                      <a:pt x="3444" y="1684"/>
                    </a:lnTo>
                    <a:lnTo>
                      <a:pt x="1722" y="1"/>
                    </a:lnTo>
                    <a:lnTo>
                      <a:pt x="1" y="168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7318351" y="3230425"/>
                <a:ext cx="2224840" cy="185450"/>
              </a:xfrm>
              <a:custGeom>
                <a:avLst/>
                <a:gdLst/>
                <a:ahLst/>
                <a:cxnLst/>
                <a:rect l="l" t="t" r="r" b="b"/>
                <a:pathLst>
                  <a:path w="15489" h="1710" fill="none" extrusionOk="0">
                    <a:moveTo>
                      <a:pt x="1" y="1709"/>
                    </a:moveTo>
                    <a:lnTo>
                      <a:pt x="1722" y="33"/>
                    </a:lnTo>
                    <a:lnTo>
                      <a:pt x="3437" y="1703"/>
                    </a:lnTo>
                    <a:lnTo>
                      <a:pt x="3444" y="1709"/>
                    </a:lnTo>
                    <a:lnTo>
                      <a:pt x="5159" y="39"/>
                    </a:lnTo>
                    <a:lnTo>
                      <a:pt x="6874" y="1709"/>
                    </a:lnTo>
                    <a:lnTo>
                      <a:pt x="8596" y="33"/>
                    </a:lnTo>
                    <a:lnTo>
                      <a:pt x="10318" y="1709"/>
                    </a:lnTo>
                    <a:lnTo>
                      <a:pt x="12039" y="33"/>
                    </a:lnTo>
                    <a:lnTo>
                      <a:pt x="13754" y="1703"/>
                    </a:lnTo>
                    <a:lnTo>
                      <a:pt x="13761" y="1709"/>
                    </a:lnTo>
                    <a:lnTo>
                      <a:pt x="15489" y="26"/>
                    </a:lnTo>
                    <a:lnTo>
                      <a:pt x="15476" y="7"/>
                    </a:lnTo>
                    <a:lnTo>
                      <a:pt x="13761" y="1684"/>
                    </a:lnTo>
                    <a:lnTo>
                      <a:pt x="12039" y="1"/>
                    </a:lnTo>
                    <a:lnTo>
                      <a:pt x="10318" y="1684"/>
                    </a:lnTo>
                    <a:lnTo>
                      <a:pt x="8596" y="1"/>
                    </a:lnTo>
                    <a:lnTo>
                      <a:pt x="6874" y="1684"/>
                    </a:lnTo>
                    <a:lnTo>
                      <a:pt x="5159" y="14"/>
                    </a:lnTo>
                    <a:lnTo>
                      <a:pt x="5159" y="7"/>
                    </a:lnTo>
                    <a:lnTo>
                      <a:pt x="3444" y="1684"/>
                    </a:lnTo>
                    <a:lnTo>
                      <a:pt x="1722" y="1"/>
                    </a:lnTo>
                    <a:lnTo>
                      <a:pt x="1" y="168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720000" y="2485621"/>
            <a:ext cx="2392800" cy="16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2"/>
          </p:nvPr>
        </p:nvSpPr>
        <p:spPr>
          <a:xfrm>
            <a:off x="3372683" y="2485621"/>
            <a:ext cx="2392800" cy="16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3"/>
          </p:nvPr>
        </p:nvSpPr>
        <p:spPr>
          <a:xfrm>
            <a:off x="6031075" y="2485621"/>
            <a:ext cx="2392800" cy="16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4"/>
          </p:nvPr>
        </p:nvSpPr>
        <p:spPr>
          <a:xfrm>
            <a:off x="720000" y="1854600"/>
            <a:ext cx="23928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5"/>
          </p:nvPr>
        </p:nvSpPr>
        <p:spPr>
          <a:xfrm>
            <a:off x="3372687" y="1854600"/>
            <a:ext cx="23928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ubTitle" idx="6"/>
          </p:nvPr>
        </p:nvSpPr>
        <p:spPr>
          <a:xfrm>
            <a:off x="6031075" y="1854600"/>
            <a:ext cx="23928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25" name="Google Shape;225;p18"/>
          <p:cNvGrpSpPr/>
          <p:nvPr/>
        </p:nvGrpSpPr>
        <p:grpSpPr>
          <a:xfrm>
            <a:off x="-254575" y="1363508"/>
            <a:ext cx="9965875" cy="3564750"/>
            <a:chOff x="-254575" y="1363508"/>
            <a:chExt cx="9965875" cy="3564750"/>
          </a:xfrm>
        </p:grpSpPr>
        <p:sp>
          <p:nvSpPr>
            <p:cNvPr id="226" name="Google Shape;226;p18"/>
            <p:cNvSpPr/>
            <p:nvPr/>
          </p:nvSpPr>
          <p:spPr>
            <a:xfrm>
              <a:off x="392525" y="1363508"/>
              <a:ext cx="156900" cy="15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27" name="Google Shape;227;p18"/>
            <p:cNvGrpSpPr/>
            <p:nvPr/>
          </p:nvGrpSpPr>
          <p:grpSpPr>
            <a:xfrm flipH="1">
              <a:off x="7685250" y="4413758"/>
              <a:ext cx="2026050" cy="514500"/>
              <a:chOff x="-834325" y="4144333"/>
              <a:chExt cx="2026050" cy="514500"/>
            </a:xfrm>
          </p:grpSpPr>
          <p:sp>
            <p:nvSpPr>
              <p:cNvPr id="228" name="Google Shape;228;p18"/>
              <p:cNvSpPr/>
              <p:nvPr/>
            </p:nvSpPr>
            <p:spPr>
              <a:xfrm>
                <a:off x="-834325" y="4144333"/>
                <a:ext cx="1930800" cy="440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-739075" y="4218433"/>
                <a:ext cx="1930800" cy="440400"/>
              </a:xfrm>
              <a:prstGeom prst="rect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30" name="Google Shape;230;p18"/>
            <p:cNvSpPr/>
            <p:nvPr/>
          </p:nvSpPr>
          <p:spPr>
            <a:xfrm rot="5400000">
              <a:off x="87275" y="4466100"/>
              <a:ext cx="120300" cy="80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231" name="Google Shape;231;p18"/>
          <p:cNvCxnSpPr/>
          <p:nvPr/>
        </p:nvCxnSpPr>
        <p:spPr>
          <a:xfrm rot="10800000">
            <a:off x="-150" y="296075"/>
            <a:ext cx="8425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9" name="Google Shape;319;p24"/>
          <p:cNvCxnSpPr/>
          <p:nvPr/>
        </p:nvCxnSpPr>
        <p:spPr>
          <a:xfrm rot="10800000">
            <a:off x="4002900" y="4603282"/>
            <a:ext cx="5141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320" name="Google Shape;320;p24"/>
          <p:cNvGrpSpPr/>
          <p:nvPr/>
        </p:nvGrpSpPr>
        <p:grpSpPr>
          <a:xfrm>
            <a:off x="0" y="214050"/>
            <a:ext cx="9907341" cy="4929450"/>
            <a:chOff x="0" y="214050"/>
            <a:chExt cx="9907341" cy="4929450"/>
          </a:xfrm>
        </p:grpSpPr>
        <p:grpSp>
          <p:nvGrpSpPr>
            <p:cNvPr id="321" name="Google Shape;321;p24"/>
            <p:cNvGrpSpPr/>
            <p:nvPr/>
          </p:nvGrpSpPr>
          <p:grpSpPr>
            <a:xfrm rot="-5400000" flipH="1">
              <a:off x="169050" y="4208350"/>
              <a:ext cx="465900" cy="804000"/>
              <a:chOff x="7368050" y="4202000"/>
              <a:chExt cx="465900" cy="804000"/>
            </a:xfrm>
          </p:grpSpPr>
          <p:sp>
            <p:nvSpPr>
              <p:cNvPr id="322" name="Google Shape;322;p24"/>
              <p:cNvSpPr/>
              <p:nvPr/>
            </p:nvSpPr>
            <p:spPr>
              <a:xfrm>
                <a:off x="7368050" y="4202000"/>
                <a:ext cx="120300" cy="80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Google Shape;323;p24"/>
              <p:cNvSpPr/>
              <p:nvPr/>
            </p:nvSpPr>
            <p:spPr>
              <a:xfrm>
                <a:off x="7540850" y="4202000"/>
                <a:ext cx="120300" cy="80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4" name="Google Shape;324;p24"/>
              <p:cNvSpPr/>
              <p:nvPr/>
            </p:nvSpPr>
            <p:spPr>
              <a:xfrm>
                <a:off x="7713650" y="4202000"/>
                <a:ext cx="120300" cy="80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25" name="Google Shape;325;p24"/>
            <p:cNvSpPr/>
            <p:nvPr/>
          </p:nvSpPr>
          <p:spPr>
            <a:xfrm flipH="1">
              <a:off x="634775" y="4131350"/>
              <a:ext cx="156900" cy="15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6" name="Google Shape;326;p24"/>
            <p:cNvSpPr/>
            <p:nvPr/>
          </p:nvSpPr>
          <p:spPr>
            <a:xfrm rot="5400000">
              <a:off x="341850" y="-127800"/>
              <a:ext cx="120300" cy="80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 flipH="1">
              <a:off x="630425" y="4677600"/>
              <a:ext cx="465900" cy="465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8678100" y="1470150"/>
              <a:ext cx="465900" cy="110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29" name="Google Shape;329;p24"/>
            <p:cNvGrpSpPr/>
            <p:nvPr/>
          </p:nvGrpSpPr>
          <p:grpSpPr>
            <a:xfrm>
              <a:off x="7682501" y="257458"/>
              <a:ext cx="2224840" cy="418725"/>
              <a:chOff x="7318351" y="2997150"/>
              <a:chExt cx="2224840" cy="418725"/>
            </a:xfrm>
          </p:grpSpPr>
          <p:sp>
            <p:nvSpPr>
              <p:cNvPr id="330" name="Google Shape;330;p24"/>
              <p:cNvSpPr/>
              <p:nvPr/>
            </p:nvSpPr>
            <p:spPr>
              <a:xfrm>
                <a:off x="7318351" y="2997150"/>
                <a:ext cx="2224840" cy="185449"/>
              </a:xfrm>
              <a:custGeom>
                <a:avLst/>
                <a:gdLst/>
                <a:ahLst/>
                <a:cxnLst/>
                <a:rect l="l" t="t" r="r" b="b"/>
                <a:pathLst>
                  <a:path w="15489" h="1710" fill="none" extrusionOk="0">
                    <a:moveTo>
                      <a:pt x="1" y="1709"/>
                    </a:moveTo>
                    <a:lnTo>
                      <a:pt x="1722" y="33"/>
                    </a:lnTo>
                    <a:lnTo>
                      <a:pt x="3437" y="1703"/>
                    </a:lnTo>
                    <a:lnTo>
                      <a:pt x="3444" y="1709"/>
                    </a:lnTo>
                    <a:lnTo>
                      <a:pt x="5159" y="39"/>
                    </a:lnTo>
                    <a:lnTo>
                      <a:pt x="6874" y="1709"/>
                    </a:lnTo>
                    <a:lnTo>
                      <a:pt x="8596" y="33"/>
                    </a:lnTo>
                    <a:lnTo>
                      <a:pt x="10318" y="1709"/>
                    </a:lnTo>
                    <a:lnTo>
                      <a:pt x="12039" y="33"/>
                    </a:lnTo>
                    <a:lnTo>
                      <a:pt x="13754" y="1703"/>
                    </a:lnTo>
                    <a:lnTo>
                      <a:pt x="13761" y="1709"/>
                    </a:lnTo>
                    <a:lnTo>
                      <a:pt x="15489" y="26"/>
                    </a:lnTo>
                    <a:lnTo>
                      <a:pt x="15476" y="7"/>
                    </a:lnTo>
                    <a:lnTo>
                      <a:pt x="13761" y="1684"/>
                    </a:lnTo>
                    <a:lnTo>
                      <a:pt x="12039" y="1"/>
                    </a:lnTo>
                    <a:lnTo>
                      <a:pt x="10318" y="1684"/>
                    </a:lnTo>
                    <a:lnTo>
                      <a:pt x="8596" y="1"/>
                    </a:lnTo>
                    <a:lnTo>
                      <a:pt x="6874" y="1684"/>
                    </a:lnTo>
                    <a:lnTo>
                      <a:pt x="5159" y="14"/>
                    </a:lnTo>
                    <a:lnTo>
                      <a:pt x="5159" y="7"/>
                    </a:lnTo>
                    <a:lnTo>
                      <a:pt x="3444" y="1684"/>
                    </a:lnTo>
                    <a:lnTo>
                      <a:pt x="1722" y="1"/>
                    </a:lnTo>
                    <a:lnTo>
                      <a:pt x="1" y="168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4"/>
              <p:cNvSpPr/>
              <p:nvPr/>
            </p:nvSpPr>
            <p:spPr>
              <a:xfrm>
                <a:off x="7318351" y="3124563"/>
                <a:ext cx="2224840" cy="185450"/>
              </a:xfrm>
              <a:custGeom>
                <a:avLst/>
                <a:gdLst/>
                <a:ahLst/>
                <a:cxnLst/>
                <a:rect l="l" t="t" r="r" b="b"/>
                <a:pathLst>
                  <a:path w="15489" h="1710" fill="none" extrusionOk="0">
                    <a:moveTo>
                      <a:pt x="1" y="1709"/>
                    </a:moveTo>
                    <a:lnTo>
                      <a:pt x="1722" y="33"/>
                    </a:lnTo>
                    <a:lnTo>
                      <a:pt x="3437" y="1703"/>
                    </a:lnTo>
                    <a:lnTo>
                      <a:pt x="3444" y="1709"/>
                    </a:lnTo>
                    <a:lnTo>
                      <a:pt x="5159" y="39"/>
                    </a:lnTo>
                    <a:lnTo>
                      <a:pt x="6874" y="1709"/>
                    </a:lnTo>
                    <a:lnTo>
                      <a:pt x="8596" y="33"/>
                    </a:lnTo>
                    <a:lnTo>
                      <a:pt x="10318" y="1709"/>
                    </a:lnTo>
                    <a:lnTo>
                      <a:pt x="12039" y="33"/>
                    </a:lnTo>
                    <a:lnTo>
                      <a:pt x="13754" y="1703"/>
                    </a:lnTo>
                    <a:lnTo>
                      <a:pt x="13761" y="1709"/>
                    </a:lnTo>
                    <a:lnTo>
                      <a:pt x="15489" y="26"/>
                    </a:lnTo>
                    <a:lnTo>
                      <a:pt x="15476" y="7"/>
                    </a:lnTo>
                    <a:lnTo>
                      <a:pt x="13761" y="1684"/>
                    </a:lnTo>
                    <a:lnTo>
                      <a:pt x="12039" y="1"/>
                    </a:lnTo>
                    <a:lnTo>
                      <a:pt x="10318" y="1684"/>
                    </a:lnTo>
                    <a:lnTo>
                      <a:pt x="8596" y="1"/>
                    </a:lnTo>
                    <a:lnTo>
                      <a:pt x="6874" y="1684"/>
                    </a:lnTo>
                    <a:lnTo>
                      <a:pt x="5159" y="14"/>
                    </a:lnTo>
                    <a:lnTo>
                      <a:pt x="5159" y="7"/>
                    </a:lnTo>
                    <a:lnTo>
                      <a:pt x="3444" y="1684"/>
                    </a:lnTo>
                    <a:lnTo>
                      <a:pt x="1722" y="1"/>
                    </a:lnTo>
                    <a:lnTo>
                      <a:pt x="1" y="168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4"/>
              <p:cNvSpPr/>
              <p:nvPr/>
            </p:nvSpPr>
            <p:spPr>
              <a:xfrm>
                <a:off x="7318351" y="3230425"/>
                <a:ext cx="2224840" cy="185450"/>
              </a:xfrm>
              <a:custGeom>
                <a:avLst/>
                <a:gdLst/>
                <a:ahLst/>
                <a:cxnLst/>
                <a:rect l="l" t="t" r="r" b="b"/>
                <a:pathLst>
                  <a:path w="15489" h="1710" fill="none" extrusionOk="0">
                    <a:moveTo>
                      <a:pt x="1" y="1709"/>
                    </a:moveTo>
                    <a:lnTo>
                      <a:pt x="1722" y="33"/>
                    </a:lnTo>
                    <a:lnTo>
                      <a:pt x="3437" y="1703"/>
                    </a:lnTo>
                    <a:lnTo>
                      <a:pt x="3444" y="1709"/>
                    </a:lnTo>
                    <a:lnTo>
                      <a:pt x="5159" y="39"/>
                    </a:lnTo>
                    <a:lnTo>
                      <a:pt x="6874" y="1709"/>
                    </a:lnTo>
                    <a:lnTo>
                      <a:pt x="8596" y="33"/>
                    </a:lnTo>
                    <a:lnTo>
                      <a:pt x="10318" y="1709"/>
                    </a:lnTo>
                    <a:lnTo>
                      <a:pt x="12039" y="33"/>
                    </a:lnTo>
                    <a:lnTo>
                      <a:pt x="13754" y="1703"/>
                    </a:lnTo>
                    <a:lnTo>
                      <a:pt x="13761" y="1709"/>
                    </a:lnTo>
                    <a:lnTo>
                      <a:pt x="15489" y="26"/>
                    </a:lnTo>
                    <a:lnTo>
                      <a:pt x="15476" y="7"/>
                    </a:lnTo>
                    <a:lnTo>
                      <a:pt x="13761" y="1684"/>
                    </a:lnTo>
                    <a:lnTo>
                      <a:pt x="12039" y="1"/>
                    </a:lnTo>
                    <a:lnTo>
                      <a:pt x="10318" y="1684"/>
                    </a:lnTo>
                    <a:lnTo>
                      <a:pt x="8596" y="1"/>
                    </a:lnTo>
                    <a:lnTo>
                      <a:pt x="6874" y="1684"/>
                    </a:lnTo>
                    <a:lnTo>
                      <a:pt x="5159" y="14"/>
                    </a:lnTo>
                    <a:lnTo>
                      <a:pt x="5159" y="7"/>
                    </a:lnTo>
                    <a:lnTo>
                      <a:pt x="3444" y="1684"/>
                    </a:lnTo>
                    <a:lnTo>
                      <a:pt x="1722" y="1"/>
                    </a:lnTo>
                    <a:lnTo>
                      <a:pt x="1" y="168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"/>
              <a:buNone/>
              <a:defRPr sz="3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●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○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■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●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○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■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●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○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■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63" r:id="rId7"/>
    <p:sldLayoutId id="2147483664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>
            <a:spLocks noGrp="1"/>
          </p:cNvSpPr>
          <p:nvPr>
            <p:ph type="ctrTitle"/>
          </p:nvPr>
        </p:nvSpPr>
        <p:spPr>
          <a:xfrm>
            <a:off x="553645" y="1029470"/>
            <a:ext cx="7334400" cy="25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Aspect-based sentiment analysis for </a:t>
            </a:r>
            <a:r>
              <a:rPr lang="en-US" sz="3400"/>
              <a:t>informed shopping</a:t>
            </a:r>
            <a:endParaRPr lang="en-US" sz="3400"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subTitle" idx="1"/>
          </p:nvPr>
        </p:nvSpPr>
        <p:spPr>
          <a:xfrm>
            <a:off x="5834877" y="3919592"/>
            <a:ext cx="3071232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100" dirty="0"/>
              <a:t>- Asma Narmawala (202318025)</a:t>
            </a:r>
            <a:br>
              <a:rPr lang="en" sz="1100" dirty="0"/>
            </a:br>
            <a:r>
              <a:rPr lang="en-IN" sz="1100" dirty="0"/>
              <a:t>- Ananya Adarsh (202318027)</a:t>
            </a:r>
          </a:p>
          <a:p>
            <a:pPr marL="0" indent="0"/>
            <a:r>
              <a:rPr lang="en-IN" sz="1100" dirty="0"/>
              <a:t>- </a:t>
            </a:r>
            <a:r>
              <a:rPr lang="en-IN" sz="1100" dirty="0" err="1"/>
              <a:t>Preyali</a:t>
            </a:r>
            <a:r>
              <a:rPr lang="en-IN" sz="1100" dirty="0"/>
              <a:t> Dave (202318028)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grpSp>
        <p:nvGrpSpPr>
          <p:cNvPr id="355" name="Google Shape;355;p29"/>
          <p:cNvGrpSpPr/>
          <p:nvPr/>
        </p:nvGrpSpPr>
        <p:grpSpPr>
          <a:xfrm>
            <a:off x="6793501" y="990633"/>
            <a:ext cx="2224840" cy="418725"/>
            <a:chOff x="7318351" y="2997150"/>
            <a:chExt cx="2224840" cy="418725"/>
          </a:xfrm>
        </p:grpSpPr>
        <p:sp>
          <p:nvSpPr>
            <p:cNvPr id="356" name="Google Shape;356;p29"/>
            <p:cNvSpPr/>
            <p:nvPr/>
          </p:nvSpPr>
          <p:spPr>
            <a:xfrm>
              <a:off x="7318351" y="2997150"/>
              <a:ext cx="2224840" cy="185449"/>
            </a:xfrm>
            <a:custGeom>
              <a:avLst/>
              <a:gdLst/>
              <a:ahLst/>
              <a:cxnLst/>
              <a:rect l="l" t="t" r="r" b="b"/>
              <a:pathLst>
                <a:path w="15489" h="1710" fill="none" extrusionOk="0">
                  <a:moveTo>
                    <a:pt x="1" y="1709"/>
                  </a:moveTo>
                  <a:lnTo>
                    <a:pt x="1722" y="33"/>
                  </a:lnTo>
                  <a:lnTo>
                    <a:pt x="3437" y="1703"/>
                  </a:lnTo>
                  <a:lnTo>
                    <a:pt x="3444" y="1709"/>
                  </a:lnTo>
                  <a:lnTo>
                    <a:pt x="5159" y="39"/>
                  </a:lnTo>
                  <a:lnTo>
                    <a:pt x="6874" y="1709"/>
                  </a:lnTo>
                  <a:lnTo>
                    <a:pt x="8596" y="33"/>
                  </a:lnTo>
                  <a:lnTo>
                    <a:pt x="10318" y="1709"/>
                  </a:lnTo>
                  <a:lnTo>
                    <a:pt x="12039" y="33"/>
                  </a:lnTo>
                  <a:lnTo>
                    <a:pt x="13754" y="1703"/>
                  </a:lnTo>
                  <a:lnTo>
                    <a:pt x="13761" y="1709"/>
                  </a:lnTo>
                  <a:lnTo>
                    <a:pt x="15489" y="26"/>
                  </a:lnTo>
                  <a:lnTo>
                    <a:pt x="15476" y="7"/>
                  </a:lnTo>
                  <a:lnTo>
                    <a:pt x="13761" y="1684"/>
                  </a:lnTo>
                  <a:lnTo>
                    <a:pt x="12039" y="1"/>
                  </a:lnTo>
                  <a:lnTo>
                    <a:pt x="10318" y="1684"/>
                  </a:lnTo>
                  <a:lnTo>
                    <a:pt x="8596" y="1"/>
                  </a:lnTo>
                  <a:lnTo>
                    <a:pt x="6874" y="1684"/>
                  </a:lnTo>
                  <a:lnTo>
                    <a:pt x="5159" y="14"/>
                  </a:lnTo>
                  <a:lnTo>
                    <a:pt x="5159" y="7"/>
                  </a:lnTo>
                  <a:lnTo>
                    <a:pt x="3444" y="1684"/>
                  </a:lnTo>
                  <a:lnTo>
                    <a:pt x="1722" y="1"/>
                  </a:lnTo>
                  <a:lnTo>
                    <a:pt x="1" y="168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318351" y="3124563"/>
              <a:ext cx="2224840" cy="185450"/>
            </a:xfrm>
            <a:custGeom>
              <a:avLst/>
              <a:gdLst/>
              <a:ahLst/>
              <a:cxnLst/>
              <a:rect l="l" t="t" r="r" b="b"/>
              <a:pathLst>
                <a:path w="15489" h="1710" fill="none" extrusionOk="0">
                  <a:moveTo>
                    <a:pt x="1" y="1709"/>
                  </a:moveTo>
                  <a:lnTo>
                    <a:pt x="1722" y="33"/>
                  </a:lnTo>
                  <a:lnTo>
                    <a:pt x="3437" y="1703"/>
                  </a:lnTo>
                  <a:lnTo>
                    <a:pt x="3444" y="1709"/>
                  </a:lnTo>
                  <a:lnTo>
                    <a:pt x="5159" y="39"/>
                  </a:lnTo>
                  <a:lnTo>
                    <a:pt x="6874" y="1709"/>
                  </a:lnTo>
                  <a:lnTo>
                    <a:pt x="8596" y="33"/>
                  </a:lnTo>
                  <a:lnTo>
                    <a:pt x="10318" y="1709"/>
                  </a:lnTo>
                  <a:lnTo>
                    <a:pt x="12039" y="33"/>
                  </a:lnTo>
                  <a:lnTo>
                    <a:pt x="13754" y="1703"/>
                  </a:lnTo>
                  <a:lnTo>
                    <a:pt x="13761" y="1709"/>
                  </a:lnTo>
                  <a:lnTo>
                    <a:pt x="15489" y="26"/>
                  </a:lnTo>
                  <a:lnTo>
                    <a:pt x="15476" y="7"/>
                  </a:lnTo>
                  <a:lnTo>
                    <a:pt x="13761" y="1684"/>
                  </a:lnTo>
                  <a:lnTo>
                    <a:pt x="12039" y="1"/>
                  </a:lnTo>
                  <a:lnTo>
                    <a:pt x="10318" y="1684"/>
                  </a:lnTo>
                  <a:lnTo>
                    <a:pt x="8596" y="1"/>
                  </a:lnTo>
                  <a:lnTo>
                    <a:pt x="6874" y="1684"/>
                  </a:lnTo>
                  <a:lnTo>
                    <a:pt x="5159" y="14"/>
                  </a:lnTo>
                  <a:lnTo>
                    <a:pt x="5159" y="7"/>
                  </a:lnTo>
                  <a:lnTo>
                    <a:pt x="3444" y="1684"/>
                  </a:lnTo>
                  <a:lnTo>
                    <a:pt x="1722" y="1"/>
                  </a:lnTo>
                  <a:lnTo>
                    <a:pt x="1" y="168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7318351" y="3230425"/>
              <a:ext cx="2224840" cy="185450"/>
            </a:xfrm>
            <a:custGeom>
              <a:avLst/>
              <a:gdLst/>
              <a:ahLst/>
              <a:cxnLst/>
              <a:rect l="l" t="t" r="r" b="b"/>
              <a:pathLst>
                <a:path w="15489" h="1710" fill="none" extrusionOk="0">
                  <a:moveTo>
                    <a:pt x="1" y="1709"/>
                  </a:moveTo>
                  <a:lnTo>
                    <a:pt x="1722" y="33"/>
                  </a:lnTo>
                  <a:lnTo>
                    <a:pt x="3437" y="1703"/>
                  </a:lnTo>
                  <a:lnTo>
                    <a:pt x="3444" y="1709"/>
                  </a:lnTo>
                  <a:lnTo>
                    <a:pt x="5159" y="39"/>
                  </a:lnTo>
                  <a:lnTo>
                    <a:pt x="6874" y="1709"/>
                  </a:lnTo>
                  <a:lnTo>
                    <a:pt x="8596" y="33"/>
                  </a:lnTo>
                  <a:lnTo>
                    <a:pt x="10318" y="1709"/>
                  </a:lnTo>
                  <a:lnTo>
                    <a:pt x="12039" y="33"/>
                  </a:lnTo>
                  <a:lnTo>
                    <a:pt x="13754" y="1703"/>
                  </a:lnTo>
                  <a:lnTo>
                    <a:pt x="13761" y="1709"/>
                  </a:lnTo>
                  <a:lnTo>
                    <a:pt x="15489" y="26"/>
                  </a:lnTo>
                  <a:lnTo>
                    <a:pt x="15476" y="7"/>
                  </a:lnTo>
                  <a:lnTo>
                    <a:pt x="13761" y="1684"/>
                  </a:lnTo>
                  <a:lnTo>
                    <a:pt x="12039" y="1"/>
                  </a:lnTo>
                  <a:lnTo>
                    <a:pt x="10318" y="1684"/>
                  </a:lnTo>
                  <a:lnTo>
                    <a:pt x="8596" y="1"/>
                  </a:lnTo>
                  <a:lnTo>
                    <a:pt x="6874" y="1684"/>
                  </a:lnTo>
                  <a:lnTo>
                    <a:pt x="5159" y="14"/>
                  </a:lnTo>
                  <a:lnTo>
                    <a:pt x="5159" y="7"/>
                  </a:lnTo>
                  <a:lnTo>
                    <a:pt x="3444" y="1684"/>
                  </a:lnTo>
                  <a:lnTo>
                    <a:pt x="1722" y="1"/>
                  </a:lnTo>
                  <a:lnTo>
                    <a:pt x="1" y="168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1FA12A-3008-63CA-A647-7637748B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35FD4C-5A36-6FFB-D13D-2B0359E0D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6981776" cy="873245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We prompt the user to enter a product name and an aspect for that product </a:t>
            </a:r>
            <a:r>
              <a:rPr lang="en-IN" dirty="0"/>
              <a:t>and based on the obtained polarity for each aspect for each product in the previous step we provide user with the following 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0C0D7A-AED4-0934-36FE-D1FCA0CF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18" y="2287020"/>
            <a:ext cx="4391638" cy="704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8A5335-0DE2-ED3E-6AB1-B9071EEF6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18" y="3189993"/>
            <a:ext cx="4391638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2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3F2A0F7-FF58-24FA-9F64-7778637A8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1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Problem Statement</a:t>
            </a:r>
          </a:p>
        </p:txBody>
      </p:sp>
      <p:sp>
        <p:nvSpPr>
          <p:cNvPr id="722" name="Google Shape;722;p50"/>
          <p:cNvSpPr txBox="1">
            <a:spLocks noGrp="1"/>
          </p:cNvSpPr>
          <p:nvPr>
            <p:ph type="body" idx="1"/>
          </p:nvPr>
        </p:nvSpPr>
        <p:spPr>
          <a:xfrm>
            <a:off x="2575560" y="1673135"/>
            <a:ext cx="5516880" cy="229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buying a product online, customers face disparities between the information presented and the actual product.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Navigating through the vast amounts of information and reviews can feel overwhelming, leaving consumers uncertain about the accuracy of the details they come across.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inconsistency complicates the process of determining the best option for their needs when making online purchasing decisions.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5D19F-5649-C2FE-C092-10CA6352FF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3"/>
          <a:stretch/>
        </p:blipFill>
        <p:spPr>
          <a:xfrm>
            <a:off x="482108" y="1017725"/>
            <a:ext cx="1822478" cy="32639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>
            <a:spLocks noGrp="1"/>
          </p:cNvSpPr>
          <p:nvPr>
            <p:ph type="title"/>
          </p:nvPr>
        </p:nvSpPr>
        <p:spPr>
          <a:xfrm>
            <a:off x="620194" y="1907658"/>
            <a:ext cx="5750087" cy="14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Our goal is to </a:t>
            </a:r>
            <a:r>
              <a:rPr lang="en-US" sz="2000" dirty="0"/>
              <a:t>assist</a:t>
            </a:r>
            <a:r>
              <a:rPr lang="en-US" sz="1800" dirty="0"/>
              <a:t> consumers in making informed decisions about purchasing the right product.</a:t>
            </a:r>
            <a:endParaRPr lang="en-IN" sz="1800" dirty="0"/>
          </a:p>
        </p:txBody>
      </p:sp>
      <p:grpSp>
        <p:nvGrpSpPr>
          <p:cNvPr id="412" name="Google Shape;412;p33"/>
          <p:cNvGrpSpPr/>
          <p:nvPr/>
        </p:nvGrpSpPr>
        <p:grpSpPr>
          <a:xfrm>
            <a:off x="713226" y="1029883"/>
            <a:ext cx="2224840" cy="418725"/>
            <a:chOff x="7318351" y="2997150"/>
            <a:chExt cx="2224840" cy="418725"/>
          </a:xfrm>
        </p:grpSpPr>
        <p:sp>
          <p:nvSpPr>
            <p:cNvPr id="413" name="Google Shape;413;p33"/>
            <p:cNvSpPr/>
            <p:nvPr/>
          </p:nvSpPr>
          <p:spPr>
            <a:xfrm>
              <a:off x="7318351" y="2997150"/>
              <a:ext cx="2224840" cy="185449"/>
            </a:xfrm>
            <a:custGeom>
              <a:avLst/>
              <a:gdLst/>
              <a:ahLst/>
              <a:cxnLst/>
              <a:rect l="l" t="t" r="r" b="b"/>
              <a:pathLst>
                <a:path w="15489" h="1710" fill="none" extrusionOk="0">
                  <a:moveTo>
                    <a:pt x="1" y="1709"/>
                  </a:moveTo>
                  <a:lnTo>
                    <a:pt x="1722" y="33"/>
                  </a:lnTo>
                  <a:lnTo>
                    <a:pt x="3437" y="1703"/>
                  </a:lnTo>
                  <a:lnTo>
                    <a:pt x="3444" y="1709"/>
                  </a:lnTo>
                  <a:lnTo>
                    <a:pt x="5159" y="39"/>
                  </a:lnTo>
                  <a:lnTo>
                    <a:pt x="6874" y="1709"/>
                  </a:lnTo>
                  <a:lnTo>
                    <a:pt x="8596" y="33"/>
                  </a:lnTo>
                  <a:lnTo>
                    <a:pt x="10318" y="1709"/>
                  </a:lnTo>
                  <a:lnTo>
                    <a:pt x="12039" y="33"/>
                  </a:lnTo>
                  <a:lnTo>
                    <a:pt x="13754" y="1703"/>
                  </a:lnTo>
                  <a:lnTo>
                    <a:pt x="13761" y="1709"/>
                  </a:lnTo>
                  <a:lnTo>
                    <a:pt x="15489" y="26"/>
                  </a:lnTo>
                  <a:lnTo>
                    <a:pt x="15476" y="7"/>
                  </a:lnTo>
                  <a:lnTo>
                    <a:pt x="13761" y="1684"/>
                  </a:lnTo>
                  <a:lnTo>
                    <a:pt x="12039" y="1"/>
                  </a:lnTo>
                  <a:lnTo>
                    <a:pt x="10318" y="1684"/>
                  </a:lnTo>
                  <a:lnTo>
                    <a:pt x="8596" y="1"/>
                  </a:lnTo>
                  <a:lnTo>
                    <a:pt x="6874" y="1684"/>
                  </a:lnTo>
                  <a:lnTo>
                    <a:pt x="5159" y="14"/>
                  </a:lnTo>
                  <a:lnTo>
                    <a:pt x="5159" y="7"/>
                  </a:lnTo>
                  <a:lnTo>
                    <a:pt x="3444" y="1684"/>
                  </a:lnTo>
                  <a:lnTo>
                    <a:pt x="1722" y="1"/>
                  </a:lnTo>
                  <a:lnTo>
                    <a:pt x="1" y="168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7318351" y="3124563"/>
              <a:ext cx="2224840" cy="185450"/>
            </a:xfrm>
            <a:custGeom>
              <a:avLst/>
              <a:gdLst/>
              <a:ahLst/>
              <a:cxnLst/>
              <a:rect l="l" t="t" r="r" b="b"/>
              <a:pathLst>
                <a:path w="15489" h="1710" fill="none" extrusionOk="0">
                  <a:moveTo>
                    <a:pt x="1" y="1709"/>
                  </a:moveTo>
                  <a:lnTo>
                    <a:pt x="1722" y="33"/>
                  </a:lnTo>
                  <a:lnTo>
                    <a:pt x="3437" y="1703"/>
                  </a:lnTo>
                  <a:lnTo>
                    <a:pt x="3444" y="1709"/>
                  </a:lnTo>
                  <a:lnTo>
                    <a:pt x="5159" y="39"/>
                  </a:lnTo>
                  <a:lnTo>
                    <a:pt x="6874" y="1709"/>
                  </a:lnTo>
                  <a:lnTo>
                    <a:pt x="8596" y="33"/>
                  </a:lnTo>
                  <a:lnTo>
                    <a:pt x="10318" y="1709"/>
                  </a:lnTo>
                  <a:lnTo>
                    <a:pt x="12039" y="33"/>
                  </a:lnTo>
                  <a:lnTo>
                    <a:pt x="13754" y="1703"/>
                  </a:lnTo>
                  <a:lnTo>
                    <a:pt x="13761" y="1709"/>
                  </a:lnTo>
                  <a:lnTo>
                    <a:pt x="15489" y="26"/>
                  </a:lnTo>
                  <a:lnTo>
                    <a:pt x="15476" y="7"/>
                  </a:lnTo>
                  <a:lnTo>
                    <a:pt x="13761" y="1684"/>
                  </a:lnTo>
                  <a:lnTo>
                    <a:pt x="12039" y="1"/>
                  </a:lnTo>
                  <a:lnTo>
                    <a:pt x="10318" y="1684"/>
                  </a:lnTo>
                  <a:lnTo>
                    <a:pt x="8596" y="1"/>
                  </a:lnTo>
                  <a:lnTo>
                    <a:pt x="6874" y="1684"/>
                  </a:lnTo>
                  <a:lnTo>
                    <a:pt x="5159" y="14"/>
                  </a:lnTo>
                  <a:lnTo>
                    <a:pt x="5159" y="7"/>
                  </a:lnTo>
                  <a:lnTo>
                    <a:pt x="3444" y="1684"/>
                  </a:lnTo>
                  <a:lnTo>
                    <a:pt x="1722" y="1"/>
                  </a:lnTo>
                  <a:lnTo>
                    <a:pt x="1" y="168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7318351" y="3230425"/>
              <a:ext cx="2224840" cy="185450"/>
            </a:xfrm>
            <a:custGeom>
              <a:avLst/>
              <a:gdLst/>
              <a:ahLst/>
              <a:cxnLst/>
              <a:rect l="l" t="t" r="r" b="b"/>
              <a:pathLst>
                <a:path w="15489" h="1710" fill="none" extrusionOk="0">
                  <a:moveTo>
                    <a:pt x="1" y="1709"/>
                  </a:moveTo>
                  <a:lnTo>
                    <a:pt x="1722" y="33"/>
                  </a:lnTo>
                  <a:lnTo>
                    <a:pt x="3437" y="1703"/>
                  </a:lnTo>
                  <a:lnTo>
                    <a:pt x="3444" y="1709"/>
                  </a:lnTo>
                  <a:lnTo>
                    <a:pt x="5159" y="39"/>
                  </a:lnTo>
                  <a:lnTo>
                    <a:pt x="6874" y="1709"/>
                  </a:lnTo>
                  <a:lnTo>
                    <a:pt x="8596" y="33"/>
                  </a:lnTo>
                  <a:lnTo>
                    <a:pt x="10318" y="1709"/>
                  </a:lnTo>
                  <a:lnTo>
                    <a:pt x="12039" y="33"/>
                  </a:lnTo>
                  <a:lnTo>
                    <a:pt x="13754" y="1703"/>
                  </a:lnTo>
                  <a:lnTo>
                    <a:pt x="13761" y="1709"/>
                  </a:lnTo>
                  <a:lnTo>
                    <a:pt x="15489" y="26"/>
                  </a:lnTo>
                  <a:lnTo>
                    <a:pt x="15476" y="7"/>
                  </a:lnTo>
                  <a:lnTo>
                    <a:pt x="13761" y="1684"/>
                  </a:lnTo>
                  <a:lnTo>
                    <a:pt x="12039" y="1"/>
                  </a:lnTo>
                  <a:lnTo>
                    <a:pt x="10318" y="1684"/>
                  </a:lnTo>
                  <a:lnTo>
                    <a:pt x="8596" y="1"/>
                  </a:lnTo>
                  <a:lnTo>
                    <a:pt x="6874" y="1684"/>
                  </a:lnTo>
                  <a:lnTo>
                    <a:pt x="5159" y="14"/>
                  </a:lnTo>
                  <a:lnTo>
                    <a:pt x="5159" y="7"/>
                  </a:lnTo>
                  <a:lnTo>
                    <a:pt x="3444" y="1684"/>
                  </a:lnTo>
                  <a:lnTo>
                    <a:pt x="1722" y="1"/>
                  </a:lnTo>
                  <a:lnTo>
                    <a:pt x="1" y="168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33"/>
          <p:cNvGrpSpPr/>
          <p:nvPr/>
        </p:nvGrpSpPr>
        <p:grpSpPr>
          <a:xfrm>
            <a:off x="905675" y="3962558"/>
            <a:ext cx="2026050" cy="514500"/>
            <a:chOff x="-834325" y="4144333"/>
            <a:chExt cx="2026050" cy="514500"/>
          </a:xfrm>
        </p:grpSpPr>
        <p:sp>
          <p:nvSpPr>
            <p:cNvPr id="417" name="Google Shape;417;p33"/>
            <p:cNvSpPr/>
            <p:nvPr/>
          </p:nvSpPr>
          <p:spPr>
            <a:xfrm>
              <a:off x="-834325" y="4144333"/>
              <a:ext cx="1930800" cy="44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-739075" y="4218433"/>
              <a:ext cx="1930800" cy="4404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19" name="Google Shape;419;p33"/>
          <p:cNvSpPr/>
          <p:nvPr/>
        </p:nvSpPr>
        <p:spPr>
          <a:xfrm rot="5400000">
            <a:off x="7358575" y="1030875"/>
            <a:ext cx="120300" cy="80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33"/>
          <p:cNvSpPr/>
          <p:nvPr/>
        </p:nvSpPr>
        <p:spPr>
          <a:xfrm>
            <a:off x="3094400" y="693033"/>
            <a:ext cx="156900" cy="15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1" name="Google Shape;421;p33"/>
          <p:cNvCxnSpPr/>
          <p:nvPr/>
        </p:nvCxnSpPr>
        <p:spPr>
          <a:xfrm rot="10800000">
            <a:off x="-179050" y="3432175"/>
            <a:ext cx="6953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"/>
          <p:cNvSpPr txBox="1">
            <a:spLocks noGrp="1"/>
          </p:cNvSpPr>
          <p:nvPr>
            <p:ph type="title"/>
          </p:nvPr>
        </p:nvSpPr>
        <p:spPr>
          <a:xfrm>
            <a:off x="6535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12C49"/>
                </a:solidFill>
                <a:latin typeface="Unbounded" panose="020B0604020202020204" charset="0"/>
              </a:rPr>
              <a:t>Methodology</a:t>
            </a:r>
            <a:endParaRPr sz="2500" dirty="0"/>
          </a:p>
        </p:txBody>
      </p:sp>
      <p:sp>
        <p:nvSpPr>
          <p:cNvPr id="461" name="Google Shape;461;p35"/>
          <p:cNvSpPr txBox="1">
            <a:spLocks noGrp="1"/>
          </p:cNvSpPr>
          <p:nvPr>
            <p:ph type="subTitle" idx="4"/>
          </p:nvPr>
        </p:nvSpPr>
        <p:spPr>
          <a:xfrm>
            <a:off x="590497" y="1333401"/>
            <a:ext cx="23928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collection</a:t>
            </a:r>
            <a:endParaRPr dirty="0"/>
          </a:p>
        </p:txBody>
      </p:sp>
      <p:sp>
        <p:nvSpPr>
          <p:cNvPr id="466" name="Google Shape;466;p35"/>
          <p:cNvSpPr txBox="1">
            <a:spLocks noGrp="1"/>
          </p:cNvSpPr>
          <p:nvPr>
            <p:ph type="subTitle" idx="6"/>
          </p:nvPr>
        </p:nvSpPr>
        <p:spPr>
          <a:xfrm>
            <a:off x="6294517" y="1400309"/>
            <a:ext cx="23928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Extracting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aspects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FA836-313F-6020-20EC-A7ED57DC4C27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300762" y="1400309"/>
            <a:ext cx="2392800" cy="708300"/>
          </a:xfrm>
        </p:spPr>
        <p:txBody>
          <a:bodyPr/>
          <a:lstStyle/>
          <a:p>
            <a:pPr algn="ctr"/>
            <a:r>
              <a:rPr lang="en-IN" dirty="0"/>
              <a:t>Pre-Processing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6AADB1-803D-2562-5755-5D3C10C65DD0}"/>
              </a:ext>
            </a:extLst>
          </p:cNvPr>
          <p:cNvCxnSpPr>
            <a:cxnSpLocks/>
          </p:cNvCxnSpPr>
          <p:nvPr/>
        </p:nvCxnSpPr>
        <p:spPr>
          <a:xfrm>
            <a:off x="3087891" y="1754459"/>
            <a:ext cx="6264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48BC66-8554-D18F-DC5A-BB10535041D7}"/>
              </a:ext>
            </a:extLst>
          </p:cNvPr>
          <p:cNvCxnSpPr>
            <a:cxnSpLocks/>
          </p:cNvCxnSpPr>
          <p:nvPr/>
        </p:nvCxnSpPr>
        <p:spPr>
          <a:xfrm>
            <a:off x="5775335" y="1758177"/>
            <a:ext cx="6264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9E01A3-DACF-ADD1-CF24-95CC874E3D95}"/>
              </a:ext>
            </a:extLst>
          </p:cNvPr>
          <p:cNvCxnSpPr>
            <a:cxnSpLocks/>
          </p:cNvCxnSpPr>
          <p:nvPr/>
        </p:nvCxnSpPr>
        <p:spPr>
          <a:xfrm>
            <a:off x="7357104" y="2108609"/>
            <a:ext cx="0" cy="734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Google Shape;466;p35">
            <a:extLst>
              <a:ext uri="{FF2B5EF4-FFF2-40B4-BE49-F238E27FC236}">
                <a16:creationId xmlns:a16="http://schemas.microsoft.com/office/drawing/2014/main" id="{2B30CDE0-35D5-8E8A-5608-140A59FB07AF}"/>
              </a:ext>
            </a:extLst>
          </p:cNvPr>
          <p:cNvSpPr txBox="1">
            <a:spLocks/>
          </p:cNvSpPr>
          <p:nvPr/>
        </p:nvSpPr>
        <p:spPr>
          <a:xfrm>
            <a:off x="6294517" y="2922181"/>
            <a:ext cx="2392801" cy="9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en-IN" dirty="0"/>
              <a:t>Model training on labelled dataset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987BD3-FFB8-9E4E-1BF5-D91CE26A0AFB}"/>
              </a:ext>
            </a:extLst>
          </p:cNvPr>
          <p:cNvCxnSpPr>
            <a:cxnSpLocks/>
          </p:cNvCxnSpPr>
          <p:nvPr/>
        </p:nvCxnSpPr>
        <p:spPr>
          <a:xfrm flipH="1">
            <a:off x="5607855" y="3308196"/>
            <a:ext cx="6866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C51F0163-24B5-E117-57CD-7DC325ABABDA}"/>
              </a:ext>
            </a:extLst>
          </p:cNvPr>
          <p:cNvSpPr txBox="1">
            <a:spLocks/>
          </p:cNvSpPr>
          <p:nvPr/>
        </p:nvSpPr>
        <p:spPr>
          <a:xfrm>
            <a:off x="2634198" y="2778435"/>
            <a:ext cx="2973657" cy="105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IN" dirty="0"/>
              <a:t>Fine tuning our trained model on reviews dataset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27EC84-4A2C-0FFE-25CC-82D8CD430730}"/>
              </a:ext>
            </a:extLst>
          </p:cNvPr>
          <p:cNvCxnSpPr>
            <a:cxnSpLocks/>
          </p:cNvCxnSpPr>
          <p:nvPr/>
        </p:nvCxnSpPr>
        <p:spPr>
          <a:xfrm flipH="1">
            <a:off x="2296635" y="3252440"/>
            <a:ext cx="6866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Google Shape;461;p35">
            <a:extLst>
              <a:ext uri="{FF2B5EF4-FFF2-40B4-BE49-F238E27FC236}">
                <a16:creationId xmlns:a16="http://schemas.microsoft.com/office/drawing/2014/main" id="{961ECC17-E5EF-C967-0FB5-E127CA05F152}"/>
              </a:ext>
            </a:extLst>
          </p:cNvPr>
          <p:cNvSpPr txBox="1">
            <a:spLocks/>
          </p:cNvSpPr>
          <p:nvPr/>
        </p:nvSpPr>
        <p:spPr>
          <a:xfrm>
            <a:off x="268464" y="2759851"/>
            <a:ext cx="23928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en-IN" dirty="0"/>
              <a:t>Output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550833E-87CA-2D45-EFD1-DF6E1D097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80" y="3091715"/>
            <a:ext cx="2217420" cy="14479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A0259D-DAD2-5ADC-7B22-F1F953AE7171}"/>
              </a:ext>
            </a:extLst>
          </p:cNvPr>
          <p:cNvSpPr txBox="1"/>
          <p:nvPr/>
        </p:nvSpPr>
        <p:spPr>
          <a:xfrm>
            <a:off x="476901" y="749340"/>
            <a:ext cx="7208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12C49"/>
                </a:solidFill>
                <a:effectLst/>
                <a:uLnTx/>
                <a:uFillTx/>
                <a:latin typeface="Unbounded"/>
                <a:sym typeface="Unbounded"/>
              </a:rPr>
              <a:t>Aspect-based sentiment analysis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12C49"/>
              </a:solidFill>
              <a:effectLst/>
              <a:uLnTx/>
              <a:uFillTx/>
              <a:latin typeface="Unbounded"/>
              <a:sym typeface="Unbounded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code Sans" panose="020B0604020202020204" charset="0"/>
              </a:rPr>
              <a:t>Aspect-based sentiment analysis is utilized to analyze text data, such as customer reviews, by considering specific aspects or attributes of a product, service, or entity.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Encode Sans" panose="020B0604020202020204" charset="0"/>
              </a:rPr>
              <a:t>Unlike the general sentiment analysis, which provides an overall sentiment score for a piece of text, aspect-based sentiment analysis aims to extract sentiment towards individual aspects mentioned within the text.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D1D57-71E2-09E5-F2A6-D4641925C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8" t="3226" r="-132" b="2790"/>
          <a:stretch/>
        </p:blipFill>
        <p:spPr>
          <a:xfrm>
            <a:off x="1397620" y="2429015"/>
            <a:ext cx="4861931" cy="163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0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E343-100F-6A1B-A245-D0733BAB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6480C-63CB-A684-6DF7-FCFFE11A4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N" dirty="0"/>
              <a:t>We have data in the following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A443A-E1EE-7F69-24E5-F3EA0C52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98" y="1679560"/>
            <a:ext cx="7704000" cy="2067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9D4EE0-8106-7D98-4A19-80E428F0A61D}"/>
              </a:ext>
            </a:extLst>
          </p:cNvPr>
          <p:cNvSpPr txBox="1"/>
          <p:nvPr/>
        </p:nvSpPr>
        <p:spPr>
          <a:xfrm>
            <a:off x="808463" y="3987486"/>
            <a:ext cx="4992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12C49"/>
                </a:solidFill>
                <a:effectLst/>
                <a:uLnTx/>
                <a:uFillTx/>
                <a:latin typeface="Encode Sans"/>
                <a:sym typeface="Encode Sans"/>
              </a:rPr>
              <a:t>We have 53,493 rows and 9 columns </a:t>
            </a:r>
          </a:p>
        </p:txBody>
      </p:sp>
    </p:spTree>
    <p:extLst>
      <p:ext uri="{BB962C8B-B14F-4D97-AF65-F5344CB8AC3E}">
        <p14:creationId xmlns:p14="http://schemas.microsoft.com/office/powerpoint/2010/main" val="349587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74BC59-85EF-EB42-E44C-C05156AC2A47}"/>
              </a:ext>
            </a:extLst>
          </p:cNvPr>
          <p:cNvSpPr txBox="1"/>
          <p:nvPr/>
        </p:nvSpPr>
        <p:spPr>
          <a:xfrm>
            <a:off x="778726" y="663867"/>
            <a:ext cx="693791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012C49"/>
                </a:solidFill>
                <a:latin typeface="Unbounded" panose="020B0604020202020204" charset="0"/>
              </a:rPr>
              <a:t>Data pre-Processing</a:t>
            </a:r>
            <a:endParaRPr lang="en-IN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28744-C944-9EB2-A553-7A5B27F7CD9E}"/>
              </a:ext>
            </a:extLst>
          </p:cNvPr>
          <p:cNvSpPr txBox="1"/>
          <p:nvPr/>
        </p:nvSpPr>
        <p:spPr>
          <a:xfrm>
            <a:off x="1061223" y="1679288"/>
            <a:ext cx="6937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12C49"/>
                </a:solidFill>
                <a:effectLst/>
                <a:uLnTx/>
                <a:uFillTx/>
                <a:latin typeface="Encode Sans"/>
                <a:sym typeface="Encode Sans"/>
              </a:rPr>
              <a:t>Following things were taken care of in the pre-processing step: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9A563-A294-8869-2296-A1D875E673B0}"/>
              </a:ext>
            </a:extLst>
          </p:cNvPr>
          <p:cNvSpPr txBox="1"/>
          <p:nvPr/>
        </p:nvSpPr>
        <p:spPr>
          <a:xfrm>
            <a:off x="1477536" y="2048378"/>
            <a:ext cx="49622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buClr>
                <a:srgbClr val="191919"/>
              </a:buClr>
              <a:buSzPts val="14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12C49"/>
                </a:solidFill>
                <a:effectLst/>
                <a:uLnTx/>
                <a:uFillTx/>
                <a:latin typeface="Encode Sans"/>
                <a:sym typeface="Encode Sans"/>
              </a:rPr>
              <a:t>URL Removal</a:t>
            </a:r>
          </a:p>
          <a:p>
            <a:pPr marL="285750" lvl="1" indent="-285750">
              <a:buClr>
                <a:srgbClr val="191919"/>
              </a:buClr>
              <a:buSzPts val="14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12C49"/>
                </a:solidFill>
                <a:effectLst/>
                <a:uLnTx/>
                <a:uFillTx/>
                <a:latin typeface="Encode Sans"/>
                <a:sym typeface="Encode Sans"/>
              </a:rPr>
              <a:t>Emoji Handling</a:t>
            </a:r>
          </a:p>
          <a:p>
            <a:pPr marL="285750" lvl="1" indent="-285750">
              <a:buClr>
                <a:srgbClr val="191919"/>
              </a:buClr>
              <a:buSzPts val="14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12C49"/>
                </a:solidFill>
                <a:effectLst/>
                <a:uLnTx/>
                <a:uFillTx/>
                <a:latin typeface="Encode Sans"/>
                <a:sym typeface="Encode Sans"/>
              </a:rPr>
              <a:t>Tokenization and Stop words Removal</a:t>
            </a:r>
          </a:p>
          <a:p>
            <a:pPr marL="285750" lvl="1" indent="-285750">
              <a:buClr>
                <a:srgbClr val="191919"/>
              </a:buClr>
              <a:buSzPts val="14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12C49"/>
                </a:solidFill>
                <a:effectLst/>
                <a:uLnTx/>
                <a:uFillTx/>
                <a:latin typeface="Encode Sans"/>
                <a:sym typeface="Encode Sans"/>
              </a:rPr>
              <a:t>Stemming and Lemmatization</a:t>
            </a:r>
          </a:p>
        </p:txBody>
      </p:sp>
    </p:spTree>
    <p:extLst>
      <p:ext uri="{BB962C8B-B14F-4D97-AF65-F5344CB8AC3E}">
        <p14:creationId xmlns:p14="http://schemas.microsoft.com/office/powerpoint/2010/main" val="23155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578B7A-085C-A78D-07E2-97442677601A}"/>
              </a:ext>
            </a:extLst>
          </p:cNvPr>
          <p:cNvSpPr txBox="1"/>
          <p:nvPr/>
        </p:nvSpPr>
        <p:spPr>
          <a:xfrm>
            <a:off x="1022194" y="686169"/>
            <a:ext cx="470581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012C49"/>
                </a:solidFill>
                <a:latin typeface="Unbounded" panose="020B0604020202020204" charset="0"/>
              </a:rPr>
              <a:t>Aspect Extraction:</a:t>
            </a:r>
            <a:endParaRPr lang="en-IN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7363A-E020-0691-4F5F-5B1EFB26D5E7}"/>
              </a:ext>
            </a:extLst>
          </p:cNvPr>
          <p:cNvSpPr txBox="1"/>
          <p:nvPr/>
        </p:nvSpPr>
        <p:spPr>
          <a:xfrm>
            <a:off x="1118838" y="1509920"/>
            <a:ext cx="62260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12C49"/>
                </a:solidFill>
                <a:effectLst/>
                <a:uLnTx/>
                <a:uFillTx/>
                <a:latin typeface="Encode Sans"/>
                <a:sym typeface="Encode Sans"/>
              </a:rPr>
              <a:t>We analyze customer reviews to identify the most frequently mentioned topics or "aspects."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12C49"/>
                </a:solidFill>
                <a:effectLst/>
                <a:uLnTx/>
                <a:uFillTx/>
                <a:latin typeface="Encode Sans"/>
                <a:sym typeface="Encode San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12C49"/>
                </a:solidFill>
                <a:effectLst/>
                <a:uLnTx/>
                <a:uFillTx/>
                <a:latin typeface="Encode Sans"/>
                <a:sym typeface="Encode Sans"/>
              </a:rPr>
              <a:t>This helps us in understanding customer preferences, concerns, or common subjects in reviews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None/>
              <a:tabLst/>
              <a:defRPr/>
            </a:pPr>
            <a:endParaRPr lang="en-US" dirty="0">
              <a:solidFill>
                <a:srgbClr val="012C49"/>
              </a:solidFill>
              <a:latin typeface="Encode Sans"/>
              <a:sym typeface="Encode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None/>
              <a:tabLst/>
              <a:defRPr/>
            </a:pPr>
            <a:r>
              <a:rPr lang="en-US" dirty="0">
                <a:solidFill>
                  <a:srgbClr val="012C49"/>
                </a:solidFill>
                <a:latin typeface="Encode Sans"/>
                <a:sym typeface="Encode Sans"/>
              </a:rPr>
              <a:t>We focus on these key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12C49"/>
                </a:solidFill>
                <a:effectLst/>
                <a:uLnTx/>
                <a:uFillTx/>
                <a:latin typeface="Encode Sans"/>
                <a:sym typeface="Encode Sans"/>
              </a:rPr>
              <a:t> aspects for our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82392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578B7A-085C-A78D-07E2-97442677601A}"/>
              </a:ext>
            </a:extLst>
          </p:cNvPr>
          <p:cNvSpPr txBox="1"/>
          <p:nvPr/>
        </p:nvSpPr>
        <p:spPr>
          <a:xfrm>
            <a:off x="1022194" y="686169"/>
            <a:ext cx="60699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012C49"/>
                </a:solidFill>
                <a:latin typeface="Unbounded" panose="020B0604020202020204" charset="0"/>
              </a:rPr>
              <a:t>Model training and fine tuning</a:t>
            </a:r>
            <a:endParaRPr lang="en-IN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7363A-E020-0691-4F5F-5B1EFB26D5E7}"/>
              </a:ext>
            </a:extLst>
          </p:cNvPr>
          <p:cNvSpPr txBox="1"/>
          <p:nvPr/>
        </p:nvSpPr>
        <p:spPr>
          <a:xfrm>
            <a:off x="1118838" y="1509920"/>
            <a:ext cx="62260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12C49"/>
                </a:solidFill>
                <a:effectLst/>
                <a:uLnTx/>
                <a:uFillTx/>
                <a:latin typeface="Encode Sans"/>
                <a:sym typeface="Encode Sans"/>
              </a:rPr>
              <a:t>We us</a:t>
            </a:r>
            <a:r>
              <a:rPr lang="en-US" dirty="0">
                <a:solidFill>
                  <a:srgbClr val="012C49"/>
                </a:solidFill>
                <a:latin typeface="Encode Sans"/>
                <a:sym typeface="Encode Sans"/>
              </a:rPr>
              <a:t>ed an already labeled dataset for sentiment analysis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12C49"/>
                </a:solidFill>
                <a:effectLst/>
                <a:uLnTx/>
                <a:uFillTx/>
                <a:latin typeface="Encode Sans"/>
                <a:sym typeface="Encode Sans"/>
              </a:rPr>
              <a:t>and trained an SVM (Support Vector Machine) on that dataset.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None/>
              <a:tabLst/>
              <a:defRPr/>
            </a:pPr>
            <a:endParaRPr lang="en-US" dirty="0">
              <a:solidFill>
                <a:srgbClr val="012C49"/>
              </a:solidFill>
              <a:latin typeface="Encode Sans"/>
              <a:sym typeface="Encode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12C49"/>
                </a:solidFill>
                <a:effectLst/>
                <a:uLnTx/>
                <a:uFillTx/>
                <a:latin typeface="Encode Sans"/>
                <a:sym typeface="Encode Sans"/>
              </a:rPr>
              <a:t>The trained model is then used to predict sentiments on a test set, and its performance is evaluated using precision, recall, and F1-score metrics, providing insights into the model's accuracy in sentiment classification.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None/>
              <a:tabLst/>
              <a:defRPr/>
            </a:pPr>
            <a:endParaRPr lang="en-US" dirty="0">
              <a:solidFill>
                <a:srgbClr val="012C49"/>
              </a:solidFill>
              <a:latin typeface="Encode Sans"/>
              <a:sym typeface="Encode Sans"/>
            </a:endParaRPr>
          </a:p>
          <a:p>
            <a:pPr>
              <a:buClr>
                <a:srgbClr val="191919"/>
              </a:buClr>
              <a:buSzPts val="1400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12C49"/>
                </a:solidFill>
                <a:effectLst/>
                <a:uLnTx/>
                <a:uFillTx/>
                <a:latin typeface="Encode Sans"/>
                <a:sym typeface="Encode Sans"/>
              </a:rPr>
              <a:t>We use this trained SVM</a:t>
            </a:r>
            <a:r>
              <a:rPr lang="en-US" dirty="0">
                <a:solidFill>
                  <a:srgbClr val="012C49"/>
                </a:solidFill>
                <a:latin typeface="Encode Sans"/>
                <a:sym typeface="Encode Sans"/>
              </a:rPr>
              <a:t> model on our reviews dataset to obtain polarity scores for each of the aspect.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12C49"/>
              </a:solidFill>
              <a:effectLst/>
              <a:uLnTx/>
              <a:uFillTx/>
              <a:latin typeface="Encode Sans"/>
              <a:sym typeface="Encode Sans"/>
            </a:endParaRPr>
          </a:p>
        </p:txBody>
      </p:sp>
    </p:spTree>
    <p:extLst>
      <p:ext uri="{BB962C8B-B14F-4D97-AF65-F5344CB8AC3E}">
        <p14:creationId xmlns:p14="http://schemas.microsoft.com/office/powerpoint/2010/main" val="267987268"/>
      </p:ext>
    </p:extLst>
  </p:cSld>
  <p:clrMapOvr>
    <a:masterClrMapping/>
  </p:clrMapOvr>
</p:sld>
</file>

<file path=ppt/theme/theme1.xml><?xml version="1.0" encoding="utf-8"?>
<a:theme xmlns:a="http://schemas.openxmlformats.org/drawingml/2006/main" name="7 Steps Of Risk Management Process Project Proposal by Slidesgo">
  <a:themeElements>
    <a:clrScheme name="Simple Light">
      <a:dk1>
        <a:srgbClr val="012C49"/>
      </a:dk1>
      <a:lt1>
        <a:srgbClr val="FFFFFF"/>
      </a:lt1>
      <a:dk2>
        <a:srgbClr val="FFE599"/>
      </a:dk2>
      <a:lt2>
        <a:srgbClr val="FF6768"/>
      </a:lt2>
      <a:accent1>
        <a:srgbClr val="B2F0FF"/>
      </a:accent1>
      <a:accent2>
        <a:srgbClr val="00B7B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2C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401</Words>
  <Application>Microsoft Office PowerPoint</Application>
  <PresentationFormat>On-screen Show (16:9)</PresentationFormat>
  <Paragraphs>45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Open Sans</vt:lpstr>
      <vt:lpstr>Raleway</vt:lpstr>
      <vt:lpstr>Encode Sans</vt:lpstr>
      <vt:lpstr>Unbounded</vt:lpstr>
      <vt:lpstr>Anaheim</vt:lpstr>
      <vt:lpstr>Arial</vt:lpstr>
      <vt:lpstr>7 Steps Of Risk Management Process Project Proposal by Slidesgo</vt:lpstr>
      <vt:lpstr>Aspect-based sentiment analysis for informed shopping</vt:lpstr>
      <vt:lpstr>Problem Statement</vt:lpstr>
      <vt:lpstr>Our goal is to assist consumers in making informed decisions about purchasing the right product.</vt:lpstr>
      <vt:lpstr>Methodology</vt:lpstr>
      <vt:lpstr>PowerPoint Presentation</vt:lpstr>
      <vt:lpstr>Data </vt:lpstr>
      <vt:lpstr>PowerPoint Presentation</vt:lpstr>
      <vt:lpstr>PowerPoint Presentation</vt:lpstr>
      <vt:lpstr>PowerPoint Presentation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Sentiment Analysis and Recommendation System.</dc:title>
  <cp:lastModifiedBy>Asma Narmawala</cp:lastModifiedBy>
  <cp:revision>9</cp:revision>
  <dcterms:modified xsi:type="dcterms:W3CDTF">2024-05-07T05:57:51Z</dcterms:modified>
</cp:coreProperties>
</file>