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58" r:id="rId4"/>
    <p:sldId id="279" r:id="rId5"/>
    <p:sldId id="280"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81" r:id="rId21"/>
    <p:sldId id="282" r:id="rId22"/>
    <p:sldId id="283" r:id="rId23"/>
    <p:sldId id="284" r:id="rId24"/>
    <p:sldId id="285" r:id="rId25"/>
    <p:sldId id="277" r:id="rId26"/>
    <p:sldId id="278"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dqaHCrgNiUQCev+JTTURDciKK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4A3CA0-27F2-4AFD-929D-5F618D66810D}">
  <a:tblStyle styleId="{854A3CA0-27F2-4AFD-929D-5F618D66810D}" styleName="Table_0">
    <a:wholeTbl>
      <a:tcTxStyle b="off" i="off">
        <a:font>
          <a:latin typeface="Calibri"/>
          <a:ea typeface="Calibri"/>
          <a:cs typeface="Calibri"/>
        </a:font>
        <a:schemeClr val="dk1"/>
      </a:tcTxStyle>
      <a:tcStyle>
        <a:tcBdr>
          <a:left>
            <a:ln w="12700" cap="flat" cmpd="sng">
              <a:solidFill>
                <a:schemeClr val="accent3"/>
              </a:solidFill>
              <a:prstDash val="solid"/>
              <a:round/>
              <a:headEnd type="none" w="sm" len="sm"/>
              <a:tailEnd type="none" w="sm" len="sm"/>
            </a:ln>
          </a:left>
          <a:right>
            <a:ln w="12700" cap="flat" cmpd="sng">
              <a:solidFill>
                <a:schemeClr val="accent3"/>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12700" cap="flat" cmpd="sng">
              <a:solidFill>
                <a:schemeClr val="accent3"/>
              </a:solidFill>
              <a:prstDash val="solid"/>
              <a:round/>
              <a:headEnd type="none" w="sm" len="sm"/>
              <a:tailEnd type="none" w="sm" len="sm"/>
            </a:ln>
          </a:insideH>
          <a:insideV>
            <a:ln w="12700" cap="flat" cmpd="sng">
              <a:solidFill>
                <a:schemeClr val="accent3"/>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3">
              <a:alpha val="20000"/>
            </a:schemeClr>
          </a:solidFill>
        </a:fill>
      </a:tcStyle>
    </a:band1H>
    <a:band2H>
      <a:tcTxStyle b="off" i="off"/>
      <a:tcStyle>
        <a:tcBdr/>
      </a:tcStyle>
    </a:band2H>
    <a:band1V>
      <a:tcTxStyle b="off" i="off"/>
      <a:tcStyle>
        <a:tcBdr/>
        <a:fill>
          <a:solidFill>
            <a:schemeClr val="accent3">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3"/>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accent3"/>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C8C14E2A-7A3A-45B9-BE5C-38E319C355C3}" styleName="Table_1">
    <a:wholeTbl>
      <a:tcTxStyle b="off" i="off">
        <a:font>
          <a:latin typeface="Calibri"/>
          <a:ea typeface="Calibri"/>
          <a:cs typeface="Calibri"/>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12700" cap="flat" cmpd="sng">
              <a:solidFill>
                <a:schemeClr val="accent6"/>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6">
              <a:alpha val="20000"/>
            </a:schemeClr>
          </a:solidFill>
        </a:fill>
      </a:tcStyle>
    </a:band1H>
    <a:band2H>
      <a:tcTxStyle b="off" i="off"/>
      <a:tcStyle>
        <a:tcBdr/>
      </a:tcStyle>
    </a:band2H>
    <a:band1V>
      <a:tcTxStyle b="off" i="off"/>
      <a:tcStyle>
        <a:tcBdr/>
        <a:fill>
          <a:solidFill>
            <a:schemeClr val="accent6">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accent6"/>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7E9F7064-D85C-4BAC-AA0E-B848C9B275F0}" styleName="Table_2">
    <a:wholeTbl>
      <a:tcTxStyle b="off" i="off">
        <a:font>
          <a:latin typeface="Calibri"/>
          <a:ea typeface="Calibri"/>
          <a:cs typeface="Calibri"/>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12700" cap="flat" cmpd="sng">
              <a:solidFill>
                <a:schemeClr val="accent4"/>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4">
              <a:alpha val="20000"/>
            </a:schemeClr>
          </a:solidFill>
        </a:fill>
      </a:tcStyle>
    </a:band1H>
    <a:band2H>
      <a:tcTxStyle b="off" i="off"/>
      <a:tcStyle>
        <a:tcBdr/>
      </a:tcStyle>
    </a:band2H>
    <a:band1V>
      <a:tcTxStyle b="off" i="off"/>
      <a:tcStyle>
        <a:tcBdr/>
        <a:fill>
          <a:solidFill>
            <a:schemeClr val="accent4">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accent4"/>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
        <p:nvSpPr>
          <p:cNvPr id="177" name="Google Shape;17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
        <p:nvSpPr>
          <p:cNvPr id="185" name="Google Shape;1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400"/>
          </a:p>
        </p:txBody>
      </p:sp>
      <p:sp>
        <p:nvSpPr>
          <p:cNvPr id="193" name="Google Shape;19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736696a0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3736696a0d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736696a0d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3736696a0d9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4" name="Google Shape;24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0" name="Google Shape;25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7"/>
          <p:cNvSpPr txBox="1">
            <a:spLocks noGrp="1"/>
          </p:cNvSpPr>
          <p:nvPr>
            <p:ph type="ctrTitle"/>
          </p:nvPr>
        </p:nvSpPr>
        <p:spPr>
          <a:xfrm>
            <a:off x="914400" y="2130436"/>
            <a:ext cx="103632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37"/>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37"/>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7"/>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7"/>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p:cut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4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6"/>
          <p:cNvSpPr txBox="1">
            <a:spLocks noGrp="1"/>
          </p:cNvSpPr>
          <p:nvPr>
            <p:ph type="body" idx="1"/>
          </p:nvPr>
        </p:nvSpPr>
        <p:spPr>
          <a:xfrm rot="5400000">
            <a:off x="3833019" y="-1623212"/>
            <a:ext cx="4525963" cy="10972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46"/>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6"/>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6"/>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p:cut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7"/>
          <p:cNvSpPr txBox="1">
            <a:spLocks noGrp="1"/>
          </p:cNvSpPr>
          <p:nvPr>
            <p:ph type="title"/>
          </p:nvPr>
        </p:nvSpPr>
        <p:spPr>
          <a:xfrm rot="5400000">
            <a:off x="10688638" y="1371611"/>
            <a:ext cx="5851525" cy="36576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7"/>
          <p:cNvSpPr txBox="1">
            <a:spLocks noGrp="1"/>
          </p:cNvSpPr>
          <p:nvPr>
            <p:ph type="body" idx="1"/>
          </p:nvPr>
        </p:nvSpPr>
        <p:spPr>
          <a:xfrm rot="5400000">
            <a:off x="3271838" y="-2184388"/>
            <a:ext cx="5851525" cy="1076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47"/>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7"/>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7"/>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p:cut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8"/>
          <p:cNvSpPr txBox="1">
            <a:spLocks noGrp="1"/>
          </p:cNvSpPr>
          <p:nvPr>
            <p:ph type="body" idx="1"/>
          </p:nvPr>
        </p:nvSpPr>
        <p:spPr>
          <a:xfrm>
            <a:off x="609600" y="1600206"/>
            <a:ext cx="109728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38"/>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8"/>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8"/>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p:cut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39"/>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9"/>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9"/>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p:cut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0"/>
          <p:cNvSpPr txBox="1">
            <a:spLocks noGrp="1"/>
          </p:cNvSpPr>
          <p:nvPr>
            <p:ph type="title"/>
          </p:nvPr>
        </p:nvSpPr>
        <p:spPr>
          <a:xfrm>
            <a:off x="963084" y="4406911"/>
            <a:ext cx="103632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0"/>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40"/>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0"/>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0"/>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p:cut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4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1"/>
          <p:cNvSpPr txBox="1">
            <a:spLocks noGrp="1"/>
          </p:cNvSpPr>
          <p:nvPr>
            <p:ph type="body" idx="1"/>
          </p:nvPr>
        </p:nvSpPr>
        <p:spPr>
          <a:xfrm>
            <a:off x="812800" y="1600206"/>
            <a:ext cx="7213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41"/>
          <p:cNvSpPr txBox="1">
            <a:spLocks noGrp="1"/>
          </p:cNvSpPr>
          <p:nvPr>
            <p:ph type="body" idx="2"/>
          </p:nvPr>
        </p:nvSpPr>
        <p:spPr>
          <a:xfrm>
            <a:off x="8229600" y="1600206"/>
            <a:ext cx="7213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41"/>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1"/>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1"/>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p:cut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2"/>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42"/>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42"/>
          <p:cNvSpPr txBox="1">
            <a:spLocks noGrp="1"/>
          </p:cNvSpPr>
          <p:nvPr>
            <p:ph type="body" idx="3"/>
          </p:nvPr>
        </p:nvSpPr>
        <p:spPr>
          <a:xfrm>
            <a:off x="6193374"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42"/>
          <p:cNvSpPr txBox="1">
            <a:spLocks noGrp="1"/>
          </p:cNvSpPr>
          <p:nvPr>
            <p:ph type="body" idx="4"/>
          </p:nvPr>
        </p:nvSpPr>
        <p:spPr>
          <a:xfrm>
            <a:off x="6193374"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42"/>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2"/>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2"/>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p:cut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3"/>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3"/>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3"/>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p:cut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44"/>
          <p:cNvSpPr txBox="1">
            <a:spLocks noGrp="1"/>
          </p:cNvSpPr>
          <p:nvPr>
            <p:ph type="title"/>
          </p:nvPr>
        </p:nvSpPr>
        <p:spPr>
          <a:xfrm>
            <a:off x="609603" y="273050"/>
            <a:ext cx="4011084"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4"/>
          <p:cNvSpPr txBox="1">
            <a:spLocks noGrp="1"/>
          </p:cNvSpPr>
          <p:nvPr>
            <p:ph type="body" idx="1"/>
          </p:nvPr>
        </p:nvSpPr>
        <p:spPr>
          <a:xfrm>
            <a:off x="4766733" y="273061"/>
            <a:ext cx="6815667"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44"/>
          <p:cNvSpPr txBox="1">
            <a:spLocks noGrp="1"/>
          </p:cNvSpPr>
          <p:nvPr>
            <p:ph type="body" idx="2"/>
          </p:nvPr>
        </p:nvSpPr>
        <p:spPr>
          <a:xfrm>
            <a:off x="609603"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44"/>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4"/>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4"/>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p:cut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45"/>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5"/>
          <p:cNvSpPr>
            <a:spLocks noGrp="1"/>
          </p:cNvSpPr>
          <p:nvPr>
            <p:ph type="pic" idx="2"/>
          </p:nvPr>
        </p:nvSpPr>
        <p:spPr>
          <a:xfrm>
            <a:off x="2389717" y="612775"/>
            <a:ext cx="7315200" cy="4114800"/>
          </a:xfrm>
          <a:prstGeom prst="rect">
            <a:avLst/>
          </a:prstGeom>
          <a:noFill/>
          <a:ln>
            <a:noFill/>
          </a:ln>
        </p:spPr>
      </p:sp>
      <p:sp>
        <p:nvSpPr>
          <p:cNvPr id="64" name="Google Shape;64;p45"/>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45"/>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5"/>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5"/>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transition>
    <p:cut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Shape 5"/>
        <p:cNvGrpSpPr/>
        <p:nvPr/>
      </p:nvGrpSpPr>
      <p:grpSpPr>
        <a:xfrm>
          <a:off x="0" y="0"/>
          <a:ext cx="0" cy="0"/>
          <a:chOff x="0" y="0"/>
          <a:chExt cx="0" cy="0"/>
        </a:xfrm>
      </p:grpSpPr>
      <p:sp>
        <p:nvSpPr>
          <p:cNvPr id="6" name="Google Shape;6;p3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6"/>
          <p:cNvSpPr txBox="1">
            <a:spLocks noGrp="1"/>
          </p:cNvSpPr>
          <p:nvPr>
            <p:ph type="body" idx="1"/>
          </p:nvPr>
        </p:nvSpPr>
        <p:spPr>
          <a:xfrm>
            <a:off x="609600" y="1600206"/>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36"/>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 name="Google Shape;9;p36"/>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 name="Google Shape;10;p36"/>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ut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280160" y="2811565"/>
            <a:ext cx="9832599" cy="81012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54045C"/>
              </a:buClr>
              <a:buSzPct val="111111"/>
              <a:buFont typeface="Times New Roman"/>
              <a:buNone/>
            </a:pPr>
            <a:r>
              <a:rPr lang="en-IN" sz="6000" b="1">
                <a:solidFill>
                  <a:srgbClr val="54045C"/>
                </a:solidFill>
                <a:latin typeface="Times New Roman"/>
                <a:ea typeface="Times New Roman"/>
                <a:cs typeface="Times New Roman"/>
                <a:sym typeface="Times New Roman"/>
              </a:rPr>
              <a:t>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r>
            <a:br>
              <a:rPr lang="en-IN" sz="6000" b="1">
                <a:solidFill>
                  <a:srgbClr val="54045C"/>
                </a:solidFill>
                <a:latin typeface="Times New Roman"/>
                <a:ea typeface="Times New Roman"/>
                <a:cs typeface="Times New Roman"/>
                <a:sym typeface="Times New Roman"/>
              </a:rPr>
            </a:br>
            <a:r>
              <a:rPr lang="en-IN" sz="6000" b="1">
                <a:solidFill>
                  <a:srgbClr val="54045C"/>
                </a:solidFill>
                <a:latin typeface="Times New Roman"/>
                <a:ea typeface="Times New Roman"/>
                <a:cs typeface="Times New Roman"/>
                <a:sym typeface="Times New Roman"/>
              </a:rPr>
              <a:t/>
            </a:r>
            <a:br>
              <a:rPr lang="en-IN" sz="6000" b="1">
                <a:solidFill>
                  <a:srgbClr val="54045C"/>
                </a:solidFill>
                <a:latin typeface="Times New Roman"/>
                <a:ea typeface="Times New Roman"/>
                <a:cs typeface="Times New Roman"/>
                <a:sym typeface="Times New Roman"/>
              </a:rPr>
            </a:br>
            <a:r>
              <a:rPr lang="en-IN" sz="2700" b="1">
                <a:solidFill>
                  <a:srgbClr val="54045C"/>
                </a:solidFill>
                <a:latin typeface="Times New Roman"/>
                <a:ea typeface="Times New Roman"/>
                <a:cs typeface="Times New Roman"/>
                <a:sym typeface="Times New Roman"/>
              </a:rPr>
              <a:t/>
            </a:r>
            <a:br>
              <a:rPr lang="en-IN" sz="2700" b="1">
                <a:solidFill>
                  <a:srgbClr val="54045C"/>
                </a:solidFill>
                <a:latin typeface="Times New Roman"/>
                <a:ea typeface="Times New Roman"/>
                <a:cs typeface="Times New Roman"/>
                <a:sym typeface="Times New Roman"/>
              </a:rPr>
            </a:br>
            <a:r>
              <a:rPr lang="en-IN" sz="2200" b="1">
                <a:solidFill>
                  <a:srgbClr val="54045C"/>
                </a:solidFill>
                <a:latin typeface="Times New Roman"/>
                <a:ea typeface="Times New Roman"/>
                <a:cs typeface="Times New Roman"/>
                <a:sym typeface="Times New Roman"/>
              </a:rPr>
              <a:t>INTELLIGENT HEALTHCARE ASSISTANT FOR EARLY </a:t>
            </a:r>
            <a:br>
              <a:rPr lang="en-IN" sz="2200" b="1">
                <a:solidFill>
                  <a:srgbClr val="54045C"/>
                </a:solidFill>
                <a:latin typeface="Times New Roman"/>
                <a:ea typeface="Times New Roman"/>
                <a:cs typeface="Times New Roman"/>
                <a:sym typeface="Times New Roman"/>
              </a:rPr>
            </a:br>
            <a:r>
              <a:rPr lang="en-IN" sz="2200" b="1">
                <a:solidFill>
                  <a:srgbClr val="54045C"/>
                </a:solidFill>
                <a:latin typeface="Times New Roman"/>
                <a:ea typeface="Times New Roman"/>
                <a:cs typeface="Times New Roman"/>
                <a:sym typeface="Times New Roman"/>
              </a:rPr>
              <a:t>MULTI-DISEASE DETECTION</a:t>
            </a:r>
            <a:r>
              <a:rPr lang="en-IN" sz="2700" b="1">
                <a:solidFill>
                  <a:srgbClr val="54045C"/>
                </a:solidFill>
                <a:latin typeface="Times New Roman"/>
                <a:ea typeface="Times New Roman"/>
                <a:cs typeface="Times New Roman"/>
                <a:sym typeface="Times New Roman"/>
              </a:rPr>
              <a:t/>
            </a:r>
            <a:br>
              <a:rPr lang="en-IN" sz="2700" b="1">
                <a:solidFill>
                  <a:srgbClr val="54045C"/>
                </a:solidFill>
                <a:latin typeface="Times New Roman"/>
                <a:ea typeface="Times New Roman"/>
                <a:cs typeface="Times New Roman"/>
                <a:sym typeface="Times New Roman"/>
              </a:rPr>
            </a:br>
            <a:endParaRPr sz="2700">
              <a:solidFill>
                <a:srgbClr val="002060"/>
              </a:solidFill>
            </a:endParaRPr>
          </a:p>
        </p:txBody>
      </p:sp>
      <p:sp>
        <p:nvSpPr>
          <p:cNvPr id="85" name="Google Shape;85;p1"/>
          <p:cNvSpPr txBox="1">
            <a:spLocks noGrp="1"/>
          </p:cNvSpPr>
          <p:nvPr>
            <p:ph type="subTitle" idx="1"/>
          </p:nvPr>
        </p:nvSpPr>
        <p:spPr>
          <a:xfrm>
            <a:off x="833120" y="3237547"/>
            <a:ext cx="10731307" cy="3235441"/>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50000"/>
              </a:lnSpc>
              <a:spcBef>
                <a:spcPts val="0"/>
              </a:spcBef>
              <a:spcAft>
                <a:spcPts val="0"/>
              </a:spcAft>
              <a:buClr>
                <a:srgbClr val="54045C"/>
              </a:buClr>
              <a:buSzPct val="100000"/>
              <a:buNone/>
            </a:pPr>
            <a:r>
              <a:rPr lang="en-IN" sz="7200" b="1" u="sng" dirty="0">
                <a:solidFill>
                  <a:srgbClr val="54045C"/>
                </a:solidFill>
                <a:latin typeface="Times New Roman"/>
                <a:ea typeface="Times New Roman"/>
                <a:cs typeface="Times New Roman"/>
                <a:sym typeface="Times New Roman"/>
              </a:rPr>
              <a:t>Team Details:</a:t>
            </a:r>
            <a:endParaRPr sz="7200" b="1" u="sng" dirty="0">
              <a:solidFill>
                <a:srgbClr val="54045C"/>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rgbClr val="54045C"/>
              </a:buClr>
              <a:buSzPct val="100000"/>
              <a:buNone/>
            </a:pPr>
            <a:r>
              <a:rPr lang="en-IN" sz="7200" b="1" dirty="0">
                <a:solidFill>
                  <a:srgbClr val="54045C"/>
                </a:solidFill>
                <a:latin typeface="Times New Roman"/>
                <a:ea typeface="Times New Roman"/>
                <a:cs typeface="Times New Roman"/>
                <a:sym typeface="Times New Roman"/>
              </a:rPr>
              <a:t>Names: ASHWINI G (211423104067)</a:t>
            </a:r>
            <a:endParaRPr dirty="0"/>
          </a:p>
          <a:p>
            <a:pPr marL="0" lvl="0" indent="0" algn="l" rtl="0">
              <a:lnSpc>
                <a:spcPct val="150000"/>
              </a:lnSpc>
              <a:spcBef>
                <a:spcPts val="0"/>
              </a:spcBef>
              <a:spcAft>
                <a:spcPts val="0"/>
              </a:spcAft>
              <a:buClr>
                <a:srgbClr val="54045C"/>
              </a:buClr>
              <a:buSzPct val="100000"/>
              <a:buNone/>
            </a:pPr>
            <a:r>
              <a:rPr lang="en-IN" sz="7200" b="1" dirty="0">
                <a:solidFill>
                  <a:srgbClr val="54045C"/>
                </a:solidFill>
                <a:latin typeface="Times New Roman"/>
                <a:ea typeface="Times New Roman"/>
                <a:cs typeface="Times New Roman"/>
                <a:sym typeface="Times New Roman"/>
              </a:rPr>
              <a:t>              ASMA FARIHA S (211423104069</a:t>
            </a:r>
            <a:r>
              <a:rPr lang="en-IN" sz="7200" b="1" dirty="0" smtClean="0">
                <a:solidFill>
                  <a:srgbClr val="54045C"/>
                </a:solidFill>
                <a:latin typeface="Times New Roman"/>
                <a:ea typeface="Times New Roman"/>
                <a:cs typeface="Times New Roman"/>
                <a:sym typeface="Times New Roman"/>
              </a:rPr>
              <a:t>)</a:t>
            </a:r>
          </a:p>
          <a:p>
            <a:pPr marL="0" lvl="0" indent="0" algn="l" rtl="0">
              <a:lnSpc>
                <a:spcPct val="150000"/>
              </a:lnSpc>
              <a:spcBef>
                <a:spcPts val="0"/>
              </a:spcBef>
              <a:spcAft>
                <a:spcPts val="0"/>
              </a:spcAft>
              <a:buClr>
                <a:srgbClr val="54045C"/>
              </a:buClr>
              <a:buSzPct val="100000"/>
              <a:buNone/>
            </a:pPr>
            <a:endParaRPr sz="7200" b="1" dirty="0">
              <a:solidFill>
                <a:srgbClr val="54045C"/>
              </a:solidFill>
              <a:latin typeface="Times New Roman"/>
              <a:ea typeface="Times New Roman"/>
              <a:cs typeface="Times New Roman"/>
              <a:sym typeface="Times New Roman"/>
            </a:endParaRPr>
          </a:p>
          <a:p>
            <a:pPr marL="0" indent="0" algn="l">
              <a:lnSpc>
                <a:spcPct val="150000"/>
              </a:lnSpc>
              <a:spcBef>
                <a:spcPts val="0"/>
              </a:spcBef>
              <a:buClr>
                <a:srgbClr val="54045C"/>
              </a:buClr>
              <a:buSzPct val="100000"/>
            </a:pPr>
            <a:r>
              <a:rPr lang="en-IN" sz="7200" b="1" dirty="0">
                <a:solidFill>
                  <a:srgbClr val="54045C"/>
                </a:solidFill>
                <a:latin typeface="Times New Roman"/>
                <a:ea typeface="Times New Roman"/>
                <a:cs typeface="Times New Roman"/>
                <a:sym typeface="Times New Roman"/>
              </a:rPr>
              <a:t>Batch Number: A13		                  </a:t>
            </a:r>
            <a:r>
              <a:rPr lang="en-IN" sz="7200" b="1" dirty="0" smtClean="0">
                <a:solidFill>
                  <a:srgbClr val="54045C"/>
                </a:solidFill>
                <a:latin typeface="Times New Roman"/>
                <a:ea typeface="Times New Roman"/>
                <a:cs typeface="Times New Roman"/>
                <a:sym typeface="Times New Roman"/>
              </a:rPr>
              <a:t>          Domain: Artificial Intelligence</a:t>
            </a:r>
          </a:p>
          <a:p>
            <a:pPr marL="0" indent="0" algn="l">
              <a:lnSpc>
                <a:spcPct val="150000"/>
              </a:lnSpc>
              <a:spcBef>
                <a:spcPts val="0"/>
              </a:spcBef>
              <a:buClr>
                <a:srgbClr val="54045C"/>
              </a:buClr>
              <a:buSzPct val="100000"/>
            </a:pPr>
            <a:endParaRPr sz="7200" b="1" dirty="0">
              <a:solidFill>
                <a:srgbClr val="54045C"/>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rgbClr val="54045C"/>
              </a:buClr>
              <a:buSzPct val="100000"/>
              <a:buNone/>
            </a:pPr>
            <a:r>
              <a:rPr lang="en-IN" sz="7200" b="1" dirty="0">
                <a:solidFill>
                  <a:srgbClr val="54045C"/>
                </a:solidFill>
                <a:latin typeface="Times New Roman"/>
                <a:ea typeface="Times New Roman"/>
                <a:cs typeface="Times New Roman"/>
                <a:sym typeface="Times New Roman"/>
              </a:rPr>
              <a:t>Guide Name &amp; Designation			   </a:t>
            </a:r>
            <a:r>
              <a:rPr lang="en-IN" sz="7200" b="1" dirty="0" smtClean="0">
                <a:solidFill>
                  <a:srgbClr val="54045C"/>
                </a:solidFill>
                <a:latin typeface="Times New Roman"/>
                <a:ea typeface="Times New Roman"/>
                <a:cs typeface="Times New Roman"/>
                <a:sym typeface="Times New Roman"/>
              </a:rPr>
              <a:t>         Coordinator </a:t>
            </a:r>
            <a:r>
              <a:rPr lang="en-IN" sz="7200" b="1" dirty="0">
                <a:solidFill>
                  <a:srgbClr val="54045C"/>
                </a:solidFill>
                <a:latin typeface="Times New Roman"/>
                <a:ea typeface="Times New Roman"/>
                <a:cs typeface="Times New Roman"/>
                <a:sym typeface="Times New Roman"/>
              </a:rPr>
              <a:t>Name &amp; Designation</a:t>
            </a:r>
            <a:endParaRPr dirty="0"/>
          </a:p>
          <a:p>
            <a:pPr marL="0" lvl="0" indent="0" algn="l">
              <a:lnSpc>
                <a:spcPct val="150000"/>
              </a:lnSpc>
              <a:spcBef>
                <a:spcPts val="0"/>
              </a:spcBef>
              <a:buClr>
                <a:srgbClr val="54045C"/>
              </a:buClr>
              <a:buSzPct val="100000"/>
            </a:pPr>
            <a:r>
              <a:rPr lang="en-IN" sz="7200" b="1" dirty="0">
                <a:solidFill>
                  <a:srgbClr val="54045C"/>
                </a:solidFill>
                <a:latin typeface="Times New Roman"/>
                <a:ea typeface="Times New Roman"/>
                <a:cs typeface="Times New Roman"/>
                <a:sym typeface="Times New Roman"/>
              </a:rPr>
              <a:t> </a:t>
            </a:r>
            <a:r>
              <a:rPr lang="en-IN" sz="7200" b="1" dirty="0" err="1">
                <a:solidFill>
                  <a:srgbClr val="54045C"/>
                </a:solidFill>
                <a:latin typeface="Times New Roman"/>
                <a:ea typeface="Times New Roman"/>
                <a:cs typeface="Times New Roman"/>
                <a:sym typeface="Times New Roman"/>
              </a:rPr>
              <a:t>Dr.</a:t>
            </a:r>
            <a:r>
              <a:rPr lang="en-IN" sz="7200" b="1" dirty="0">
                <a:solidFill>
                  <a:srgbClr val="54045C"/>
                </a:solidFill>
                <a:latin typeface="Times New Roman"/>
                <a:ea typeface="Times New Roman"/>
                <a:cs typeface="Times New Roman"/>
                <a:sym typeface="Times New Roman"/>
              </a:rPr>
              <a:t> </a:t>
            </a:r>
            <a:r>
              <a:rPr lang="en-IN" sz="7200" b="1" dirty="0" err="1" smtClean="0">
                <a:solidFill>
                  <a:srgbClr val="54045C"/>
                </a:solidFill>
                <a:latin typeface="Times New Roman"/>
                <a:ea typeface="Times New Roman"/>
                <a:cs typeface="Times New Roman"/>
                <a:sym typeface="Times New Roman"/>
              </a:rPr>
              <a:t>M.Maheswari</a:t>
            </a:r>
            <a:r>
              <a:rPr lang="en-IN" sz="7200" b="1" dirty="0" smtClean="0">
                <a:solidFill>
                  <a:srgbClr val="54045C"/>
                </a:solidFill>
                <a:latin typeface="Times New Roman"/>
                <a:ea typeface="Times New Roman"/>
                <a:cs typeface="Times New Roman"/>
                <a:sym typeface="Times New Roman"/>
              </a:rPr>
              <a:t> Associate </a:t>
            </a:r>
            <a:r>
              <a:rPr lang="en-IN" sz="7200" b="1" dirty="0">
                <a:solidFill>
                  <a:srgbClr val="54045C"/>
                </a:solidFill>
                <a:latin typeface="Times New Roman"/>
                <a:ea typeface="Times New Roman"/>
                <a:cs typeface="Times New Roman"/>
                <a:sym typeface="Times New Roman"/>
              </a:rPr>
              <a:t>Professor </a:t>
            </a:r>
            <a:r>
              <a:rPr lang="en-IN" sz="7200" b="1" dirty="0" smtClean="0">
                <a:solidFill>
                  <a:srgbClr val="54045C"/>
                </a:solidFill>
                <a:latin typeface="Times New Roman"/>
                <a:ea typeface="Times New Roman"/>
                <a:cs typeface="Times New Roman"/>
                <a:sym typeface="Times New Roman"/>
              </a:rPr>
              <a:t>Supervisor</a:t>
            </a:r>
            <a:r>
              <a:rPr lang="en-IN" sz="7200" b="1" dirty="0">
                <a:solidFill>
                  <a:srgbClr val="54045C"/>
                </a:solidFill>
                <a:latin typeface="Times New Roman"/>
                <a:ea typeface="Times New Roman"/>
                <a:cs typeface="Times New Roman"/>
                <a:sym typeface="Times New Roman"/>
              </a:rPr>
              <a:t> </a:t>
            </a:r>
            <a:r>
              <a:rPr lang="en-IN" sz="7200" b="1" dirty="0" smtClean="0">
                <a:solidFill>
                  <a:srgbClr val="54045C"/>
                </a:solidFill>
                <a:latin typeface="Times New Roman"/>
                <a:ea typeface="Times New Roman"/>
                <a:cs typeface="Times New Roman"/>
                <a:sym typeface="Times New Roman"/>
              </a:rPr>
              <a:t>     </a:t>
            </a:r>
            <a:r>
              <a:rPr lang="en-IN" sz="7200" b="1" dirty="0" smtClean="0">
                <a:solidFill>
                  <a:srgbClr val="54045C"/>
                </a:solidFill>
                <a:latin typeface="Times New Roman"/>
                <a:ea typeface="Times New Roman"/>
                <a:cs typeface="Times New Roman"/>
                <a:sym typeface="Times New Roman"/>
              </a:rPr>
              <a:t> </a:t>
            </a:r>
            <a:r>
              <a:rPr lang="en-IN" sz="7200" b="1" dirty="0" err="1">
                <a:solidFill>
                  <a:srgbClr val="54045C"/>
                </a:solidFill>
                <a:latin typeface="Times New Roman"/>
                <a:ea typeface="Times New Roman"/>
                <a:cs typeface="Times New Roman"/>
                <a:sym typeface="Times New Roman"/>
              </a:rPr>
              <a:t>Dr.</a:t>
            </a:r>
            <a:r>
              <a:rPr lang="en-IN" sz="7200" b="1" dirty="0">
                <a:solidFill>
                  <a:srgbClr val="54045C"/>
                </a:solidFill>
                <a:latin typeface="Times New Roman"/>
                <a:ea typeface="Times New Roman"/>
                <a:cs typeface="Times New Roman"/>
                <a:sym typeface="Times New Roman"/>
              </a:rPr>
              <a:t> KAVITHA SUBRAMANIAN Professor</a:t>
            </a:r>
            <a:endParaRPr dirty="0"/>
          </a:p>
          <a:p>
            <a:pPr marL="0" lvl="0" indent="0" algn="l" rtl="0">
              <a:lnSpc>
                <a:spcPct val="150000"/>
              </a:lnSpc>
              <a:spcBef>
                <a:spcPts val="0"/>
              </a:spcBef>
              <a:spcAft>
                <a:spcPts val="0"/>
              </a:spcAft>
              <a:buClr>
                <a:srgbClr val="54045C"/>
              </a:buClr>
              <a:buSzPct val="100000"/>
              <a:buNone/>
            </a:pPr>
            <a:r>
              <a:rPr lang="en-IN" sz="7200" b="1" dirty="0">
                <a:solidFill>
                  <a:srgbClr val="54045C"/>
                </a:solidFill>
                <a:latin typeface="Times New Roman"/>
                <a:ea typeface="Times New Roman"/>
                <a:cs typeface="Times New Roman"/>
                <a:sym typeface="Times New Roman"/>
              </a:rPr>
              <a:t>Date: </a:t>
            </a:r>
            <a:r>
              <a:rPr lang="en-IN" sz="7200" b="1" dirty="0" smtClean="0">
                <a:solidFill>
                  <a:srgbClr val="54045C"/>
                </a:solidFill>
                <a:latin typeface="Times New Roman"/>
                <a:ea typeface="Times New Roman"/>
                <a:cs typeface="Times New Roman"/>
                <a:sym typeface="Times New Roman"/>
              </a:rPr>
              <a:t>28-10-2025</a:t>
            </a:r>
            <a:endParaRPr sz="7200" b="1" dirty="0">
              <a:solidFill>
                <a:srgbClr val="54045C"/>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endParaRPr dirty="0">
              <a:solidFill>
                <a:srgbClr val="54045C"/>
              </a:solidFill>
            </a:endParaRPr>
          </a:p>
        </p:txBody>
      </p:sp>
      <p:pic>
        <p:nvPicPr>
          <p:cNvPr id="86" name="Google Shape;86;p1"/>
          <p:cNvPicPr preferRelativeResize="0"/>
          <p:nvPr/>
        </p:nvPicPr>
        <p:blipFill rotWithShape="1">
          <a:blip r:embed="rId3">
            <a:alphaModFix/>
          </a:blip>
          <a:srcRect/>
          <a:stretch/>
        </p:blipFill>
        <p:spPr>
          <a:xfrm>
            <a:off x="111760" y="182879"/>
            <a:ext cx="11968479" cy="2372995"/>
          </a:xfrm>
          <a:prstGeom prst="rect">
            <a:avLst/>
          </a:prstGeom>
          <a:noFill/>
          <a:ln>
            <a:noFill/>
          </a:ln>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2"/>
          <p:cNvSpPr txBox="1">
            <a:spLocks noGrp="1"/>
          </p:cNvSpPr>
          <p:nvPr>
            <p:ph type="title"/>
          </p:nvPr>
        </p:nvSpPr>
        <p:spPr>
          <a:xfrm>
            <a:off x="487680" y="-160965"/>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54045C"/>
              </a:buClr>
              <a:buSzPts val="4400"/>
              <a:buFont typeface="Calibri"/>
              <a:buNone/>
            </a:pPr>
            <a:r>
              <a:rPr lang="en-IN" b="1">
                <a:solidFill>
                  <a:srgbClr val="54045C"/>
                </a:solidFill>
              </a:rPr>
              <a:t>Research and Literature Review </a:t>
            </a:r>
            <a:endParaRPr/>
          </a:p>
        </p:txBody>
      </p:sp>
      <p:sp>
        <p:nvSpPr>
          <p:cNvPr id="148" name="Google Shape;148;p32"/>
          <p:cNvSpPr txBox="1">
            <a:spLocks noGrp="1"/>
          </p:cNvSpPr>
          <p:nvPr>
            <p:ph type="body" idx="1"/>
          </p:nvPr>
        </p:nvSpPr>
        <p:spPr>
          <a:xfrm>
            <a:off x="386080" y="733245"/>
            <a:ext cx="10972800" cy="45259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0000"/>
              </a:buClr>
              <a:buSzPts val="1800"/>
              <a:buNone/>
            </a:pPr>
            <a:r>
              <a:rPr lang="en-IN" sz="1800" b="1">
                <a:solidFill>
                  <a:srgbClr val="000000"/>
                </a:solidFill>
                <a:latin typeface="Times New Roman"/>
                <a:ea typeface="Times New Roman"/>
                <a:cs typeface="Times New Roman"/>
                <a:sym typeface="Times New Roman"/>
              </a:rPr>
              <a:t>4</a:t>
            </a:r>
            <a:r>
              <a:rPr lang="en-IN" sz="2000" b="1">
                <a:solidFill>
                  <a:srgbClr val="000000"/>
                </a:solidFill>
                <a:latin typeface="Times New Roman"/>
                <a:ea typeface="Times New Roman"/>
                <a:cs typeface="Times New Roman"/>
                <a:sym typeface="Times New Roman"/>
              </a:rPr>
              <a:t>. </a:t>
            </a:r>
            <a:r>
              <a:rPr lang="en-IN" sz="2400" b="1"/>
              <a:t>AI and IoT-Enabled Diagnosis Using CSO-CLSTM (2022)</a:t>
            </a:r>
            <a:endParaRPr sz="2400" b="1"/>
          </a:p>
          <a:p>
            <a:pPr marL="0" lvl="0" indent="0" algn="l" rtl="0">
              <a:lnSpc>
                <a:spcPct val="100000"/>
              </a:lnSpc>
              <a:spcBef>
                <a:spcPts val="480"/>
              </a:spcBef>
              <a:spcAft>
                <a:spcPts val="0"/>
              </a:spcAft>
              <a:buClr>
                <a:schemeClr val="dk1"/>
              </a:buClr>
              <a:buSzPts val="2400"/>
              <a:buNone/>
            </a:pPr>
            <a:endParaRPr sz="2400" b="1">
              <a:latin typeface="Calibri"/>
              <a:ea typeface="Calibri"/>
              <a:cs typeface="Calibri"/>
              <a:sym typeface="Calibri"/>
            </a:endParaRPr>
          </a:p>
          <a:p>
            <a:pPr marL="342900" lvl="0" indent="-139700" algn="l" rtl="0">
              <a:lnSpc>
                <a:spcPct val="100000"/>
              </a:lnSpc>
              <a:spcBef>
                <a:spcPts val="640"/>
              </a:spcBef>
              <a:spcAft>
                <a:spcPts val="0"/>
              </a:spcAft>
              <a:buClr>
                <a:schemeClr val="dk1"/>
              </a:buClr>
              <a:buSzPts val="3200"/>
              <a:buNone/>
            </a:pPr>
            <a:endParaRPr/>
          </a:p>
        </p:txBody>
      </p:sp>
      <p:graphicFrame>
        <p:nvGraphicFramePr>
          <p:cNvPr id="149" name="Google Shape;149;p32"/>
          <p:cNvGraphicFramePr/>
          <p:nvPr/>
        </p:nvGraphicFramePr>
        <p:xfrm>
          <a:off x="474980" y="1333499"/>
          <a:ext cx="11094700" cy="4819900"/>
        </p:xfrm>
        <a:graphic>
          <a:graphicData uri="http://schemas.openxmlformats.org/drawingml/2006/table">
            <a:tbl>
              <a:tblPr>
                <a:noFill/>
                <a:tableStyleId>{C8C14E2A-7A3A-45B9-BE5C-38E319C355C3}</a:tableStyleId>
              </a:tblPr>
              <a:tblGrid>
                <a:gridCol w="2032225">
                  <a:extLst>
                    <a:ext uri="{9D8B030D-6E8A-4147-A177-3AD203B41FA5}">
                      <a16:colId xmlns:a16="http://schemas.microsoft.com/office/drawing/2014/main" val="20000"/>
                    </a:ext>
                  </a:extLst>
                </a:gridCol>
                <a:gridCol w="9062475">
                  <a:extLst>
                    <a:ext uri="{9D8B030D-6E8A-4147-A177-3AD203B41FA5}">
                      <a16:colId xmlns:a16="http://schemas.microsoft.com/office/drawing/2014/main" val="20001"/>
                    </a:ext>
                  </a:extLst>
                </a:gridCol>
              </a:tblGrid>
              <a:tr h="3505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Aspect</a:t>
                      </a:r>
                      <a:endParaRPr sz="1600" u="none" strike="noStrike" cap="none">
                        <a:latin typeface="Arial"/>
                        <a:ea typeface="Arial"/>
                        <a:cs typeface="Arial"/>
                        <a:sym typeface="Arial"/>
                      </a:endParaRPr>
                    </a:p>
                  </a:txBody>
                  <a:tcPr marL="71850" marR="71850" marT="35925" marB="35925" anchor="ctr"/>
                </a:tc>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Details</a:t>
                      </a:r>
                      <a:endParaRPr sz="1600" u="none" strike="noStrike" cap="none">
                        <a:latin typeface="Arial"/>
                        <a:ea typeface="Arial"/>
                        <a:cs typeface="Arial"/>
                        <a:sym typeface="Arial"/>
                      </a:endParaRPr>
                    </a:p>
                  </a:txBody>
                  <a:tcPr marL="71850" marR="71850" marT="35925" marB="35925" anchor="ctr"/>
                </a:tc>
                <a:extLst>
                  <a:ext uri="{0D108BD9-81ED-4DB2-BD59-A6C34878D82A}">
                    <a16:rowId xmlns:a16="http://schemas.microsoft.com/office/drawing/2014/main" val="10000"/>
                  </a:ext>
                </a:extLst>
              </a:tr>
              <a:tr h="79970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Author</a:t>
                      </a:r>
                      <a:endParaRPr sz="1600" u="none" strike="noStrike" cap="none">
                        <a:latin typeface="Arial"/>
                        <a:ea typeface="Arial"/>
                        <a:cs typeface="Arial"/>
                        <a:sym typeface="Arial"/>
                      </a:endParaRPr>
                    </a:p>
                  </a:txBody>
                  <a:tcPr marL="71850" marR="71850" marT="35925" marB="35925"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Romany Fouad Mansour et al.</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1"/>
                  </a:ext>
                </a:extLst>
              </a:tr>
              <a:tr h="7977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Summary</a:t>
                      </a:r>
                      <a:endParaRPr sz="1600" u="none" strike="noStrike" cap="none">
                        <a:latin typeface="Arial"/>
                        <a:ea typeface="Arial"/>
                        <a:cs typeface="Arial"/>
                        <a:sym typeface="Arial"/>
                      </a:endParaRPr>
                    </a:p>
                  </a:txBody>
                  <a:tcPr marL="71850" marR="71850" marT="35925" marB="35925"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Presents a smart healthcare model using IoT-based wearable devices and CSO-tuned CLSTM model for diagnosing diabetes and heart disease. Achieves high accuracy.</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2"/>
                  </a:ext>
                </a:extLst>
              </a:tr>
              <a:tr h="1037075">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Relevance</a:t>
                      </a:r>
                      <a:endParaRPr sz="1600" u="none" strike="noStrike" cap="none">
                        <a:latin typeface="Arial"/>
                        <a:ea typeface="Arial"/>
                        <a:cs typeface="Arial"/>
                        <a:sym typeface="Arial"/>
                      </a:endParaRPr>
                    </a:p>
                  </a:txBody>
                  <a:tcPr marL="71850" marR="71850" marT="35925" marB="35925"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Emphasizes IoT-AI convergence for smart health monitoring using real-time wearable sensor data, ideal for continuous remote patient observation.</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3"/>
                  </a:ext>
                </a:extLst>
              </a:tr>
              <a:tr h="7977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Gaps</a:t>
                      </a:r>
                      <a:endParaRPr sz="1600" u="none" strike="noStrike" cap="none">
                        <a:latin typeface="Arial"/>
                        <a:ea typeface="Arial"/>
                        <a:cs typeface="Arial"/>
                        <a:sym typeface="Arial"/>
                      </a:endParaRPr>
                    </a:p>
                  </a:txBody>
                  <a:tcPr marL="71850" marR="71850" marT="35925" marB="35925"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Lacks human-understandable explanations (no XAI or chatbot integration). Focused on technical accuracy, not on patient interaction or trust-building mechanisms.</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4"/>
                  </a:ext>
                </a:extLst>
              </a:tr>
              <a:tr h="1037075">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Impact</a:t>
                      </a:r>
                      <a:endParaRPr sz="1600" u="none" strike="noStrike" cap="none">
                        <a:latin typeface="Arial"/>
                        <a:ea typeface="Arial"/>
                        <a:cs typeface="Arial"/>
                        <a:sym typeface="Arial"/>
                      </a:endParaRPr>
                    </a:p>
                  </a:txBody>
                  <a:tcPr marL="71850" marR="71850" marT="35925" marB="35925"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Offers high diagnostic accuracy (96%+), enabling robust, real-time, IoT-based disease detection systems for smart hospitals and remote care.</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5"/>
                  </a:ext>
                </a:extLst>
              </a:tr>
            </a:tbl>
          </a:graphicData>
        </a:graphic>
      </p:graphicFrame>
      <p:sp>
        <p:nvSpPr>
          <p:cNvPr id="150" name="Google Shape;150;p32"/>
          <p:cNvSpPr/>
          <p:nvPr/>
        </p:nvSpPr>
        <p:spPr>
          <a:xfrm>
            <a:off x="1156018" y="2377762"/>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med">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3"/>
          <p:cNvSpPr txBox="1">
            <a:spLocks noGrp="1"/>
          </p:cNvSpPr>
          <p:nvPr>
            <p:ph type="title"/>
          </p:nvPr>
        </p:nvSpPr>
        <p:spPr>
          <a:xfrm>
            <a:off x="804130" y="-118613"/>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54045C"/>
              </a:buClr>
              <a:buSzPts val="4400"/>
              <a:buFont typeface="Calibri"/>
              <a:buNone/>
            </a:pPr>
            <a:r>
              <a:rPr lang="en-IN" b="1">
                <a:solidFill>
                  <a:srgbClr val="54045C"/>
                </a:solidFill>
              </a:rPr>
              <a:t>Research and Literature Review </a:t>
            </a:r>
            <a:endParaRPr/>
          </a:p>
        </p:txBody>
      </p:sp>
      <p:sp>
        <p:nvSpPr>
          <p:cNvPr id="156" name="Google Shape;156;p33"/>
          <p:cNvSpPr txBox="1">
            <a:spLocks noGrp="1"/>
          </p:cNvSpPr>
          <p:nvPr>
            <p:ph type="body" idx="1"/>
          </p:nvPr>
        </p:nvSpPr>
        <p:spPr>
          <a:xfrm>
            <a:off x="553299" y="866278"/>
            <a:ext cx="10972800" cy="439293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0000"/>
              </a:buClr>
              <a:buSzPts val="2000"/>
              <a:buNone/>
            </a:pPr>
            <a:r>
              <a:rPr lang="en-IN" sz="2000" b="1">
                <a:solidFill>
                  <a:srgbClr val="000000"/>
                </a:solidFill>
                <a:latin typeface="Arial"/>
                <a:ea typeface="Arial"/>
                <a:cs typeface="Arial"/>
                <a:sym typeface="Arial"/>
              </a:rPr>
              <a:t>5. </a:t>
            </a:r>
            <a:r>
              <a:rPr lang="en-IN" sz="2400" b="1"/>
              <a:t>Alzheimer’s Detection Using Deep ML &amp; IoMT (2022)</a:t>
            </a:r>
            <a:endParaRPr sz="2400" b="1">
              <a:latin typeface="Arial"/>
              <a:ea typeface="Arial"/>
              <a:cs typeface="Arial"/>
              <a:sym typeface="Arial"/>
            </a:endParaRPr>
          </a:p>
          <a:p>
            <a:pPr marL="342900" lvl="0" indent="-139700" algn="l" rtl="0">
              <a:lnSpc>
                <a:spcPct val="100000"/>
              </a:lnSpc>
              <a:spcBef>
                <a:spcPts val="640"/>
              </a:spcBef>
              <a:spcAft>
                <a:spcPts val="0"/>
              </a:spcAft>
              <a:buClr>
                <a:schemeClr val="dk1"/>
              </a:buClr>
              <a:buSzPts val="3200"/>
              <a:buNone/>
            </a:pPr>
            <a:endParaRPr/>
          </a:p>
        </p:txBody>
      </p:sp>
      <p:graphicFrame>
        <p:nvGraphicFramePr>
          <p:cNvPr id="157" name="Google Shape;157;p33"/>
          <p:cNvGraphicFramePr/>
          <p:nvPr/>
        </p:nvGraphicFramePr>
        <p:xfrm>
          <a:off x="553299" y="1507957"/>
          <a:ext cx="10689325" cy="4616800"/>
        </p:xfrm>
        <a:graphic>
          <a:graphicData uri="http://schemas.openxmlformats.org/drawingml/2006/table">
            <a:tbl>
              <a:tblPr>
                <a:noFill/>
                <a:tableStyleId>{854A3CA0-27F2-4AFD-929D-5F618D66810D}</a:tableStyleId>
              </a:tblPr>
              <a:tblGrid>
                <a:gridCol w="1732700">
                  <a:extLst>
                    <a:ext uri="{9D8B030D-6E8A-4147-A177-3AD203B41FA5}">
                      <a16:colId xmlns:a16="http://schemas.microsoft.com/office/drawing/2014/main" val="20000"/>
                    </a:ext>
                  </a:extLst>
                </a:gridCol>
                <a:gridCol w="8956625">
                  <a:extLst>
                    <a:ext uri="{9D8B030D-6E8A-4147-A177-3AD203B41FA5}">
                      <a16:colId xmlns:a16="http://schemas.microsoft.com/office/drawing/2014/main" val="20001"/>
                    </a:ext>
                  </a:extLst>
                </a:gridCol>
              </a:tblGrid>
              <a:tr h="34450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Aspect</a:t>
                      </a:r>
                      <a:endParaRPr sz="1600" u="none" strike="noStrike" cap="none"/>
                    </a:p>
                  </a:txBody>
                  <a:tcPr marL="71850" marR="71850" marT="35925" marB="35925" anchor="ctr"/>
                </a:tc>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Details</a:t>
                      </a:r>
                      <a:endParaRPr sz="1600" u="none" strike="noStrike" cap="none"/>
                    </a:p>
                  </a:txBody>
                  <a:tcPr marL="71850" marR="71850" marT="35925" marB="35925" anchor="ctr"/>
                </a:tc>
                <a:extLst>
                  <a:ext uri="{0D108BD9-81ED-4DB2-BD59-A6C34878D82A}">
                    <a16:rowId xmlns:a16="http://schemas.microsoft.com/office/drawing/2014/main" val="10000"/>
                  </a:ext>
                </a:extLst>
              </a:tr>
              <a:tr h="8468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Authors</a:t>
                      </a:r>
                      <a:endParaRPr sz="1600" u="none" strike="noStrike" cap="none"/>
                    </a:p>
                  </a:txBody>
                  <a:tcPr marL="71850" marR="71850" marT="35925" marB="35925"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Rabia Javed et al.</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1"/>
                  </a:ext>
                </a:extLst>
              </a:tr>
              <a:tr h="9680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Summary</a:t>
                      </a:r>
                      <a:endParaRPr sz="1600" u="none" strike="noStrike" cap="none"/>
                    </a:p>
                  </a:txBody>
                  <a:tcPr marL="71850" marR="71850" marT="35925" marB="35925"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Proposes a deep learning model combining U-Net (segmentation) and ResNet-101 (classification) to predict Alzheimer's stages from MRI. Uses IoMT devices and transfer learning.</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2"/>
                  </a:ext>
                </a:extLst>
              </a:tr>
              <a:tr h="744675">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Relevance</a:t>
                      </a:r>
                      <a:endParaRPr sz="1600" u="none" strike="noStrike" cap="none"/>
                    </a:p>
                  </a:txBody>
                  <a:tcPr marL="71850" marR="71850" marT="35925" marB="35925"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Integrates IoMT and AI for precise, early-stage chronic disease diagnosis (Healthcare 5.0). Tailors well to Alzheimer’s imaging datasets.</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3"/>
                  </a:ext>
                </a:extLst>
              </a:tr>
              <a:tr h="744675">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Gaps</a:t>
                      </a:r>
                      <a:endParaRPr sz="1600" u="none" strike="noStrike" cap="none"/>
                    </a:p>
                  </a:txBody>
                  <a:tcPr marL="71850" marR="71850" marT="35925" marB="35925"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Focused on Alzheimer’s only; lacks explainable output, chatbot support, or broader chronic disease adaptability.</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4"/>
                  </a:ext>
                </a:extLst>
              </a:tr>
              <a:tr h="9680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Impact</a:t>
                      </a:r>
                      <a:endParaRPr sz="1600" u="none" strike="noStrike" cap="none"/>
                    </a:p>
                  </a:txBody>
                  <a:tcPr marL="71850" marR="71850" marT="35925" marB="35925"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Enables early Alzheimer’s detection and staging with high precision (96%), enhancing cognitive care and long-term intervention planning.</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5"/>
                  </a:ext>
                </a:extLst>
              </a:tr>
            </a:tbl>
          </a:graphicData>
        </a:graphic>
      </p:graphicFrame>
      <p:sp>
        <p:nvSpPr>
          <p:cNvPr id="158" name="Google Shape;158;p33"/>
          <p:cNvSpPr/>
          <p:nvPr/>
        </p:nvSpPr>
        <p:spPr>
          <a:xfrm>
            <a:off x="1308418" y="2266002"/>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med">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
          <p:cNvSpPr txBox="1">
            <a:spLocks noGrp="1"/>
          </p:cNvSpPr>
          <p:nvPr>
            <p:ph type="title"/>
          </p:nvPr>
        </p:nvSpPr>
        <p:spPr>
          <a:xfrm>
            <a:off x="804130" y="-118613"/>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54045C"/>
              </a:buClr>
              <a:buSzPts val="4400"/>
              <a:buFont typeface="Calibri"/>
              <a:buNone/>
            </a:pPr>
            <a:r>
              <a:rPr lang="en-IN" b="1">
                <a:solidFill>
                  <a:srgbClr val="54045C"/>
                </a:solidFill>
              </a:rPr>
              <a:t>Research and Literature Review </a:t>
            </a:r>
            <a:endParaRPr/>
          </a:p>
        </p:txBody>
      </p:sp>
      <p:sp>
        <p:nvSpPr>
          <p:cNvPr id="164" name="Google Shape;164;p2"/>
          <p:cNvSpPr txBox="1">
            <a:spLocks noGrp="1"/>
          </p:cNvSpPr>
          <p:nvPr>
            <p:ph type="body" idx="1"/>
          </p:nvPr>
        </p:nvSpPr>
        <p:spPr>
          <a:xfrm>
            <a:off x="553299" y="866278"/>
            <a:ext cx="10972800" cy="439293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0000"/>
              </a:buClr>
              <a:buSzPts val="2000"/>
              <a:buNone/>
            </a:pPr>
            <a:r>
              <a:rPr lang="en-IN" sz="2000" b="1">
                <a:solidFill>
                  <a:srgbClr val="000000"/>
                </a:solidFill>
                <a:latin typeface="Arial"/>
                <a:ea typeface="Arial"/>
                <a:cs typeface="Arial"/>
                <a:sym typeface="Arial"/>
              </a:rPr>
              <a:t>6. </a:t>
            </a:r>
            <a:r>
              <a:rPr lang="en-IN" sz="2400" b="1"/>
              <a:t>Healthcare Chatbot – ML + NLP for Medical Help (2024)</a:t>
            </a:r>
            <a:endParaRPr sz="2400" b="1">
              <a:latin typeface="Arial"/>
              <a:ea typeface="Arial"/>
              <a:cs typeface="Arial"/>
              <a:sym typeface="Arial"/>
            </a:endParaRPr>
          </a:p>
          <a:p>
            <a:pPr marL="342900" lvl="0" indent="-139700" algn="l" rtl="0">
              <a:lnSpc>
                <a:spcPct val="100000"/>
              </a:lnSpc>
              <a:spcBef>
                <a:spcPts val="640"/>
              </a:spcBef>
              <a:spcAft>
                <a:spcPts val="0"/>
              </a:spcAft>
              <a:buClr>
                <a:schemeClr val="dk1"/>
              </a:buClr>
              <a:buSzPts val="3200"/>
              <a:buNone/>
            </a:pPr>
            <a:endParaRPr/>
          </a:p>
        </p:txBody>
      </p:sp>
      <p:graphicFrame>
        <p:nvGraphicFramePr>
          <p:cNvPr id="165" name="Google Shape;165;p2"/>
          <p:cNvGraphicFramePr/>
          <p:nvPr/>
        </p:nvGraphicFramePr>
        <p:xfrm>
          <a:off x="553299" y="1507957"/>
          <a:ext cx="10689325" cy="4616800"/>
        </p:xfrm>
        <a:graphic>
          <a:graphicData uri="http://schemas.openxmlformats.org/drawingml/2006/table">
            <a:tbl>
              <a:tblPr>
                <a:noFill/>
                <a:tableStyleId>{854A3CA0-27F2-4AFD-929D-5F618D66810D}</a:tableStyleId>
              </a:tblPr>
              <a:tblGrid>
                <a:gridCol w="1732700">
                  <a:extLst>
                    <a:ext uri="{9D8B030D-6E8A-4147-A177-3AD203B41FA5}">
                      <a16:colId xmlns:a16="http://schemas.microsoft.com/office/drawing/2014/main" val="20000"/>
                    </a:ext>
                  </a:extLst>
                </a:gridCol>
                <a:gridCol w="8956625">
                  <a:extLst>
                    <a:ext uri="{9D8B030D-6E8A-4147-A177-3AD203B41FA5}">
                      <a16:colId xmlns:a16="http://schemas.microsoft.com/office/drawing/2014/main" val="20001"/>
                    </a:ext>
                  </a:extLst>
                </a:gridCol>
              </a:tblGrid>
              <a:tr h="34450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Aspect</a:t>
                      </a:r>
                      <a:endParaRPr sz="1600" u="none" strike="noStrike" cap="none"/>
                    </a:p>
                  </a:txBody>
                  <a:tcPr marL="71850" marR="71850" marT="35925" marB="35925" anchor="ctr"/>
                </a:tc>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Details</a:t>
                      </a:r>
                      <a:endParaRPr sz="1600" u="none" strike="noStrike" cap="none"/>
                    </a:p>
                  </a:txBody>
                  <a:tcPr marL="71850" marR="71850" marT="35925" marB="35925" anchor="ctr"/>
                </a:tc>
                <a:extLst>
                  <a:ext uri="{0D108BD9-81ED-4DB2-BD59-A6C34878D82A}">
                    <a16:rowId xmlns:a16="http://schemas.microsoft.com/office/drawing/2014/main" val="10000"/>
                  </a:ext>
                </a:extLst>
              </a:tr>
              <a:tr h="8468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Authors</a:t>
                      </a:r>
                      <a:endParaRPr sz="1600" u="none" strike="noStrike" cap="none"/>
                    </a:p>
                  </a:txBody>
                  <a:tcPr marL="71850" marR="71850" marT="35925" marB="35925"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t>Harish BG, PH Priyanka</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1"/>
                  </a:ext>
                </a:extLst>
              </a:tr>
              <a:tr h="9680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Summary</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Presents a chatbot for appointment scheduling, symptom checking, and health guidance using NLP and ML. Uses TF-IDF, cosine similarity, and n-grams for response generation.</a:t>
                      </a:r>
                      <a:endParaRPr/>
                    </a:p>
                  </a:txBody>
                  <a:tcPr marL="68575" marR="68575" marT="45725" marB="45725"/>
                </a:tc>
                <a:extLst>
                  <a:ext uri="{0D108BD9-81ED-4DB2-BD59-A6C34878D82A}">
                    <a16:rowId xmlns:a16="http://schemas.microsoft.com/office/drawing/2014/main" val="10002"/>
                  </a:ext>
                </a:extLst>
              </a:tr>
              <a:tr h="744675">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Relevance</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Addresses delays and accessibility gaps in traditional healthcare. Designed to assist users with basic queries without medical intervention.</a:t>
                      </a:r>
                      <a:endParaRPr/>
                    </a:p>
                  </a:txBody>
                  <a:tcPr marL="68575" marR="68575" marT="45725" marB="45725"/>
                </a:tc>
                <a:extLst>
                  <a:ext uri="{0D108BD9-81ED-4DB2-BD59-A6C34878D82A}">
                    <a16:rowId xmlns:a16="http://schemas.microsoft.com/office/drawing/2014/main" val="10003"/>
                  </a:ext>
                </a:extLst>
              </a:tr>
              <a:tr h="744675">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Gaps</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Lacks emotional intelligence and real-time learning. Depends on static databases; not integrated with clinical systems.</a:t>
                      </a:r>
                      <a:endParaRPr/>
                    </a:p>
                  </a:txBody>
                  <a:tcPr marL="68575" marR="68575" marT="45725" marB="45725"/>
                </a:tc>
                <a:extLst>
                  <a:ext uri="{0D108BD9-81ED-4DB2-BD59-A6C34878D82A}">
                    <a16:rowId xmlns:a16="http://schemas.microsoft.com/office/drawing/2014/main" val="10004"/>
                  </a:ext>
                </a:extLst>
              </a:tr>
              <a:tr h="9680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Impact</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Reduces workload on professionals, speeds up help for patients, improves user interaction. User-friendly tool for widespread healthcare support.</a:t>
                      </a:r>
                      <a:endParaRPr/>
                    </a:p>
                  </a:txBody>
                  <a:tcPr marL="68575" marR="68575" marT="45725" marB="45725"/>
                </a:tc>
                <a:extLst>
                  <a:ext uri="{0D108BD9-81ED-4DB2-BD59-A6C34878D82A}">
                    <a16:rowId xmlns:a16="http://schemas.microsoft.com/office/drawing/2014/main" val="10005"/>
                  </a:ext>
                </a:extLst>
              </a:tr>
            </a:tbl>
          </a:graphicData>
        </a:graphic>
      </p:graphicFrame>
      <p:sp>
        <p:nvSpPr>
          <p:cNvPr id="166" name="Google Shape;166;p2"/>
          <p:cNvSpPr/>
          <p:nvPr/>
        </p:nvSpPr>
        <p:spPr>
          <a:xfrm>
            <a:off x="1308418" y="2266002"/>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
          <p:cNvSpPr txBox="1">
            <a:spLocks noGrp="1"/>
          </p:cNvSpPr>
          <p:nvPr>
            <p:ph type="title"/>
          </p:nvPr>
        </p:nvSpPr>
        <p:spPr>
          <a:xfrm>
            <a:off x="804130" y="-118613"/>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54045C"/>
              </a:buClr>
              <a:buSzPts val="4400"/>
              <a:buFont typeface="Calibri"/>
              <a:buNone/>
            </a:pPr>
            <a:r>
              <a:rPr lang="en-IN" b="1">
                <a:solidFill>
                  <a:srgbClr val="54045C"/>
                </a:solidFill>
              </a:rPr>
              <a:t>Research and Literature Review </a:t>
            </a:r>
            <a:endParaRPr/>
          </a:p>
        </p:txBody>
      </p:sp>
      <p:sp>
        <p:nvSpPr>
          <p:cNvPr id="172" name="Google Shape;172;p3"/>
          <p:cNvSpPr txBox="1">
            <a:spLocks noGrp="1"/>
          </p:cNvSpPr>
          <p:nvPr>
            <p:ph type="body" idx="1"/>
          </p:nvPr>
        </p:nvSpPr>
        <p:spPr>
          <a:xfrm>
            <a:off x="553299" y="866278"/>
            <a:ext cx="10972800" cy="439293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0000"/>
              </a:buClr>
              <a:buSzPts val="2000"/>
              <a:buNone/>
            </a:pPr>
            <a:r>
              <a:rPr lang="en-IN" sz="2000" b="1">
                <a:solidFill>
                  <a:srgbClr val="000000"/>
                </a:solidFill>
                <a:latin typeface="Arial"/>
                <a:ea typeface="Arial"/>
                <a:cs typeface="Arial"/>
                <a:sym typeface="Arial"/>
              </a:rPr>
              <a:t>7. </a:t>
            </a:r>
            <a:r>
              <a:rPr lang="en-IN" sz="2400" b="1"/>
              <a:t>AI Clinics on Mobile (AICOM) – Mobile AI + SDG3 (2023)</a:t>
            </a:r>
            <a:endParaRPr b="1"/>
          </a:p>
          <a:p>
            <a:pPr marL="0" lvl="0" indent="0" algn="l" rtl="0">
              <a:lnSpc>
                <a:spcPct val="100000"/>
              </a:lnSpc>
              <a:spcBef>
                <a:spcPts val="0"/>
              </a:spcBef>
              <a:spcAft>
                <a:spcPts val="0"/>
              </a:spcAft>
              <a:buClr>
                <a:srgbClr val="000000"/>
              </a:buClr>
              <a:buSzPts val="2000"/>
              <a:buNone/>
            </a:pPr>
            <a:endParaRPr/>
          </a:p>
        </p:txBody>
      </p:sp>
      <p:graphicFrame>
        <p:nvGraphicFramePr>
          <p:cNvPr id="173" name="Google Shape;173;p3"/>
          <p:cNvGraphicFramePr/>
          <p:nvPr/>
        </p:nvGraphicFramePr>
        <p:xfrm>
          <a:off x="553299" y="1507957"/>
          <a:ext cx="10689325" cy="4616800"/>
        </p:xfrm>
        <a:graphic>
          <a:graphicData uri="http://schemas.openxmlformats.org/drawingml/2006/table">
            <a:tbl>
              <a:tblPr>
                <a:noFill/>
                <a:tableStyleId>{854A3CA0-27F2-4AFD-929D-5F618D66810D}</a:tableStyleId>
              </a:tblPr>
              <a:tblGrid>
                <a:gridCol w="1732700">
                  <a:extLst>
                    <a:ext uri="{9D8B030D-6E8A-4147-A177-3AD203B41FA5}">
                      <a16:colId xmlns:a16="http://schemas.microsoft.com/office/drawing/2014/main" val="20000"/>
                    </a:ext>
                  </a:extLst>
                </a:gridCol>
                <a:gridCol w="8956625">
                  <a:extLst>
                    <a:ext uri="{9D8B030D-6E8A-4147-A177-3AD203B41FA5}">
                      <a16:colId xmlns:a16="http://schemas.microsoft.com/office/drawing/2014/main" val="20001"/>
                    </a:ext>
                  </a:extLst>
                </a:gridCol>
              </a:tblGrid>
              <a:tr h="34450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Aspect</a:t>
                      </a:r>
                      <a:endParaRPr sz="1600" u="none" strike="noStrike" cap="none"/>
                    </a:p>
                  </a:txBody>
                  <a:tcPr marL="71850" marR="71850" marT="35925" marB="35925" anchor="ctr"/>
                </a:tc>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Details</a:t>
                      </a:r>
                      <a:endParaRPr sz="1600" u="none" strike="noStrike" cap="none"/>
                    </a:p>
                  </a:txBody>
                  <a:tcPr marL="71850" marR="71850" marT="35925" marB="35925" anchor="ctr"/>
                </a:tc>
                <a:extLst>
                  <a:ext uri="{0D108BD9-81ED-4DB2-BD59-A6C34878D82A}">
                    <a16:rowId xmlns:a16="http://schemas.microsoft.com/office/drawing/2014/main" val="10000"/>
                  </a:ext>
                </a:extLst>
              </a:tr>
              <a:tr h="8468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Authors</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Tim Tianyi Yang et al.</a:t>
                      </a:r>
                      <a:endParaRPr/>
                    </a:p>
                  </a:txBody>
                  <a:tcPr marL="68575" marR="68575" marT="45725" marB="45725"/>
                </a:tc>
                <a:extLst>
                  <a:ext uri="{0D108BD9-81ED-4DB2-BD59-A6C34878D82A}">
                    <a16:rowId xmlns:a16="http://schemas.microsoft.com/office/drawing/2014/main" val="10001"/>
                  </a:ext>
                </a:extLst>
              </a:tr>
              <a:tr h="9680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Summary</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Proposes AICOM, a mobile-based AI healthcare framework designed for underserved areas without internet. It includes AI-powered diagnosis tools optimized for mobile devices using size reduction, compute and battery efficiency methods.</a:t>
                      </a:r>
                      <a:endParaRPr/>
                    </a:p>
                  </a:txBody>
                  <a:tcPr marL="68575" marR="68575" marT="45725" marB="45725"/>
                </a:tc>
                <a:extLst>
                  <a:ext uri="{0D108BD9-81ED-4DB2-BD59-A6C34878D82A}">
                    <a16:rowId xmlns:a16="http://schemas.microsoft.com/office/drawing/2014/main" val="10002"/>
                  </a:ext>
                </a:extLst>
              </a:tr>
              <a:tr h="744675">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Relevance</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Targets global healthcare disparities by providing offline AI diagnosis. Aligns with UN SDG3 goals to improve health access in least developed countries (LDCs).</a:t>
                      </a:r>
                      <a:endParaRPr/>
                    </a:p>
                  </a:txBody>
                  <a:tcPr marL="68575" marR="68575" marT="45725" marB="45725"/>
                </a:tc>
                <a:extLst>
                  <a:ext uri="{0D108BD9-81ED-4DB2-BD59-A6C34878D82A}">
                    <a16:rowId xmlns:a16="http://schemas.microsoft.com/office/drawing/2014/main" val="10003"/>
                  </a:ext>
                </a:extLst>
              </a:tr>
              <a:tr h="744675">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Gaps</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No integration with real hospital workflows or electronic health records (EHR). Evaluated only on monkeypox using synthetic data. Real-world robustness untested.</a:t>
                      </a:r>
                      <a:endParaRPr/>
                    </a:p>
                  </a:txBody>
                  <a:tcPr marL="68575" marR="68575" marT="45725" marB="45725"/>
                </a:tc>
                <a:extLst>
                  <a:ext uri="{0D108BD9-81ED-4DB2-BD59-A6C34878D82A}">
                    <a16:rowId xmlns:a16="http://schemas.microsoft.com/office/drawing/2014/main" val="10004"/>
                  </a:ext>
                </a:extLst>
              </a:tr>
              <a:tr h="9680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Impact</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Promotes mobile-first healthcare delivery. Offers privacy-respecting, offline AI diagnosis to hard-to-reach populations, improving access, cost-effectiveness, and global health equity.</a:t>
                      </a:r>
                      <a:endParaRPr/>
                    </a:p>
                  </a:txBody>
                  <a:tcPr marL="68575" marR="68575" marT="45725" marB="45725"/>
                </a:tc>
                <a:extLst>
                  <a:ext uri="{0D108BD9-81ED-4DB2-BD59-A6C34878D82A}">
                    <a16:rowId xmlns:a16="http://schemas.microsoft.com/office/drawing/2014/main" val="10005"/>
                  </a:ext>
                </a:extLst>
              </a:tr>
            </a:tbl>
          </a:graphicData>
        </a:graphic>
      </p:graphicFrame>
      <p:sp>
        <p:nvSpPr>
          <p:cNvPr id="174" name="Google Shape;174;p3"/>
          <p:cNvSpPr/>
          <p:nvPr/>
        </p:nvSpPr>
        <p:spPr>
          <a:xfrm>
            <a:off x="1308418" y="2266002"/>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med">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a:spLocks noGrp="1"/>
          </p:cNvSpPr>
          <p:nvPr>
            <p:ph type="title"/>
          </p:nvPr>
        </p:nvSpPr>
        <p:spPr>
          <a:xfrm>
            <a:off x="804130" y="-118613"/>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54045C"/>
              </a:buClr>
              <a:buSzPts val="4400"/>
              <a:buFont typeface="Calibri"/>
              <a:buNone/>
            </a:pPr>
            <a:r>
              <a:rPr lang="en-IN" b="1">
                <a:solidFill>
                  <a:srgbClr val="54045C"/>
                </a:solidFill>
              </a:rPr>
              <a:t>Research and Literature Review </a:t>
            </a:r>
            <a:endParaRPr/>
          </a:p>
        </p:txBody>
      </p:sp>
      <p:sp>
        <p:nvSpPr>
          <p:cNvPr id="180" name="Google Shape;180;p6"/>
          <p:cNvSpPr txBox="1">
            <a:spLocks noGrp="1"/>
          </p:cNvSpPr>
          <p:nvPr>
            <p:ph type="body" idx="1"/>
          </p:nvPr>
        </p:nvSpPr>
        <p:spPr>
          <a:xfrm>
            <a:off x="553299" y="866278"/>
            <a:ext cx="10972800" cy="439293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0000"/>
              </a:buClr>
              <a:buSzPts val="2000"/>
              <a:buNone/>
            </a:pPr>
            <a:r>
              <a:rPr lang="en-IN" sz="2000" b="1">
                <a:solidFill>
                  <a:srgbClr val="000000"/>
                </a:solidFill>
                <a:latin typeface="Arial"/>
                <a:ea typeface="Arial"/>
                <a:cs typeface="Arial"/>
                <a:sym typeface="Arial"/>
              </a:rPr>
              <a:t>8. </a:t>
            </a:r>
            <a:r>
              <a:rPr lang="en-IN" sz="2400" b="1"/>
              <a:t>eHealth Services &amp; SDG3 – Digital Ecosystem &amp; Value Co-Creation (2022)</a:t>
            </a:r>
            <a:endParaRPr/>
          </a:p>
          <a:p>
            <a:pPr marL="0" lvl="0" indent="0" algn="l" rtl="0">
              <a:lnSpc>
                <a:spcPct val="100000"/>
              </a:lnSpc>
              <a:spcBef>
                <a:spcPts val="0"/>
              </a:spcBef>
              <a:spcAft>
                <a:spcPts val="0"/>
              </a:spcAft>
              <a:buClr>
                <a:srgbClr val="000000"/>
              </a:buClr>
              <a:buSzPts val="2000"/>
              <a:buNone/>
            </a:pPr>
            <a:endParaRPr sz="2400" b="1">
              <a:latin typeface="Arial"/>
              <a:ea typeface="Arial"/>
              <a:cs typeface="Arial"/>
              <a:sym typeface="Arial"/>
            </a:endParaRPr>
          </a:p>
          <a:p>
            <a:pPr marL="342900" lvl="0" indent="-139700" algn="l" rtl="0">
              <a:lnSpc>
                <a:spcPct val="100000"/>
              </a:lnSpc>
              <a:spcBef>
                <a:spcPts val="640"/>
              </a:spcBef>
              <a:spcAft>
                <a:spcPts val="0"/>
              </a:spcAft>
              <a:buClr>
                <a:schemeClr val="dk1"/>
              </a:buClr>
              <a:buSzPts val="3200"/>
              <a:buNone/>
            </a:pPr>
            <a:endParaRPr/>
          </a:p>
        </p:txBody>
      </p:sp>
      <p:graphicFrame>
        <p:nvGraphicFramePr>
          <p:cNvPr id="181" name="Google Shape;181;p6"/>
          <p:cNvGraphicFramePr/>
          <p:nvPr/>
        </p:nvGraphicFramePr>
        <p:xfrm>
          <a:off x="553299" y="1507957"/>
          <a:ext cx="10689325" cy="4616800"/>
        </p:xfrm>
        <a:graphic>
          <a:graphicData uri="http://schemas.openxmlformats.org/drawingml/2006/table">
            <a:tbl>
              <a:tblPr>
                <a:noFill/>
                <a:tableStyleId>{854A3CA0-27F2-4AFD-929D-5F618D66810D}</a:tableStyleId>
              </a:tblPr>
              <a:tblGrid>
                <a:gridCol w="1732700">
                  <a:extLst>
                    <a:ext uri="{9D8B030D-6E8A-4147-A177-3AD203B41FA5}">
                      <a16:colId xmlns:a16="http://schemas.microsoft.com/office/drawing/2014/main" val="20000"/>
                    </a:ext>
                  </a:extLst>
                </a:gridCol>
                <a:gridCol w="8956625">
                  <a:extLst>
                    <a:ext uri="{9D8B030D-6E8A-4147-A177-3AD203B41FA5}">
                      <a16:colId xmlns:a16="http://schemas.microsoft.com/office/drawing/2014/main" val="20001"/>
                    </a:ext>
                  </a:extLst>
                </a:gridCol>
              </a:tblGrid>
              <a:tr h="34450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Aspect</a:t>
                      </a:r>
                      <a:endParaRPr sz="1600" u="none" strike="noStrike" cap="none"/>
                    </a:p>
                  </a:txBody>
                  <a:tcPr marL="71850" marR="71850" marT="35925" marB="35925" anchor="ctr"/>
                </a:tc>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Details</a:t>
                      </a:r>
                      <a:endParaRPr sz="1600" u="none" strike="noStrike" cap="none"/>
                    </a:p>
                  </a:txBody>
                  <a:tcPr marL="71850" marR="71850" marT="35925" marB="35925" anchor="ctr"/>
                </a:tc>
                <a:extLst>
                  <a:ext uri="{0D108BD9-81ED-4DB2-BD59-A6C34878D82A}">
                    <a16:rowId xmlns:a16="http://schemas.microsoft.com/office/drawing/2014/main" val="10000"/>
                  </a:ext>
                </a:extLst>
              </a:tr>
              <a:tr h="8468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Authors</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Jessica Wyllie et al.</a:t>
                      </a:r>
                      <a:endParaRPr/>
                    </a:p>
                  </a:txBody>
                  <a:tcPr marL="68575" marR="68575" marT="45725" marB="45725"/>
                </a:tc>
                <a:extLst>
                  <a:ext uri="{0D108BD9-81ED-4DB2-BD59-A6C34878D82A}">
                    <a16:rowId xmlns:a16="http://schemas.microsoft.com/office/drawing/2014/main" val="10001"/>
                  </a:ext>
                </a:extLst>
              </a:tr>
              <a:tr h="9680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Summary</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Introduces a framework for eHealth value co-creation using dialogic engagement and activity theory. Case study: eCLiPSE platform for mental health and substance abuse services.</a:t>
                      </a:r>
                      <a:endParaRPr/>
                    </a:p>
                  </a:txBody>
                  <a:tcPr marL="68575" marR="68575" marT="45725" marB="45725"/>
                </a:tc>
                <a:extLst>
                  <a:ext uri="{0D108BD9-81ED-4DB2-BD59-A6C34878D82A}">
                    <a16:rowId xmlns:a16="http://schemas.microsoft.com/office/drawing/2014/main" val="10002"/>
                  </a:ext>
                </a:extLst>
              </a:tr>
              <a:tr h="744675">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Relevance</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Aligns with SDG3 to increase care capacity via digital mental health delivery. Highlights actor readiness and user-provider communication.</a:t>
                      </a:r>
                      <a:endParaRPr/>
                    </a:p>
                  </a:txBody>
                  <a:tcPr marL="68575" marR="68575" marT="45725" marB="45725"/>
                </a:tc>
                <a:extLst>
                  <a:ext uri="{0D108BD9-81ED-4DB2-BD59-A6C34878D82A}">
                    <a16:rowId xmlns:a16="http://schemas.microsoft.com/office/drawing/2014/main" val="10003"/>
                  </a:ext>
                </a:extLst>
              </a:tr>
              <a:tr h="744675">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Gaps</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Lacks real-time emotional adaptation. Adoption challenges remain due to clinician resistance and user attrition in digital services.</a:t>
                      </a:r>
                      <a:endParaRPr/>
                    </a:p>
                  </a:txBody>
                  <a:tcPr marL="68575" marR="68575" marT="45725" marB="45725"/>
                </a:tc>
                <a:extLst>
                  <a:ext uri="{0D108BD9-81ED-4DB2-BD59-A6C34878D82A}">
                    <a16:rowId xmlns:a16="http://schemas.microsoft.com/office/drawing/2014/main" val="10004"/>
                  </a:ext>
                </a:extLst>
              </a:tr>
              <a:tr h="9680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Impact</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Encourages stakeholder participation and design of inclusive digital ecosystems. Enhances long-term engagement and accessibility in mental health care.</a:t>
                      </a:r>
                      <a:endParaRPr/>
                    </a:p>
                  </a:txBody>
                  <a:tcPr marL="68575" marR="68575" marT="45725" marB="45725"/>
                </a:tc>
                <a:extLst>
                  <a:ext uri="{0D108BD9-81ED-4DB2-BD59-A6C34878D82A}">
                    <a16:rowId xmlns:a16="http://schemas.microsoft.com/office/drawing/2014/main" val="10005"/>
                  </a:ext>
                </a:extLst>
              </a:tr>
            </a:tbl>
          </a:graphicData>
        </a:graphic>
      </p:graphicFrame>
      <p:sp>
        <p:nvSpPr>
          <p:cNvPr id="182" name="Google Shape;182;p6"/>
          <p:cNvSpPr/>
          <p:nvPr/>
        </p:nvSpPr>
        <p:spPr>
          <a:xfrm>
            <a:off x="1308418" y="2266002"/>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med">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804130" y="-118613"/>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54045C"/>
              </a:buClr>
              <a:buSzPts val="4400"/>
              <a:buFont typeface="Calibri"/>
              <a:buNone/>
            </a:pPr>
            <a:r>
              <a:rPr lang="en-IN" b="1">
                <a:solidFill>
                  <a:srgbClr val="54045C"/>
                </a:solidFill>
              </a:rPr>
              <a:t>Research and Literature Review </a:t>
            </a:r>
            <a:endParaRPr/>
          </a:p>
        </p:txBody>
      </p:sp>
      <p:sp>
        <p:nvSpPr>
          <p:cNvPr id="188" name="Google Shape;188;p7"/>
          <p:cNvSpPr txBox="1">
            <a:spLocks noGrp="1"/>
          </p:cNvSpPr>
          <p:nvPr>
            <p:ph type="body" idx="1"/>
          </p:nvPr>
        </p:nvSpPr>
        <p:spPr>
          <a:xfrm>
            <a:off x="553299" y="866278"/>
            <a:ext cx="10972800" cy="439293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0000"/>
              </a:buClr>
              <a:buSzPts val="2000"/>
              <a:buNone/>
            </a:pPr>
            <a:r>
              <a:rPr lang="en-IN" sz="2000" b="1">
                <a:solidFill>
                  <a:srgbClr val="000000"/>
                </a:solidFill>
                <a:latin typeface="Arial"/>
                <a:ea typeface="Arial"/>
                <a:cs typeface="Arial"/>
                <a:sym typeface="Arial"/>
              </a:rPr>
              <a:t>9. </a:t>
            </a:r>
            <a:r>
              <a:rPr lang="en-IN" sz="2400" b="1"/>
              <a:t>HHH – Knowledge Graph + HBAM Medical Chatbot (2020)</a:t>
            </a:r>
            <a:endParaRPr/>
          </a:p>
          <a:p>
            <a:pPr marL="0" lvl="0" indent="0" algn="l" rtl="0">
              <a:lnSpc>
                <a:spcPct val="100000"/>
              </a:lnSpc>
              <a:spcBef>
                <a:spcPts val="0"/>
              </a:spcBef>
              <a:spcAft>
                <a:spcPts val="0"/>
              </a:spcAft>
              <a:buClr>
                <a:srgbClr val="000000"/>
              </a:buClr>
              <a:buSzPts val="2000"/>
              <a:buNone/>
            </a:pPr>
            <a:endParaRPr sz="2400" b="1"/>
          </a:p>
          <a:p>
            <a:pPr marL="0" lvl="0" indent="0" algn="l" rtl="0">
              <a:lnSpc>
                <a:spcPct val="100000"/>
              </a:lnSpc>
              <a:spcBef>
                <a:spcPts val="0"/>
              </a:spcBef>
              <a:spcAft>
                <a:spcPts val="0"/>
              </a:spcAft>
              <a:buClr>
                <a:srgbClr val="000000"/>
              </a:buClr>
              <a:buSzPts val="2000"/>
              <a:buNone/>
            </a:pPr>
            <a:endParaRPr sz="2400" b="1">
              <a:latin typeface="Arial"/>
              <a:ea typeface="Arial"/>
              <a:cs typeface="Arial"/>
              <a:sym typeface="Arial"/>
            </a:endParaRPr>
          </a:p>
          <a:p>
            <a:pPr marL="342900" lvl="0" indent="-139700" algn="l" rtl="0">
              <a:lnSpc>
                <a:spcPct val="100000"/>
              </a:lnSpc>
              <a:spcBef>
                <a:spcPts val="640"/>
              </a:spcBef>
              <a:spcAft>
                <a:spcPts val="0"/>
              </a:spcAft>
              <a:buClr>
                <a:schemeClr val="dk1"/>
              </a:buClr>
              <a:buSzPts val="3200"/>
              <a:buNone/>
            </a:pPr>
            <a:endParaRPr/>
          </a:p>
        </p:txBody>
      </p:sp>
      <p:graphicFrame>
        <p:nvGraphicFramePr>
          <p:cNvPr id="189" name="Google Shape;189;p7"/>
          <p:cNvGraphicFramePr/>
          <p:nvPr/>
        </p:nvGraphicFramePr>
        <p:xfrm>
          <a:off x="553299" y="1507957"/>
          <a:ext cx="10689325" cy="4616800"/>
        </p:xfrm>
        <a:graphic>
          <a:graphicData uri="http://schemas.openxmlformats.org/drawingml/2006/table">
            <a:tbl>
              <a:tblPr>
                <a:noFill/>
                <a:tableStyleId>{854A3CA0-27F2-4AFD-929D-5F618D66810D}</a:tableStyleId>
              </a:tblPr>
              <a:tblGrid>
                <a:gridCol w="1732700">
                  <a:extLst>
                    <a:ext uri="{9D8B030D-6E8A-4147-A177-3AD203B41FA5}">
                      <a16:colId xmlns:a16="http://schemas.microsoft.com/office/drawing/2014/main" val="20000"/>
                    </a:ext>
                  </a:extLst>
                </a:gridCol>
                <a:gridCol w="8956625">
                  <a:extLst>
                    <a:ext uri="{9D8B030D-6E8A-4147-A177-3AD203B41FA5}">
                      <a16:colId xmlns:a16="http://schemas.microsoft.com/office/drawing/2014/main" val="20001"/>
                    </a:ext>
                  </a:extLst>
                </a:gridCol>
              </a:tblGrid>
              <a:tr h="34450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Aspect</a:t>
                      </a:r>
                      <a:endParaRPr sz="1600" u="none" strike="noStrike" cap="none"/>
                    </a:p>
                  </a:txBody>
                  <a:tcPr marL="71850" marR="71850" marT="35925" marB="35925" anchor="ctr"/>
                </a:tc>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Details</a:t>
                      </a:r>
                      <a:endParaRPr sz="1600" u="none" strike="noStrike" cap="none"/>
                    </a:p>
                  </a:txBody>
                  <a:tcPr marL="71850" marR="71850" marT="35925" marB="35925" anchor="ctr"/>
                </a:tc>
                <a:extLst>
                  <a:ext uri="{0D108BD9-81ED-4DB2-BD59-A6C34878D82A}">
                    <a16:rowId xmlns:a16="http://schemas.microsoft.com/office/drawing/2014/main" val="10000"/>
                  </a:ext>
                </a:extLst>
              </a:tr>
              <a:tr h="8468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Authors</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Qiming Bao et al.</a:t>
                      </a:r>
                      <a:endParaRPr/>
                    </a:p>
                  </a:txBody>
                  <a:tcPr marL="68575" marR="68575" marT="45725" marB="45725"/>
                </a:tc>
                <a:extLst>
                  <a:ext uri="{0D108BD9-81ED-4DB2-BD59-A6C34878D82A}">
                    <a16:rowId xmlns:a16="http://schemas.microsoft.com/office/drawing/2014/main" val="10001"/>
                  </a:ext>
                </a:extLst>
              </a:tr>
              <a:tr h="9680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Summary</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Introduces HHH, a hybrid chatbot system combining a medical knowledge graph with a Hierarchical BiLSTM Attention Model (HBAM) to answer complex healthcare questions.</a:t>
                      </a:r>
                      <a:endParaRPr/>
                    </a:p>
                  </a:txBody>
                  <a:tcPr marL="68575" marR="68575" marT="45725" marB="45725"/>
                </a:tc>
                <a:extLst>
                  <a:ext uri="{0D108BD9-81ED-4DB2-BD59-A6C34878D82A}">
                    <a16:rowId xmlns:a16="http://schemas.microsoft.com/office/drawing/2014/main" val="10002"/>
                  </a:ext>
                </a:extLst>
              </a:tr>
              <a:tr h="744675">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Relevance</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Tackles challenges in online healthcare support using a scalable QA framework. Improves semantic understanding and response precision in medical chats.</a:t>
                      </a:r>
                      <a:endParaRPr/>
                    </a:p>
                  </a:txBody>
                  <a:tcPr marL="68575" marR="68575" marT="45725" marB="45725"/>
                </a:tc>
                <a:extLst>
                  <a:ext uri="{0D108BD9-81ED-4DB2-BD59-A6C34878D82A}">
                    <a16:rowId xmlns:a16="http://schemas.microsoft.com/office/drawing/2014/main" val="10003"/>
                  </a:ext>
                </a:extLst>
              </a:tr>
              <a:tr h="744675">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Gaps</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Limited to text-based queries and preset domains. No emotional intelligence or speech-based interaction. Cannot handle vague or highly contextual questions.</a:t>
                      </a:r>
                      <a:endParaRPr/>
                    </a:p>
                  </a:txBody>
                  <a:tcPr marL="68575" marR="68575" marT="45725" marB="45725"/>
                </a:tc>
                <a:extLst>
                  <a:ext uri="{0D108BD9-81ED-4DB2-BD59-A6C34878D82A}">
                    <a16:rowId xmlns:a16="http://schemas.microsoft.com/office/drawing/2014/main" val="10004"/>
                  </a:ext>
                </a:extLst>
              </a:tr>
              <a:tr h="9680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Impact</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Delivers accurate healthcare Q&amp;A, outperforms BERT and MaLSTM in medical domains. Enhances access to medical guidance via a structured and intelligent chatbot system.</a:t>
                      </a:r>
                      <a:endParaRPr/>
                    </a:p>
                  </a:txBody>
                  <a:tcPr marL="68575" marR="68575" marT="45725" marB="45725"/>
                </a:tc>
                <a:extLst>
                  <a:ext uri="{0D108BD9-81ED-4DB2-BD59-A6C34878D82A}">
                    <a16:rowId xmlns:a16="http://schemas.microsoft.com/office/drawing/2014/main" val="10005"/>
                  </a:ext>
                </a:extLst>
              </a:tr>
            </a:tbl>
          </a:graphicData>
        </a:graphic>
      </p:graphicFrame>
      <p:sp>
        <p:nvSpPr>
          <p:cNvPr id="190" name="Google Shape;190;p7"/>
          <p:cNvSpPr/>
          <p:nvPr/>
        </p:nvSpPr>
        <p:spPr>
          <a:xfrm>
            <a:off x="1308418" y="2266002"/>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8"/>
          <p:cNvSpPr txBox="1">
            <a:spLocks noGrp="1"/>
          </p:cNvSpPr>
          <p:nvPr>
            <p:ph type="title"/>
          </p:nvPr>
        </p:nvSpPr>
        <p:spPr>
          <a:xfrm>
            <a:off x="92930" y="-139973"/>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54045C"/>
              </a:buClr>
              <a:buSzPts val="4400"/>
              <a:buFont typeface="Calibri"/>
              <a:buNone/>
            </a:pPr>
            <a:r>
              <a:rPr lang="en-IN" b="1">
                <a:solidFill>
                  <a:srgbClr val="54045C"/>
                </a:solidFill>
              </a:rPr>
              <a:t>Research and Literature Review </a:t>
            </a:r>
            <a:endParaRPr/>
          </a:p>
        </p:txBody>
      </p:sp>
      <p:sp>
        <p:nvSpPr>
          <p:cNvPr id="196" name="Google Shape;196;p8"/>
          <p:cNvSpPr txBox="1">
            <a:spLocks noGrp="1"/>
          </p:cNvSpPr>
          <p:nvPr>
            <p:ph type="body" idx="1"/>
          </p:nvPr>
        </p:nvSpPr>
        <p:spPr>
          <a:xfrm>
            <a:off x="553299" y="866278"/>
            <a:ext cx="10972800" cy="439293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0000"/>
              </a:buClr>
              <a:buSzPts val="2000"/>
              <a:buNone/>
            </a:pPr>
            <a:r>
              <a:rPr lang="en-IN" sz="2000" b="1">
                <a:solidFill>
                  <a:srgbClr val="000000"/>
                </a:solidFill>
                <a:latin typeface="Arial"/>
                <a:ea typeface="Arial"/>
                <a:cs typeface="Arial"/>
                <a:sym typeface="Arial"/>
              </a:rPr>
              <a:t>10. </a:t>
            </a:r>
            <a:r>
              <a:rPr lang="en-IN" sz="2400" b="1"/>
              <a:t>EMMA – Emotion-Aware mHealth Chatbot (2019)</a:t>
            </a:r>
            <a:endParaRPr/>
          </a:p>
          <a:p>
            <a:pPr marL="0" lvl="0" indent="0" algn="l" rtl="0">
              <a:lnSpc>
                <a:spcPct val="100000"/>
              </a:lnSpc>
              <a:spcBef>
                <a:spcPts val="0"/>
              </a:spcBef>
              <a:spcAft>
                <a:spcPts val="0"/>
              </a:spcAft>
              <a:buClr>
                <a:srgbClr val="000000"/>
              </a:buClr>
              <a:buSzPts val="2000"/>
              <a:buNone/>
            </a:pPr>
            <a:endParaRPr sz="2400" b="1">
              <a:latin typeface="Arial"/>
              <a:ea typeface="Arial"/>
              <a:cs typeface="Arial"/>
              <a:sym typeface="Arial"/>
            </a:endParaRPr>
          </a:p>
          <a:p>
            <a:pPr marL="342900" lvl="0" indent="-139700" algn="l" rtl="0">
              <a:lnSpc>
                <a:spcPct val="100000"/>
              </a:lnSpc>
              <a:spcBef>
                <a:spcPts val="640"/>
              </a:spcBef>
              <a:spcAft>
                <a:spcPts val="0"/>
              </a:spcAft>
              <a:buClr>
                <a:schemeClr val="dk1"/>
              </a:buClr>
              <a:buSzPts val="3200"/>
              <a:buNone/>
            </a:pPr>
            <a:endParaRPr/>
          </a:p>
        </p:txBody>
      </p:sp>
      <p:graphicFrame>
        <p:nvGraphicFramePr>
          <p:cNvPr id="197" name="Google Shape;197;p8"/>
          <p:cNvGraphicFramePr/>
          <p:nvPr/>
        </p:nvGraphicFramePr>
        <p:xfrm>
          <a:off x="553299" y="1507957"/>
          <a:ext cx="10689325" cy="4616800"/>
        </p:xfrm>
        <a:graphic>
          <a:graphicData uri="http://schemas.openxmlformats.org/drawingml/2006/table">
            <a:tbl>
              <a:tblPr>
                <a:noFill/>
                <a:tableStyleId>{854A3CA0-27F2-4AFD-929D-5F618D66810D}</a:tableStyleId>
              </a:tblPr>
              <a:tblGrid>
                <a:gridCol w="1732700">
                  <a:extLst>
                    <a:ext uri="{9D8B030D-6E8A-4147-A177-3AD203B41FA5}">
                      <a16:colId xmlns:a16="http://schemas.microsoft.com/office/drawing/2014/main" val="20000"/>
                    </a:ext>
                  </a:extLst>
                </a:gridCol>
                <a:gridCol w="8956625">
                  <a:extLst>
                    <a:ext uri="{9D8B030D-6E8A-4147-A177-3AD203B41FA5}">
                      <a16:colId xmlns:a16="http://schemas.microsoft.com/office/drawing/2014/main" val="20001"/>
                    </a:ext>
                  </a:extLst>
                </a:gridCol>
              </a:tblGrid>
              <a:tr h="34450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Aspect</a:t>
                      </a:r>
                      <a:endParaRPr sz="1600" u="none" strike="noStrike" cap="none"/>
                    </a:p>
                  </a:txBody>
                  <a:tcPr marL="71850" marR="71850" marT="35925" marB="35925" anchor="ctr"/>
                </a:tc>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Details</a:t>
                      </a:r>
                      <a:endParaRPr sz="1600" u="none" strike="noStrike" cap="none"/>
                    </a:p>
                  </a:txBody>
                  <a:tcPr marL="71850" marR="71850" marT="35925" marB="35925" anchor="ctr"/>
                </a:tc>
                <a:extLst>
                  <a:ext uri="{0D108BD9-81ED-4DB2-BD59-A6C34878D82A}">
                    <a16:rowId xmlns:a16="http://schemas.microsoft.com/office/drawing/2014/main" val="10000"/>
                  </a:ext>
                </a:extLst>
              </a:tr>
              <a:tr h="8468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Authors</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Asma Ghandeharioun et al.</a:t>
                      </a:r>
                      <a:endParaRPr/>
                    </a:p>
                  </a:txBody>
                  <a:tcPr marL="68575" marR="68575" marT="45725" marB="45725"/>
                </a:tc>
                <a:extLst>
                  <a:ext uri="{0D108BD9-81ED-4DB2-BD59-A6C34878D82A}">
                    <a16:rowId xmlns:a16="http://schemas.microsoft.com/office/drawing/2014/main" val="10001"/>
                  </a:ext>
                </a:extLst>
              </a:tr>
              <a:tr h="9680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Summary</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EMMA is an emotionally intelligent chatbot that delivers mood-based wellness interventions via mobile phones. Detects emotion via location and context data using ML.</a:t>
                      </a:r>
                      <a:endParaRPr/>
                    </a:p>
                  </a:txBody>
                  <a:tcPr marL="68575" marR="68575" marT="45725" marB="45725"/>
                </a:tc>
                <a:extLst>
                  <a:ext uri="{0D108BD9-81ED-4DB2-BD59-A6C34878D82A}">
                    <a16:rowId xmlns:a16="http://schemas.microsoft.com/office/drawing/2014/main" val="10002"/>
                  </a:ext>
                </a:extLst>
              </a:tr>
              <a:tr h="744675">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Relevance</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Pioneers personalized mental wellness through just-in-time interventions. Bridges gaps in affect-sensitive healthcare delivery.</a:t>
                      </a:r>
                      <a:endParaRPr/>
                    </a:p>
                  </a:txBody>
                  <a:tcPr marL="68575" marR="68575" marT="45725" marB="45725"/>
                </a:tc>
                <a:extLst>
                  <a:ext uri="{0D108BD9-81ED-4DB2-BD59-A6C34878D82A}">
                    <a16:rowId xmlns:a16="http://schemas.microsoft.com/office/drawing/2014/main" val="10003"/>
                  </a:ext>
                </a:extLst>
              </a:tr>
              <a:tr h="744675">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Gaps</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Limited to Android phones, depends heavily on sensor data, lacks speech interaction. Needs broader validation in clinical use.</a:t>
                      </a:r>
                      <a:endParaRPr/>
                    </a:p>
                  </a:txBody>
                  <a:tcPr marL="68575" marR="68575" marT="45725" marB="45725"/>
                </a:tc>
                <a:extLst>
                  <a:ext uri="{0D108BD9-81ED-4DB2-BD59-A6C34878D82A}">
                    <a16:rowId xmlns:a16="http://schemas.microsoft.com/office/drawing/2014/main" val="10004"/>
                  </a:ext>
                </a:extLst>
              </a:tr>
              <a:tr h="9680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Impact</a:t>
                      </a:r>
                      <a:endParaRPr sz="1600" u="none" strike="noStrike" cap="none"/>
                    </a:p>
                  </a:txBody>
                  <a:tcPr marL="71850" marR="71850" marT="35925" marB="35925" anchor="ctr"/>
                </a:tc>
                <a:tc>
                  <a:txBody>
                    <a:bodyPr/>
                    <a:lstStyle/>
                    <a:p>
                      <a:pPr marL="0" marR="0" lvl="0" indent="0" algn="l" rtl="0">
                        <a:lnSpc>
                          <a:spcPct val="114000"/>
                        </a:lnSpc>
                        <a:spcBef>
                          <a:spcPts val="0"/>
                        </a:spcBef>
                        <a:spcAft>
                          <a:spcPts val="0"/>
                        </a:spcAft>
                        <a:buClr>
                          <a:srgbClr val="000000"/>
                        </a:buClr>
                        <a:buSzPts val="1400"/>
                        <a:buFont typeface="Arial"/>
                        <a:buNone/>
                      </a:pPr>
                      <a:r>
                        <a:rPr lang="en-IN" sz="1400" u="none" strike="noStrike" cap="none">
                          <a:latin typeface="Cambria"/>
                          <a:ea typeface="Cambria"/>
                          <a:cs typeface="Cambria"/>
                          <a:sym typeface="Cambria"/>
                        </a:rPr>
                        <a:t>Improves user engagement through emotion-aware dialogues. Enables personalized micro-interventions for well-being using real-time affect sensing.</a:t>
                      </a:r>
                      <a:endParaRPr/>
                    </a:p>
                  </a:txBody>
                  <a:tcPr marL="68575" marR="68575" marT="45725" marB="45725"/>
                </a:tc>
                <a:extLst>
                  <a:ext uri="{0D108BD9-81ED-4DB2-BD59-A6C34878D82A}">
                    <a16:rowId xmlns:a16="http://schemas.microsoft.com/office/drawing/2014/main" val="10005"/>
                  </a:ext>
                </a:extLst>
              </a:tr>
            </a:tbl>
          </a:graphicData>
        </a:graphic>
      </p:graphicFrame>
      <p:sp>
        <p:nvSpPr>
          <p:cNvPr id="198" name="Google Shape;198;p8"/>
          <p:cNvSpPr/>
          <p:nvPr/>
        </p:nvSpPr>
        <p:spPr>
          <a:xfrm>
            <a:off x="1308418" y="2266002"/>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med">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4"/>
          <p:cNvSpPr txBox="1">
            <a:spLocks noGrp="1"/>
          </p:cNvSpPr>
          <p:nvPr>
            <p:ph type="title"/>
          </p:nvPr>
        </p:nvSpPr>
        <p:spPr>
          <a:xfrm>
            <a:off x="609599" y="370215"/>
            <a:ext cx="10972800" cy="67965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rgbClr val="54045C"/>
              </a:buClr>
              <a:buSzPct val="100000"/>
              <a:buFont typeface="Calibri"/>
              <a:buNone/>
            </a:pPr>
            <a:r>
              <a:rPr lang="en-IN" b="1">
                <a:solidFill>
                  <a:srgbClr val="54045C"/>
                </a:solidFill>
              </a:rPr>
              <a:t>Product Architecture and Design/ Block Diagram </a:t>
            </a:r>
            <a:endParaRPr/>
          </a:p>
        </p:txBody>
      </p:sp>
      <p:pic>
        <p:nvPicPr>
          <p:cNvPr id="204" name="Google Shape;204;p34" descr="Screenshot 2025-07-31 224310.png"/>
          <p:cNvPicPr preferRelativeResize="0">
            <a:picLocks noGrp="1"/>
          </p:cNvPicPr>
          <p:nvPr>
            <p:ph type="body" idx="1"/>
          </p:nvPr>
        </p:nvPicPr>
        <p:blipFill rotWithShape="1">
          <a:blip r:embed="rId3">
            <a:alphaModFix/>
          </a:blip>
          <a:srcRect/>
          <a:stretch/>
        </p:blipFill>
        <p:spPr>
          <a:xfrm>
            <a:off x="1434914" y="1299693"/>
            <a:ext cx="9155584" cy="517145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 name="Rectangle 1"/>
          <p:cNvSpPr/>
          <p:nvPr/>
        </p:nvSpPr>
        <p:spPr>
          <a:xfrm>
            <a:off x="235973" y="162231"/>
            <a:ext cx="11562737" cy="6555641"/>
          </a:xfrm>
          <a:prstGeom prst="rect">
            <a:avLst/>
          </a:prstGeom>
        </p:spPr>
        <p:txBody>
          <a:bodyPr wrap="square">
            <a:spAutoFit/>
          </a:bodyPr>
          <a:lstStyle/>
          <a:p>
            <a:r>
              <a:rPr lang="en-GB" sz="2000" b="1" dirty="0">
                <a:latin typeface="Times New Roman" panose="02020603050405020304" pitchFamily="18" charset="0"/>
                <a:ea typeface="Calibri" panose="020F0502020204030204" pitchFamily="34" charset="0"/>
                <a:cs typeface="Times New Roman" panose="02020603050405020304" pitchFamily="18" charset="0"/>
              </a:rPr>
              <a:t>System Architecture </a:t>
            </a:r>
            <a:r>
              <a:rPr lang="en-GB" sz="2000" b="1" dirty="0" smtClean="0">
                <a:latin typeface="Times New Roman" panose="02020603050405020304" pitchFamily="18" charset="0"/>
                <a:ea typeface="Calibri" panose="020F0502020204030204" pitchFamily="34" charset="0"/>
                <a:cs typeface="Times New Roman" panose="02020603050405020304" pitchFamily="18" charset="0"/>
              </a:rPr>
              <a:t>Overview</a:t>
            </a:r>
          </a:p>
          <a:p>
            <a:endParaRPr lang="en-GB" sz="2000" b="1"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AutoNum type="arabicPeriod"/>
            </a:pPr>
            <a:r>
              <a:rPr lang="en-GB" sz="2000" b="1" dirty="0" smtClean="0">
                <a:latin typeface="Times New Roman" panose="02020603050405020304" pitchFamily="18" charset="0"/>
                <a:ea typeface="Calibri" panose="020F0502020204030204" pitchFamily="34" charset="0"/>
                <a:cs typeface="Times New Roman" panose="02020603050405020304" pitchFamily="18" charset="0"/>
              </a:rPr>
              <a:t>Input </a:t>
            </a:r>
            <a:r>
              <a:rPr lang="en-GB" sz="2000" b="1" dirty="0">
                <a:latin typeface="Times New Roman" panose="02020603050405020304" pitchFamily="18" charset="0"/>
                <a:ea typeface="Calibri" panose="020F0502020204030204" pitchFamily="34" charset="0"/>
                <a:cs typeface="Times New Roman" panose="02020603050405020304" pitchFamily="18" charset="0"/>
              </a:rPr>
              <a:t>Layer (</a:t>
            </a:r>
            <a:r>
              <a:rPr lang="en-GB" sz="2000" b="1" dirty="0" err="1">
                <a:latin typeface="Times New Roman" panose="02020603050405020304" pitchFamily="18" charset="0"/>
                <a:ea typeface="Calibri" panose="020F0502020204030204" pitchFamily="34" charset="0"/>
                <a:cs typeface="Times New Roman" panose="02020603050405020304" pitchFamily="18" charset="0"/>
              </a:rPr>
              <a:t>Gradio</a:t>
            </a:r>
            <a:r>
              <a:rPr lang="en-GB" sz="2000" b="1" dirty="0">
                <a:latin typeface="Times New Roman" panose="02020603050405020304" pitchFamily="18" charset="0"/>
                <a:ea typeface="Calibri" panose="020F0502020204030204" pitchFamily="34" charset="0"/>
                <a:cs typeface="Times New Roman" panose="02020603050405020304" pitchFamily="18" charset="0"/>
              </a:rPr>
              <a:t> Interface):</a:t>
            </a:r>
            <a:r>
              <a:rPr lang="en-GB" sz="2000" dirty="0">
                <a:latin typeface="Times New Roman" panose="02020603050405020304" pitchFamily="18" charset="0"/>
                <a:ea typeface="Calibri" panose="020F0502020204030204" pitchFamily="34" charset="0"/>
                <a:cs typeface="Times New Roman" panose="02020603050405020304" pitchFamily="18" charset="0"/>
              </a:rPr>
              <a:t/>
            </a:r>
            <a:br>
              <a:rPr lang="en-GB" sz="2000" dirty="0">
                <a:latin typeface="Times New Roman" panose="02020603050405020304" pitchFamily="18" charset="0"/>
                <a:ea typeface="Calibri" panose="020F0502020204030204" pitchFamily="34" charset="0"/>
                <a:cs typeface="Times New Roman" panose="02020603050405020304" pitchFamily="18" charset="0"/>
              </a:rPr>
            </a:br>
            <a:r>
              <a:rPr lang="en-GB" sz="2000" dirty="0">
                <a:latin typeface="Times New Roman" panose="02020603050405020304" pitchFamily="18" charset="0"/>
                <a:ea typeface="Calibri" panose="020F0502020204030204" pitchFamily="34" charset="0"/>
                <a:cs typeface="Times New Roman" panose="02020603050405020304" pitchFamily="18" charset="0"/>
              </a:rPr>
              <a:t>• Users interact through </a:t>
            </a:r>
            <a:r>
              <a:rPr lang="en-GB" sz="2000" b="1" dirty="0">
                <a:latin typeface="Times New Roman" panose="02020603050405020304" pitchFamily="18" charset="0"/>
                <a:ea typeface="Calibri" panose="020F0502020204030204" pitchFamily="34" charset="0"/>
                <a:cs typeface="Times New Roman" panose="02020603050405020304" pitchFamily="18" charset="0"/>
              </a:rPr>
              <a:t>voice or image input</a:t>
            </a:r>
            <a:r>
              <a:rPr lang="en-GB" sz="2000" dirty="0">
                <a:latin typeface="Times New Roman" panose="02020603050405020304" pitchFamily="18" charset="0"/>
                <a:ea typeface="Calibri" panose="020F0502020204030204" pitchFamily="34" charset="0"/>
                <a:cs typeface="Times New Roman" panose="02020603050405020304" pitchFamily="18" charset="0"/>
              </a:rPr>
              <a:t>.</a:t>
            </a:r>
            <a:br>
              <a:rPr lang="en-GB" sz="2000" dirty="0">
                <a:latin typeface="Times New Roman" panose="02020603050405020304" pitchFamily="18" charset="0"/>
                <a:ea typeface="Calibri" panose="020F0502020204030204" pitchFamily="34" charset="0"/>
                <a:cs typeface="Times New Roman" panose="02020603050405020304" pitchFamily="18" charset="0"/>
              </a:rPr>
            </a:br>
            <a:r>
              <a:rPr lang="en-GB" sz="2000" dirty="0">
                <a:latin typeface="Times New Roman" panose="02020603050405020304" pitchFamily="18" charset="0"/>
                <a:ea typeface="Calibri" panose="020F0502020204030204" pitchFamily="34" charset="0"/>
                <a:cs typeface="Times New Roman" panose="02020603050405020304" pitchFamily="18" charset="0"/>
              </a:rPr>
              <a:t>• Voice is recorded using an </a:t>
            </a:r>
            <a:r>
              <a:rPr lang="en-GB" sz="2000" b="1" dirty="0">
                <a:latin typeface="Times New Roman" panose="02020603050405020304" pitchFamily="18" charset="0"/>
                <a:ea typeface="Calibri" panose="020F0502020204030204" pitchFamily="34" charset="0"/>
                <a:cs typeface="Times New Roman" panose="02020603050405020304" pitchFamily="18" charset="0"/>
              </a:rPr>
              <a:t>Audio Recorder</a:t>
            </a:r>
            <a:r>
              <a:rPr lang="en-GB" sz="2000" dirty="0">
                <a:latin typeface="Times New Roman" panose="02020603050405020304" pitchFamily="18" charset="0"/>
                <a:ea typeface="Calibri" panose="020F0502020204030204" pitchFamily="34" charset="0"/>
                <a:cs typeface="Times New Roman" panose="02020603050405020304" pitchFamily="18" charset="0"/>
              </a:rPr>
              <a:t>, and images are uploaded for visual analysis</a:t>
            </a:r>
            <a:r>
              <a:rPr lang="en-GB" sz="2000" dirty="0" smtClean="0">
                <a:latin typeface="Times New Roman" panose="02020603050405020304" pitchFamily="18" charset="0"/>
                <a:ea typeface="Calibri" panose="020F0502020204030204" pitchFamily="34" charset="0"/>
                <a:cs typeface="Times New Roman" panose="02020603050405020304" pitchFamily="18" charset="0"/>
              </a:rPr>
              <a:t>.</a:t>
            </a:r>
          </a:p>
          <a:p>
            <a:endParaRPr lang="en-GB" sz="2000" dirty="0">
              <a:latin typeface="Times New Roman" panose="02020603050405020304" pitchFamily="18" charset="0"/>
              <a:ea typeface="Calibri" panose="020F0502020204030204" pitchFamily="34" charset="0"/>
              <a:cs typeface="Times New Roman" panose="02020603050405020304" pitchFamily="18" charset="0"/>
            </a:endParaRPr>
          </a:p>
          <a:p>
            <a:r>
              <a:rPr lang="en-GB" sz="2000" b="1" dirty="0">
                <a:latin typeface="Times New Roman" panose="02020603050405020304" pitchFamily="18" charset="0"/>
                <a:ea typeface="Calibri" panose="020F0502020204030204" pitchFamily="34" charset="0"/>
                <a:cs typeface="Times New Roman" panose="02020603050405020304" pitchFamily="18" charset="0"/>
              </a:rPr>
              <a:t>2. Speech Processing (</a:t>
            </a:r>
            <a:r>
              <a:rPr lang="en-GB" sz="2000" b="1" dirty="0" err="1">
                <a:latin typeface="Times New Roman" panose="02020603050405020304" pitchFamily="18" charset="0"/>
                <a:ea typeface="Calibri" panose="020F0502020204030204" pitchFamily="34" charset="0"/>
                <a:cs typeface="Times New Roman" panose="02020603050405020304" pitchFamily="18" charset="0"/>
              </a:rPr>
              <a:t>Groq</a:t>
            </a:r>
            <a:r>
              <a:rPr lang="en-GB" sz="2000" b="1" dirty="0">
                <a:latin typeface="Times New Roman" panose="02020603050405020304" pitchFamily="18" charset="0"/>
                <a:ea typeface="Calibri" panose="020F0502020204030204" pitchFamily="34" charset="0"/>
                <a:cs typeface="Times New Roman" panose="02020603050405020304" pitchFamily="18" charset="0"/>
              </a:rPr>
              <a:t> + </a:t>
            </a:r>
            <a:r>
              <a:rPr lang="en-GB" sz="2000" b="1" dirty="0" err="1">
                <a:latin typeface="Times New Roman" panose="02020603050405020304" pitchFamily="18" charset="0"/>
                <a:ea typeface="Calibri" panose="020F0502020204030204" pitchFamily="34" charset="0"/>
                <a:cs typeface="Times New Roman" panose="02020603050405020304" pitchFamily="18" charset="0"/>
              </a:rPr>
              <a:t>OpenAI</a:t>
            </a:r>
            <a:r>
              <a:rPr lang="en-GB" sz="2000" b="1" dirty="0">
                <a:latin typeface="Times New Roman" panose="02020603050405020304" pitchFamily="18" charset="0"/>
                <a:ea typeface="Calibri" panose="020F0502020204030204" pitchFamily="34" charset="0"/>
                <a:cs typeface="Times New Roman" panose="02020603050405020304" pitchFamily="18" charset="0"/>
              </a:rPr>
              <a:t>):</a:t>
            </a:r>
            <a:r>
              <a:rPr lang="en-GB" sz="2000" dirty="0">
                <a:latin typeface="Times New Roman" panose="02020603050405020304" pitchFamily="18" charset="0"/>
                <a:ea typeface="Calibri" panose="020F0502020204030204" pitchFamily="34" charset="0"/>
                <a:cs typeface="Times New Roman" panose="02020603050405020304" pitchFamily="18" charset="0"/>
              </a:rPr>
              <a:t/>
            </a:r>
            <a:br>
              <a:rPr lang="en-GB" sz="2000" dirty="0">
                <a:latin typeface="Times New Roman" panose="02020603050405020304" pitchFamily="18" charset="0"/>
                <a:ea typeface="Calibri" panose="020F0502020204030204" pitchFamily="34" charset="0"/>
                <a:cs typeface="Times New Roman" panose="02020603050405020304" pitchFamily="18" charset="0"/>
              </a:rPr>
            </a:br>
            <a:r>
              <a:rPr lang="en-GB" sz="2000" dirty="0">
                <a:latin typeface="Times New Roman" panose="02020603050405020304" pitchFamily="18" charset="0"/>
                <a:ea typeface="Calibri" panose="020F0502020204030204" pitchFamily="34" charset="0"/>
                <a:cs typeface="Times New Roman" panose="02020603050405020304" pitchFamily="18" charset="0"/>
              </a:rPr>
              <a:t>• The </a:t>
            </a:r>
            <a:r>
              <a:rPr lang="en-GB" sz="2000" b="1" dirty="0">
                <a:latin typeface="Times New Roman" panose="02020603050405020304" pitchFamily="18" charset="0"/>
                <a:ea typeface="Calibri" panose="020F0502020204030204" pitchFamily="34" charset="0"/>
                <a:cs typeface="Times New Roman" panose="02020603050405020304" pitchFamily="18" charset="0"/>
              </a:rPr>
              <a:t>Speech-to-Text (STT)</a:t>
            </a:r>
            <a:r>
              <a:rPr lang="en-GB" sz="2000" dirty="0">
                <a:latin typeface="Times New Roman" panose="02020603050405020304" pitchFamily="18" charset="0"/>
                <a:ea typeface="Calibri" panose="020F0502020204030204" pitchFamily="34" charset="0"/>
                <a:cs typeface="Times New Roman" panose="02020603050405020304" pitchFamily="18" charset="0"/>
              </a:rPr>
              <a:t> model converts spoken input into text using </a:t>
            </a:r>
            <a:r>
              <a:rPr lang="en-GB" sz="2000" dirty="0" err="1">
                <a:latin typeface="Times New Roman" panose="02020603050405020304" pitchFamily="18" charset="0"/>
                <a:ea typeface="Calibri" panose="020F0502020204030204" pitchFamily="34" charset="0"/>
                <a:cs typeface="Times New Roman" panose="02020603050405020304" pitchFamily="18" charset="0"/>
              </a:rPr>
              <a:t>Groq’s</a:t>
            </a:r>
            <a:r>
              <a:rPr lang="en-GB" sz="2000" dirty="0">
                <a:latin typeface="Times New Roman" panose="02020603050405020304" pitchFamily="18" charset="0"/>
                <a:ea typeface="Calibri" panose="020F0502020204030204" pitchFamily="34" charset="0"/>
                <a:cs typeface="Times New Roman" panose="02020603050405020304" pitchFamily="18" charset="0"/>
              </a:rPr>
              <a:t> high-speed AI inference.</a:t>
            </a:r>
            <a:br>
              <a:rPr lang="en-GB" sz="2000" dirty="0">
                <a:latin typeface="Times New Roman" panose="02020603050405020304" pitchFamily="18" charset="0"/>
                <a:ea typeface="Calibri" panose="020F0502020204030204" pitchFamily="34" charset="0"/>
                <a:cs typeface="Times New Roman" panose="02020603050405020304" pitchFamily="18" charset="0"/>
              </a:rPr>
            </a:br>
            <a:r>
              <a:rPr lang="en-GB" sz="2000" dirty="0">
                <a:latin typeface="Times New Roman" panose="02020603050405020304" pitchFamily="18" charset="0"/>
                <a:ea typeface="Calibri" panose="020F0502020204030204" pitchFamily="34" charset="0"/>
                <a:cs typeface="Times New Roman" panose="02020603050405020304" pitchFamily="18" charset="0"/>
              </a:rPr>
              <a:t>• The transcribed text or user query is then sent for analysis</a:t>
            </a:r>
            <a:r>
              <a:rPr lang="en-GB" sz="2000" dirty="0" smtClean="0">
                <a:latin typeface="Times New Roman" panose="02020603050405020304" pitchFamily="18" charset="0"/>
                <a:ea typeface="Calibri" panose="020F0502020204030204" pitchFamily="34" charset="0"/>
                <a:cs typeface="Times New Roman" panose="02020603050405020304" pitchFamily="18" charset="0"/>
              </a:rPr>
              <a:t>.</a:t>
            </a:r>
          </a:p>
          <a:p>
            <a:endParaRPr lang="en-GB" sz="2000" dirty="0">
              <a:latin typeface="Times New Roman" panose="02020603050405020304" pitchFamily="18" charset="0"/>
              <a:ea typeface="Calibri" panose="020F0502020204030204" pitchFamily="34" charset="0"/>
              <a:cs typeface="Times New Roman" panose="02020603050405020304" pitchFamily="18" charset="0"/>
            </a:endParaRPr>
          </a:p>
          <a:p>
            <a:r>
              <a:rPr lang="en-GB" sz="2000" b="1" dirty="0">
                <a:latin typeface="Times New Roman" panose="02020603050405020304" pitchFamily="18" charset="0"/>
                <a:ea typeface="Calibri" panose="020F0502020204030204" pitchFamily="34" charset="0"/>
                <a:cs typeface="Times New Roman" panose="02020603050405020304" pitchFamily="18" charset="0"/>
              </a:rPr>
              <a:t>3. Vision and Language Understanding (Meta + </a:t>
            </a:r>
            <a:r>
              <a:rPr lang="en-GB" sz="2000" b="1" dirty="0" err="1">
                <a:latin typeface="Times New Roman" panose="02020603050405020304" pitchFamily="18" charset="0"/>
                <a:ea typeface="Calibri" panose="020F0502020204030204" pitchFamily="34" charset="0"/>
                <a:cs typeface="Times New Roman" panose="02020603050405020304" pitchFamily="18" charset="0"/>
              </a:rPr>
              <a:t>Groq</a:t>
            </a:r>
            <a:r>
              <a:rPr lang="en-GB" sz="2000" b="1" dirty="0">
                <a:latin typeface="Times New Roman" panose="02020603050405020304" pitchFamily="18" charset="0"/>
                <a:ea typeface="Calibri" panose="020F0502020204030204" pitchFamily="34" charset="0"/>
                <a:cs typeface="Times New Roman" panose="02020603050405020304" pitchFamily="18" charset="0"/>
              </a:rPr>
              <a:t>):</a:t>
            </a:r>
            <a:r>
              <a:rPr lang="en-GB" sz="2000" dirty="0">
                <a:latin typeface="Times New Roman" panose="02020603050405020304" pitchFamily="18" charset="0"/>
                <a:ea typeface="Calibri" panose="020F0502020204030204" pitchFamily="34" charset="0"/>
                <a:cs typeface="Times New Roman" panose="02020603050405020304" pitchFamily="18" charset="0"/>
              </a:rPr>
              <a:t/>
            </a:r>
            <a:br>
              <a:rPr lang="en-GB" sz="2000" dirty="0">
                <a:latin typeface="Times New Roman" panose="02020603050405020304" pitchFamily="18" charset="0"/>
                <a:ea typeface="Calibri" panose="020F0502020204030204" pitchFamily="34" charset="0"/>
                <a:cs typeface="Times New Roman" panose="02020603050405020304" pitchFamily="18" charset="0"/>
              </a:rPr>
            </a:br>
            <a:r>
              <a:rPr lang="en-GB" sz="2000" dirty="0">
                <a:latin typeface="Times New Roman" panose="02020603050405020304" pitchFamily="18" charset="0"/>
                <a:ea typeface="Calibri" panose="020F0502020204030204" pitchFamily="34" charset="0"/>
                <a:cs typeface="Times New Roman" panose="02020603050405020304" pitchFamily="18" charset="0"/>
              </a:rPr>
              <a:t>• The </a:t>
            </a:r>
            <a:r>
              <a:rPr lang="en-GB" sz="2000" b="1" dirty="0">
                <a:latin typeface="Times New Roman" panose="02020603050405020304" pitchFamily="18" charset="0"/>
                <a:ea typeface="Calibri" panose="020F0502020204030204" pitchFamily="34" charset="0"/>
                <a:cs typeface="Times New Roman" panose="02020603050405020304" pitchFamily="18" charset="0"/>
              </a:rPr>
              <a:t>Vision Model</a:t>
            </a:r>
            <a:r>
              <a:rPr lang="en-GB" sz="2000" dirty="0">
                <a:latin typeface="Times New Roman" panose="02020603050405020304" pitchFamily="18" charset="0"/>
                <a:ea typeface="Calibri" panose="020F0502020204030204" pitchFamily="34" charset="0"/>
                <a:cs typeface="Times New Roman" panose="02020603050405020304" pitchFamily="18" charset="0"/>
              </a:rPr>
              <a:t> processes uploaded medical images to extract relevant visual information.</a:t>
            </a:r>
            <a:br>
              <a:rPr lang="en-GB" sz="2000" dirty="0">
                <a:latin typeface="Times New Roman" panose="02020603050405020304" pitchFamily="18" charset="0"/>
                <a:ea typeface="Calibri" panose="020F0502020204030204" pitchFamily="34" charset="0"/>
                <a:cs typeface="Times New Roman" panose="02020603050405020304" pitchFamily="18" charset="0"/>
              </a:rPr>
            </a:br>
            <a:r>
              <a:rPr lang="en-GB" sz="2000" dirty="0">
                <a:latin typeface="Times New Roman" panose="02020603050405020304" pitchFamily="18" charset="0"/>
                <a:ea typeface="Calibri" panose="020F0502020204030204" pitchFamily="34" charset="0"/>
                <a:cs typeface="Times New Roman" panose="02020603050405020304" pitchFamily="18" charset="0"/>
              </a:rPr>
              <a:t>• Both text and image data are </a:t>
            </a:r>
            <a:r>
              <a:rPr lang="en-GB" sz="2000" dirty="0" err="1">
                <a:latin typeface="Times New Roman" panose="02020603050405020304" pitchFamily="18" charset="0"/>
                <a:ea typeface="Calibri" panose="020F0502020204030204" pitchFamily="34" charset="0"/>
                <a:cs typeface="Times New Roman" panose="02020603050405020304" pitchFamily="18" charset="0"/>
              </a:rPr>
              <a:t>analyzed</a:t>
            </a:r>
            <a:r>
              <a:rPr lang="en-GB" sz="2000" dirty="0">
                <a:latin typeface="Times New Roman" panose="02020603050405020304" pitchFamily="18" charset="0"/>
                <a:ea typeface="Calibri" panose="020F0502020204030204" pitchFamily="34" charset="0"/>
                <a:cs typeface="Times New Roman" panose="02020603050405020304" pitchFamily="18" charset="0"/>
              </a:rPr>
              <a:t> by the </a:t>
            </a:r>
            <a:r>
              <a:rPr lang="en-GB" sz="2000" b="1" dirty="0">
                <a:latin typeface="Times New Roman" panose="02020603050405020304" pitchFamily="18" charset="0"/>
                <a:ea typeface="Calibri" panose="020F0502020204030204" pitchFamily="34" charset="0"/>
                <a:cs typeface="Times New Roman" panose="02020603050405020304" pitchFamily="18" charset="0"/>
              </a:rPr>
              <a:t>LLM (Large Language Model)</a:t>
            </a:r>
            <a:r>
              <a:rPr lang="en-GB" sz="2000" dirty="0">
                <a:latin typeface="Times New Roman" panose="02020603050405020304" pitchFamily="18" charset="0"/>
                <a:ea typeface="Calibri" panose="020F0502020204030204" pitchFamily="34" charset="0"/>
                <a:cs typeface="Times New Roman" panose="02020603050405020304" pitchFamily="18" charset="0"/>
              </a:rPr>
              <a:t> to generate an intelligent medical response</a:t>
            </a:r>
            <a:r>
              <a:rPr lang="en-GB" sz="2000" dirty="0" smtClean="0">
                <a:latin typeface="Times New Roman" panose="02020603050405020304" pitchFamily="18" charset="0"/>
                <a:ea typeface="Calibri" panose="020F0502020204030204" pitchFamily="34" charset="0"/>
                <a:cs typeface="Times New Roman" panose="02020603050405020304" pitchFamily="18" charset="0"/>
              </a:rPr>
              <a:t>.</a:t>
            </a:r>
          </a:p>
          <a:p>
            <a:endParaRPr lang="en-GB" sz="2000" dirty="0">
              <a:latin typeface="Times New Roman" panose="02020603050405020304" pitchFamily="18" charset="0"/>
              <a:ea typeface="Calibri" panose="020F0502020204030204" pitchFamily="34" charset="0"/>
              <a:cs typeface="Times New Roman" panose="02020603050405020304" pitchFamily="18" charset="0"/>
            </a:endParaRPr>
          </a:p>
          <a:p>
            <a:r>
              <a:rPr lang="en-GB" sz="2000" b="1" dirty="0">
                <a:latin typeface="Times New Roman" panose="02020603050405020304" pitchFamily="18" charset="0"/>
                <a:ea typeface="Calibri" panose="020F0502020204030204" pitchFamily="34" charset="0"/>
                <a:cs typeface="Times New Roman" panose="02020603050405020304" pitchFamily="18" charset="0"/>
              </a:rPr>
              <a:t>4. Output Generation (</a:t>
            </a:r>
            <a:r>
              <a:rPr lang="en-GB" sz="2000" b="1" dirty="0" err="1">
                <a:latin typeface="Times New Roman" panose="02020603050405020304" pitchFamily="18" charset="0"/>
                <a:ea typeface="Calibri" panose="020F0502020204030204" pitchFamily="34" charset="0"/>
                <a:cs typeface="Times New Roman" panose="02020603050405020304" pitchFamily="18" charset="0"/>
              </a:rPr>
              <a:t>ElevenLabs</a:t>
            </a:r>
            <a:r>
              <a:rPr lang="en-GB" sz="2000" b="1" dirty="0">
                <a:latin typeface="Times New Roman" panose="02020603050405020304" pitchFamily="18" charset="0"/>
                <a:ea typeface="Calibri" panose="020F0502020204030204" pitchFamily="34" charset="0"/>
                <a:cs typeface="Times New Roman" panose="02020603050405020304" pitchFamily="18" charset="0"/>
              </a:rPr>
              <a:t>):</a:t>
            </a:r>
            <a:r>
              <a:rPr lang="en-GB" sz="2000" dirty="0">
                <a:latin typeface="Times New Roman" panose="02020603050405020304" pitchFamily="18" charset="0"/>
                <a:ea typeface="Calibri" panose="020F0502020204030204" pitchFamily="34" charset="0"/>
                <a:cs typeface="Times New Roman" panose="02020603050405020304" pitchFamily="18" charset="0"/>
              </a:rPr>
              <a:t/>
            </a:r>
            <a:br>
              <a:rPr lang="en-GB" sz="2000" dirty="0">
                <a:latin typeface="Times New Roman" panose="02020603050405020304" pitchFamily="18" charset="0"/>
                <a:ea typeface="Calibri" panose="020F0502020204030204" pitchFamily="34" charset="0"/>
                <a:cs typeface="Times New Roman" panose="02020603050405020304" pitchFamily="18" charset="0"/>
              </a:rPr>
            </a:br>
            <a:r>
              <a:rPr lang="en-GB" sz="2000" dirty="0">
                <a:latin typeface="Times New Roman" panose="02020603050405020304" pitchFamily="18" charset="0"/>
                <a:ea typeface="Calibri" panose="020F0502020204030204" pitchFamily="34" charset="0"/>
                <a:cs typeface="Times New Roman" panose="02020603050405020304" pitchFamily="18" charset="0"/>
              </a:rPr>
              <a:t>• The </a:t>
            </a:r>
            <a:r>
              <a:rPr lang="en-GB" sz="2000" b="1" dirty="0">
                <a:latin typeface="Times New Roman" panose="02020603050405020304" pitchFamily="18" charset="0"/>
                <a:ea typeface="Calibri" panose="020F0502020204030204" pitchFamily="34" charset="0"/>
                <a:cs typeface="Times New Roman" panose="02020603050405020304" pitchFamily="18" charset="0"/>
              </a:rPr>
              <a:t>Text-to-Speech (TTS)</a:t>
            </a:r>
            <a:r>
              <a:rPr lang="en-GB" sz="2000" dirty="0">
                <a:latin typeface="Times New Roman" panose="02020603050405020304" pitchFamily="18" charset="0"/>
                <a:ea typeface="Calibri" panose="020F0502020204030204" pitchFamily="34" charset="0"/>
                <a:cs typeface="Times New Roman" panose="02020603050405020304" pitchFamily="18" charset="0"/>
              </a:rPr>
              <a:t> model converts the AI’s text response back into </a:t>
            </a:r>
            <a:r>
              <a:rPr lang="en-GB" sz="2000" b="1" dirty="0">
                <a:latin typeface="Times New Roman" panose="02020603050405020304" pitchFamily="18" charset="0"/>
                <a:ea typeface="Calibri" panose="020F0502020204030204" pitchFamily="34" charset="0"/>
                <a:cs typeface="Times New Roman" panose="02020603050405020304" pitchFamily="18" charset="0"/>
              </a:rPr>
              <a:t>voice output</a:t>
            </a:r>
            <a:r>
              <a:rPr lang="en-GB" sz="2000" dirty="0">
                <a:latin typeface="Times New Roman" panose="02020603050405020304" pitchFamily="18" charset="0"/>
                <a:ea typeface="Calibri" panose="020F0502020204030204" pitchFamily="34" charset="0"/>
                <a:cs typeface="Times New Roman" panose="02020603050405020304" pitchFamily="18" charset="0"/>
              </a:rPr>
              <a:t>.</a:t>
            </a:r>
            <a:br>
              <a:rPr lang="en-GB" sz="2000" dirty="0">
                <a:latin typeface="Times New Roman" panose="02020603050405020304" pitchFamily="18" charset="0"/>
                <a:ea typeface="Calibri" panose="020F0502020204030204" pitchFamily="34" charset="0"/>
                <a:cs typeface="Times New Roman" panose="02020603050405020304" pitchFamily="18" charset="0"/>
              </a:rPr>
            </a:br>
            <a:r>
              <a:rPr lang="en-GB" sz="2000" dirty="0">
                <a:latin typeface="Times New Roman" panose="02020603050405020304" pitchFamily="18" charset="0"/>
                <a:ea typeface="Calibri" panose="020F0502020204030204" pitchFamily="34" charset="0"/>
                <a:cs typeface="Times New Roman" panose="02020603050405020304" pitchFamily="18" charset="0"/>
              </a:rPr>
              <a:t>• The </a:t>
            </a:r>
            <a:r>
              <a:rPr lang="en-GB" sz="2000" b="1" dirty="0">
                <a:latin typeface="Times New Roman" panose="02020603050405020304" pitchFamily="18" charset="0"/>
                <a:ea typeface="Calibri" panose="020F0502020204030204" pitchFamily="34" charset="0"/>
                <a:cs typeface="Times New Roman" panose="02020603050405020304" pitchFamily="18" charset="0"/>
              </a:rPr>
              <a:t>audio output file</a:t>
            </a:r>
            <a:r>
              <a:rPr lang="en-GB" sz="2000" dirty="0">
                <a:latin typeface="Times New Roman" panose="02020603050405020304" pitchFamily="18" charset="0"/>
                <a:ea typeface="Calibri" panose="020F0502020204030204" pitchFamily="34" charset="0"/>
                <a:cs typeface="Times New Roman" panose="02020603050405020304" pitchFamily="18" charset="0"/>
              </a:rPr>
              <a:t> is played back to the user via the </a:t>
            </a:r>
            <a:r>
              <a:rPr lang="en-GB" sz="2000" dirty="0" err="1">
                <a:latin typeface="Times New Roman" panose="02020603050405020304" pitchFamily="18" charset="0"/>
                <a:ea typeface="Calibri" panose="020F0502020204030204" pitchFamily="34" charset="0"/>
                <a:cs typeface="Times New Roman" panose="02020603050405020304" pitchFamily="18" charset="0"/>
              </a:rPr>
              <a:t>Gradio</a:t>
            </a:r>
            <a:r>
              <a:rPr lang="en-GB" sz="2000" dirty="0">
                <a:latin typeface="Times New Roman" panose="02020603050405020304" pitchFamily="18" charset="0"/>
                <a:ea typeface="Calibri" panose="020F0502020204030204" pitchFamily="34" charset="0"/>
                <a:cs typeface="Times New Roman" panose="02020603050405020304" pitchFamily="18" charset="0"/>
              </a:rPr>
              <a:t> interface</a:t>
            </a:r>
            <a:r>
              <a:rPr lang="en-GB" sz="2000" dirty="0" smtClean="0">
                <a:latin typeface="Times New Roman" panose="02020603050405020304" pitchFamily="18" charset="0"/>
                <a:ea typeface="Calibri" panose="020F0502020204030204" pitchFamily="34" charset="0"/>
                <a:cs typeface="Times New Roman" panose="02020603050405020304" pitchFamily="18" charset="0"/>
              </a:rPr>
              <a:t>.</a:t>
            </a:r>
          </a:p>
          <a:p>
            <a:endParaRPr lang="en-GB" sz="2000" dirty="0">
              <a:latin typeface="Times New Roman" panose="02020603050405020304" pitchFamily="18" charset="0"/>
              <a:ea typeface="Calibri" panose="020F0502020204030204" pitchFamily="34" charset="0"/>
              <a:cs typeface="Times New Roman" panose="02020603050405020304" pitchFamily="18" charset="0"/>
            </a:endParaRPr>
          </a:p>
          <a:p>
            <a:r>
              <a:rPr lang="en-GB" sz="2000" b="1" dirty="0">
                <a:latin typeface="Times New Roman" panose="02020603050405020304" pitchFamily="18" charset="0"/>
                <a:ea typeface="Calibri" panose="020F0502020204030204" pitchFamily="34" charset="0"/>
                <a:cs typeface="Times New Roman" panose="02020603050405020304" pitchFamily="18" charset="0"/>
              </a:rPr>
              <a:t>5. Workflow Summary:</a:t>
            </a:r>
            <a:r>
              <a:rPr lang="en-GB" sz="2000" dirty="0">
                <a:latin typeface="Times New Roman" panose="02020603050405020304" pitchFamily="18" charset="0"/>
                <a:ea typeface="Calibri" panose="020F0502020204030204" pitchFamily="34" charset="0"/>
                <a:cs typeface="Times New Roman" panose="02020603050405020304" pitchFamily="18" charset="0"/>
              </a:rPr>
              <a:t/>
            </a:r>
            <a:br>
              <a:rPr lang="en-GB" sz="2000" dirty="0">
                <a:latin typeface="Times New Roman" panose="02020603050405020304" pitchFamily="18" charset="0"/>
                <a:ea typeface="Calibri" panose="020F0502020204030204" pitchFamily="34" charset="0"/>
                <a:cs typeface="Times New Roman" panose="02020603050405020304" pitchFamily="18" charset="0"/>
              </a:rPr>
            </a:br>
            <a:r>
              <a:rPr lang="en-GB" sz="2000" dirty="0">
                <a:latin typeface="Times New Roman" panose="02020603050405020304" pitchFamily="18" charset="0"/>
                <a:ea typeface="Calibri" panose="020F0502020204030204" pitchFamily="34" charset="0"/>
                <a:cs typeface="Times New Roman" panose="02020603050405020304" pitchFamily="18" charset="0"/>
              </a:rPr>
              <a:t>Voice/Image → STT → Vision &amp; LLM Processing → Text Response → TTS → Voice Output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3736696a0d9_0_12"/>
          <p:cNvSpPr txBox="1">
            <a:spLocks noGrp="1"/>
          </p:cNvSpPr>
          <p:nvPr>
            <p:ph type="title"/>
          </p:nvPr>
        </p:nvSpPr>
        <p:spPr>
          <a:xfrm>
            <a:off x="394987" y="203200"/>
            <a:ext cx="10972800" cy="858838"/>
          </a:xfrm>
          <a:prstGeom prst="rect">
            <a:avLst/>
          </a:prstGeom>
          <a:noFill/>
          <a:ln>
            <a:noFill/>
          </a:ln>
        </p:spPr>
        <p:txBody>
          <a:bodyPr spcFirstLastPara="1" wrap="square" lIns="91425" tIns="45700" rIns="91425" bIns="45700" anchor="ctr" anchorCtr="0">
            <a:normAutofit/>
          </a:bodyPr>
          <a:lstStyle/>
          <a:p>
            <a:pPr lvl="0"/>
            <a:r>
              <a:rPr lang="en-IN" dirty="0">
                <a:solidFill>
                  <a:srgbClr val="7030A0"/>
                </a:solidFill>
              </a:rPr>
              <a:t>S</a:t>
            </a:r>
            <a:r>
              <a:rPr lang="en-IN" dirty="0" smtClean="0">
                <a:solidFill>
                  <a:srgbClr val="7030A0"/>
                </a:solidFill>
              </a:rPr>
              <a:t>oftware </a:t>
            </a:r>
            <a:r>
              <a:rPr lang="en-IN" dirty="0">
                <a:solidFill>
                  <a:srgbClr val="7030A0"/>
                </a:solidFill>
              </a:rPr>
              <a:t>specifications </a:t>
            </a:r>
            <a:r>
              <a:rPr lang="en-IN" b="1" dirty="0" smtClean="0">
                <a:solidFill>
                  <a:srgbClr val="7030A0"/>
                </a:solidFill>
              </a:rPr>
              <a:t> </a:t>
            </a:r>
            <a:endParaRPr dirty="0">
              <a:solidFill>
                <a:srgbClr val="7030A0"/>
              </a:solidFill>
            </a:endParaRPr>
          </a:p>
        </p:txBody>
      </p:sp>
      <p:sp>
        <p:nvSpPr>
          <p:cNvPr id="2" name="Rectangle 1"/>
          <p:cNvSpPr/>
          <p:nvPr/>
        </p:nvSpPr>
        <p:spPr>
          <a:xfrm>
            <a:off x="1017639" y="1592828"/>
            <a:ext cx="9085006" cy="4154984"/>
          </a:xfrm>
          <a:prstGeom prst="rect">
            <a:avLst/>
          </a:prstGeom>
        </p:spPr>
        <p:txBody>
          <a:bodyPr wrap="square">
            <a:spAutoFit/>
          </a:bodyPr>
          <a:lstStyle/>
          <a:p>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IN" sz="2400" b="1" dirty="0">
                <a:latin typeface="Times New Roman" panose="02020603050405020304" pitchFamily="18" charset="0"/>
                <a:ea typeface="Calibri" panose="020F0502020204030204" pitchFamily="34" charset="0"/>
                <a:cs typeface="Times New Roman" panose="02020603050405020304" pitchFamily="18" charset="0"/>
              </a:rPr>
              <a:t>Operating System:</a:t>
            </a:r>
            <a:r>
              <a:rPr lang="en-IN" sz="2400" dirty="0">
                <a:latin typeface="Times New Roman" panose="02020603050405020304" pitchFamily="18" charset="0"/>
                <a:ea typeface="Calibri" panose="020F0502020204030204" pitchFamily="34" charset="0"/>
                <a:cs typeface="Times New Roman" panose="02020603050405020304" pitchFamily="18" charset="0"/>
              </a:rPr>
              <a:t> Windows 10 / 11 </a:t>
            </a:r>
          </a:p>
          <a:p>
            <a:r>
              <a:rPr lang="en-IN" sz="2400" dirty="0">
                <a:latin typeface="Times New Roman" panose="02020603050405020304" pitchFamily="18" charset="0"/>
                <a:ea typeface="Calibri" panose="020F0502020204030204" pitchFamily="34" charset="0"/>
                <a:cs typeface="Times New Roman" panose="02020603050405020304" pitchFamily="18" charset="0"/>
              </a:rPr>
              <a:t/>
            </a:r>
            <a:br>
              <a:rPr lang="en-IN" sz="2400" dirty="0">
                <a:latin typeface="Times New Roman" panose="02020603050405020304" pitchFamily="18" charset="0"/>
                <a:ea typeface="Calibri" panose="020F0502020204030204" pitchFamily="34" charset="0"/>
                <a:cs typeface="Times New Roman" panose="02020603050405020304" pitchFamily="18" charset="0"/>
              </a:rPr>
            </a:b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IN" sz="2400" b="1" dirty="0">
                <a:latin typeface="Times New Roman" panose="02020603050405020304" pitchFamily="18" charset="0"/>
                <a:ea typeface="Calibri" panose="020F0502020204030204" pitchFamily="34" charset="0"/>
                <a:cs typeface="Times New Roman" panose="02020603050405020304" pitchFamily="18" charset="0"/>
              </a:rPr>
              <a:t>Programming Language:</a:t>
            </a:r>
            <a:r>
              <a:rPr lang="en-IN" sz="2400" dirty="0">
                <a:latin typeface="Times New Roman" panose="02020603050405020304" pitchFamily="18" charset="0"/>
                <a:ea typeface="Calibri" panose="020F0502020204030204" pitchFamily="34" charset="0"/>
                <a:cs typeface="Times New Roman" panose="02020603050405020304" pitchFamily="18" charset="0"/>
              </a:rPr>
              <a:t> Python 3.10</a:t>
            </a:r>
            <a:r>
              <a:rPr lang="en-IN" sz="2400" dirty="0" smtClean="0">
                <a:latin typeface="Times New Roman" panose="02020603050405020304" pitchFamily="18" charset="0"/>
                <a:ea typeface="Calibri" panose="020F0502020204030204" pitchFamily="34" charset="0"/>
                <a:cs typeface="Times New Roman" panose="02020603050405020304" pitchFamily="18" charset="0"/>
              </a:rPr>
              <a:t>+</a:t>
            </a:r>
          </a:p>
          <a:p>
            <a:r>
              <a:rPr lang="en-IN" sz="2400" dirty="0">
                <a:latin typeface="Times New Roman" panose="02020603050405020304" pitchFamily="18" charset="0"/>
                <a:ea typeface="Calibri" panose="020F0502020204030204" pitchFamily="34" charset="0"/>
                <a:cs typeface="Times New Roman" panose="02020603050405020304" pitchFamily="18" charset="0"/>
              </a:rPr>
              <a:t/>
            </a:r>
            <a:br>
              <a:rPr lang="en-IN" sz="2400" dirty="0">
                <a:latin typeface="Times New Roman" panose="02020603050405020304" pitchFamily="18" charset="0"/>
                <a:ea typeface="Calibri" panose="020F0502020204030204" pitchFamily="34" charset="0"/>
                <a:cs typeface="Times New Roman" panose="02020603050405020304" pitchFamily="18" charset="0"/>
              </a:rPr>
            </a:b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IN" sz="2400" b="1" dirty="0">
                <a:latin typeface="Times New Roman" panose="02020603050405020304" pitchFamily="18" charset="0"/>
                <a:ea typeface="Calibri" panose="020F0502020204030204" pitchFamily="34" charset="0"/>
                <a:cs typeface="Times New Roman" panose="02020603050405020304" pitchFamily="18" charset="0"/>
              </a:rPr>
              <a:t>Frameworks &amp; Libraries</a:t>
            </a:r>
            <a:r>
              <a:rPr lang="en-IN" sz="2400" b="1"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IN" sz="2400" dirty="0" err="1">
                <a:latin typeface="Times New Roman" panose="02020603050405020304" pitchFamily="18" charset="0"/>
                <a:ea typeface="Calibri" panose="020F0502020204030204" pitchFamily="34" charset="0"/>
                <a:cs typeface="Times New Roman" panose="02020603050405020304" pitchFamily="18" charset="0"/>
              </a:rPr>
              <a:t>Groq</a:t>
            </a:r>
            <a:r>
              <a:rPr lang="en-IN" sz="2400" dirty="0">
                <a:latin typeface="Times New Roman" panose="02020603050405020304" pitchFamily="18" charset="0"/>
                <a:ea typeface="Calibri" panose="020F0502020204030204" pitchFamily="34" charset="0"/>
                <a:cs typeface="Times New Roman" panose="02020603050405020304" pitchFamily="18" charset="0"/>
              </a:rPr>
              <a:t> API – for LLM and Speech-to-Text processing</a:t>
            </a:r>
          </a:p>
          <a:p>
            <a:pPr>
              <a:buFont typeface="Arial" panose="020B0604020202020204" pitchFamily="34" charset="0"/>
              <a:buChar char="•"/>
            </a:pPr>
            <a:r>
              <a:rPr lang="en-IN" sz="2400" dirty="0" err="1">
                <a:latin typeface="Times New Roman" panose="02020603050405020304" pitchFamily="18" charset="0"/>
                <a:ea typeface="Calibri" panose="020F0502020204030204" pitchFamily="34" charset="0"/>
                <a:cs typeface="Times New Roman" panose="02020603050405020304" pitchFamily="18" charset="0"/>
              </a:rPr>
              <a:t>ElevenLabs</a:t>
            </a:r>
            <a:r>
              <a:rPr lang="en-IN" sz="2400" dirty="0">
                <a:latin typeface="Times New Roman" panose="02020603050405020304" pitchFamily="18" charset="0"/>
                <a:ea typeface="Calibri" panose="020F0502020204030204" pitchFamily="34" charset="0"/>
                <a:cs typeface="Times New Roman" panose="02020603050405020304" pitchFamily="18" charset="0"/>
              </a:rPr>
              <a:t> / </a:t>
            </a:r>
            <a:r>
              <a:rPr lang="en-IN" sz="2400" dirty="0" err="1">
                <a:latin typeface="Times New Roman" panose="02020603050405020304" pitchFamily="18" charset="0"/>
                <a:ea typeface="Calibri" panose="020F0502020204030204" pitchFamily="34" charset="0"/>
                <a:cs typeface="Times New Roman" panose="02020603050405020304" pitchFamily="18" charset="0"/>
              </a:rPr>
              <a:t>gTTS</a:t>
            </a:r>
            <a:r>
              <a:rPr lang="en-IN" sz="2400" dirty="0">
                <a:latin typeface="Times New Roman" panose="02020603050405020304" pitchFamily="18" charset="0"/>
                <a:ea typeface="Calibri" panose="020F0502020204030204" pitchFamily="34" charset="0"/>
                <a:cs typeface="Times New Roman" panose="02020603050405020304" pitchFamily="18" charset="0"/>
              </a:rPr>
              <a:t> – for Text-to-Speech</a:t>
            </a:r>
          </a:p>
          <a:p>
            <a:pPr>
              <a:buFont typeface="Arial" panose="020B0604020202020204" pitchFamily="34" charset="0"/>
              <a:buChar char="•"/>
            </a:pPr>
            <a:r>
              <a:rPr lang="en-IN" sz="2400" dirty="0" err="1">
                <a:latin typeface="Times New Roman" panose="02020603050405020304" pitchFamily="18" charset="0"/>
                <a:ea typeface="Calibri" panose="020F0502020204030204" pitchFamily="34" charset="0"/>
                <a:cs typeface="Times New Roman" panose="02020603050405020304" pitchFamily="18" charset="0"/>
              </a:rPr>
              <a:t>Gradio</a:t>
            </a:r>
            <a:r>
              <a:rPr lang="en-IN" sz="2400" dirty="0">
                <a:latin typeface="Times New Roman" panose="02020603050405020304" pitchFamily="18" charset="0"/>
                <a:ea typeface="Calibri" panose="020F0502020204030204" pitchFamily="34" charset="0"/>
                <a:cs typeface="Times New Roman" panose="02020603050405020304" pitchFamily="18" charset="0"/>
              </a:rPr>
              <a:t> – for web-based user </a:t>
            </a:r>
            <a:r>
              <a:rPr lang="en-IN" sz="2400" dirty="0" smtClean="0">
                <a:latin typeface="Times New Roman" panose="02020603050405020304" pitchFamily="18" charset="0"/>
                <a:ea typeface="Calibri" panose="020F0502020204030204" pitchFamily="34" charset="0"/>
                <a:cs typeface="Times New Roman" panose="02020603050405020304" pitchFamily="18" charset="0"/>
              </a:rPr>
              <a:t>interface</a:t>
            </a:r>
          </a:p>
          <a:p>
            <a:r>
              <a:rPr lang="en-IN" sz="2400" dirty="0">
                <a:latin typeface="Times New Roman" panose="02020603050405020304" pitchFamily="18" charset="0"/>
                <a:ea typeface="Calibri" panose="020F0502020204030204" pitchFamily="34" charset="0"/>
                <a:cs typeface="Times New Roman" panose="02020603050405020304" pitchFamily="18" charset="0"/>
              </a:rPr>
              <a:t/>
            </a:r>
            <a:br>
              <a:rPr lang="en-IN" sz="2400" dirty="0">
                <a:latin typeface="Times New Roman" panose="02020603050405020304" pitchFamily="18" charset="0"/>
                <a:ea typeface="Calibri" panose="020F0502020204030204" pitchFamily="34" charset="0"/>
                <a:cs typeface="Times New Roman" panose="02020603050405020304" pitchFamily="18" charset="0"/>
              </a:rPr>
            </a:br>
            <a:r>
              <a:rPr lang="en-IN" sz="2400" dirty="0">
                <a:latin typeface="Times New Roman" panose="02020603050405020304" pitchFamily="18" charset="0"/>
                <a:ea typeface="Calibri" panose="020F0502020204030204" pitchFamily="34" charset="0"/>
                <a:cs typeface="Times New Roman" panose="02020603050405020304" pitchFamily="18" charset="0"/>
              </a:rPr>
              <a:t>• </a:t>
            </a:r>
            <a:r>
              <a:rPr lang="en-IN" sz="2400" b="1" dirty="0">
                <a:latin typeface="Times New Roman" panose="02020603050405020304" pitchFamily="18" charset="0"/>
                <a:ea typeface="Calibri" panose="020F0502020204030204" pitchFamily="34" charset="0"/>
                <a:cs typeface="Times New Roman" panose="02020603050405020304" pitchFamily="18" charset="0"/>
              </a:rPr>
              <a:t>Tools &amp; Environment:</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rPr>
              <a:t>VS Code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8"/>
          <p:cNvSpPr txBox="1">
            <a:spLocks noGrp="1"/>
          </p:cNvSpPr>
          <p:nvPr>
            <p:ph type="title"/>
          </p:nvPr>
        </p:nvSpPr>
        <p:spPr>
          <a:xfrm>
            <a:off x="499688" y="-118613"/>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54045C"/>
              </a:buClr>
              <a:buSzPts val="4400"/>
              <a:buFont typeface="Times New Roman"/>
              <a:buNone/>
            </a:pPr>
            <a:r>
              <a:rPr lang="en-IN" sz="4400" b="1" cap="none">
                <a:solidFill>
                  <a:srgbClr val="54045C"/>
                </a:solidFill>
                <a:latin typeface="Times New Roman"/>
                <a:ea typeface="Times New Roman"/>
                <a:cs typeface="Times New Roman"/>
                <a:sym typeface="Times New Roman"/>
              </a:rPr>
              <a:t>SDGs and TARGETs</a:t>
            </a:r>
            <a:endParaRPr/>
          </a:p>
        </p:txBody>
      </p:sp>
      <p:sp>
        <p:nvSpPr>
          <p:cNvPr id="92" name="Google Shape;92;p28"/>
          <p:cNvSpPr txBox="1">
            <a:spLocks noGrp="1"/>
          </p:cNvSpPr>
          <p:nvPr>
            <p:ph type="body" idx="1"/>
          </p:nvPr>
        </p:nvSpPr>
        <p:spPr>
          <a:xfrm>
            <a:off x="445220" y="1475507"/>
            <a:ext cx="8065734" cy="424731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None/>
            </a:pPr>
            <a:r>
              <a:rPr lang="en-IN" sz="1800" b="1" dirty="0">
                <a:latin typeface="Times New Roman"/>
                <a:ea typeface="Times New Roman"/>
                <a:cs typeface="Times New Roman"/>
                <a:sym typeface="Times New Roman"/>
              </a:rPr>
              <a:t>SDG </a:t>
            </a:r>
            <a:r>
              <a:rPr lang="en-IN" sz="1800" b="1" i="0" u="none" strike="noStrike" cap="none" dirty="0">
                <a:solidFill>
                  <a:schemeClr val="dk1"/>
                </a:solidFill>
                <a:latin typeface="Times New Roman"/>
                <a:ea typeface="Times New Roman"/>
                <a:cs typeface="Times New Roman"/>
                <a:sym typeface="Times New Roman"/>
              </a:rPr>
              <a:t>Goal No: </a:t>
            </a:r>
            <a:r>
              <a:rPr lang="en-IN" sz="1800" b="1" dirty="0">
                <a:latin typeface="Times New Roman"/>
                <a:ea typeface="Times New Roman"/>
                <a:cs typeface="Times New Roman"/>
                <a:sym typeface="Times New Roman"/>
              </a:rPr>
              <a:t>03 – </a:t>
            </a:r>
            <a:r>
              <a:rPr lang="en-IN" sz="2000" b="1" dirty="0">
                <a:latin typeface="Times New Roman"/>
                <a:ea typeface="Times New Roman"/>
                <a:cs typeface="Times New Roman"/>
                <a:sym typeface="Times New Roman"/>
              </a:rPr>
              <a:t>GOOD HEALTH AND WELL BEING.</a:t>
            </a:r>
            <a:endParaRPr dirty="0"/>
          </a:p>
          <a:p>
            <a:pPr marL="0" marR="0" lvl="0" indent="0" algn="l" rtl="0">
              <a:lnSpc>
                <a:spcPct val="100000"/>
              </a:lnSpc>
              <a:spcBef>
                <a:spcPts val="0"/>
              </a:spcBef>
              <a:spcAft>
                <a:spcPts val="0"/>
              </a:spcAft>
              <a:buClr>
                <a:schemeClr val="dk1"/>
              </a:buClr>
              <a:buSzPts val="1800"/>
              <a:buNone/>
            </a:pPr>
            <a:endParaRPr sz="1800" b="1" i="0" strike="noStrike" cap="none"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800"/>
              <a:buNone/>
            </a:pPr>
            <a:r>
              <a:rPr lang="en-IN" sz="1800" b="1" i="0" strike="noStrike" cap="none" dirty="0">
                <a:solidFill>
                  <a:schemeClr val="dk1"/>
                </a:solidFill>
                <a:latin typeface="Times New Roman"/>
                <a:ea typeface="Times New Roman"/>
                <a:cs typeface="Times New Roman"/>
                <a:sym typeface="Times New Roman"/>
              </a:rPr>
              <a:t>   G</a:t>
            </a:r>
            <a:r>
              <a:rPr lang="en-IN" sz="1800" b="1" dirty="0">
                <a:latin typeface="Times New Roman"/>
                <a:ea typeface="Times New Roman"/>
                <a:cs typeface="Times New Roman"/>
                <a:sym typeface="Times New Roman"/>
              </a:rPr>
              <a:t>oal: Ensure healthy lives and promote well-being for all at all ages</a:t>
            </a:r>
            <a:endParaRPr dirty="0"/>
          </a:p>
          <a:p>
            <a:pPr marL="0" lvl="0" indent="0" algn="l" rtl="0">
              <a:lnSpc>
                <a:spcPct val="100000"/>
              </a:lnSpc>
              <a:spcBef>
                <a:spcPts val="0"/>
              </a:spcBef>
              <a:spcAft>
                <a:spcPts val="0"/>
              </a:spcAft>
              <a:buClr>
                <a:schemeClr val="dk1"/>
              </a:buClr>
              <a:buSzPts val="1800"/>
              <a:buNone/>
            </a:pPr>
            <a:endParaRPr sz="1800" b="0" i="0" strike="noStrike" cap="none" dirty="0">
              <a:solidFill>
                <a:schemeClr val="dk1"/>
              </a:solidFill>
              <a:latin typeface="Times New Roman"/>
              <a:ea typeface="Times New Roman"/>
              <a:cs typeface="Times New Roman"/>
              <a:sym typeface="Times New Roman"/>
            </a:endParaRPr>
          </a:p>
          <a:p>
            <a:pPr marL="457200" lvl="1" indent="-114300" algn="l" rtl="0">
              <a:lnSpc>
                <a:spcPct val="100000"/>
              </a:lnSpc>
              <a:spcBef>
                <a:spcPts val="0"/>
              </a:spcBef>
              <a:spcAft>
                <a:spcPts val="0"/>
              </a:spcAft>
              <a:buClr>
                <a:schemeClr val="dk1"/>
              </a:buClr>
              <a:buSzPts val="1800"/>
              <a:buFont typeface="Times New Roman"/>
              <a:buChar char="•"/>
            </a:pPr>
            <a:r>
              <a:rPr lang="en-IN" sz="1800" b="1" i="0" u="none" strike="noStrike" cap="none" dirty="0">
                <a:solidFill>
                  <a:schemeClr val="dk1"/>
                </a:solidFill>
                <a:latin typeface="Times New Roman"/>
                <a:ea typeface="Times New Roman"/>
                <a:cs typeface="Times New Roman"/>
                <a:sym typeface="Times New Roman"/>
              </a:rPr>
              <a:t> Target 1</a:t>
            </a:r>
            <a:r>
              <a:rPr lang="en-IN" sz="1800" b="0" i="0" u="none" strike="noStrike" cap="none" dirty="0">
                <a:solidFill>
                  <a:schemeClr val="dk1"/>
                </a:solidFill>
                <a:latin typeface="Times New Roman"/>
                <a:ea typeface="Times New Roman"/>
                <a:cs typeface="Times New Roman"/>
                <a:sym typeface="Times New Roman"/>
              </a:rPr>
              <a:t>:</a:t>
            </a:r>
            <a:r>
              <a:rPr lang="en-IN" sz="1800" dirty="0">
                <a:latin typeface="Times New Roman"/>
                <a:ea typeface="Times New Roman"/>
                <a:cs typeface="Times New Roman"/>
                <a:sym typeface="Times New Roman"/>
              </a:rPr>
              <a:t>  Universal Health Coverage.</a:t>
            </a:r>
            <a:endParaRPr dirty="0"/>
          </a:p>
          <a:p>
            <a:pPr marL="457200" lvl="1" indent="0" algn="l" rtl="0">
              <a:lnSpc>
                <a:spcPct val="100000"/>
              </a:lnSpc>
              <a:spcBef>
                <a:spcPts val="0"/>
              </a:spcBef>
              <a:spcAft>
                <a:spcPts val="0"/>
              </a:spcAft>
              <a:buClr>
                <a:schemeClr val="dk1"/>
              </a:buClr>
              <a:buSzPts val="1800"/>
              <a:buNone/>
            </a:pPr>
            <a:r>
              <a:rPr lang="en-IN" sz="1800" dirty="0">
                <a:latin typeface="Times New Roman"/>
                <a:ea typeface="Times New Roman"/>
                <a:cs typeface="Times New Roman"/>
                <a:sym typeface="Times New Roman"/>
              </a:rPr>
              <a:t> AI Doctor 2.0 gives easy access to healthcare advice through voice and image, helping people in remote areas.</a:t>
            </a:r>
            <a:endParaRPr dirty="0"/>
          </a:p>
          <a:p>
            <a:pPr marL="457200" lvl="1"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a:p>
            <a:pPr marL="457200" lvl="1" indent="-114300" algn="l" rtl="0">
              <a:lnSpc>
                <a:spcPct val="100000"/>
              </a:lnSpc>
              <a:spcBef>
                <a:spcPts val="0"/>
              </a:spcBef>
              <a:spcAft>
                <a:spcPts val="0"/>
              </a:spcAft>
              <a:buClr>
                <a:schemeClr val="dk1"/>
              </a:buClr>
              <a:buSzPts val="1800"/>
              <a:buFont typeface="Times New Roman"/>
              <a:buChar char="•"/>
            </a:pPr>
            <a:r>
              <a:rPr lang="en-IN" sz="1800" dirty="0">
                <a:latin typeface="Times New Roman"/>
                <a:ea typeface="Times New Roman"/>
                <a:cs typeface="Times New Roman"/>
                <a:sym typeface="Times New Roman"/>
              </a:rPr>
              <a:t> </a:t>
            </a:r>
            <a:r>
              <a:rPr lang="en-IN" sz="1800" b="1" dirty="0">
                <a:latin typeface="Times New Roman"/>
                <a:ea typeface="Times New Roman"/>
                <a:cs typeface="Times New Roman"/>
                <a:sym typeface="Times New Roman"/>
              </a:rPr>
              <a:t>Target 2</a:t>
            </a:r>
            <a:r>
              <a:rPr lang="en-IN" sz="1800" dirty="0">
                <a:latin typeface="Times New Roman"/>
                <a:ea typeface="Times New Roman"/>
                <a:cs typeface="Times New Roman"/>
                <a:sym typeface="Times New Roman"/>
              </a:rPr>
              <a:t>:  Reduce Deaths from Major Diseases.</a:t>
            </a:r>
            <a:endParaRPr dirty="0"/>
          </a:p>
          <a:p>
            <a:pPr marL="457200" lvl="1" indent="0" algn="l" rtl="0">
              <a:lnSpc>
                <a:spcPct val="100000"/>
              </a:lnSpc>
              <a:spcBef>
                <a:spcPts val="0"/>
              </a:spcBef>
              <a:spcAft>
                <a:spcPts val="0"/>
              </a:spcAft>
              <a:buClr>
                <a:schemeClr val="dk1"/>
              </a:buClr>
              <a:buSzPts val="1800"/>
              <a:buNone/>
            </a:pPr>
            <a:r>
              <a:rPr lang="en-IN" sz="1800" dirty="0">
                <a:latin typeface="Times New Roman"/>
                <a:ea typeface="Times New Roman"/>
                <a:cs typeface="Times New Roman"/>
                <a:sym typeface="Times New Roman"/>
              </a:rPr>
              <a:t>The system helps detect diseases like diabetes and heart problems early, which can save lives.</a:t>
            </a:r>
            <a:endParaRPr dirty="0"/>
          </a:p>
          <a:p>
            <a:pPr marL="457200" lvl="1"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a:p>
            <a:pPr marL="457200" lvl="1" indent="-114300" algn="l" rtl="0">
              <a:lnSpc>
                <a:spcPct val="100000"/>
              </a:lnSpc>
              <a:spcBef>
                <a:spcPts val="0"/>
              </a:spcBef>
              <a:spcAft>
                <a:spcPts val="0"/>
              </a:spcAft>
              <a:buClr>
                <a:schemeClr val="dk1"/>
              </a:buClr>
              <a:buSzPts val="1800"/>
              <a:buFont typeface="Times New Roman"/>
              <a:buChar char="•"/>
            </a:pPr>
            <a:r>
              <a:rPr lang="en-IN" sz="1800" dirty="0">
                <a:latin typeface="Times New Roman"/>
                <a:ea typeface="Times New Roman"/>
                <a:cs typeface="Times New Roman"/>
                <a:sym typeface="Times New Roman"/>
              </a:rPr>
              <a:t> </a:t>
            </a:r>
            <a:r>
              <a:rPr lang="en-IN" sz="1800" b="1" dirty="0">
                <a:latin typeface="Times New Roman"/>
                <a:ea typeface="Times New Roman"/>
                <a:cs typeface="Times New Roman"/>
                <a:sym typeface="Times New Roman"/>
              </a:rPr>
              <a:t>Target 3</a:t>
            </a:r>
            <a:r>
              <a:rPr lang="en-IN" sz="1800" dirty="0">
                <a:latin typeface="Times New Roman"/>
                <a:ea typeface="Times New Roman"/>
                <a:cs typeface="Times New Roman"/>
                <a:sym typeface="Times New Roman"/>
              </a:rPr>
              <a:t>:  Improve Health Risk Management.</a:t>
            </a:r>
            <a:endParaRPr dirty="0"/>
          </a:p>
          <a:p>
            <a:pPr marL="457200" lvl="1" indent="0" algn="l" rtl="0">
              <a:lnSpc>
                <a:spcPct val="100000"/>
              </a:lnSpc>
              <a:spcBef>
                <a:spcPts val="0"/>
              </a:spcBef>
              <a:spcAft>
                <a:spcPts val="0"/>
              </a:spcAft>
              <a:buClr>
                <a:schemeClr val="dk1"/>
              </a:buClr>
              <a:buSzPts val="1800"/>
              <a:buNone/>
            </a:pPr>
            <a:r>
              <a:rPr lang="en-IN" sz="1800" dirty="0">
                <a:latin typeface="Times New Roman"/>
                <a:ea typeface="Times New Roman"/>
                <a:cs typeface="Times New Roman"/>
                <a:sym typeface="Times New Roman"/>
              </a:rPr>
              <a:t>It gives health tips and warnings based on symptoms, helping people act early and stay safe.</a:t>
            </a:r>
            <a:endParaRPr sz="1800" b="0" i="0" u="none" strike="noStrike" cap="none" dirty="0">
              <a:solidFill>
                <a:schemeClr val="dk1"/>
              </a:solidFill>
              <a:latin typeface="Times New Roman"/>
              <a:ea typeface="Times New Roman"/>
              <a:cs typeface="Times New Roman"/>
              <a:sym typeface="Times New Roman"/>
            </a:endParaRPr>
          </a:p>
        </p:txBody>
      </p:sp>
      <p:sp>
        <p:nvSpPr>
          <p:cNvPr id="93" name="Google Shape;93;p28"/>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4" name="Google Shape;94;p28"/>
          <p:cNvPicPr preferRelativeResize="0"/>
          <p:nvPr/>
        </p:nvPicPr>
        <p:blipFill rotWithShape="1">
          <a:blip r:embed="rId3">
            <a:alphaModFix/>
          </a:blip>
          <a:srcRect/>
          <a:stretch/>
        </p:blipFill>
        <p:spPr>
          <a:xfrm>
            <a:off x="8581291" y="2060823"/>
            <a:ext cx="3080928" cy="2623720"/>
          </a:xfrm>
          <a:prstGeom prst="rect">
            <a:avLst/>
          </a:prstGeom>
          <a:noFill/>
          <a:ln>
            <a:noFill/>
          </a:ln>
        </p:spPr>
      </p:pic>
    </p:spTree>
  </p:cSld>
  <p:clrMapOvr>
    <a:masterClrMapping/>
  </p:clrMapOvr>
  <p:transition>
    <p:cut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7030A0"/>
                </a:solidFill>
              </a:rPr>
              <a:t>Justification for POSITIVE</a:t>
            </a:r>
          </a:p>
        </p:txBody>
      </p:sp>
      <p:sp>
        <p:nvSpPr>
          <p:cNvPr id="3" name="Text Placeholder 2"/>
          <p:cNvSpPr>
            <a:spLocks noGrp="1"/>
          </p:cNvSpPr>
          <p:nvPr>
            <p:ph type="body" idx="1"/>
          </p:nvPr>
        </p:nvSpPr>
        <p:spPr/>
        <p:txBody>
          <a:bodyPr>
            <a:normAutofit fontScale="92500" lnSpcReduction="10000"/>
          </a:bodyPr>
          <a:lstStyle/>
          <a:p>
            <a:pPr marL="114300" indent="0">
              <a:buNone/>
            </a:pPr>
            <a:r>
              <a:rPr lang="en-GB" dirty="0">
                <a:latin typeface="Times New Roman" panose="02020603050405020304" pitchFamily="18" charset="0"/>
                <a:cs typeface="Times New Roman" panose="02020603050405020304" pitchFamily="18" charset="0"/>
              </a:rPr>
              <a:t>• Provides </a:t>
            </a:r>
            <a:r>
              <a:rPr lang="en-GB" b="1" dirty="0">
                <a:latin typeface="Times New Roman" panose="02020603050405020304" pitchFamily="18" charset="0"/>
                <a:cs typeface="Times New Roman" panose="02020603050405020304" pitchFamily="18" charset="0"/>
              </a:rPr>
              <a:t>instant medical assistance</a:t>
            </a:r>
            <a:r>
              <a:rPr lang="en-GB" dirty="0">
                <a:latin typeface="Times New Roman" panose="02020603050405020304" pitchFamily="18" charset="0"/>
                <a:cs typeface="Times New Roman" panose="02020603050405020304" pitchFamily="18" charset="0"/>
              </a:rPr>
              <a:t>, improving accessibility for people in rural and underserved areas.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Encourages </a:t>
            </a:r>
            <a:r>
              <a:rPr lang="en-GB" b="1" dirty="0">
                <a:latin typeface="Times New Roman" panose="02020603050405020304" pitchFamily="18" charset="0"/>
                <a:cs typeface="Times New Roman" panose="02020603050405020304" pitchFamily="18" charset="0"/>
              </a:rPr>
              <a:t>early detection and prevention</a:t>
            </a:r>
            <a:r>
              <a:rPr lang="en-GB" dirty="0">
                <a:latin typeface="Times New Roman" panose="02020603050405020304" pitchFamily="18" charset="0"/>
                <a:cs typeface="Times New Roman" panose="02020603050405020304" pitchFamily="18" charset="0"/>
              </a:rPr>
              <a:t> of diseases through AI-based symptom analysis.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Reduces </a:t>
            </a:r>
            <a:r>
              <a:rPr lang="en-GB" b="1" dirty="0">
                <a:latin typeface="Times New Roman" panose="02020603050405020304" pitchFamily="18" charset="0"/>
                <a:cs typeface="Times New Roman" panose="02020603050405020304" pitchFamily="18" charset="0"/>
              </a:rPr>
              <a:t>patient waiting time</a:t>
            </a:r>
            <a:r>
              <a:rPr lang="en-GB" dirty="0">
                <a:latin typeface="Times New Roman" panose="02020603050405020304" pitchFamily="18" charset="0"/>
                <a:cs typeface="Times New Roman" panose="02020603050405020304" pitchFamily="18" charset="0"/>
              </a:rPr>
              <a:t> and the burden on healthcare professionals.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Promotes </a:t>
            </a:r>
            <a:r>
              <a:rPr lang="en-GB" b="1" dirty="0">
                <a:latin typeface="Times New Roman" panose="02020603050405020304" pitchFamily="18" charset="0"/>
                <a:cs typeface="Times New Roman" panose="02020603050405020304" pitchFamily="18" charset="0"/>
              </a:rPr>
              <a:t>health awareness and self-care</a:t>
            </a:r>
            <a:r>
              <a:rPr lang="en-GB" dirty="0">
                <a:latin typeface="Times New Roman" panose="02020603050405020304" pitchFamily="18" charset="0"/>
                <a:cs typeface="Times New Roman" panose="02020603050405020304" pitchFamily="18" charset="0"/>
              </a:rPr>
              <a:t>, empowering users to make informed decisions.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Contributes to </a:t>
            </a:r>
            <a:r>
              <a:rPr lang="en-GB" b="1" dirty="0">
                <a:latin typeface="Times New Roman" panose="02020603050405020304" pitchFamily="18" charset="0"/>
                <a:cs typeface="Times New Roman" panose="02020603050405020304" pitchFamily="18" charset="0"/>
              </a:rPr>
              <a:t>digital healthcare innovation</a:t>
            </a:r>
            <a:r>
              <a:rPr lang="en-GB" dirty="0">
                <a:latin typeface="Times New Roman" panose="02020603050405020304" pitchFamily="18" charset="0"/>
                <a:cs typeface="Times New Roman" panose="02020603050405020304" pitchFamily="18" charset="0"/>
              </a:rPr>
              <a:t>, aligning with global goals for affordable and inclusive healthcare.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9873855"/>
      </p:ext>
    </p:extLst>
  </p:cSld>
  <p:clrMapOvr>
    <a:masterClrMapping/>
  </p:clrMapOvr>
  <p:transition>
    <p:cut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7030A0"/>
                </a:solidFill>
              </a:rPr>
              <a:t>Experimental Results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42" y="1417638"/>
            <a:ext cx="10899058" cy="5040814"/>
          </a:xfrm>
          <a:prstGeom prst="rect">
            <a:avLst/>
          </a:prstGeom>
        </p:spPr>
      </p:pic>
    </p:spTree>
    <p:extLst>
      <p:ext uri="{BB962C8B-B14F-4D97-AF65-F5344CB8AC3E}">
        <p14:creationId xmlns:p14="http://schemas.microsoft.com/office/powerpoint/2010/main" val="3745892034"/>
      </p:ext>
    </p:extLst>
  </p:cSld>
  <p:clrMapOvr>
    <a:masterClrMapping/>
  </p:clrMapOvr>
  <p:transition>
    <p:cut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7030A0"/>
                </a:solidFill>
              </a:rPr>
              <a:t>Experimental Results</a:t>
            </a:r>
            <a:endParaRPr lang="en-IN" dirty="0"/>
          </a:p>
        </p:txBody>
      </p:sp>
      <p:pic>
        <p:nvPicPr>
          <p:cNvPr id="4" name="Picture 3"/>
          <p:cNvPicPr>
            <a:picLocks noChangeAspect="1"/>
          </p:cNvPicPr>
          <p:nvPr/>
        </p:nvPicPr>
        <p:blipFill>
          <a:blip r:embed="rId2"/>
          <a:stretch>
            <a:fillRect/>
          </a:stretch>
        </p:blipFill>
        <p:spPr>
          <a:xfrm>
            <a:off x="1186170" y="1634537"/>
            <a:ext cx="9819659" cy="4987489"/>
          </a:xfrm>
          <a:prstGeom prst="rect">
            <a:avLst/>
          </a:prstGeom>
        </p:spPr>
      </p:pic>
    </p:spTree>
    <p:extLst>
      <p:ext uri="{BB962C8B-B14F-4D97-AF65-F5344CB8AC3E}">
        <p14:creationId xmlns:p14="http://schemas.microsoft.com/office/powerpoint/2010/main" val="1747640571"/>
      </p:ext>
    </p:extLst>
  </p:cSld>
  <p:clrMapOvr>
    <a:masterClrMapping/>
  </p:clrMapOvr>
  <p:transition>
    <p:cut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7030A0"/>
                </a:solidFill>
              </a:rPr>
              <a:t>Project Showcase and Future Steps</a:t>
            </a:r>
            <a:endParaRPr lang="en-IN" b="1" dirty="0">
              <a:solidFill>
                <a:srgbClr val="7030A0"/>
              </a:solidFill>
            </a:endParaRPr>
          </a:p>
        </p:txBody>
      </p:sp>
      <p:sp>
        <p:nvSpPr>
          <p:cNvPr id="3" name="Text Placeholder 2"/>
          <p:cNvSpPr>
            <a:spLocks noGrp="1"/>
          </p:cNvSpPr>
          <p:nvPr>
            <p:ph type="body" idx="1"/>
          </p:nvPr>
        </p:nvSpPr>
        <p:spPr/>
        <p:txBody>
          <a:bodyPr>
            <a:normAutofit/>
          </a:bodyPr>
          <a:lstStyle/>
          <a:p>
            <a:pPr marL="114300" indent="0">
              <a:buNone/>
            </a:pPr>
            <a:r>
              <a:rPr lang="en-GB" sz="2000" b="1" dirty="0" smtClean="0">
                <a:latin typeface="Times New Roman" panose="02020603050405020304" pitchFamily="18" charset="0"/>
                <a:cs typeface="Times New Roman" panose="02020603050405020304" pitchFamily="18" charset="0"/>
              </a:rPr>
              <a:t>Project Showcase:</a:t>
            </a:r>
          </a:p>
          <a:p>
            <a:pPr marL="114300" indent="0">
              <a:buNone/>
            </a:pP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Demonstrates a </a:t>
            </a:r>
            <a:r>
              <a:rPr lang="en-GB" sz="2000" b="1" dirty="0">
                <a:latin typeface="Times New Roman" panose="02020603050405020304" pitchFamily="18" charset="0"/>
                <a:cs typeface="Times New Roman" panose="02020603050405020304" pitchFamily="18" charset="0"/>
              </a:rPr>
              <a:t>multimodal AI healthcare </a:t>
            </a:r>
            <a:r>
              <a:rPr lang="en-GB" sz="2000" b="1" dirty="0" err="1">
                <a:latin typeface="Times New Roman" panose="02020603050405020304" pitchFamily="18" charset="0"/>
                <a:cs typeface="Times New Roman" panose="02020603050405020304" pitchFamily="18" charset="0"/>
              </a:rPr>
              <a:t>chatbot</a:t>
            </a:r>
            <a:r>
              <a:rPr lang="en-GB" sz="2000" dirty="0">
                <a:latin typeface="Times New Roman" panose="02020603050405020304" pitchFamily="18" charset="0"/>
                <a:cs typeface="Times New Roman" panose="02020603050405020304" pitchFamily="18" charset="0"/>
              </a:rPr>
              <a:t> that understands </a:t>
            </a:r>
            <a:r>
              <a:rPr lang="en-GB" sz="2000" b="1" dirty="0">
                <a:latin typeface="Times New Roman" panose="02020603050405020304" pitchFamily="18" charset="0"/>
                <a:cs typeface="Times New Roman" panose="02020603050405020304" pitchFamily="18" charset="0"/>
              </a:rPr>
              <a:t>voice, text, and images</a:t>
            </a:r>
            <a:r>
              <a:rPr lang="en-GB" sz="2000" dirty="0">
                <a:latin typeface="Times New Roman" panose="02020603050405020304" pitchFamily="18" charset="0"/>
                <a:cs typeface="Times New Roman" panose="02020603050405020304" pitchFamily="18" charset="0"/>
              </a:rPr>
              <a:t>.</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Provides </a:t>
            </a:r>
            <a:r>
              <a:rPr lang="en-GB" sz="2000" b="1" dirty="0">
                <a:latin typeface="Times New Roman" panose="02020603050405020304" pitchFamily="18" charset="0"/>
                <a:cs typeface="Times New Roman" panose="02020603050405020304" pitchFamily="18" charset="0"/>
              </a:rPr>
              <a:t>real-time medical guidance</a:t>
            </a:r>
            <a:r>
              <a:rPr lang="en-GB" sz="2000" dirty="0">
                <a:latin typeface="Times New Roman" panose="02020603050405020304" pitchFamily="18" charset="0"/>
                <a:cs typeface="Times New Roman" panose="02020603050405020304" pitchFamily="18" charset="0"/>
              </a:rPr>
              <a:t> and basic disease prediction using </a:t>
            </a:r>
            <a:r>
              <a:rPr lang="en-GB" sz="2000" b="1" dirty="0">
                <a:latin typeface="Times New Roman" panose="02020603050405020304" pitchFamily="18" charset="0"/>
                <a:cs typeface="Times New Roman" panose="02020603050405020304" pitchFamily="18" charset="0"/>
              </a:rPr>
              <a:t>LLM and Vision models</a:t>
            </a:r>
            <a:r>
              <a:rPr lang="en-GB" sz="2000" dirty="0">
                <a:latin typeface="Times New Roman" panose="02020603050405020304" pitchFamily="18" charset="0"/>
                <a:cs typeface="Times New Roman" panose="02020603050405020304" pitchFamily="18" charset="0"/>
              </a:rPr>
              <a:t>.</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Integrates </a:t>
            </a:r>
            <a:r>
              <a:rPr lang="en-GB" sz="2000" b="1" dirty="0">
                <a:latin typeface="Times New Roman" panose="02020603050405020304" pitchFamily="18" charset="0"/>
                <a:cs typeface="Times New Roman" panose="02020603050405020304" pitchFamily="18" charset="0"/>
              </a:rPr>
              <a:t>Speech-to-Text (STT)</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Text-to-Speech (TTS)</a:t>
            </a:r>
            <a:r>
              <a:rPr lang="en-GB" sz="2000" dirty="0">
                <a:latin typeface="Times New Roman" panose="02020603050405020304" pitchFamily="18" charset="0"/>
                <a:cs typeface="Times New Roman" panose="02020603050405020304" pitchFamily="18" charset="0"/>
              </a:rPr>
              <a:t>, and </a:t>
            </a:r>
            <a:r>
              <a:rPr lang="en-GB" sz="2000" b="1" dirty="0">
                <a:latin typeface="Times New Roman" panose="02020603050405020304" pitchFamily="18" charset="0"/>
                <a:cs typeface="Times New Roman" panose="02020603050405020304" pitchFamily="18" charset="0"/>
              </a:rPr>
              <a:t>image analysis</a:t>
            </a:r>
            <a:r>
              <a:rPr lang="en-GB" sz="2000" dirty="0">
                <a:latin typeface="Times New Roman" panose="02020603050405020304" pitchFamily="18" charset="0"/>
                <a:cs typeface="Times New Roman" panose="02020603050405020304" pitchFamily="18" charset="0"/>
              </a:rPr>
              <a:t> for interactive communication.</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User-friendly </a:t>
            </a:r>
            <a:r>
              <a:rPr lang="en-GB" sz="2000" b="1" dirty="0" err="1">
                <a:latin typeface="Times New Roman" panose="02020603050405020304" pitchFamily="18" charset="0"/>
                <a:cs typeface="Times New Roman" panose="02020603050405020304" pitchFamily="18" charset="0"/>
              </a:rPr>
              <a:t>Gradio</a:t>
            </a:r>
            <a:r>
              <a:rPr lang="en-GB" sz="2000" b="1" dirty="0">
                <a:latin typeface="Times New Roman" panose="02020603050405020304" pitchFamily="18" charset="0"/>
                <a:cs typeface="Times New Roman" panose="02020603050405020304" pitchFamily="18" charset="0"/>
              </a:rPr>
              <a:t> interface</a:t>
            </a:r>
            <a:r>
              <a:rPr lang="en-GB" sz="2000" dirty="0">
                <a:latin typeface="Times New Roman" panose="02020603050405020304" pitchFamily="18" charset="0"/>
                <a:cs typeface="Times New Roman" panose="02020603050405020304" pitchFamily="18" charset="0"/>
              </a:rPr>
              <a:t> enables seamless interaction between patients and the AI system</a:t>
            </a:r>
            <a:r>
              <a:rPr lang="en-GB" sz="2000" dirty="0" smtClean="0">
                <a:latin typeface="Times New Roman" panose="02020603050405020304" pitchFamily="18" charset="0"/>
                <a:cs typeface="Times New Roman" panose="02020603050405020304" pitchFamily="18" charset="0"/>
              </a:rPr>
              <a:t>. </a:t>
            </a:r>
          </a:p>
          <a:p>
            <a:pPr marL="114300" indent="0">
              <a:buNone/>
            </a:pPr>
            <a:endParaRPr lang="en-GB" sz="2000" b="1" dirty="0">
              <a:latin typeface="Times New Roman" panose="02020603050405020304" pitchFamily="18" charset="0"/>
              <a:cs typeface="Times New Roman" panose="02020603050405020304" pitchFamily="18" charset="0"/>
            </a:endParaRPr>
          </a:p>
          <a:p>
            <a:pPr marL="114300" indent="0">
              <a:buNone/>
            </a:pPr>
            <a:r>
              <a:rPr lang="en-GB" sz="2000" b="1" dirty="0" smtClean="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Future Steps:</a:t>
            </a:r>
          </a:p>
          <a:p>
            <a:pPr marL="114300" indent="0">
              <a:buNone/>
            </a:pPr>
            <a:r>
              <a:rPr lang="en-GB" sz="2000" dirty="0">
                <a:latin typeface="Times New Roman" panose="02020603050405020304" pitchFamily="18" charset="0"/>
                <a:cs typeface="Times New Roman" panose="02020603050405020304" pitchFamily="18" charset="0"/>
              </a:rPr>
              <a:t>• Add </a:t>
            </a:r>
            <a:r>
              <a:rPr lang="en-GB" sz="2000" b="1" dirty="0">
                <a:latin typeface="Times New Roman" panose="02020603050405020304" pitchFamily="18" charset="0"/>
                <a:cs typeface="Times New Roman" panose="02020603050405020304" pitchFamily="18" charset="0"/>
              </a:rPr>
              <a:t>multilingual support</a:t>
            </a:r>
            <a:r>
              <a:rPr lang="en-GB" sz="2000" dirty="0">
                <a:latin typeface="Times New Roman" panose="02020603050405020304" pitchFamily="18" charset="0"/>
                <a:cs typeface="Times New Roman" panose="02020603050405020304" pitchFamily="18" charset="0"/>
              </a:rPr>
              <a:t> to reach non-English users.</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Develop a </a:t>
            </a:r>
            <a:r>
              <a:rPr lang="en-GB" sz="2000" b="1" dirty="0">
                <a:latin typeface="Times New Roman" panose="02020603050405020304" pitchFamily="18" charset="0"/>
                <a:cs typeface="Times New Roman" panose="02020603050405020304" pitchFamily="18" charset="0"/>
              </a:rPr>
              <a:t>mobile application</a:t>
            </a:r>
            <a:r>
              <a:rPr lang="en-GB" sz="2000" dirty="0">
                <a:latin typeface="Times New Roman" panose="02020603050405020304" pitchFamily="18" charset="0"/>
                <a:cs typeface="Times New Roman" panose="02020603050405020304" pitchFamily="18" charset="0"/>
              </a:rPr>
              <a:t> for wider accessibility.</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Integrate with </a:t>
            </a:r>
            <a:r>
              <a:rPr lang="en-GB" sz="2000" b="1" dirty="0">
                <a:latin typeface="Times New Roman" panose="02020603050405020304" pitchFamily="18" charset="0"/>
                <a:cs typeface="Times New Roman" panose="02020603050405020304" pitchFamily="18" charset="0"/>
              </a:rPr>
              <a:t>Electronic Health Records (EHRs)</a:t>
            </a:r>
            <a:r>
              <a:rPr lang="en-GB" sz="2000" dirty="0">
                <a:latin typeface="Times New Roman" panose="02020603050405020304" pitchFamily="18" charset="0"/>
                <a:cs typeface="Times New Roman" panose="02020603050405020304" pitchFamily="18" charset="0"/>
              </a:rPr>
              <a:t> for personalized care.</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Include </a:t>
            </a:r>
            <a:r>
              <a:rPr lang="en-GB" sz="2000" b="1" dirty="0">
                <a:latin typeface="Times New Roman" panose="02020603050405020304" pitchFamily="18" charset="0"/>
                <a:cs typeface="Times New Roman" panose="02020603050405020304" pitchFamily="18" charset="0"/>
              </a:rPr>
              <a:t>real-time doctor consultation</a:t>
            </a:r>
            <a:r>
              <a:rPr lang="en-GB" sz="2000" dirty="0">
                <a:latin typeface="Times New Roman" panose="02020603050405020304" pitchFamily="18" charset="0"/>
                <a:cs typeface="Times New Roman" panose="02020603050405020304" pitchFamily="18" charset="0"/>
              </a:rPr>
              <a:t> and follow-up reminders.</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Enhance the </a:t>
            </a:r>
            <a:r>
              <a:rPr lang="en-GB" sz="2000" b="1" dirty="0">
                <a:latin typeface="Times New Roman" panose="02020603050405020304" pitchFamily="18" charset="0"/>
                <a:cs typeface="Times New Roman" panose="02020603050405020304" pitchFamily="18" charset="0"/>
              </a:rPr>
              <a:t>knowledge base</a:t>
            </a:r>
            <a:r>
              <a:rPr lang="en-GB" sz="2000" dirty="0">
                <a:latin typeface="Times New Roman" panose="02020603050405020304" pitchFamily="18" charset="0"/>
                <a:cs typeface="Times New Roman" panose="02020603050405020304" pitchFamily="18" charset="0"/>
              </a:rPr>
              <a:t> with continuous medical research updates</a:t>
            </a:r>
          </a:p>
          <a:p>
            <a:pPr marL="114300" indent="0">
              <a:buNone/>
            </a:pPr>
            <a:endParaRPr lang="en-IN" sz="2000" dirty="0"/>
          </a:p>
        </p:txBody>
      </p:sp>
    </p:spTree>
    <p:extLst>
      <p:ext uri="{BB962C8B-B14F-4D97-AF65-F5344CB8AC3E}">
        <p14:creationId xmlns:p14="http://schemas.microsoft.com/office/powerpoint/2010/main" val="4081713802"/>
      </p:ext>
    </p:extLst>
  </p:cSld>
  <p:clrMapOvr>
    <a:masterClrMapping/>
  </p:clrMapOvr>
  <p:transition>
    <p:cut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7030A0"/>
                </a:solidFill>
              </a:rPr>
              <a:t>Conclusion</a:t>
            </a:r>
            <a:endParaRPr lang="en-IN" b="1" dirty="0">
              <a:solidFill>
                <a:srgbClr val="7030A0"/>
              </a:solidFill>
            </a:endParaRPr>
          </a:p>
        </p:txBody>
      </p:sp>
      <p:sp>
        <p:nvSpPr>
          <p:cNvPr id="3" name="Text Placeholder 2"/>
          <p:cNvSpPr>
            <a:spLocks noGrp="1"/>
          </p:cNvSpPr>
          <p:nvPr>
            <p:ph type="body" idx="1"/>
          </p:nvPr>
        </p:nvSpPr>
        <p:spPr/>
        <p:txBody>
          <a:bodyPr>
            <a:normAutofit fontScale="70000" lnSpcReduction="20000"/>
          </a:bodyPr>
          <a:lstStyle/>
          <a:p>
            <a:r>
              <a:rPr lang="en-GB" sz="3100" dirty="0">
                <a:latin typeface="Times New Roman" panose="02020603050405020304" pitchFamily="18" charset="0"/>
                <a:cs typeface="Times New Roman" panose="02020603050405020304" pitchFamily="18" charset="0"/>
              </a:rPr>
              <a:t>The project demonstrates the potential of </a:t>
            </a:r>
            <a:r>
              <a:rPr lang="en-GB" sz="3100" b="1" dirty="0">
                <a:latin typeface="Times New Roman" panose="02020603050405020304" pitchFamily="18" charset="0"/>
                <a:cs typeface="Times New Roman" panose="02020603050405020304" pitchFamily="18" charset="0"/>
              </a:rPr>
              <a:t>Artificial Intelligence in healthcare</a:t>
            </a:r>
            <a:r>
              <a:rPr lang="en-GB" sz="3100" dirty="0">
                <a:latin typeface="Times New Roman" panose="02020603050405020304" pitchFamily="18" charset="0"/>
                <a:cs typeface="Times New Roman" panose="02020603050405020304" pitchFamily="18" charset="0"/>
              </a:rPr>
              <a:t> by creating an intelligent, multimodal medical </a:t>
            </a:r>
            <a:r>
              <a:rPr lang="en-GB" sz="3100" dirty="0" err="1">
                <a:latin typeface="Times New Roman" panose="02020603050405020304" pitchFamily="18" charset="0"/>
                <a:cs typeface="Times New Roman" panose="02020603050405020304" pitchFamily="18" charset="0"/>
              </a:rPr>
              <a:t>chatbot</a:t>
            </a:r>
            <a:r>
              <a:rPr lang="en-GB" sz="3100" dirty="0">
                <a:latin typeface="Times New Roman" panose="02020603050405020304" pitchFamily="18" charset="0"/>
                <a:cs typeface="Times New Roman" panose="02020603050405020304" pitchFamily="18" charset="0"/>
              </a:rPr>
              <a:t> that can </a:t>
            </a:r>
            <a:r>
              <a:rPr lang="en-GB" sz="3100" dirty="0" err="1">
                <a:latin typeface="Times New Roman" panose="02020603050405020304" pitchFamily="18" charset="0"/>
                <a:cs typeface="Times New Roman" panose="02020603050405020304" pitchFamily="18" charset="0"/>
              </a:rPr>
              <a:t>analyze</a:t>
            </a:r>
            <a:r>
              <a:rPr lang="en-GB" sz="3100" dirty="0">
                <a:latin typeface="Times New Roman" panose="02020603050405020304" pitchFamily="18" charset="0"/>
                <a:cs typeface="Times New Roman" panose="02020603050405020304" pitchFamily="18" charset="0"/>
              </a:rPr>
              <a:t> </a:t>
            </a:r>
            <a:r>
              <a:rPr lang="en-GB" sz="3100" b="1" dirty="0">
                <a:latin typeface="Times New Roman" panose="02020603050405020304" pitchFamily="18" charset="0"/>
                <a:cs typeface="Times New Roman" panose="02020603050405020304" pitchFamily="18" charset="0"/>
              </a:rPr>
              <a:t>voice, image, and text inputs</a:t>
            </a:r>
            <a:r>
              <a:rPr lang="en-GB" sz="3100" dirty="0">
                <a:latin typeface="Times New Roman" panose="02020603050405020304" pitchFamily="18" charset="0"/>
                <a:cs typeface="Times New Roman" panose="02020603050405020304" pitchFamily="18" charset="0"/>
              </a:rPr>
              <a:t>. By integrating </a:t>
            </a:r>
            <a:r>
              <a:rPr lang="en-GB" sz="3100" b="1" dirty="0">
                <a:latin typeface="Times New Roman" panose="02020603050405020304" pitchFamily="18" charset="0"/>
                <a:cs typeface="Times New Roman" panose="02020603050405020304" pitchFamily="18" charset="0"/>
              </a:rPr>
              <a:t>Large Language Models (LLMs)</a:t>
            </a:r>
            <a:r>
              <a:rPr lang="en-GB" sz="3100" dirty="0">
                <a:latin typeface="Times New Roman" panose="02020603050405020304" pitchFamily="18" charset="0"/>
                <a:cs typeface="Times New Roman" panose="02020603050405020304" pitchFamily="18" charset="0"/>
              </a:rPr>
              <a:t>, </a:t>
            </a:r>
            <a:r>
              <a:rPr lang="en-GB" sz="3100" b="1" dirty="0" err="1">
                <a:latin typeface="Times New Roman" panose="02020603050405020304" pitchFamily="18" charset="0"/>
                <a:cs typeface="Times New Roman" panose="02020603050405020304" pitchFamily="18" charset="0"/>
              </a:rPr>
              <a:t>Groq</a:t>
            </a:r>
            <a:r>
              <a:rPr lang="en-GB" sz="3100" b="1" dirty="0">
                <a:latin typeface="Times New Roman" panose="02020603050405020304" pitchFamily="18" charset="0"/>
                <a:cs typeface="Times New Roman" panose="02020603050405020304" pitchFamily="18" charset="0"/>
              </a:rPr>
              <a:t> inference</a:t>
            </a:r>
            <a:r>
              <a:rPr lang="en-GB" sz="3100" dirty="0">
                <a:latin typeface="Times New Roman" panose="02020603050405020304" pitchFamily="18" charset="0"/>
                <a:cs typeface="Times New Roman" panose="02020603050405020304" pitchFamily="18" charset="0"/>
              </a:rPr>
              <a:t>, and </a:t>
            </a:r>
            <a:r>
              <a:rPr lang="en-GB" sz="3100" b="1" dirty="0" err="1">
                <a:latin typeface="Times New Roman" panose="02020603050405020304" pitchFamily="18" charset="0"/>
                <a:cs typeface="Times New Roman" panose="02020603050405020304" pitchFamily="18" charset="0"/>
              </a:rPr>
              <a:t>Gradio</a:t>
            </a:r>
            <a:r>
              <a:rPr lang="en-GB" sz="3100" b="1" dirty="0">
                <a:latin typeface="Times New Roman" panose="02020603050405020304" pitchFamily="18" charset="0"/>
                <a:cs typeface="Times New Roman" panose="02020603050405020304" pitchFamily="18" charset="0"/>
              </a:rPr>
              <a:t>-based interaction</a:t>
            </a:r>
            <a:r>
              <a:rPr lang="en-GB" sz="3100" dirty="0">
                <a:latin typeface="Times New Roman" panose="02020603050405020304" pitchFamily="18" charset="0"/>
                <a:cs typeface="Times New Roman" panose="02020603050405020304" pitchFamily="18" charset="0"/>
              </a:rPr>
              <a:t>, the system delivers accurate and context-aware medical guidance to users</a:t>
            </a:r>
            <a:r>
              <a:rPr lang="en-GB" sz="3100" dirty="0" smtClean="0">
                <a:latin typeface="Times New Roman" panose="02020603050405020304" pitchFamily="18" charset="0"/>
                <a:cs typeface="Times New Roman" panose="02020603050405020304" pitchFamily="18" charset="0"/>
              </a:rPr>
              <a:t>.</a:t>
            </a:r>
          </a:p>
          <a:p>
            <a:endParaRPr lang="en-GB" sz="3100" dirty="0">
              <a:latin typeface="Times New Roman" panose="02020603050405020304" pitchFamily="18" charset="0"/>
              <a:cs typeface="Times New Roman" panose="02020603050405020304" pitchFamily="18" charset="0"/>
            </a:endParaRPr>
          </a:p>
          <a:p>
            <a:r>
              <a:rPr lang="en-GB" sz="3100" dirty="0">
                <a:latin typeface="Times New Roman" panose="02020603050405020304" pitchFamily="18" charset="0"/>
                <a:cs typeface="Times New Roman" panose="02020603050405020304" pitchFamily="18" charset="0"/>
              </a:rPr>
              <a:t>The </a:t>
            </a:r>
            <a:r>
              <a:rPr lang="en-GB" sz="3100" dirty="0" err="1">
                <a:latin typeface="Times New Roman" panose="02020603050405020304" pitchFamily="18" charset="0"/>
                <a:cs typeface="Times New Roman" panose="02020603050405020304" pitchFamily="18" charset="0"/>
              </a:rPr>
              <a:t>chatbot</a:t>
            </a:r>
            <a:r>
              <a:rPr lang="en-GB" sz="3100" dirty="0">
                <a:latin typeface="Times New Roman" panose="02020603050405020304" pitchFamily="18" charset="0"/>
                <a:cs typeface="Times New Roman" panose="02020603050405020304" pitchFamily="18" charset="0"/>
              </a:rPr>
              <a:t> enhances </a:t>
            </a:r>
            <a:r>
              <a:rPr lang="en-GB" sz="3100" b="1" dirty="0">
                <a:latin typeface="Times New Roman" panose="02020603050405020304" pitchFamily="18" charset="0"/>
                <a:cs typeface="Times New Roman" panose="02020603050405020304" pitchFamily="18" charset="0"/>
              </a:rPr>
              <a:t>accessibility to healthcare</a:t>
            </a:r>
            <a:r>
              <a:rPr lang="en-GB" sz="3100" dirty="0">
                <a:latin typeface="Times New Roman" panose="02020603050405020304" pitchFamily="18" charset="0"/>
                <a:cs typeface="Times New Roman" panose="02020603050405020304" pitchFamily="18" charset="0"/>
              </a:rPr>
              <a:t>, especially for people in remote or underserved areas, offering instant medical assistance without the need for physical consultations. It promotes </a:t>
            </a:r>
            <a:r>
              <a:rPr lang="en-GB" sz="3100" b="1" dirty="0">
                <a:latin typeface="Times New Roman" panose="02020603050405020304" pitchFamily="18" charset="0"/>
                <a:cs typeface="Times New Roman" panose="02020603050405020304" pitchFamily="18" charset="0"/>
              </a:rPr>
              <a:t>early detection, prevention, and awareness</a:t>
            </a:r>
            <a:r>
              <a:rPr lang="en-GB" sz="3100" dirty="0">
                <a:latin typeface="Times New Roman" panose="02020603050405020304" pitchFamily="18" charset="0"/>
                <a:cs typeface="Times New Roman" panose="02020603050405020304" pitchFamily="18" charset="0"/>
              </a:rPr>
              <a:t>, empowering users to take proactive steps toward better health</a:t>
            </a:r>
            <a:r>
              <a:rPr lang="en-GB" sz="3100" dirty="0" smtClean="0">
                <a:latin typeface="Times New Roman" panose="02020603050405020304" pitchFamily="18" charset="0"/>
                <a:cs typeface="Times New Roman" panose="02020603050405020304" pitchFamily="18" charset="0"/>
              </a:rPr>
              <a:t>.</a:t>
            </a:r>
          </a:p>
          <a:p>
            <a:pPr marL="114300" indent="0">
              <a:buNone/>
            </a:pPr>
            <a:endParaRPr lang="en-GB" sz="3100" dirty="0">
              <a:latin typeface="Times New Roman" panose="02020603050405020304" pitchFamily="18" charset="0"/>
              <a:cs typeface="Times New Roman" panose="02020603050405020304" pitchFamily="18" charset="0"/>
            </a:endParaRPr>
          </a:p>
          <a:p>
            <a:r>
              <a:rPr lang="en-GB" sz="3100" dirty="0">
                <a:latin typeface="Times New Roman" panose="02020603050405020304" pitchFamily="18" charset="0"/>
                <a:cs typeface="Times New Roman" panose="02020603050405020304" pitchFamily="18" charset="0"/>
              </a:rPr>
              <a:t>Through continuous learning and updates, the system can evolve into a </a:t>
            </a:r>
            <a:r>
              <a:rPr lang="en-GB" sz="3100" b="1" dirty="0">
                <a:latin typeface="Times New Roman" panose="02020603050405020304" pitchFamily="18" charset="0"/>
                <a:cs typeface="Times New Roman" panose="02020603050405020304" pitchFamily="18" charset="0"/>
              </a:rPr>
              <a:t>comprehensive AI healthcare companion</a:t>
            </a:r>
            <a:r>
              <a:rPr lang="en-GB" sz="3100" dirty="0">
                <a:latin typeface="Times New Roman" panose="02020603050405020304" pitchFamily="18" charset="0"/>
                <a:cs typeface="Times New Roman" panose="02020603050405020304" pitchFamily="18" charset="0"/>
              </a:rPr>
              <a:t>, capable of handling complex queries and supporting healthcare professionals. Overall, this project highlights how AI can </a:t>
            </a:r>
            <a:r>
              <a:rPr lang="en-GB" sz="3100" b="1" dirty="0">
                <a:latin typeface="Times New Roman" panose="02020603050405020304" pitchFamily="18" charset="0"/>
                <a:cs typeface="Times New Roman" panose="02020603050405020304" pitchFamily="18" charset="0"/>
              </a:rPr>
              <a:t>bridge the gap between technology and medicine</a:t>
            </a:r>
            <a:r>
              <a:rPr lang="en-GB" sz="3100" dirty="0">
                <a:latin typeface="Times New Roman" panose="02020603050405020304" pitchFamily="18" charset="0"/>
                <a:cs typeface="Times New Roman" panose="02020603050405020304" pitchFamily="18" charset="0"/>
              </a:rPr>
              <a:t>, fostering a future of </a:t>
            </a:r>
            <a:r>
              <a:rPr lang="en-GB" sz="3100" b="1" dirty="0">
                <a:latin typeface="Times New Roman" panose="02020603050405020304" pitchFamily="18" charset="0"/>
                <a:cs typeface="Times New Roman" panose="02020603050405020304" pitchFamily="18" charset="0"/>
              </a:rPr>
              <a:t>affordable, efficient, and inclusive digital healthcare</a:t>
            </a:r>
            <a:r>
              <a:rPr lang="en-GB" sz="3100" dirty="0">
                <a:latin typeface="Times New Roman" panose="02020603050405020304" pitchFamily="18" charset="0"/>
                <a:cs typeface="Times New Roman" panose="02020603050405020304" pitchFamily="18" charset="0"/>
              </a:rPr>
              <a:t>.</a:t>
            </a:r>
          </a:p>
          <a:p>
            <a:pPr marL="114300" indent="0">
              <a:buNone/>
            </a:pPr>
            <a:endParaRPr lang="en-IN" dirty="0"/>
          </a:p>
        </p:txBody>
      </p:sp>
    </p:spTree>
    <p:extLst>
      <p:ext uri="{BB962C8B-B14F-4D97-AF65-F5344CB8AC3E}">
        <p14:creationId xmlns:p14="http://schemas.microsoft.com/office/powerpoint/2010/main" val="1978123828"/>
      </p:ext>
    </p:extLst>
  </p:cSld>
  <p:clrMapOvr>
    <a:masterClrMapping/>
  </p:clrMapOvr>
  <p:transition>
    <p:cut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54045C"/>
              </a:buClr>
              <a:buSzPts val="4400"/>
              <a:buFont typeface="Calibri"/>
              <a:buNone/>
            </a:pPr>
            <a:r>
              <a:rPr lang="en-IN" b="1">
                <a:solidFill>
                  <a:srgbClr val="54045C"/>
                </a:solidFill>
              </a:rPr>
              <a:t>Reference </a:t>
            </a:r>
            <a:endParaRPr/>
          </a:p>
        </p:txBody>
      </p:sp>
      <p:sp>
        <p:nvSpPr>
          <p:cNvPr id="247" name="Google Shape;247;p35"/>
          <p:cNvSpPr txBox="1">
            <a:spLocks noGrp="1"/>
          </p:cNvSpPr>
          <p:nvPr>
            <p:ph type="body" idx="1"/>
          </p:nvPr>
        </p:nvSpPr>
        <p:spPr>
          <a:xfrm>
            <a:off x="591627" y="1390322"/>
            <a:ext cx="109728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115000"/>
              </a:lnSpc>
              <a:spcBef>
                <a:spcPts val="0"/>
              </a:spcBef>
              <a:spcAft>
                <a:spcPts val="0"/>
              </a:spcAft>
              <a:buClr>
                <a:schemeClr val="dk1"/>
              </a:buClr>
              <a:buSzPts val="1800"/>
              <a:buAutoNum type="arabicPeriod"/>
            </a:pPr>
            <a:r>
              <a:rPr lang="en-IN" sz="1800" b="1" dirty="0" err="1">
                <a:latin typeface="Times New Roman"/>
                <a:ea typeface="Times New Roman"/>
                <a:cs typeface="Times New Roman"/>
                <a:sym typeface="Times New Roman"/>
              </a:rPr>
              <a:t>Dongre</a:t>
            </a:r>
            <a:r>
              <a:rPr lang="en-IN" sz="1800" b="1" dirty="0">
                <a:latin typeface="Times New Roman"/>
                <a:ea typeface="Times New Roman"/>
                <a:cs typeface="Times New Roman"/>
                <a:sym typeface="Times New Roman"/>
              </a:rPr>
              <a:t>, S., &amp; </a:t>
            </a:r>
            <a:r>
              <a:rPr lang="en-IN" sz="1800" b="1" dirty="0" err="1">
                <a:latin typeface="Times New Roman"/>
                <a:ea typeface="Times New Roman"/>
                <a:cs typeface="Times New Roman"/>
                <a:sym typeface="Times New Roman"/>
              </a:rPr>
              <a:t>Chaudhari</a:t>
            </a:r>
            <a:r>
              <a:rPr lang="en-IN" sz="1800" b="1" dirty="0">
                <a:latin typeface="Times New Roman"/>
                <a:ea typeface="Times New Roman"/>
                <a:cs typeface="Times New Roman"/>
                <a:sym typeface="Times New Roman"/>
              </a:rPr>
              <a:t>, R. (2024).  </a:t>
            </a:r>
            <a:r>
              <a:rPr lang="en-IN" sz="1800" b="1" dirty="0" err="1">
                <a:latin typeface="Times New Roman"/>
                <a:ea typeface="Times New Roman"/>
                <a:cs typeface="Times New Roman"/>
                <a:sym typeface="Times New Roman"/>
              </a:rPr>
              <a:t>MLtoGAI</a:t>
            </a:r>
            <a:r>
              <a:rPr lang="en-IN" sz="1800" b="1" dirty="0">
                <a:latin typeface="Times New Roman"/>
                <a:ea typeface="Times New Roman"/>
                <a:cs typeface="Times New Roman"/>
                <a:sym typeface="Times New Roman"/>
              </a:rPr>
              <a:t>: Machine Learning to Generative AI using Semantic Web for Disease Classification with Personalized Recommendations. </a:t>
            </a:r>
            <a:r>
              <a:rPr lang="en-IN" sz="1800" b="1" dirty="0" err="1">
                <a:latin typeface="Times New Roman"/>
                <a:ea typeface="Times New Roman"/>
                <a:cs typeface="Times New Roman"/>
                <a:sym typeface="Times New Roman"/>
              </a:rPr>
              <a:t>arXiv</a:t>
            </a:r>
            <a:r>
              <a:rPr lang="en-IN" sz="1800" b="1" dirty="0">
                <a:latin typeface="Times New Roman"/>
                <a:ea typeface="Times New Roman"/>
                <a:cs typeface="Times New Roman"/>
                <a:sym typeface="Times New Roman"/>
              </a:rPr>
              <a:t> preprint arXiv:2407.20284. </a:t>
            </a:r>
            <a:endParaRPr dirty="0"/>
          </a:p>
          <a:p>
            <a:pPr marL="0" lvl="0" indent="0" algn="l" rtl="0">
              <a:lnSpc>
                <a:spcPct val="115000"/>
              </a:lnSpc>
              <a:spcBef>
                <a:spcPts val="360"/>
              </a:spcBef>
              <a:spcAft>
                <a:spcPts val="0"/>
              </a:spcAft>
              <a:buClr>
                <a:schemeClr val="dk1"/>
              </a:buClr>
              <a:buSzPts val="1800"/>
              <a:buNone/>
            </a:pPr>
            <a:endParaRPr sz="1800" b="1" dirty="0">
              <a:latin typeface="Times New Roman"/>
              <a:ea typeface="Times New Roman"/>
              <a:cs typeface="Times New Roman"/>
              <a:sym typeface="Times New Roman"/>
            </a:endParaRPr>
          </a:p>
          <a:p>
            <a:pPr marL="0" lvl="0" indent="0" algn="l" rtl="0">
              <a:lnSpc>
                <a:spcPct val="115000"/>
              </a:lnSpc>
              <a:spcBef>
                <a:spcPts val="360"/>
              </a:spcBef>
              <a:spcAft>
                <a:spcPts val="0"/>
              </a:spcAft>
              <a:buClr>
                <a:schemeClr val="dk1"/>
              </a:buClr>
              <a:buSzPts val="1800"/>
              <a:buNone/>
            </a:pPr>
            <a:r>
              <a:rPr lang="en-IN" sz="1800" b="1" dirty="0">
                <a:latin typeface="Times New Roman"/>
                <a:ea typeface="Times New Roman"/>
                <a:cs typeface="Times New Roman"/>
                <a:sym typeface="Times New Roman"/>
              </a:rPr>
              <a:t>2.  Khan, S. A., et al.(2024).   Explainable disease surveillance with routine electronic health record data: predicting risk 3, 6, and 12 months in advance. </a:t>
            </a:r>
            <a:r>
              <a:rPr lang="en-IN" sz="1800" b="1" dirty="0" err="1">
                <a:latin typeface="Times New Roman"/>
                <a:ea typeface="Times New Roman"/>
                <a:cs typeface="Times New Roman"/>
                <a:sym typeface="Times New Roman"/>
              </a:rPr>
              <a:t>npj</a:t>
            </a:r>
            <a:r>
              <a:rPr lang="en-IN" sz="1800" b="1" dirty="0">
                <a:latin typeface="Times New Roman"/>
                <a:ea typeface="Times New Roman"/>
                <a:cs typeface="Times New Roman"/>
                <a:sym typeface="Times New Roman"/>
              </a:rPr>
              <a:t> Digital Medicine, 7(1), 1–12.</a:t>
            </a:r>
            <a:endParaRPr dirty="0"/>
          </a:p>
          <a:p>
            <a:pPr marL="0" lvl="0" indent="0" algn="l" rtl="0">
              <a:lnSpc>
                <a:spcPct val="115000"/>
              </a:lnSpc>
              <a:spcBef>
                <a:spcPts val="360"/>
              </a:spcBef>
              <a:spcAft>
                <a:spcPts val="0"/>
              </a:spcAft>
              <a:buClr>
                <a:schemeClr val="dk1"/>
              </a:buClr>
              <a:buSzPts val="1800"/>
              <a:buNone/>
            </a:pPr>
            <a:endParaRPr sz="1800" b="1" dirty="0">
              <a:latin typeface="Times New Roman"/>
              <a:ea typeface="Times New Roman"/>
              <a:cs typeface="Times New Roman"/>
              <a:sym typeface="Times New Roman"/>
            </a:endParaRPr>
          </a:p>
          <a:p>
            <a:pPr marL="0" lvl="0" indent="0" algn="l" rtl="0">
              <a:lnSpc>
                <a:spcPct val="115000"/>
              </a:lnSpc>
              <a:spcBef>
                <a:spcPts val="360"/>
              </a:spcBef>
              <a:spcAft>
                <a:spcPts val="0"/>
              </a:spcAft>
              <a:buClr>
                <a:schemeClr val="dk1"/>
              </a:buClr>
              <a:buSzPts val="1800"/>
              <a:buNone/>
            </a:pPr>
            <a:r>
              <a:rPr lang="en-IN" sz="1800" b="1" dirty="0">
                <a:latin typeface="Times New Roman"/>
                <a:ea typeface="Times New Roman"/>
                <a:cs typeface="Times New Roman"/>
                <a:sym typeface="Times New Roman"/>
              </a:rPr>
              <a:t>3.  </a:t>
            </a:r>
            <a:r>
              <a:rPr lang="en-IN" sz="1800" b="1" dirty="0" err="1">
                <a:latin typeface="Times New Roman"/>
                <a:ea typeface="Times New Roman"/>
                <a:cs typeface="Times New Roman"/>
                <a:sym typeface="Times New Roman"/>
              </a:rPr>
              <a:t>Godikat</a:t>
            </a:r>
            <a:r>
              <a:rPr lang="en-IN" sz="1800" b="1" dirty="0">
                <a:latin typeface="Times New Roman"/>
                <a:ea typeface="Times New Roman"/>
                <a:cs typeface="Times New Roman"/>
                <a:sym typeface="Times New Roman"/>
              </a:rPr>
              <a:t>, S., &amp; </a:t>
            </a:r>
            <a:r>
              <a:rPr lang="en-IN" sz="1800" b="1" dirty="0" err="1">
                <a:latin typeface="Times New Roman"/>
                <a:ea typeface="Times New Roman"/>
                <a:cs typeface="Times New Roman"/>
                <a:sym typeface="Times New Roman"/>
              </a:rPr>
              <a:t>Chouhan</a:t>
            </a:r>
            <a:r>
              <a:rPr lang="en-IN" sz="1800" b="1" dirty="0">
                <a:latin typeface="Times New Roman"/>
                <a:ea typeface="Times New Roman"/>
                <a:cs typeface="Times New Roman"/>
                <a:sym typeface="Times New Roman"/>
              </a:rPr>
              <a:t>, V. (2024).   AI based Medical </a:t>
            </a:r>
            <a:r>
              <a:rPr lang="en-IN" sz="1800" b="1" dirty="0" err="1">
                <a:latin typeface="Times New Roman"/>
                <a:ea typeface="Times New Roman"/>
                <a:cs typeface="Times New Roman"/>
                <a:sym typeface="Times New Roman"/>
              </a:rPr>
              <a:t>Chatbot</a:t>
            </a:r>
            <a:r>
              <a:rPr lang="en-IN" sz="1800" b="1" dirty="0">
                <a:latin typeface="Times New Roman"/>
                <a:ea typeface="Times New Roman"/>
                <a:cs typeface="Times New Roman"/>
                <a:sym typeface="Times New Roman"/>
              </a:rPr>
              <a:t> using Machine Learning Algorithm. International Journal for Research in Applied Science and Engineering Technology, 12(5).   </a:t>
            </a:r>
            <a:endParaRPr dirty="0"/>
          </a:p>
          <a:p>
            <a:pPr marL="0" lvl="0" indent="0" algn="l" rtl="0">
              <a:lnSpc>
                <a:spcPct val="115000"/>
              </a:lnSpc>
              <a:spcBef>
                <a:spcPts val="360"/>
              </a:spcBef>
              <a:spcAft>
                <a:spcPts val="0"/>
              </a:spcAft>
              <a:buClr>
                <a:schemeClr val="dk1"/>
              </a:buClr>
              <a:buSzPts val="1800"/>
              <a:buNone/>
            </a:pPr>
            <a:endParaRPr sz="1800" b="1" dirty="0">
              <a:latin typeface="Times New Roman"/>
              <a:ea typeface="Times New Roman"/>
              <a:cs typeface="Times New Roman"/>
              <a:sym typeface="Times New Roman"/>
            </a:endParaRPr>
          </a:p>
          <a:p>
            <a:pPr marL="0" lvl="0" indent="0" algn="l" rtl="0">
              <a:lnSpc>
                <a:spcPct val="115000"/>
              </a:lnSpc>
              <a:spcBef>
                <a:spcPts val="360"/>
              </a:spcBef>
              <a:spcAft>
                <a:spcPts val="0"/>
              </a:spcAft>
              <a:buClr>
                <a:schemeClr val="dk1"/>
              </a:buClr>
              <a:buSzPts val="1800"/>
              <a:buNone/>
            </a:pPr>
            <a:r>
              <a:rPr lang="en-IN" sz="1800" b="1" dirty="0">
                <a:latin typeface="Times New Roman"/>
                <a:ea typeface="Times New Roman"/>
                <a:cs typeface="Times New Roman"/>
                <a:sym typeface="Times New Roman"/>
              </a:rPr>
              <a:t>4.  Radford, A., et al. (2023). Whisper: Robust Speech Recognition via Large-Scale Weak Supervision. </a:t>
            </a:r>
            <a:r>
              <a:rPr lang="en-IN" sz="1800" b="1" dirty="0" err="1">
                <a:latin typeface="Times New Roman"/>
                <a:ea typeface="Times New Roman"/>
                <a:cs typeface="Times New Roman"/>
                <a:sym typeface="Times New Roman"/>
              </a:rPr>
              <a:t>OpenAI</a:t>
            </a:r>
            <a:r>
              <a:rPr lang="en-IN" sz="1800" b="1" dirty="0">
                <a:latin typeface="Times New Roman"/>
                <a:ea typeface="Times New Roman"/>
                <a:cs typeface="Times New Roman"/>
                <a:sym typeface="Times New Roman"/>
              </a:rPr>
              <a:t>.   </a:t>
            </a:r>
            <a:endParaRPr dirty="0"/>
          </a:p>
          <a:p>
            <a:pPr marL="0" lvl="0" indent="0" algn="l" rtl="0">
              <a:lnSpc>
                <a:spcPct val="115000"/>
              </a:lnSpc>
              <a:spcBef>
                <a:spcPts val="360"/>
              </a:spcBef>
              <a:spcAft>
                <a:spcPts val="0"/>
              </a:spcAft>
              <a:buClr>
                <a:schemeClr val="dk1"/>
              </a:buClr>
              <a:buSzPts val="1800"/>
              <a:buNone/>
            </a:pPr>
            <a:endParaRPr sz="1800" b="1" dirty="0">
              <a:latin typeface="Times New Roman"/>
              <a:ea typeface="Times New Roman"/>
              <a:cs typeface="Times New Roman"/>
              <a:sym typeface="Times New Roman"/>
            </a:endParaRPr>
          </a:p>
          <a:p>
            <a:pPr marL="0" lvl="0" indent="0" algn="l" rtl="0">
              <a:lnSpc>
                <a:spcPct val="115000"/>
              </a:lnSpc>
              <a:spcBef>
                <a:spcPts val="360"/>
              </a:spcBef>
              <a:spcAft>
                <a:spcPts val="0"/>
              </a:spcAft>
              <a:buClr>
                <a:schemeClr val="dk1"/>
              </a:buClr>
              <a:buSzPts val="1800"/>
              <a:buNone/>
            </a:pPr>
            <a:r>
              <a:rPr lang="en-IN" sz="1800" b="1" dirty="0">
                <a:latin typeface="Times New Roman"/>
                <a:ea typeface="Times New Roman"/>
                <a:cs typeface="Times New Roman"/>
                <a:sym typeface="Times New Roman"/>
              </a:rPr>
              <a:t>5.   Meta AI Research (2024). </a:t>
            </a:r>
            <a:r>
              <a:rPr lang="en-IN" sz="1800" b="1" dirty="0" err="1">
                <a:latin typeface="Times New Roman"/>
                <a:ea typeface="Times New Roman"/>
                <a:cs typeface="Times New Roman"/>
                <a:sym typeface="Times New Roman"/>
              </a:rPr>
              <a:t>LLaMA</a:t>
            </a:r>
            <a:r>
              <a:rPr lang="en-IN" sz="1800" b="1" dirty="0">
                <a:latin typeface="Times New Roman"/>
                <a:ea typeface="Times New Roman"/>
                <a:cs typeface="Times New Roman"/>
                <a:sym typeface="Times New Roman"/>
              </a:rPr>
              <a:t> 3: Open-Source Foundation Models. Meta Platforms, Inc.</a:t>
            </a:r>
            <a:endParaRPr dirty="0"/>
          </a:p>
        </p:txBody>
      </p:sp>
    </p:spTree>
  </p:cSld>
  <p:clrMapOvr>
    <a:masterClrMapping/>
  </p:clrMapOvr>
  <p:transition>
    <p:cut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5"/>
          <p:cNvSpPr txBox="1"/>
          <p:nvPr/>
        </p:nvSpPr>
        <p:spPr>
          <a:xfrm>
            <a:off x="3641837" y="2695964"/>
            <a:ext cx="5300088" cy="11969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54045C"/>
              </a:buClr>
              <a:buSzPts val="8000"/>
              <a:buFont typeface="Calibri"/>
              <a:buNone/>
            </a:pPr>
            <a:r>
              <a:rPr lang="en-IN" sz="8000" b="1" i="0" u="none" strike="noStrike" cap="none">
                <a:solidFill>
                  <a:srgbClr val="54045C"/>
                </a:solidFill>
                <a:latin typeface="Calibri"/>
                <a:ea typeface="Calibri"/>
                <a:cs typeface="Calibri"/>
                <a:sym typeface="Calibri"/>
              </a:rPr>
              <a:t>Thank You!</a:t>
            </a:r>
            <a:endParaRPr sz="80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9"/>
          <p:cNvSpPr txBox="1">
            <a:spLocks noGrp="1"/>
          </p:cNvSpPr>
          <p:nvPr>
            <p:ph type="title"/>
          </p:nvPr>
        </p:nvSpPr>
        <p:spPr>
          <a:xfrm>
            <a:off x="470699" y="-14324"/>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54045C"/>
              </a:buClr>
              <a:buSzPts val="4400"/>
              <a:buFont typeface="Calibri"/>
              <a:buNone/>
            </a:pPr>
            <a:r>
              <a:rPr lang="en-IN" b="1">
                <a:solidFill>
                  <a:srgbClr val="54045C"/>
                </a:solidFill>
              </a:rPr>
              <a:t>Problem Statement</a:t>
            </a:r>
            <a:endParaRPr/>
          </a:p>
        </p:txBody>
      </p:sp>
      <p:sp>
        <p:nvSpPr>
          <p:cNvPr id="100" name="Google Shape;100;p29"/>
          <p:cNvSpPr txBox="1">
            <a:spLocks noGrp="1"/>
          </p:cNvSpPr>
          <p:nvPr>
            <p:ph type="body" idx="1"/>
          </p:nvPr>
        </p:nvSpPr>
        <p:spPr>
          <a:xfrm>
            <a:off x="4306134" y="1070620"/>
            <a:ext cx="7593438" cy="5074342"/>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lnSpc>
                <a:spcPct val="100000"/>
              </a:lnSpc>
              <a:spcBef>
                <a:spcPts val="0"/>
              </a:spcBef>
              <a:spcAft>
                <a:spcPts val="0"/>
              </a:spcAft>
              <a:buClr>
                <a:schemeClr val="dk1"/>
              </a:buClr>
              <a:buSzPct val="100000"/>
              <a:buChar char="•"/>
            </a:pPr>
            <a:r>
              <a:rPr lang="en-IN" sz="2000" dirty="0">
                <a:latin typeface="Times New Roman"/>
                <a:ea typeface="Times New Roman"/>
                <a:cs typeface="Times New Roman"/>
                <a:sym typeface="Times New Roman"/>
              </a:rPr>
              <a:t>Most current virtual health assistants are limited to text-based interactions.</a:t>
            </a:r>
            <a:endParaRPr dirty="0"/>
          </a:p>
          <a:p>
            <a:pPr marL="342900" lvl="0" indent="-234950" algn="l" rtl="0">
              <a:lnSpc>
                <a:spcPct val="100000"/>
              </a:lnSpc>
              <a:spcBef>
                <a:spcPts val="340"/>
              </a:spcBef>
              <a:spcAft>
                <a:spcPts val="0"/>
              </a:spcAft>
              <a:buClr>
                <a:schemeClr val="dk1"/>
              </a:buClr>
              <a:buSzPct val="100000"/>
              <a:buNone/>
            </a:pPr>
            <a:endParaRPr sz="2000" dirty="0">
              <a:latin typeface="Times New Roman"/>
              <a:ea typeface="Times New Roman"/>
              <a:cs typeface="Times New Roman"/>
              <a:sym typeface="Times New Roman"/>
            </a:endParaRPr>
          </a:p>
          <a:p>
            <a:pPr marL="342900" lvl="0" indent="-342900" algn="l" rtl="0">
              <a:lnSpc>
                <a:spcPct val="100000"/>
              </a:lnSpc>
              <a:spcBef>
                <a:spcPts val="340"/>
              </a:spcBef>
              <a:spcAft>
                <a:spcPts val="0"/>
              </a:spcAft>
              <a:buClr>
                <a:schemeClr val="dk1"/>
              </a:buClr>
              <a:buSzPct val="100000"/>
              <a:buChar char="•"/>
            </a:pPr>
            <a:r>
              <a:rPr lang="en-IN" sz="2000" dirty="0">
                <a:latin typeface="Times New Roman"/>
                <a:ea typeface="Times New Roman"/>
                <a:cs typeface="Times New Roman"/>
                <a:sym typeface="Times New Roman"/>
              </a:rPr>
              <a:t>They cannot process multimodal inputs like spoken symptoms and medical images.</a:t>
            </a:r>
            <a:endParaRPr dirty="0"/>
          </a:p>
          <a:p>
            <a:pPr marL="342900" lvl="0" indent="-234950" algn="l" rtl="0">
              <a:lnSpc>
                <a:spcPct val="100000"/>
              </a:lnSpc>
              <a:spcBef>
                <a:spcPts val="340"/>
              </a:spcBef>
              <a:spcAft>
                <a:spcPts val="0"/>
              </a:spcAft>
              <a:buClr>
                <a:schemeClr val="dk1"/>
              </a:buClr>
              <a:buSzPct val="100000"/>
              <a:buNone/>
            </a:pPr>
            <a:endParaRPr sz="2000" dirty="0">
              <a:latin typeface="Times New Roman"/>
              <a:ea typeface="Times New Roman"/>
              <a:cs typeface="Times New Roman"/>
              <a:sym typeface="Times New Roman"/>
            </a:endParaRPr>
          </a:p>
          <a:p>
            <a:pPr marL="342900" lvl="0" indent="-342900" algn="l" rtl="0">
              <a:lnSpc>
                <a:spcPct val="100000"/>
              </a:lnSpc>
              <a:spcBef>
                <a:spcPts val="340"/>
              </a:spcBef>
              <a:spcAft>
                <a:spcPts val="0"/>
              </a:spcAft>
              <a:buClr>
                <a:schemeClr val="dk1"/>
              </a:buClr>
              <a:buSzPct val="100000"/>
              <a:buChar char="•"/>
            </a:pPr>
            <a:r>
              <a:rPr lang="en-IN" sz="2000" dirty="0">
                <a:latin typeface="Times New Roman"/>
                <a:ea typeface="Times New Roman"/>
                <a:cs typeface="Times New Roman"/>
                <a:sym typeface="Times New Roman"/>
              </a:rPr>
              <a:t>Lack of personalized, voice-based consultations creates barriers for:</a:t>
            </a:r>
            <a:endParaRPr dirty="0"/>
          </a:p>
          <a:p>
            <a:pPr marL="0" lvl="0" indent="0" algn="l" rtl="0">
              <a:lnSpc>
                <a:spcPct val="100000"/>
              </a:lnSpc>
              <a:spcBef>
                <a:spcPts val="340"/>
              </a:spcBef>
              <a:spcAft>
                <a:spcPts val="0"/>
              </a:spcAft>
              <a:buClr>
                <a:schemeClr val="dk1"/>
              </a:buClr>
              <a:buSzPct val="100000"/>
              <a:buNone/>
            </a:pPr>
            <a:r>
              <a:rPr lang="en-IN" sz="2000" dirty="0">
                <a:latin typeface="Times New Roman"/>
                <a:ea typeface="Times New Roman"/>
                <a:cs typeface="Times New Roman"/>
                <a:sym typeface="Times New Roman"/>
              </a:rPr>
              <a:t>                    Elderly patients</a:t>
            </a:r>
            <a:endParaRPr dirty="0"/>
          </a:p>
          <a:p>
            <a:pPr marL="0" lvl="0" indent="0" algn="l" rtl="0">
              <a:lnSpc>
                <a:spcPct val="100000"/>
              </a:lnSpc>
              <a:spcBef>
                <a:spcPts val="340"/>
              </a:spcBef>
              <a:spcAft>
                <a:spcPts val="0"/>
              </a:spcAft>
              <a:buClr>
                <a:schemeClr val="dk1"/>
              </a:buClr>
              <a:buSzPct val="100000"/>
              <a:buNone/>
            </a:pPr>
            <a:r>
              <a:rPr lang="en-IN" sz="2000" dirty="0">
                <a:latin typeface="Times New Roman"/>
                <a:ea typeface="Times New Roman"/>
                <a:cs typeface="Times New Roman"/>
                <a:sym typeface="Times New Roman"/>
              </a:rPr>
              <a:t>                    Illiterate users.</a:t>
            </a:r>
            <a:endParaRPr dirty="0"/>
          </a:p>
          <a:p>
            <a:pPr marL="0" lvl="0" indent="0" algn="l" rtl="0">
              <a:lnSpc>
                <a:spcPct val="100000"/>
              </a:lnSpc>
              <a:spcBef>
                <a:spcPts val="340"/>
              </a:spcBef>
              <a:spcAft>
                <a:spcPts val="0"/>
              </a:spcAft>
              <a:buClr>
                <a:schemeClr val="dk1"/>
              </a:buClr>
              <a:buSzPct val="100000"/>
              <a:buNone/>
            </a:pPr>
            <a:r>
              <a:rPr lang="en-IN" sz="2000" dirty="0">
                <a:latin typeface="Times New Roman"/>
                <a:ea typeface="Times New Roman"/>
                <a:cs typeface="Times New Roman"/>
                <a:sym typeface="Times New Roman"/>
              </a:rPr>
              <a:t>                    People in remote/rural areas.</a:t>
            </a:r>
            <a:endParaRPr dirty="0"/>
          </a:p>
          <a:p>
            <a:pPr marL="0" lvl="0" indent="0" algn="l" rtl="0">
              <a:lnSpc>
                <a:spcPct val="100000"/>
              </a:lnSpc>
              <a:spcBef>
                <a:spcPts val="340"/>
              </a:spcBef>
              <a:spcAft>
                <a:spcPts val="0"/>
              </a:spcAft>
              <a:buClr>
                <a:schemeClr val="dk1"/>
              </a:buClr>
              <a:buSzPct val="100000"/>
              <a:buNone/>
            </a:pPr>
            <a:endParaRPr sz="2000" dirty="0">
              <a:latin typeface="Times New Roman"/>
              <a:ea typeface="Times New Roman"/>
              <a:cs typeface="Times New Roman"/>
              <a:sym typeface="Times New Roman"/>
            </a:endParaRPr>
          </a:p>
          <a:p>
            <a:pPr marL="342900" lvl="0" indent="-342900" algn="l" rtl="0">
              <a:lnSpc>
                <a:spcPct val="100000"/>
              </a:lnSpc>
              <a:spcBef>
                <a:spcPts val="340"/>
              </a:spcBef>
              <a:spcAft>
                <a:spcPts val="0"/>
              </a:spcAft>
              <a:buClr>
                <a:schemeClr val="dk1"/>
              </a:buClr>
              <a:buSzPct val="100000"/>
              <a:buChar char="•"/>
            </a:pPr>
            <a:r>
              <a:rPr lang="en-IN" sz="2000" dirty="0">
                <a:latin typeface="Times New Roman"/>
                <a:ea typeface="Times New Roman"/>
                <a:cs typeface="Times New Roman"/>
                <a:sym typeface="Times New Roman"/>
              </a:rPr>
              <a:t>Medical image input (like X-rays or skin images) is not supported by traditional </a:t>
            </a:r>
            <a:r>
              <a:rPr lang="en-IN" sz="2000" dirty="0" err="1">
                <a:latin typeface="Times New Roman"/>
                <a:ea typeface="Times New Roman"/>
                <a:cs typeface="Times New Roman"/>
                <a:sym typeface="Times New Roman"/>
              </a:rPr>
              <a:t>chatbots</a:t>
            </a:r>
            <a:r>
              <a:rPr lang="en-IN" sz="2000" dirty="0">
                <a:latin typeface="Times New Roman"/>
                <a:ea typeface="Times New Roman"/>
                <a:cs typeface="Times New Roman"/>
                <a:sym typeface="Times New Roman"/>
              </a:rPr>
              <a:t>.</a:t>
            </a:r>
            <a:endParaRPr dirty="0"/>
          </a:p>
          <a:p>
            <a:pPr marL="342900" lvl="0" indent="-234950" algn="l" rtl="0">
              <a:lnSpc>
                <a:spcPct val="100000"/>
              </a:lnSpc>
              <a:spcBef>
                <a:spcPts val="340"/>
              </a:spcBef>
              <a:spcAft>
                <a:spcPts val="0"/>
              </a:spcAft>
              <a:buClr>
                <a:schemeClr val="dk1"/>
              </a:buClr>
              <a:buSzPct val="100000"/>
              <a:buNone/>
            </a:pPr>
            <a:endParaRPr sz="2000" dirty="0">
              <a:latin typeface="Times New Roman"/>
              <a:ea typeface="Times New Roman"/>
              <a:cs typeface="Times New Roman"/>
              <a:sym typeface="Times New Roman"/>
            </a:endParaRPr>
          </a:p>
          <a:p>
            <a:pPr marL="342900" lvl="0" indent="-342900" algn="l" rtl="0">
              <a:lnSpc>
                <a:spcPct val="100000"/>
              </a:lnSpc>
              <a:spcBef>
                <a:spcPts val="340"/>
              </a:spcBef>
              <a:spcAft>
                <a:spcPts val="0"/>
              </a:spcAft>
              <a:buClr>
                <a:schemeClr val="dk1"/>
              </a:buClr>
              <a:buSzPct val="100000"/>
              <a:buChar char="•"/>
            </a:pPr>
            <a:r>
              <a:rPr lang="en-IN" sz="2000" dirty="0">
                <a:latin typeface="Times New Roman"/>
                <a:ea typeface="Times New Roman"/>
                <a:cs typeface="Times New Roman"/>
                <a:sym typeface="Times New Roman"/>
              </a:rPr>
              <a:t>There is a critical need for a multimodal </a:t>
            </a:r>
            <a:r>
              <a:rPr lang="en-IN" sz="2000" dirty="0" err="1">
                <a:latin typeface="Times New Roman"/>
                <a:ea typeface="Times New Roman"/>
                <a:cs typeface="Times New Roman"/>
                <a:sym typeface="Times New Roman"/>
              </a:rPr>
              <a:t>chatbot</a:t>
            </a:r>
            <a:r>
              <a:rPr lang="en-IN" sz="2000" dirty="0">
                <a:latin typeface="Times New Roman"/>
                <a:ea typeface="Times New Roman"/>
                <a:cs typeface="Times New Roman"/>
                <a:sym typeface="Times New Roman"/>
              </a:rPr>
              <a:t> that:</a:t>
            </a:r>
            <a:endParaRPr dirty="0"/>
          </a:p>
          <a:p>
            <a:pPr marL="0" lvl="0" indent="0" algn="l" rtl="0">
              <a:lnSpc>
                <a:spcPct val="100000"/>
              </a:lnSpc>
              <a:spcBef>
                <a:spcPts val="340"/>
              </a:spcBef>
              <a:spcAft>
                <a:spcPts val="0"/>
              </a:spcAft>
              <a:buClr>
                <a:schemeClr val="dk1"/>
              </a:buClr>
              <a:buSzPct val="100000"/>
              <a:buNone/>
            </a:pPr>
            <a:r>
              <a:rPr lang="en-IN" sz="2000" dirty="0">
                <a:latin typeface="Times New Roman"/>
                <a:ea typeface="Times New Roman"/>
                <a:cs typeface="Times New Roman"/>
                <a:sym typeface="Times New Roman"/>
              </a:rPr>
              <a:t>                    Understands voice commands.</a:t>
            </a:r>
            <a:endParaRPr dirty="0"/>
          </a:p>
          <a:p>
            <a:pPr marL="0" lvl="0" indent="0" algn="l" rtl="0">
              <a:lnSpc>
                <a:spcPct val="100000"/>
              </a:lnSpc>
              <a:spcBef>
                <a:spcPts val="340"/>
              </a:spcBef>
              <a:spcAft>
                <a:spcPts val="0"/>
              </a:spcAft>
              <a:buClr>
                <a:schemeClr val="dk1"/>
              </a:buClr>
              <a:buSzPct val="100000"/>
              <a:buNone/>
            </a:pPr>
            <a:r>
              <a:rPr lang="en-IN" sz="2000" dirty="0">
                <a:latin typeface="Times New Roman"/>
                <a:ea typeface="Times New Roman"/>
                <a:cs typeface="Times New Roman"/>
                <a:sym typeface="Times New Roman"/>
              </a:rPr>
              <a:t>                    </a:t>
            </a:r>
            <a:r>
              <a:rPr lang="en-IN" sz="2000" dirty="0" err="1">
                <a:latin typeface="Times New Roman"/>
                <a:ea typeface="Times New Roman"/>
                <a:cs typeface="Times New Roman"/>
                <a:sym typeface="Times New Roman"/>
              </a:rPr>
              <a:t>Analyzes</a:t>
            </a:r>
            <a:r>
              <a:rPr lang="en-IN" sz="2000" dirty="0">
                <a:latin typeface="Times New Roman"/>
                <a:ea typeface="Times New Roman"/>
                <a:cs typeface="Times New Roman"/>
                <a:sym typeface="Times New Roman"/>
              </a:rPr>
              <a:t> medical visuals.</a:t>
            </a:r>
            <a:endParaRPr dirty="0"/>
          </a:p>
          <a:p>
            <a:pPr marL="0" lvl="0" indent="0" algn="l" rtl="0">
              <a:lnSpc>
                <a:spcPct val="100000"/>
              </a:lnSpc>
              <a:spcBef>
                <a:spcPts val="340"/>
              </a:spcBef>
              <a:spcAft>
                <a:spcPts val="0"/>
              </a:spcAft>
              <a:buClr>
                <a:schemeClr val="dk1"/>
              </a:buClr>
              <a:buSzPct val="100000"/>
              <a:buNone/>
            </a:pPr>
            <a:r>
              <a:rPr lang="en-IN" sz="2000" dirty="0">
                <a:latin typeface="Times New Roman"/>
                <a:ea typeface="Times New Roman"/>
                <a:cs typeface="Times New Roman"/>
                <a:sym typeface="Times New Roman"/>
              </a:rPr>
              <a:t>                    Responds in natural, speech-based form.</a:t>
            </a:r>
            <a:endParaRPr dirty="0"/>
          </a:p>
          <a:p>
            <a:pPr marL="0" lvl="0" indent="0" algn="l" rtl="0">
              <a:lnSpc>
                <a:spcPct val="100000"/>
              </a:lnSpc>
              <a:spcBef>
                <a:spcPts val="340"/>
              </a:spcBef>
              <a:spcAft>
                <a:spcPts val="0"/>
              </a:spcAft>
              <a:buClr>
                <a:schemeClr val="dk1"/>
              </a:buClr>
              <a:buSzPct val="100000"/>
              <a:buNone/>
            </a:pPr>
            <a:endParaRPr sz="2000" dirty="0">
              <a:latin typeface="Times New Roman"/>
              <a:ea typeface="Times New Roman"/>
              <a:cs typeface="Times New Roman"/>
              <a:sym typeface="Times New Roman"/>
            </a:endParaRPr>
          </a:p>
          <a:p>
            <a:pPr marL="342900" lvl="0" indent="-342900" algn="l" rtl="0">
              <a:lnSpc>
                <a:spcPct val="100000"/>
              </a:lnSpc>
              <a:spcBef>
                <a:spcPts val="340"/>
              </a:spcBef>
              <a:spcAft>
                <a:spcPts val="0"/>
              </a:spcAft>
              <a:buClr>
                <a:schemeClr val="dk1"/>
              </a:buClr>
              <a:buSzPct val="100000"/>
              <a:buChar char="•"/>
            </a:pPr>
            <a:r>
              <a:rPr lang="en-IN" sz="2000" dirty="0">
                <a:latin typeface="Times New Roman"/>
                <a:ea typeface="Times New Roman"/>
                <a:cs typeface="Times New Roman"/>
                <a:sym typeface="Times New Roman"/>
              </a:rPr>
              <a:t> Goal: To create a system that mimics real doctor–patient conversations using AI.</a:t>
            </a:r>
            <a:endParaRPr dirty="0"/>
          </a:p>
          <a:p>
            <a:pPr marL="0" lvl="0" indent="0" algn="l" rtl="0">
              <a:lnSpc>
                <a:spcPct val="100000"/>
              </a:lnSpc>
              <a:spcBef>
                <a:spcPts val="408"/>
              </a:spcBef>
              <a:spcAft>
                <a:spcPts val="0"/>
              </a:spcAft>
              <a:buClr>
                <a:schemeClr val="dk1"/>
              </a:buClr>
              <a:buSzPct val="100000"/>
              <a:buNone/>
            </a:pPr>
            <a:endParaRPr sz="2400" dirty="0">
              <a:latin typeface="Times New Roman"/>
              <a:ea typeface="Times New Roman"/>
              <a:cs typeface="Times New Roman"/>
              <a:sym typeface="Times New Roman"/>
            </a:endParaRPr>
          </a:p>
          <a:p>
            <a:pPr marL="342900" lvl="0" indent="-245745" algn="l" rtl="0">
              <a:lnSpc>
                <a:spcPct val="100000"/>
              </a:lnSpc>
              <a:spcBef>
                <a:spcPts val="306"/>
              </a:spcBef>
              <a:spcAft>
                <a:spcPts val="0"/>
              </a:spcAft>
              <a:buClr>
                <a:schemeClr val="dk1"/>
              </a:buClr>
              <a:buSzPct val="100000"/>
              <a:buNone/>
            </a:pPr>
            <a:endParaRPr sz="1800" dirty="0">
              <a:latin typeface="Arial"/>
              <a:ea typeface="Arial"/>
              <a:cs typeface="Arial"/>
              <a:sym typeface="Arial"/>
            </a:endParaRPr>
          </a:p>
          <a:p>
            <a:pPr marL="342900" lvl="0" indent="-245745" algn="l" rtl="0">
              <a:lnSpc>
                <a:spcPct val="100000"/>
              </a:lnSpc>
              <a:spcBef>
                <a:spcPts val="306"/>
              </a:spcBef>
              <a:spcAft>
                <a:spcPts val="0"/>
              </a:spcAft>
              <a:buClr>
                <a:schemeClr val="dk1"/>
              </a:buClr>
              <a:buSzPct val="100000"/>
              <a:buNone/>
            </a:pPr>
            <a:endParaRPr sz="1800" dirty="0">
              <a:latin typeface="Arial"/>
              <a:ea typeface="Arial"/>
              <a:cs typeface="Arial"/>
              <a:sym typeface="Arial"/>
            </a:endParaRPr>
          </a:p>
        </p:txBody>
      </p:sp>
      <p:sp>
        <p:nvSpPr>
          <p:cNvPr id="101" name="Google Shape;101;p29"/>
          <p:cNvSpPr/>
          <p:nvPr/>
        </p:nvSpPr>
        <p:spPr>
          <a:xfrm>
            <a:off x="470699" y="5418774"/>
            <a:ext cx="7593438" cy="646331"/>
          </a:xfrm>
          <a:prstGeom prst="rect">
            <a:avLst/>
          </a:prstGeom>
          <a:noFill/>
          <a:ln>
            <a:noFill/>
          </a:ln>
        </p:spPr>
        <p:txBody>
          <a:bodyPr spcFirstLastPara="1" wrap="square" lIns="91425" tIns="45700" rIns="91425" bIns="45700" anchor="ctr" anchorCtr="0">
            <a:spAutoFit/>
          </a:bodyPr>
          <a:lstStyle/>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2" name="Google Shape;102;p29" descr="Sailing in a storm - how difficult is sailing"/>
          <p:cNvSpPr/>
          <p:nvPr/>
        </p:nvSpPr>
        <p:spPr>
          <a:xfrm>
            <a:off x="9173411" y="1677055"/>
            <a:ext cx="1660051" cy="360033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29" descr="Sailing in a storm - how difficult is sailing"/>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29" descr="Sailing in a storm - how difficult is sailing"/>
          <p:cNvSpPr/>
          <p:nvPr/>
        </p:nvSpPr>
        <p:spPr>
          <a:xfrm>
            <a:off x="6096000" y="34290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9" descr="Sailing in a storm - how difficult is sailing"/>
          <p:cNvSpPr/>
          <p:nvPr/>
        </p:nvSpPr>
        <p:spPr>
          <a:xfrm>
            <a:off x="6248400" y="35814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29" descr="Sailing in a storm - how difficult is sailing"/>
          <p:cNvSpPr/>
          <p:nvPr/>
        </p:nvSpPr>
        <p:spPr>
          <a:xfrm>
            <a:off x="6400800" y="37338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29" descr="Sailing in a storm - how difficult is sailing"/>
          <p:cNvSpPr/>
          <p:nvPr/>
        </p:nvSpPr>
        <p:spPr>
          <a:xfrm>
            <a:off x="6553200" y="38862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8" name="Google Shape;108;p29"/>
          <p:cNvPicPr preferRelativeResize="0"/>
          <p:nvPr/>
        </p:nvPicPr>
        <p:blipFill rotWithShape="1">
          <a:blip r:embed="rId3">
            <a:alphaModFix/>
          </a:blip>
          <a:srcRect/>
          <a:stretch/>
        </p:blipFill>
        <p:spPr>
          <a:xfrm>
            <a:off x="249283" y="1658869"/>
            <a:ext cx="3995859" cy="333404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7030A0"/>
                </a:solidFill>
              </a:rPr>
              <a:t>Objectives and Significance</a:t>
            </a:r>
          </a:p>
        </p:txBody>
      </p:sp>
      <p:sp>
        <p:nvSpPr>
          <p:cNvPr id="3" name="Text Placeholder 2"/>
          <p:cNvSpPr>
            <a:spLocks noGrp="1"/>
          </p:cNvSpPr>
          <p:nvPr>
            <p:ph type="body" idx="1"/>
          </p:nvPr>
        </p:nvSpPr>
        <p:spPr>
          <a:xfrm>
            <a:off x="609600" y="1600206"/>
            <a:ext cx="10972800" cy="4525963"/>
          </a:xfrm>
        </p:spPr>
        <p:txBody>
          <a:bodyPr>
            <a:normAutofit/>
          </a:bodyPr>
          <a:lstStyle/>
          <a:p>
            <a:pPr marL="114300" indent="0">
              <a:buNone/>
            </a:pPr>
            <a:r>
              <a:rPr lang="en-GB" sz="1800" b="1" dirty="0">
                <a:latin typeface="Times New Roman" panose="02020603050405020304" pitchFamily="18" charset="0"/>
                <a:cs typeface="Times New Roman" panose="02020603050405020304" pitchFamily="18" charset="0"/>
              </a:rPr>
              <a:t>Objectives</a:t>
            </a:r>
          </a:p>
          <a:p>
            <a:pPr marL="114300" indent="0">
              <a:buNone/>
            </a:pPr>
            <a:r>
              <a:rPr lang="en-GB" sz="1800" dirty="0">
                <a:latin typeface="Times New Roman" panose="02020603050405020304" pitchFamily="18" charset="0"/>
                <a:cs typeface="Times New Roman" panose="02020603050405020304" pitchFamily="18" charset="0"/>
              </a:rPr>
              <a:t>• To develop an </a:t>
            </a:r>
            <a:r>
              <a:rPr lang="en-GB" sz="1800" b="1" dirty="0">
                <a:latin typeface="Times New Roman" panose="02020603050405020304" pitchFamily="18" charset="0"/>
                <a:cs typeface="Times New Roman" panose="02020603050405020304" pitchFamily="18" charset="0"/>
              </a:rPr>
              <a:t>AI-powered multimodal medical </a:t>
            </a:r>
            <a:r>
              <a:rPr lang="en-GB" sz="1800" b="1" dirty="0" err="1">
                <a:latin typeface="Times New Roman" panose="02020603050405020304" pitchFamily="18" charset="0"/>
                <a:cs typeface="Times New Roman" panose="02020603050405020304" pitchFamily="18" charset="0"/>
              </a:rPr>
              <a:t>chatbot</a:t>
            </a:r>
            <a:r>
              <a:rPr lang="en-GB" sz="1800" dirty="0">
                <a:latin typeface="Times New Roman" panose="02020603050405020304" pitchFamily="18" charset="0"/>
                <a:cs typeface="Times New Roman" panose="02020603050405020304" pitchFamily="18" charset="0"/>
              </a:rPr>
              <a:t> capable of understanding </a:t>
            </a:r>
            <a:r>
              <a:rPr lang="en-GB" sz="1800" b="1" dirty="0">
                <a:latin typeface="Times New Roman" panose="02020603050405020304" pitchFamily="18" charset="0"/>
                <a:cs typeface="Times New Roman" panose="02020603050405020304" pitchFamily="18" charset="0"/>
              </a:rPr>
              <a:t>voice, image, and text inputs</a:t>
            </a:r>
            <a:r>
              <a:rPr lang="en-GB" sz="1800" dirty="0">
                <a:latin typeface="Times New Roman" panose="02020603050405020304" pitchFamily="18" charset="0"/>
                <a:cs typeface="Times New Roman" panose="02020603050405020304" pitchFamily="18" charset="0"/>
              </a:rPr>
              <a:t> for interactive healthcare assistance.</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To provide </a:t>
            </a:r>
            <a:r>
              <a:rPr lang="en-GB" sz="1800" b="1" dirty="0">
                <a:latin typeface="Times New Roman" panose="02020603050405020304" pitchFamily="18" charset="0"/>
                <a:cs typeface="Times New Roman" panose="02020603050405020304" pitchFamily="18" charset="0"/>
              </a:rPr>
              <a:t>accurate symptom-based disease predictions</a:t>
            </a:r>
            <a:r>
              <a:rPr lang="en-GB" sz="1800" dirty="0">
                <a:latin typeface="Times New Roman" panose="02020603050405020304" pitchFamily="18" charset="0"/>
                <a:cs typeface="Times New Roman" panose="02020603050405020304" pitchFamily="18" charset="0"/>
              </a:rPr>
              <a:t> using advanced </a:t>
            </a:r>
            <a:r>
              <a:rPr lang="en-GB" sz="1800" b="1" dirty="0">
                <a:latin typeface="Times New Roman" panose="02020603050405020304" pitchFamily="18" charset="0"/>
                <a:cs typeface="Times New Roman" panose="02020603050405020304" pitchFamily="18" charset="0"/>
              </a:rPr>
              <a:t>Large Language Models (LLMs)</a:t>
            </a:r>
            <a:r>
              <a:rPr lang="en-GB" sz="1800" dirty="0">
                <a:latin typeface="Times New Roman" panose="02020603050405020304" pitchFamily="18" charset="0"/>
                <a:cs typeface="Times New Roman" panose="02020603050405020304" pitchFamily="18" charset="0"/>
              </a:rPr>
              <a:t>.</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To ensure </a:t>
            </a:r>
            <a:r>
              <a:rPr lang="en-GB" sz="1800" b="1" dirty="0">
                <a:latin typeface="Times New Roman" panose="02020603050405020304" pitchFamily="18" charset="0"/>
                <a:cs typeface="Times New Roman" panose="02020603050405020304" pitchFamily="18" charset="0"/>
              </a:rPr>
              <a:t>real-time medical guidance</a:t>
            </a:r>
            <a:r>
              <a:rPr lang="en-GB" sz="1800" dirty="0">
                <a:latin typeface="Times New Roman" panose="02020603050405020304" pitchFamily="18" charset="0"/>
                <a:cs typeface="Times New Roman" panose="02020603050405020304" pitchFamily="18" charset="0"/>
              </a:rPr>
              <a:t> and basic health recommendations through natural language conversation.</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To integrate </a:t>
            </a:r>
            <a:r>
              <a:rPr lang="en-GB" sz="1800" b="1" dirty="0">
                <a:latin typeface="Times New Roman" panose="02020603050405020304" pitchFamily="18" charset="0"/>
                <a:cs typeface="Times New Roman" panose="02020603050405020304" pitchFamily="18" charset="0"/>
              </a:rPr>
              <a:t>speech recognition</a:t>
            </a:r>
            <a:r>
              <a:rPr lang="en-GB" sz="1800" dirty="0">
                <a:latin typeface="Times New Roman" panose="02020603050405020304" pitchFamily="18" charset="0"/>
                <a:cs typeface="Times New Roman" panose="02020603050405020304" pitchFamily="18" charset="0"/>
              </a:rPr>
              <a:t> and </a:t>
            </a:r>
            <a:r>
              <a:rPr lang="en-GB" sz="1800" b="1" dirty="0">
                <a:latin typeface="Times New Roman" panose="02020603050405020304" pitchFamily="18" charset="0"/>
                <a:cs typeface="Times New Roman" panose="02020603050405020304" pitchFamily="18" charset="0"/>
              </a:rPr>
              <a:t>text-to-speech</a:t>
            </a:r>
            <a:r>
              <a:rPr lang="en-GB" sz="1800" dirty="0">
                <a:latin typeface="Times New Roman" panose="02020603050405020304" pitchFamily="18" charset="0"/>
                <a:cs typeface="Times New Roman" panose="02020603050405020304" pitchFamily="18" charset="0"/>
              </a:rPr>
              <a:t> for hands-free interaction between patient and AI doctor.</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To enhance the </a:t>
            </a:r>
            <a:r>
              <a:rPr lang="en-GB" sz="1800" b="1" dirty="0">
                <a:latin typeface="Times New Roman" panose="02020603050405020304" pitchFamily="18" charset="0"/>
                <a:cs typeface="Times New Roman" panose="02020603050405020304" pitchFamily="18" charset="0"/>
              </a:rPr>
              <a:t>accessibility of healthcare information</a:t>
            </a:r>
            <a:r>
              <a:rPr lang="en-GB" sz="1800" dirty="0">
                <a:latin typeface="Times New Roman" panose="02020603050405020304" pitchFamily="18" charset="0"/>
                <a:cs typeface="Times New Roman" panose="02020603050405020304" pitchFamily="18" charset="0"/>
              </a:rPr>
              <a:t> for users in remote or underserved areas.</a:t>
            </a:r>
          </a:p>
        </p:txBody>
      </p:sp>
      <p:sp>
        <p:nvSpPr>
          <p:cNvPr id="4" name="Rectangle 3"/>
          <p:cNvSpPr/>
          <p:nvPr/>
        </p:nvSpPr>
        <p:spPr>
          <a:xfrm>
            <a:off x="609600" y="4106408"/>
            <a:ext cx="10972800" cy="1754326"/>
          </a:xfrm>
          <a:prstGeom prst="rect">
            <a:avLst/>
          </a:prstGeom>
        </p:spPr>
        <p:txBody>
          <a:bodyPr wrap="square">
            <a:spAutoFit/>
          </a:bodyPr>
          <a:lstStyle/>
          <a:p>
            <a:r>
              <a:rPr lang="en-GB" sz="1800" b="1" dirty="0">
                <a:latin typeface="Times New Roman" panose="02020603050405020304" pitchFamily="18" charset="0"/>
                <a:ea typeface="Calibri" panose="020F0502020204030204" pitchFamily="34" charset="0"/>
                <a:cs typeface="Times New Roman" panose="02020603050405020304" pitchFamily="18" charset="0"/>
              </a:rPr>
              <a:t>Significance</a:t>
            </a:r>
          </a:p>
          <a:p>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b="1" dirty="0">
                <a:latin typeface="Times New Roman" panose="02020603050405020304" pitchFamily="18" charset="0"/>
                <a:ea typeface="Calibri" panose="020F0502020204030204" pitchFamily="34" charset="0"/>
                <a:cs typeface="Times New Roman" panose="02020603050405020304" pitchFamily="18" charset="0"/>
              </a:rPr>
              <a:t>Bridges the gap</a:t>
            </a:r>
            <a:r>
              <a:rPr lang="en-GB" sz="1800" dirty="0">
                <a:latin typeface="Times New Roman" panose="02020603050405020304" pitchFamily="18" charset="0"/>
                <a:ea typeface="Calibri" panose="020F0502020204030204" pitchFamily="34" charset="0"/>
                <a:cs typeface="Times New Roman" panose="02020603050405020304" pitchFamily="18" charset="0"/>
              </a:rPr>
              <a:t> between patients and healthcare professionals by offering instant, reliable medical support.</a:t>
            </a:r>
            <a:br>
              <a:rPr lang="en-GB" sz="1800" dirty="0">
                <a:latin typeface="Times New Roman" panose="02020603050405020304" pitchFamily="18" charset="0"/>
                <a:ea typeface="Calibri" panose="020F0502020204030204" pitchFamily="34" charset="0"/>
                <a:cs typeface="Times New Roman" panose="02020603050405020304" pitchFamily="18" charset="0"/>
              </a:rPr>
            </a:b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b="1" dirty="0">
                <a:latin typeface="Times New Roman" panose="02020603050405020304" pitchFamily="18" charset="0"/>
                <a:ea typeface="Calibri" panose="020F0502020204030204" pitchFamily="34" charset="0"/>
                <a:cs typeface="Times New Roman" panose="02020603050405020304" pitchFamily="18" charset="0"/>
              </a:rPr>
              <a:t>Reduces the workload</a:t>
            </a:r>
            <a:r>
              <a:rPr lang="en-GB" sz="1800" dirty="0">
                <a:latin typeface="Times New Roman" panose="02020603050405020304" pitchFamily="18" charset="0"/>
                <a:ea typeface="Calibri" panose="020F0502020204030204" pitchFamily="34" charset="0"/>
                <a:cs typeface="Times New Roman" panose="02020603050405020304" pitchFamily="18" charset="0"/>
              </a:rPr>
              <a:t> of doctors by handling preliminary health inquiries.</a:t>
            </a:r>
            <a:br>
              <a:rPr lang="en-GB" sz="1800" dirty="0">
                <a:latin typeface="Times New Roman" panose="02020603050405020304" pitchFamily="18" charset="0"/>
                <a:ea typeface="Calibri" panose="020F0502020204030204" pitchFamily="34" charset="0"/>
                <a:cs typeface="Times New Roman" panose="02020603050405020304" pitchFamily="18" charset="0"/>
              </a:rPr>
            </a:b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b="1" dirty="0">
                <a:latin typeface="Times New Roman" panose="02020603050405020304" pitchFamily="18" charset="0"/>
                <a:ea typeface="Calibri" panose="020F0502020204030204" pitchFamily="34" charset="0"/>
                <a:cs typeface="Times New Roman" panose="02020603050405020304" pitchFamily="18" charset="0"/>
              </a:rPr>
              <a:t>Improves accessibility</a:t>
            </a:r>
            <a:r>
              <a:rPr lang="en-GB" sz="1800" dirty="0">
                <a:latin typeface="Times New Roman" panose="02020603050405020304" pitchFamily="18" charset="0"/>
                <a:ea typeface="Calibri" panose="020F0502020204030204" pitchFamily="34" charset="0"/>
                <a:cs typeface="Times New Roman" panose="02020603050405020304" pitchFamily="18" charset="0"/>
              </a:rPr>
              <a:t> of medical knowledge through voice and image-based interaction.</a:t>
            </a:r>
            <a:br>
              <a:rPr lang="en-GB" sz="1800" dirty="0">
                <a:latin typeface="Times New Roman" panose="02020603050405020304" pitchFamily="18" charset="0"/>
                <a:ea typeface="Calibri" panose="020F0502020204030204" pitchFamily="34" charset="0"/>
                <a:cs typeface="Times New Roman" panose="02020603050405020304" pitchFamily="18" charset="0"/>
              </a:rPr>
            </a:b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b="1" dirty="0">
                <a:latin typeface="Times New Roman" panose="02020603050405020304" pitchFamily="18" charset="0"/>
                <a:ea typeface="Calibri" panose="020F0502020204030204" pitchFamily="34" charset="0"/>
                <a:cs typeface="Times New Roman" panose="02020603050405020304" pitchFamily="18" charset="0"/>
              </a:rPr>
              <a:t>Promotes early disease detection</a:t>
            </a:r>
            <a:r>
              <a:rPr lang="en-GB" sz="1800" dirty="0">
                <a:latin typeface="Times New Roman" panose="02020603050405020304" pitchFamily="18" charset="0"/>
                <a:ea typeface="Calibri" panose="020F0502020204030204" pitchFamily="34" charset="0"/>
                <a:cs typeface="Times New Roman" panose="02020603050405020304" pitchFamily="18" charset="0"/>
              </a:rPr>
              <a:t> using AI-driven analysis of symptoms and medical images.</a:t>
            </a:r>
            <a:br>
              <a:rPr lang="en-GB" sz="1800" dirty="0">
                <a:latin typeface="Times New Roman" panose="02020603050405020304" pitchFamily="18" charset="0"/>
                <a:ea typeface="Calibri" panose="020F0502020204030204" pitchFamily="34" charset="0"/>
                <a:cs typeface="Times New Roman" panose="02020603050405020304" pitchFamily="18" charset="0"/>
              </a:rPr>
            </a:br>
            <a:r>
              <a:rPr lang="en-GB" sz="1800" dirty="0">
                <a:latin typeface="Times New Roman" panose="02020603050405020304" pitchFamily="18" charset="0"/>
                <a:ea typeface="Calibri" panose="020F0502020204030204" pitchFamily="34" charset="0"/>
                <a:cs typeface="Times New Roman" panose="02020603050405020304" pitchFamily="18" charset="0"/>
              </a:rPr>
              <a:t>• </a:t>
            </a:r>
            <a:r>
              <a:rPr lang="en-GB" sz="1800" b="1" dirty="0">
                <a:latin typeface="Times New Roman" panose="02020603050405020304" pitchFamily="18" charset="0"/>
                <a:ea typeface="Calibri" panose="020F0502020204030204" pitchFamily="34" charset="0"/>
                <a:cs typeface="Times New Roman" panose="02020603050405020304" pitchFamily="18" charset="0"/>
              </a:rPr>
              <a:t>Supports personalized healthcare</a:t>
            </a:r>
            <a:r>
              <a:rPr lang="en-GB" sz="1800" dirty="0">
                <a:latin typeface="Times New Roman" panose="02020603050405020304" pitchFamily="18" charset="0"/>
                <a:ea typeface="Calibri" panose="020F0502020204030204" pitchFamily="34" charset="0"/>
                <a:cs typeface="Times New Roman" panose="02020603050405020304" pitchFamily="18" charset="0"/>
              </a:rPr>
              <a:t>, making medical assistance more adaptive, intelligent, and user-friendly</a:t>
            </a:r>
            <a:r>
              <a:rPr lang="en-GB"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8323208"/>
      </p:ext>
    </p:extLst>
  </p:cSld>
  <p:clrMapOvr>
    <a:masterClrMapping/>
  </p:clrMapOvr>
  <p:transition>
    <p:cut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7030A0"/>
                </a:solidFill>
              </a:rPr>
              <a:t>Social Relevance</a:t>
            </a:r>
          </a:p>
        </p:txBody>
      </p:sp>
      <p:sp>
        <p:nvSpPr>
          <p:cNvPr id="3" name="Text Placeholder 2"/>
          <p:cNvSpPr>
            <a:spLocks noGrp="1"/>
          </p:cNvSpPr>
          <p:nvPr>
            <p:ph type="body" idx="1"/>
          </p:nvPr>
        </p:nvSpPr>
        <p:spPr/>
        <p:txBody>
          <a:bodyPr>
            <a:normAutofit/>
          </a:bodyPr>
          <a:lstStyle/>
          <a:p>
            <a:pPr marL="114300" indent="0">
              <a:buNone/>
            </a:pPr>
            <a:r>
              <a:rPr lang="en-GB" sz="2000" b="1" dirty="0">
                <a:latin typeface="Times New Roman" panose="02020603050405020304" pitchFamily="18" charset="0"/>
                <a:cs typeface="Times New Roman" panose="02020603050405020304" pitchFamily="18" charset="0"/>
              </a:rPr>
              <a:t>• Social Relevance </a:t>
            </a:r>
            <a:r>
              <a:rPr lang="en-GB" sz="2000" b="1" dirty="0" smtClean="0">
                <a:latin typeface="Times New Roman" panose="02020603050405020304" pitchFamily="18" charset="0"/>
                <a:cs typeface="Times New Roman" panose="02020603050405020304" pitchFamily="18" charset="0"/>
              </a:rPr>
              <a:t>:</a:t>
            </a:r>
            <a:endParaRPr lang="en-GB" sz="2000" b="1" dirty="0">
              <a:latin typeface="Times New Roman" panose="02020603050405020304" pitchFamily="18" charset="0"/>
              <a:cs typeface="Times New Roman" panose="02020603050405020304" pitchFamily="18" charset="0"/>
            </a:endParaRPr>
          </a:p>
          <a:p>
            <a:pPr marL="114300" indent="0">
              <a:buNone/>
            </a:pPr>
            <a:r>
              <a:rPr lang="en-GB" sz="2000" dirty="0">
                <a:latin typeface="Times New Roman" panose="02020603050405020304" pitchFamily="18" charset="0"/>
                <a:cs typeface="Times New Roman" panose="02020603050405020304" pitchFamily="18" charset="0"/>
              </a:rPr>
              <a:t>This project provides instant and reliable medical guidance, especially for people in remote or underserved areas, improving access to healthcare and promoting early disease detection. It helps reduce the burden on healthcare systems and supports timely, informed health decisions for individuals and families</a:t>
            </a:r>
            <a:r>
              <a:rPr lang="en-GB" sz="2000" dirty="0" smtClean="0">
                <a:latin typeface="Times New Roman" panose="02020603050405020304" pitchFamily="18" charset="0"/>
                <a:cs typeface="Times New Roman" panose="02020603050405020304" pitchFamily="18" charset="0"/>
              </a:rPr>
              <a:t>.</a:t>
            </a:r>
          </a:p>
          <a:p>
            <a:pPr marL="114300" indent="0">
              <a:buNone/>
            </a:pPr>
            <a:r>
              <a:rPr lang="en-GB" sz="2000" b="1" dirty="0">
                <a:latin typeface="Times New Roman" panose="02020603050405020304" pitchFamily="18" charset="0"/>
                <a:cs typeface="Times New Roman" panose="02020603050405020304" pitchFamily="18" charset="0"/>
              </a:rPr>
              <a:t>• Link to UN SDGs:</a:t>
            </a:r>
          </a:p>
          <a:p>
            <a:pPr marL="114300" indent="0">
              <a:buNone/>
            </a:pPr>
            <a:r>
              <a:rPr lang="en-GB" sz="2000" b="1" dirty="0">
                <a:latin typeface="Times New Roman" panose="02020603050405020304" pitchFamily="18" charset="0"/>
                <a:cs typeface="Times New Roman" panose="02020603050405020304" pitchFamily="18" charset="0"/>
              </a:rPr>
              <a:t>SDG 3: Good Health and Well-Being</a:t>
            </a:r>
            <a:r>
              <a:rPr lang="en-GB" sz="2000" dirty="0">
                <a:latin typeface="Times New Roman" panose="02020603050405020304" pitchFamily="18" charset="0"/>
                <a:cs typeface="Times New Roman" panose="02020603050405020304" pitchFamily="18" charset="0"/>
              </a:rPr>
              <a:t> – Ensures healthy lives and promotes well-being through accessible AI-driven </a:t>
            </a:r>
            <a:r>
              <a:rPr lang="en-GB" sz="2000" dirty="0" smtClean="0">
                <a:latin typeface="Times New Roman" panose="02020603050405020304" pitchFamily="18" charset="0"/>
                <a:cs typeface="Times New Roman" panose="02020603050405020304" pitchFamily="18" charset="0"/>
              </a:rPr>
              <a:t>healthcare</a:t>
            </a:r>
          </a:p>
          <a:p>
            <a:pPr marL="114300" indent="0">
              <a:buNone/>
            </a:pPr>
            <a:r>
              <a:rPr lang="en-GB" sz="2000" b="1" dirty="0">
                <a:latin typeface="Times New Roman" panose="02020603050405020304" pitchFamily="18" charset="0"/>
                <a:cs typeface="Times New Roman" panose="02020603050405020304" pitchFamily="18" charset="0"/>
              </a:rPr>
              <a:t>• Real-World Impact:</a:t>
            </a:r>
          </a:p>
          <a:p>
            <a:pPr marL="114300" indent="0">
              <a:buNone/>
            </a:pPr>
            <a:r>
              <a:rPr lang="en-GB" sz="2000" dirty="0">
                <a:latin typeface="Times New Roman" panose="02020603050405020304" pitchFamily="18" charset="0"/>
                <a:cs typeface="Times New Roman" panose="02020603050405020304" pitchFamily="18" charset="0"/>
              </a:rPr>
              <a:t>Solves the problem of limited medical access and delayed diagnosis by providing fast, reliable, and intelligent AI-based medical assistance. It empowers users with accurate health information, supports preventive care, and contributes to a more equitable and efficient healthcare system</a:t>
            </a:r>
          </a:p>
          <a:p>
            <a:pPr marL="114300" indent="0">
              <a:buNone/>
            </a:pPr>
            <a:endParaRPr lang="en-GB" sz="2000" dirty="0"/>
          </a:p>
          <a:p>
            <a:pPr marL="114300" indent="0">
              <a:buNone/>
            </a:pPr>
            <a:endParaRPr lang="en-GB" sz="2000" dirty="0"/>
          </a:p>
          <a:p>
            <a:pPr marL="114300" indent="0">
              <a:buNone/>
            </a:pPr>
            <a:endParaRPr lang="en-IN" sz="2000" dirty="0"/>
          </a:p>
        </p:txBody>
      </p:sp>
    </p:spTree>
    <p:extLst>
      <p:ext uri="{BB962C8B-B14F-4D97-AF65-F5344CB8AC3E}">
        <p14:creationId xmlns:p14="http://schemas.microsoft.com/office/powerpoint/2010/main" val="1999172050"/>
      </p:ext>
    </p:extLst>
  </p:cSld>
  <p:clrMapOvr>
    <a:masterClrMapping/>
  </p:clrMapOvr>
  <p:transition>
    <p:cut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p:nvPr/>
        </p:nvSpPr>
        <p:spPr>
          <a:xfrm>
            <a:off x="934976" y="266733"/>
            <a:ext cx="9891031" cy="719022"/>
          </a:xfrm>
          <a:prstGeom prst="rect">
            <a:avLst/>
          </a:prstGeom>
          <a:noFill/>
          <a:ln>
            <a:noFill/>
          </a:ln>
        </p:spPr>
        <p:txBody>
          <a:bodyPr spcFirstLastPara="1" wrap="square" lIns="91425" tIns="45700" rIns="91425" bIns="45700" anchor="t" anchorCtr="0">
            <a:normAutofit fontScale="97500"/>
          </a:bodyPr>
          <a:lstStyle/>
          <a:p>
            <a:pPr marL="0" marR="0" lvl="0" indent="0" algn="ctr" rtl="0">
              <a:lnSpc>
                <a:spcPct val="90000"/>
              </a:lnSpc>
              <a:spcBef>
                <a:spcPts val="0"/>
              </a:spcBef>
              <a:spcAft>
                <a:spcPts val="0"/>
              </a:spcAft>
              <a:buClr>
                <a:srgbClr val="54045C"/>
              </a:buClr>
              <a:buSzPct val="100000"/>
              <a:buFont typeface="Calibri"/>
              <a:buNone/>
            </a:pPr>
            <a:r>
              <a:rPr lang="en-IN" sz="4400" b="1" i="0" u="none" strike="noStrike" cap="none">
                <a:solidFill>
                  <a:srgbClr val="54045C"/>
                </a:solidFill>
                <a:latin typeface="Calibri"/>
                <a:ea typeface="Calibri"/>
                <a:cs typeface="Calibri"/>
                <a:sym typeface="Calibri"/>
              </a:rPr>
              <a:t>Abstract</a:t>
            </a:r>
            <a:endParaRPr sz="1400" b="0" i="0" u="none" strike="noStrike" cap="none">
              <a:solidFill>
                <a:srgbClr val="000000"/>
              </a:solidFill>
              <a:latin typeface="Arial"/>
              <a:ea typeface="Arial"/>
              <a:cs typeface="Arial"/>
              <a:sym typeface="Arial"/>
            </a:endParaRPr>
          </a:p>
        </p:txBody>
      </p:sp>
      <p:sp>
        <p:nvSpPr>
          <p:cNvPr id="114" name="Google Shape;114;p4"/>
          <p:cNvSpPr txBox="1">
            <a:spLocks noGrp="1"/>
          </p:cNvSpPr>
          <p:nvPr>
            <p:ph type="body" idx="1"/>
          </p:nvPr>
        </p:nvSpPr>
        <p:spPr>
          <a:xfrm>
            <a:off x="401129" y="1123501"/>
            <a:ext cx="7181357" cy="5283913"/>
          </a:xfrm>
          <a:prstGeom prst="rect">
            <a:avLst/>
          </a:prstGeom>
          <a:noFill/>
          <a:ln>
            <a:noFill/>
          </a:ln>
        </p:spPr>
        <p:txBody>
          <a:bodyPr spcFirstLastPara="1" wrap="square" lIns="91425" tIns="45700" rIns="91425" bIns="45700" anchor="t" anchorCtr="0">
            <a:normAutofit/>
          </a:bodyPr>
          <a:lstStyle/>
          <a:p>
            <a:pPr marL="342900" lvl="0" indent="-342900" algn="just" rtl="0">
              <a:lnSpc>
                <a:spcPct val="100000"/>
              </a:lnSpc>
              <a:spcBef>
                <a:spcPts val="0"/>
              </a:spcBef>
              <a:spcAft>
                <a:spcPts val="0"/>
              </a:spcAft>
              <a:buClr>
                <a:schemeClr val="dk1"/>
              </a:buClr>
              <a:buSzPts val="1800"/>
              <a:buFont typeface="Noto Sans Symbols"/>
              <a:buChar char="❖"/>
            </a:pPr>
            <a:r>
              <a:rPr lang="en-IN" sz="1800">
                <a:latin typeface="Times New Roman"/>
                <a:ea typeface="Times New Roman"/>
                <a:cs typeface="Times New Roman"/>
                <a:sym typeface="Times New Roman"/>
              </a:rPr>
              <a:t>Intelligent Healthcare Assistant is an intelligent medical chatbot powered by a Multimodal LLM.</a:t>
            </a:r>
            <a:endParaRPr/>
          </a:p>
          <a:p>
            <a:pPr marL="342900" lvl="0" indent="-342900" algn="just" rtl="0">
              <a:lnSpc>
                <a:spcPct val="100000"/>
              </a:lnSpc>
              <a:spcBef>
                <a:spcPts val="360"/>
              </a:spcBef>
              <a:spcAft>
                <a:spcPts val="0"/>
              </a:spcAft>
              <a:buClr>
                <a:schemeClr val="dk1"/>
              </a:buClr>
              <a:buSzPts val="1800"/>
              <a:buFont typeface="Noto Sans Symbols"/>
              <a:buChar char="❖"/>
            </a:pPr>
            <a:r>
              <a:rPr lang="en-IN" sz="1800">
                <a:latin typeface="Times New Roman"/>
                <a:ea typeface="Times New Roman"/>
                <a:cs typeface="Times New Roman"/>
                <a:sym typeface="Times New Roman"/>
              </a:rPr>
              <a:t>Supports real-time diagnosis using voice input and medical image analysis.</a:t>
            </a:r>
            <a:endParaRPr/>
          </a:p>
          <a:p>
            <a:pPr marL="342900" lvl="0" indent="-342900" algn="just" rtl="0">
              <a:lnSpc>
                <a:spcPct val="100000"/>
              </a:lnSpc>
              <a:spcBef>
                <a:spcPts val="360"/>
              </a:spcBef>
              <a:spcAft>
                <a:spcPts val="0"/>
              </a:spcAft>
              <a:buClr>
                <a:schemeClr val="dk1"/>
              </a:buClr>
              <a:buSzPts val="1800"/>
              <a:buFont typeface="Noto Sans Symbols"/>
              <a:buChar char="❖"/>
            </a:pPr>
            <a:r>
              <a:rPr lang="en-IN" sz="1800">
                <a:latin typeface="Times New Roman"/>
                <a:ea typeface="Times New Roman"/>
                <a:cs typeface="Times New Roman"/>
                <a:sym typeface="Times New Roman"/>
              </a:rPr>
              <a:t>Built with advanced models like Groq inference, Meta’s LLaMA 3 Vision, and OpenAI Whisper.</a:t>
            </a:r>
            <a:endParaRPr/>
          </a:p>
          <a:p>
            <a:pPr marL="342900" lvl="0" indent="-342900" algn="just" rtl="0">
              <a:lnSpc>
                <a:spcPct val="100000"/>
              </a:lnSpc>
              <a:spcBef>
                <a:spcPts val="360"/>
              </a:spcBef>
              <a:spcAft>
                <a:spcPts val="0"/>
              </a:spcAft>
              <a:buClr>
                <a:schemeClr val="dk1"/>
              </a:buClr>
              <a:buSzPts val="1800"/>
              <a:buFont typeface="Noto Sans Symbols"/>
              <a:buChar char="❖"/>
            </a:pPr>
            <a:r>
              <a:rPr lang="en-IN" sz="1800">
                <a:latin typeface="Times New Roman"/>
                <a:ea typeface="Times New Roman"/>
                <a:cs typeface="Times New Roman"/>
                <a:sym typeface="Times New Roman"/>
              </a:rPr>
              <a:t>Allows users to speak symptoms and receive responses through speech + vision-based AI.</a:t>
            </a:r>
            <a:endParaRPr/>
          </a:p>
          <a:p>
            <a:pPr marL="342900" lvl="0" indent="-342900" algn="just" rtl="0">
              <a:lnSpc>
                <a:spcPct val="100000"/>
              </a:lnSpc>
              <a:spcBef>
                <a:spcPts val="360"/>
              </a:spcBef>
              <a:spcAft>
                <a:spcPts val="0"/>
              </a:spcAft>
              <a:buClr>
                <a:schemeClr val="dk1"/>
              </a:buClr>
              <a:buSzPts val="1800"/>
              <a:buFont typeface="Noto Sans Symbols"/>
              <a:buChar char="❖"/>
            </a:pPr>
            <a:r>
              <a:rPr lang="en-IN" sz="1800">
                <a:latin typeface="Times New Roman"/>
                <a:ea typeface="Times New Roman"/>
                <a:cs typeface="Times New Roman"/>
                <a:sym typeface="Times New Roman"/>
              </a:rPr>
              <a:t>Combines STT (speech-to-text), TTS (text-to-speech), and visual recognition.</a:t>
            </a:r>
            <a:endParaRPr/>
          </a:p>
          <a:p>
            <a:pPr marL="342900" lvl="0" indent="-342900" algn="just" rtl="0">
              <a:lnSpc>
                <a:spcPct val="100000"/>
              </a:lnSpc>
              <a:spcBef>
                <a:spcPts val="360"/>
              </a:spcBef>
              <a:spcAft>
                <a:spcPts val="0"/>
              </a:spcAft>
              <a:buClr>
                <a:schemeClr val="dk1"/>
              </a:buClr>
              <a:buSzPts val="1800"/>
              <a:buFont typeface="Noto Sans Symbols"/>
              <a:buChar char="❖"/>
            </a:pPr>
            <a:r>
              <a:rPr lang="en-IN" sz="1800">
                <a:latin typeface="Times New Roman"/>
                <a:ea typeface="Times New Roman"/>
                <a:cs typeface="Times New Roman"/>
                <a:sym typeface="Times New Roman"/>
              </a:rPr>
              <a:t>Developed using Gradio interface for easy and accessible interaction.</a:t>
            </a:r>
            <a:endParaRPr/>
          </a:p>
          <a:p>
            <a:pPr marL="342900" lvl="0" indent="-342900" algn="just" rtl="0">
              <a:lnSpc>
                <a:spcPct val="100000"/>
              </a:lnSpc>
              <a:spcBef>
                <a:spcPts val="360"/>
              </a:spcBef>
              <a:spcAft>
                <a:spcPts val="0"/>
              </a:spcAft>
              <a:buClr>
                <a:schemeClr val="dk1"/>
              </a:buClr>
              <a:buSzPts val="1800"/>
              <a:buFont typeface="Noto Sans Symbols"/>
              <a:buChar char="❖"/>
            </a:pPr>
            <a:r>
              <a:rPr lang="en-IN" sz="1800">
                <a:latin typeface="Times New Roman"/>
                <a:ea typeface="Times New Roman"/>
                <a:cs typeface="Times New Roman"/>
                <a:sym typeface="Times New Roman"/>
              </a:rPr>
              <a:t>Designed for areas with limited access to medical personnel.Supports open-source deployment, with plans for multilingual support and vision model fine-tuning.</a:t>
            </a:r>
            <a:endParaRPr/>
          </a:p>
          <a:p>
            <a:pPr marL="342900" lvl="0" indent="-342900" algn="just" rtl="0">
              <a:lnSpc>
                <a:spcPct val="100000"/>
              </a:lnSpc>
              <a:spcBef>
                <a:spcPts val="360"/>
              </a:spcBef>
              <a:spcAft>
                <a:spcPts val="0"/>
              </a:spcAft>
              <a:buClr>
                <a:schemeClr val="dk1"/>
              </a:buClr>
              <a:buSzPts val="1800"/>
              <a:buFont typeface="Noto Sans Symbols"/>
              <a:buChar char="❖"/>
            </a:pPr>
            <a:r>
              <a:rPr lang="en-IN" sz="1800">
                <a:latin typeface="Times New Roman"/>
                <a:ea typeface="Times New Roman"/>
                <a:cs typeface="Times New Roman"/>
                <a:sym typeface="Times New Roman"/>
              </a:rPr>
              <a:t>Aims to democratize healthcare through real-time multimodal AI assistance.</a:t>
            </a:r>
            <a:endParaRPr/>
          </a:p>
          <a:p>
            <a:pPr marL="342900" lvl="0" indent="-215900" algn="just" rtl="0">
              <a:lnSpc>
                <a:spcPct val="100000"/>
              </a:lnSpc>
              <a:spcBef>
                <a:spcPts val="0"/>
              </a:spcBef>
              <a:spcAft>
                <a:spcPts val="0"/>
              </a:spcAft>
              <a:buClr>
                <a:schemeClr val="dk1"/>
              </a:buClr>
              <a:buSzPts val="2000"/>
              <a:buFont typeface="Noto Sans Symbols"/>
              <a:buNone/>
            </a:pPr>
            <a:endParaRPr sz="2000" b="0" i="0" u="none" strike="noStrike" cap="none">
              <a:solidFill>
                <a:schemeClr val="dk1"/>
              </a:solidFill>
              <a:latin typeface="Times New Roman"/>
              <a:ea typeface="Times New Roman"/>
              <a:cs typeface="Times New Roman"/>
              <a:sym typeface="Times New Roman"/>
            </a:endParaRPr>
          </a:p>
          <a:p>
            <a:pPr marL="742950" lvl="1" indent="-158750" algn="just" rtl="0">
              <a:lnSpc>
                <a:spcPct val="100000"/>
              </a:lnSpc>
              <a:spcBef>
                <a:spcPts val="0"/>
              </a:spcBef>
              <a:spcAft>
                <a:spcPts val="0"/>
              </a:spcAft>
              <a:buClr>
                <a:schemeClr val="dk1"/>
              </a:buClr>
              <a:buSzPts val="2000"/>
              <a:buFont typeface="Noto Sans Symbols"/>
              <a:buNone/>
            </a:pPr>
            <a:endParaRPr sz="2000" b="0" i="0" u="none" strike="noStrike" cap="none">
              <a:solidFill>
                <a:schemeClr val="dk1"/>
              </a:solidFill>
              <a:latin typeface="Arial"/>
              <a:ea typeface="Arial"/>
              <a:cs typeface="Arial"/>
              <a:sym typeface="Arial"/>
            </a:endParaRPr>
          </a:p>
          <a:p>
            <a:pPr marL="342900" lvl="0" indent="-215900" algn="just" rtl="0">
              <a:lnSpc>
                <a:spcPct val="100000"/>
              </a:lnSpc>
              <a:spcBef>
                <a:spcPts val="400"/>
              </a:spcBef>
              <a:spcAft>
                <a:spcPts val="0"/>
              </a:spcAft>
              <a:buClr>
                <a:schemeClr val="dk1"/>
              </a:buClr>
              <a:buSzPts val="2000"/>
              <a:buNone/>
            </a:pPr>
            <a:endParaRPr sz="2000"/>
          </a:p>
          <a:p>
            <a:pPr marL="342900" lvl="0" indent="-215900" algn="just" rtl="0">
              <a:lnSpc>
                <a:spcPct val="100000"/>
              </a:lnSpc>
              <a:spcBef>
                <a:spcPts val="400"/>
              </a:spcBef>
              <a:spcAft>
                <a:spcPts val="0"/>
              </a:spcAft>
              <a:buClr>
                <a:schemeClr val="dk1"/>
              </a:buClr>
              <a:buSzPts val="2000"/>
              <a:buNone/>
            </a:pPr>
            <a:endParaRPr sz="2000"/>
          </a:p>
          <a:p>
            <a:pPr marL="342900" lvl="0" indent="-215900" algn="just" rtl="0">
              <a:lnSpc>
                <a:spcPct val="100000"/>
              </a:lnSpc>
              <a:spcBef>
                <a:spcPts val="400"/>
              </a:spcBef>
              <a:spcAft>
                <a:spcPts val="0"/>
              </a:spcAft>
              <a:buClr>
                <a:schemeClr val="dk1"/>
              </a:buClr>
              <a:buSzPts val="2000"/>
              <a:buNone/>
            </a:pPr>
            <a:endParaRPr sz="2000"/>
          </a:p>
          <a:p>
            <a:pPr marL="0" lvl="0" indent="0" algn="just" rtl="0">
              <a:lnSpc>
                <a:spcPct val="100000"/>
              </a:lnSpc>
              <a:spcBef>
                <a:spcPts val="640"/>
              </a:spcBef>
              <a:spcAft>
                <a:spcPts val="0"/>
              </a:spcAft>
              <a:buClr>
                <a:schemeClr val="dk1"/>
              </a:buClr>
              <a:buSzPts val="3200"/>
              <a:buNone/>
            </a:pPr>
            <a:endParaRPr/>
          </a:p>
        </p:txBody>
      </p:sp>
      <p:sp>
        <p:nvSpPr>
          <p:cNvPr id="115" name="Google Shape;115;p4"/>
          <p:cNvSpPr/>
          <p:nvPr/>
        </p:nvSpPr>
        <p:spPr>
          <a:xfrm>
            <a:off x="1582090" y="6842094"/>
            <a:ext cx="10670877" cy="646331"/>
          </a:xfrm>
          <a:prstGeom prst="rect">
            <a:avLst/>
          </a:prstGeom>
          <a:noFill/>
          <a:ln>
            <a:noFill/>
          </a:ln>
        </p:spPr>
        <p:txBody>
          <a:bodyPr spcFirstLastPara="1" wrap="square" lIns="91425" tIns="45700" rIns="91425" bIns="45700" anchor="ctr" anchorCtr="0">
            <a:spAutoFit/>
          </a:bodyPr>
          <a:lstStyle/>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6" name="Google Shape;116;p4"/>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4"/>
          <p:cNvSpPr/>
          <p:nvPr/>
        </p:nvSpPr>
        <p:spPr>
          <a:xfrm>
            <a:off x="6096000" y="3429000"/>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8" name="Google Shape;118;p4"/>
          <p:cNvPicPr preferRelativeResize="0"/>
          <p:nvPr/>
        </p:nvPicPr>
        <p:blipFill rotWithShape="1">
          <a:blip r:embed="rId3">
            <a:alphaModFix/>
          </a:blip>
          <a:srcRect/>
          <a:stretch/>
        </p:blipFill>
        <p:spPr>
          <a:xfrm>
            <a:off x="7807570" y="1252149"/>
            <a:ext cx="4187482" cy="4037304"/>
          </a:xfrm>
          <a:prstGeom prst="rect">
            <a:avLst/>
          </a:prstGeom>
          <a:noFill/>
          <a:ln>
            <a:noFill/>
          </a:ln>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804130" y="-225335"/>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54045C"/>
              </a:buClr>
              <a:buSzPts val="4400"/>
              <a:buFont typeface="Calibri"/>
              <a:buNone/>
            </a:pPr>
            <a:r>
              <a:rPr lang="en-IN" b="1">
                <a:solidFill>
                  <a:srgbClr val="54045C"/>
                </a:solidFill>
              </a:rPr>
              <a:t>Research and Literature Review </a:t>
            </a:r>
            <a:endParaRPr/>
          </a:p>
        </p:txBody>
      </p:sp>
      <p:sp>
        <p:nvSpPr>
          <p:cNvPr id="124" name="Google Shape;124;p5"/>
          <p:cNvSpPr txBox="1">
            <a:spLocks noGrp="1"/>
          </p:cNvSpPr>
          <p:nvPr>
            <p:ph type="body" idx="1"/>
          </p:nvPr>
        </p:nvSpPr>
        <p:spPr>
          <a:xfrm>
            <a:off x="260232" y="525192"/>
            <a:ext cx="10972800" cy="580761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800"/>
              <a:buNone/>
            </a:pPr>
            <a:endParaRPr sz="1800" b="1">
              <a:latin typeface="Calibri"/>
              <a:ea typeface="Calibri"/>
              <a:cs typeface="Calibri"/>
              <a:sym typeface="Calibri"/>
            </a:endParaRPr>
          </a:p>
          <a:p>
            <a:pPr marL="0" lvl="0" indent="0" algn="l" rtl="0">
              <a:lnSpc>
                <a:spcPct val="100000"/>
              </a:lnSpc>
              <a:spcBef>
                <a:spcPts val="1950"/>
              </a:spcBef>
              <a:spcAft>
                <a:spcPts val="0"/>
              </a:spcAft>
              <a:buClr>
                <a:srgbClr val="000000"/>
              </a:buClr>
              <a:buSzPts val="2000"/>
              <a:buNone/>
            </a:pPr>
            <a:r>
              <a:rPr lang="en-IN" sz="2000" b="1" u="none" strike="noStrike">
                <a:solidFill>
                  <a:srgbClr val="000000"/>
                </a:solidFill>
                <a:latin typeface="Times New Roman"/>
                <a:ea typeface="Times New Roman"/>
                <a:cs typeface="Times New Roman"/>
                <a:sym typeface="Times New Roman"/>
              </a:rPr>
              <a:t>1. </a:t>
            </a:r>
            <a:r>
              <a:rPr lang="en-IN" sz="2400" b="1"/>
              <a:t>MLtoGAI – Semantic Web + ML + Generative AI (2023)</a:t>
            </a:r>
            <a:endParaRPr sz="2400" b="1"/>
          </a:p>
          <a:p>
            <a:pPr marL="0" lvl="0" indent="0" algn="l" rtl="0">
              <a:lnSpc>
                <a:spcPct val="100000"/>
              </a:lnSpc>
              <a:spcBef>
                <a:spcPts val="1950"/>
              </a:spcBef>
              <a:spcAft>
                <a:spcPts val="0"/>
              </a:spcAft>
              <a:buClr>
                <a:schemeClr val="dk1"/>
              </a:buClr>
              <a:buSzPts val="2400"/>
              <a:buNone/>
            </a:pPr>
            <a:endParaRPr sz="2400" b="1" u="none" strike="noStrike">
              <a:latin typeface="Calibri"/>
              <a:ea typeface="Calibri"/>
              <a:cs typeface="Calibri"/>
              <a:sym typeface="Calibri"/>
            </a:endParaRPr>
          </a:p>
          <a:p>
            <a:pPr marL="0" lvl="0" indent="0" algn="l" rtl="0">
              <a:lnSpc>
                <a:spcPct val="100000"/>
              </a:lnSpc>
              <a:spcBef>
                <a:spcPts val="1950"/>
              </a:spcBef>
              <a:spcAft>
                <a:spcPts val="0"/>
              </a:spcAft>
              <a:buClr>
                <a:schemeClr val="dk1"/>
              </a:buClr>
              <a:buSzPts val="1800"/>
              <a:buNone/>
            </a:pPr>
            <a:endParaRPr sz="1800" b="1">
              <a:latin typeface="Calibri"/>
              <a:ea typeface="Calibri"/>
              <a:cs typeface="Calibri"/>
              <a:sym typeface="Calibri"/>
            </a:endParaRPr>
          </a:p>
          <a:p>
            <a:pPr marL="342900" lvl="0" indent="-139700" algn="l" rtl="0">
              <a:lnSpc>
                <a:spcPct val="100000"/>
              </a:lnSpc>
              <a:spcBef>
                <a:spcPts val="640"/>
              </a:spcBef>
              <a:spcAft>
                <a:spcPts val="0"/>
              </a:spcAft>
              <a:buClr>
                <a:schemeClr val="dk1"/>
              </a:buClr>
              <a:buSzPts val="3200"/>
              <a:buNone/>
            </a:pPr>
            <a:endParaRPr/>
          </a:p>
        </p:txBody>
      </p:sp>
      <p:sp>
        <p:nvSpPr>
          <p:cNvPr id="125" name="Google Shape;125;p5"/>
          <p:cNvSpPr/>
          <p:nvPr/>
        </p:nvSpPr>
        <p:spPr>
          <a:xfrm>
            <a:off x="771525" y="160020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26" name="Google Shape;126;p5"/>
          <p:cNvGraphicFramePr/>
          <p:nvPr/>
        </p:nvGraphicFramePr>
        <p:xfrm>
          <a:off x="382555" y="1740573"/>
          <a:ext cx="11131425" cy="4315275"/>
        </p:xfrm>
        <a:graphic>
          <a:graphicData uri="http://schemas.openxmlformats.org/drawingml/2006/table">
            <a:tbl>
              <a:tblPr>
                <a:noFill/>
                <a:tableStyleId>{854A3CA0-27F2-4AFD-929D-5F618D66810D}</a:tableStyleId>
              </a:tblPr>
              <a:tblGrid>
                <a:gridCol w="2464300">
                  <a:extLst>
                    <a:ext uri="{9D8B030D-6E8A-4147-A177-3AD203B41FA5}">
                      <a16:colId xmlns:a16="http://schemas.microsoft.com/office/drawing/2014/main" val="20000"/>
                    </a:ext>
                  </a:extLst>
                </a:gridCol>
                <a:gridCol w="8667125">
                  <a:extLst>
                    <a:ext uri="{9D8B030D-6E8A-4147-A177-3AD203B41FA5}">
                      <a16:colId xmlns:a16="http://schemas.microsoft.com/office/drawing/2014/main" val="20001"/>
                    </a:ext>
                  </a:extLst>
                </a:gridCol>
              </a:tblGrid>
              <a:tr h="464825">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Aspect</a:t>
                      </a:r>
                      <a:endParaRPr sz="16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Details</a:t>
                      </a:r>
                      <a:endParaRPr sz="1600" u="none" strike="noStrike" cap="none">
                        <a:latin typeface="Arial"/>
                        <a:ea typeface="Arial"/>
                        <a:cs typeface="Arial"/>
                        <a:sym typeface="Arial"/>
                      </a:endParaRPr>
                    </a:p>
                  </a:txBody>
                  <a:tcPr marL="91450" marR="91450" marT="45725" marB="45725" anchor="ctr"/>
                </a:tc>
                <a:extLst>
                  <a:ext uri="{0D108BD9-81ED-4DB2-BD59-A6C34878D82A}">
                    <a16:rowId xmlns:a16="http://schemas.microsoft.com/office/drawing/2014/main" val="10000"/>
                  </a:ext>
                </a:extLst>
              </a:tr>
              <a:tr h="4868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Author</a:t>
                      </a:r>
                      <a:endParaRPr sz="16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  Shyam Dongre et al.</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1"/>
                  </a:ext>
                </a:extLst>
              </a:tr>
              <a:tr h="84090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Summary</a:t>
                      </a:r>
                      <a:endParaRPr sz="16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Proposes MLtoGAI, an AI framework combining Semantic Web, Machine Learning, and ChatGPT for accurate disease prediction and personalized recommendations. Includes disease ontology and SWRL rules for explainability.</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2"/>
                  </a:ext>
                </a:extLst>
              </a:tr>
              <a:tr h="84090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Relevance</a:t>
                      </a:r>
                      <a:endParaRPr sz="16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Integrates explainable AI and semantic reasoning, fulfilling smart healthcare needs for transparent, interpretable disease diagnosis. Aligns with goals of personalized and precise medical recommendations.</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3"/>
                  </a:ext>
                </a:extLst>
              </a:tr>
              <a:tr h="84090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Gaps</a:t>
                      </a:r>
                      <a:endParaRPr sz="16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Not yet deployed in real-world clinical settings. Lacks integration with actual hospital data systems (e.g., EHR). Evaluation done only on synthetic data; real-time performance and scalability unverified.</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4"/>
                  </a:ext>
                </a:extLst>
              </a:tr>
              <a:tr h="84090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Impact</a:t>
                      </a:r>
                      <a:endParaRPr sz="1600" u="none" strike="noStrike" cap="none">
                        <a:latin typeface="Arial"/>
                        <a:ea typeface="Arial"/>
                        <a:cs typeface="Arial"/>
                        <a:sym typeface="Arial"/>
                      </a:endParaRPr>
                    </a:p>
                  </a:txBody>
                  <a:tcPr marL="91450" marR="91450" marT="45725" marB="45725"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Enables explainable diagnosis using ontology and ChatGPT, improving understanding and trust in AI. Paves the way for scalable, user-friendly, and intelligent healthcare systems using semantic AI.</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5"/>
                  </a:ext>
                </a:extLst>
              </a:tr>
            </a:tbl>
          </a:graphicData>
        </a:graphic>
      </p:graphicFrame>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0"/>
          <p:cNvSpPr txBox="1">
            <a:spLocks noGrp="1"/>
          </p:cNvSpPr>
          <p:nvPr>
            <p:ph type="title"/>
          </p:nvPr>
        </p:nvSpPr>
        <p:spPr>
          <a:xfrm>
            <a:off x="609600" y="-227158"/>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54045C"/>
              </a:buClr>
              <a:buSzPts val="4400"/>
              <a:buFont typeface="Calibri"/>
              <a:buNone/>
            </a:pPr>
            <a:r>
              <a:rPr lang="en-IN" b="1">
                <a:solidFill>
                  <a:srgbClr val="54045C"/>
                </a:solidFill>
              </a:rPr>
              <a:t>Research and Literature Review </a:t>
            </a:r>
            <a:endParaRPr/>
          </a:p>
        </p:txBody>
      </p:sp>
      <p:sp>
        <p:nvSpPr>
          <p:cNvPr id="132" name="Google Shape;132;p30"/>
          <p:cNvSpPr txBox="1">
            <a:spLocks noGrp="1"/>
          </p:cNvSpPr>
          <p:nvPr>
            <p:ph type="body" idx="1"/>
          </p:nvPr>
        </p:nvSpPr>
        <p:spPr>
          <a:xfrm>
            <a:off x="396240" y="742334"/>
            <a:ext cx="10972800" cy="45259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0000"/>
              </a:buClr>
              <a:buSzPts val="2000"/>
              <a:buNone/>
            </a:pPr>
            <a:r>
              <a:rPr lang="en-IN" sz="2000" b="1">
                <a:solidFill>
                  <a:srgbClr val="000000"/>
                </a:solidFill>
                <a:latin typeface="Times New Roman"/>
                <a:ea typeface="Times New Roman"/>
                <a:cs typeface="Times New Roman"/>
                <a:sym typeface="Times New Roman"/>
              </a:rPr>
              <a:t>2. </a:t>
            </a:r>
            <a:r>
              <a:rPr lang="en-IN" sz="2400" b="1"/>
              <a:t>Multi-Disease Classifier with Chatbot (DocAI) (2023)</a:t>
            </a:r>
            <a:endParaRPr sz="2400" b="1"/>
          </a:p>
          <a:p>
            <a:pPr marL="0" lvl="0" indent="0" algn="l" rtl="0">
              <a:lnSpc>
                <a:spcPct val="100000"/>
              </a:lnSpc>
              <a:spcBef>
                <a:spcPts val="480"/>
              </a:spcBef>
              <a:spcAft>
                <a:spcPts val="0"/>
              </a:spcAft>
              <a:buClr>
                <a:srgbClr val="000000"/>
              </a:buClr>
              <a:buSzPts val="2400"/>
              <a:buNone/>
            </a:pPr>
            <a:r>
              <a:rPr lang="en-IN" sz="2400" b="1">
                <a:solidFill>
                  <a:srgbClr val="000000"/>
                </a:solidFill>
                <a:latin typeface="Times New Roman"/>
                <a:ea typeface="Times New Roman"/>
                <a:cs typeface="Times New Roman"/>
                <a:sym typeface="Times New Roman"/>
              </a:rPr>
              <a:t> </a:t>
            </a:r>
            <a:endParaRPr/>
          </a:p>
          <a:p>
            <a:pPr marL="342900" lvl="0" indent="-139700" algn="l" rtl="0">
              <a:lnSpc>
                <a:spcPct val="100000"/>
              </a:lnSpc>
              <a:spcBef>
                <a:spcPts val="640"/>
              </a:spcBef>
              <a:spcAft>
                <a:spcPts val="0"/>
              </a:spcAft>
              <a:buClr>
                <a:schemeClr val="dk1"/>
              </a:buClr>
              <a:buSzPts val="3200"/>
              <a:buNone/>
            </a:pPr>
            <a:endParaRPr/>
          </a:p>
        </p:txBody>
      </p:sp>
      <p:graphicFrame>
        <p:nvGraphicFramePr>
          <p:cNvPr id="133" name="Google Shape;133;p30"/>
          <p:cNvGraphicFramePr/>
          <p:nvPr/>
        </p:nvGraphicFramePr>
        <p:xfrm>
          <a:off x="454712" y="1363579"/>
          <a:ext cx="10855850" cy="4752075"/>
        </p:xfrm>
        <a:graphic>
          <a:graphicData uri="http://schemas.openxmlformats.org/drawingml/2006/table">
            <a:tbl>
              <a:tblPr>
                <a:noFill/>
                <a:tableStyleId>{C8C14E2A-7A3A-45B9-BE5C-38E319C355C3}</a:tableStyleId>
              </a:tblPr>
              <a:tblGrid>
                <a:gridCol w="2435875">
                  <a:extLst>
                    <a:ext uri="{9D8B030D-6E8A-4147-A177-3AD203B41FA5}">
                      <a16:colId xmlns:a16="http://schemas.microsoft.com/office/drawing/2014/main" val="20000"/>
                    </a:ext>
                  </a:extLst>
                </a:gridCol>
                <a:gridCol w="8419975">
                  <a:extLst>
                    <a:ext uri="{9D8B030D-6E8A-4147-A177-3AD203B41FA5}">
                      <a16:colId xmlns:a16="http://schemas.microsoft.com/office/drawing/2014/main" val="20001"/>
                    </a:ext>
                  </a:extLst>
                </a:gridCol>
              </a:tblGrid>
              <a:tr h="52050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Aspect</a:t>
                      </a:r>
                      <a:endParaRPr sz="1600" u="none" strike="noStrike" cap="none">
                        <a:latin typeface="Arial"/>
                        <a:ea typeface="Arial"/>
                        <a:cs typeface="Arial"/>
                        <a:sym typeface="Arial"/>
                      </a:endParaRPr>
                    </a:p>
                  </a:txBody>
                  <a:tcPr marL="71850" marR="71850" marT="35925" marB="35925" anchor="ctr"/>
                </a:tc>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Details</a:t>
                      </a:r>
                      <a:endParaRPr sz="1600" u="none" strike="noStrike" cap="none">
                        <a:latin typeface="Arial"/>
                        <a:ea typeface="Arial"/>
                        <a:cs typeface="Arial"/>
                        <a:sym typeface="Arial"/>
                      </a:endParaRPr>
                    </a:p>
                  </a:txBody>
                  <a:tcPr marL="71850" marR="71850" marT="35925" marB="35925" anchor="ctr"/>
                </a:tc>
                <a:extLst>
                  <a:ext uri="{0D108BD9-81ED-4DB2-BD59-A6C34878D82A}">
                    <a16:rowId xmlns:a16="http://schemas.microsoft.com/office/drawing/2014/main" val="10000"/>
                  </a:ext>
                </a:extLst>
              </a:tr>
              <a:tr h="717225">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Author</a:t>
                      </a:r>
                      <a:endParaRPr sz="1600" u="none" strike="noStrike" cap="none">
                        <a:latin typeface="Arial"/>
                        <a:ea typeface="Arial"/>
                        <a:cs typeface="Arial"/>
                        <a:sym typeface="Arial"/>
                      </a:endParaRPr>
                    </a:p>
                  </a:txBody>
                  <a:tcPr marL="71850" marR="71850" marT="35925" marB="35925"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Saniya Godikat et al.</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1"/>
                  </a:ext>
                </a:extLst>
              </a:tr>
              <a:tr h="932375">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Summary</a:t>
                      </a:r>
                      <a:endParaRPr sz="1600" u="none" strike="noStrike" cap="none">
                        <a:latin typeface="Arial"/>
                        <a:ea typeface="Arial"/>
                        <a:cs typeface="Arial"/>
                        <a:sym typeface="Arial"/>
                      </a:endParaRPr>
                    </a:p>
                  </a:txBody>
                  <a:tcPr marL="71850" marR="71850" marT="35925" marB="35925"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A machine learning-based multi-disease prediction model for diabetes, cancer, Parkinson’s, etc., using logistic regression. Includes “DocAI” chatbot for personalized healthcare advice via Streamlit and Gemini API.</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2"/>
                  </a:ext>
                </a:extLst>
              </a:tr>
              <a:tr h="717225">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Relevance</a:t>
                      </a:r>
                      <a:endParaRPr sz="1600" u="none" strike="noStrike" cap="none">
                        <a:latin typeface="Arial"/>
                        <a:ea typeface="Arial"/>
                        <a:cs typeface="Arial"/>
                        <a:sym typeface="Arial"/>
                      </a:endParaRPr>
                    </a:p>
                  </a:txBody>
                  <a:tcPr marL="71850" marR="71850" marT="35925" marB="35925"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Combines prediction and patient interaction, improving accessibility and personalization in healthcare services. Good for non-critical patient engagement.</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3"/>
                  </a:ext>
                </a:extLst>
              </a:tr>
              <a:tr h="932375">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Gaps</a:t>
                      </a:r>
                      <a:endParaRPr sz="1600" u="none" strike="noStrike" cap="none">
                        <a:latin typeface="Arial"/>
                        <a:ea typeface="Arial"/>
                        <a:cs typeface="Arial"/>
                        <a:sym typeface="Arial"/>
                      </a:endParaRPr>
                    </a:p>
                  </a:txBody>
                  <a:tcPr marL="71850" marR="71850" marT="35925" marB="35925"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Focuses on basic ML models, lacks integration with real-world clinical systems and lacks deep reasoning like ontology or rule-based AI.</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4"/>
                  </a:ext>
                </a:extLst>
              </a:tr>
              <a:tr h="932375">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Impact</a:t>
                      </a:r>
                      <a:endParaRPr sz="1600" u="none" strike="noStrike" cap="none">
                        <a:latin typeface="Arial"/>
                        <a:ea typeface="Arial"/>
                        <a:cs typeface="Arial"/>
                        <a:sym typeface="Arial"/>
                      </a:endParaRPr>
                    </a:p>
                  </a:txBody>
                  <a:tcPr marL="71850" marR="71850" marT="35925" marB="35925"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Makes early-stage health screening more interactive and accessible. Provides user-friendly AI-based consultations through voice/text/image input.</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5"/>
                  </a:ext>
                </a:extLst>
              </a:tr>
            </a:tbl>
          </a:graphicData>
        </a:graphic>
      </p:graphicFrame>
      <p:sp>
        <p:nvSpPr>
          <p:cNvPr id="134" name="Google Shape;134;p30"/>
          <p:cNvSpPr/>
          <p:nvPr/>
        </p:nvSpPr>
        <p:spPr>
          <a:xfrm>
            <a:off x="912178" y="2276157"/>
            <a:ext cx="14128094"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250">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31"/>
          <p:cNvSpPr txBox="1">
            <a:spLocks noGrp="1"/>
          </p:cNvSpPr>
          <p:nvPr>
            <p:ph type="title"/>
          </p:nvPr>
        </p:nvSpPr>
        <p:spPr>
          <a:xfrm>
            <a:off x="822960" y="-141922"/>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54045C"/>
              </a:buClr>
              <a:buSzPts val="4400"/>
              <a:buFont typeface="Calibri"/>
              <a:buNone/>
            </a:pPr>
            <a:r>
              <a:rPr lang="en-IN" b="1">
                <a:solidFill>
                  <a:srgbClr val="54045C"/>
                </a:solidFill>
              </a:rPr>
              <a:t>Research and Literature Review </a:t>
            </a:r>
            <a:endParaRPr/>
          </a:p>
        </p:txBody>
      </p:sp>
      <p:sp>
        <p:nvSpPr>
          <p:cNvPr id="140" name="Google Shape;140;p31"/>
          <p:cNvSpPr txBox="1">
            <a:spLocks noGrp="1"/>
          </p:cNvSpPr>
          <p:nvPr>
            <p:ph type="body" idx="1"/>
          </p:nvPr>
        </p:nvSpPr>
        <p:spPr>
          <a:xfrm>
            <a:off x="182880" y="838518"/>
            <a:ext cx="10972800" cy="45259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000000"/>
              </a:buClr>
              <a:buSzPts val="2000"/>
              <a:buNone/>
            </a:pPr>
            <a:r>
              <a:rPr lang="en-IN" sz="2000" b="1">
                <a:solidFill>
                  <a:srgbClr val="000000"/>
                </a:solidFill>
                <a:latin typeface="Times New Roman"/>
                <a:ea typeface="Times New Roman"/>
                <a:cs typeface="Times New Roman"/>
                <a:sym typeface="Times New Roman"/>
              </a:rPr>
              <a:t>3. </a:t>
            </a:r>
            <a:r>
              <a:rPr lang="en-IN" sz="2400" b="1">
                <a:solidFill>
                  <a:srgbClr val="000000"/>
                </a:solidFill>
                <a:latin typeface="Times New Roman"/>
                <a:ea typeface="Times New Roman"/>
                <a:cs typeface="Times New Roman"/>
                <a:sym typeface="Times New Roman"/>
              </a:rPr>
              <a:t>E</a:t>
            </a:r>
            <a:r>
              <a:rPr lang="en-IN" sz="2400" b="1"/>
              <a:t>xplainable Disease Surveillance Using EHR Data (2022)</a:t>
            </a:r>
            <a:endParaRPr sz="2400" b="1"/>
          </a:p>
          <a:p>
            <a:pPr marL="342900" lvl="0" indent="-139700" algn="l" rtl="0">
              <a:lnSpc>
                <a:spcPct val="100000"/>
              </a:lnSpc>
              <a:spcBef>
                <a:spcPts val="640"/>
              </a:spcBef>
              <a:spcAft>
                <a:spcPts val="0"/>
              </a:spcAft>
              <a:buClr>
                <a:schemeClr val="dk1"/>
              </a:buClr>
              <a:buSzPts val="3200"/>
              <a:buNone/>
            </a:pPr>
            <a:endParaRPr/>
          </a:p>
        </p:txBody>
      </p:sp>
      <p:graphicFrame>
        <p:nvGraphicFramePr>
          <p:cNvPr id="141" name="Google Shape;141;p31"/>
          <p:cNvGraphicFramePr/>
          <p:nvPr/>
        </p:nvGraphicFramePr>
        <p:xfrm>
          <a:off x="396240" y="1399410"/>
          <a:ext cx="11399500" cy="4620075"/>
        </p:xfrm>
        <a:graphic>
          <a:graphicData uri="http://schemas.openxmlformats.org/drawingml/2006/table">
            <a:tbl>
              <a:tblPr>
                <a:noFill/>
                <a:tableStyleId>{7E9F7064-D85C-4BAC-AA0E-B848C9B275F0}</a:tableStyleId>
              </a:tblPr>
              <a:tblGrid>
                <a:gridCol w="2346950">
                  <a:extLst>
                    <a:ext uri="{9D8B030D-6E8A-4147-A177-3AD203B41FA5}">
                      <a16:colId xmlns:a16="http://schemas.microsoft.com/office/drawing/2014/main" val="20000"/>
                    </a:ext>
                  </a:extLst>
                </a:gridCol>
                <a:gridCol w="9052550">
                  <a:extLst>
                    <a:ext uri="{9D8B030D-6E8A-4147-A177-3AD203B41FA5}">
                      <a16:colId xmlns:a16="http://schemas.microsoft.com/office/drawing/2014/main" val="20001"/>
                    </a:ext>
                  </a:extLst>
                </a:gridCol>
              </a:tblGrid>
              <a:tr h="3376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Aspect</a:t>
                      </a:r>
                      <a:endParaRPr sz="1600" u="none" strike="noStrike" cap="none">
                        <a:latin typeface="Arial"/>
                        <a:ea typeface="Arial"/>
                        <a:cs typeface="Arial"/>
                        <a:sym typeface="Arial"/>
                      </a:endParaRPr>
                    </a:p>
                  </a:txBody>
                  <a:tcPr marL="68575" marR="68575" marT="34300" marB="34300" anchor="ctr"/>
                </a:tc>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Details</a:t>
                      </a:r>
                      <a:endParaRPr sz="1600" u="none" strike="noStrike" cap="none">
                        <a:latin typeface="Arial"/>
                        <a:ea typeface="Arial"/>
                        <a:cs typeface="Arial"/>
                        <a:sym typeface="Arial"/>
                      </a:endParaRPr>
                    </a:p>
                  </a:txBody>
                  <a:tcPr marL="68575" marR="68575" marT="34300" marB="34300" anchor="ctr"/>
                </a:tc>
                <a:extLst>
                  <a:ext uri="{0D108BD9-81ED-4DB2-BD59-A6C34878D82A}">
                    <a16:rowId xmlns:a16="http://schemas.microsoft.com/office/drawing/2014/main" val="10000"/>
                  </a:ext>
                </a:extLst>
              </a:tr>
              <a:tr h="873275">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Author</a:t>
                      </a:r>
                      <a:endParaRPr sz="1600" u="none" strike="noStrike" cap="none">
                        <a:latin typeface="Arial"/>
                        <a:ea typeface="Arial"/>
                        <a:cs typeface="Arial"/>
                        <a:sym typeface="Arial"/>
                      </a:endParaRPr>
                    </a:p>
                  </a:txBody>
                  <a:tcPr marL="68575" marR="68575" marT="34300" marB="34300"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Shaheer Ahmad Khan et al.</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1"/>
                  </a:ext>
                </a:extLst>
              </a:tr>
              <a:tr h="9634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Summary</a:t>
                      </a:r>
                      <a:endParaRPr sz="1600" u="none" strike="noStrike" cap="none">
                        <a:latin typeface="Arial"/>
                        <a:ea typeface="Arial"/>
                        <a:cs typeface="Arial"/>
                        <a:sym typeface="Arial"/>
                      </a:endParaRPr>
                    </a:p>
                  </a:txBody>
                  <a:tcPr marL="68575" marR="68575" marT="34300" marB="34300"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Proposes a risk surveillance system using routine EHR data to predict 8 chronic diseases (e.g., diabetes, CKD, heart disease) up to 12 months in advance. Uses Random Forest and explainability via SHAP and rule engineering.</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2"/>
                  </a:ext>
                </a:extLst>
              </a:tr>
              <a:tr h="741125">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Relevance</a:t>
                      </a:r>
                      <a:endParaRPr sz="1600" u="none" strike="noStrike" cap="none">
                        <a:latin typeface="Arial"/>
                        <a:ea typeface="Arial"/>
                        <a:cs typeface="Arial"/>
                        <a:sym typeface="Arial"/>
                      </a:endParaRPr>
                    </a:p>
                  </a:txBody>
                  <a:tcPr marL="68575" marR="68575" marT="34300" marB="34300"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Addresses the real-world need for predictive, explainable models integrated into EMR systems. Uses routinely collected medical data, improving feasibility for clinical deployment.</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3"/>
                  </a:ext>
                </a:extLst>
              </a:tr>
              <a:tr h="741125">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Gaps</a:t>
                      </a:r>
                      <a:endParaRPr sz="1600" u="none" strike="noStrike" cap="none">
                        <a:latin typeface="Arial"/>
                        <a:ea typeface="Arial"/>
                        <a:cs typeface="Arial"/>
                        <a:sym typeface="Arial"/>
                      </a:endParaRPr>
                    </a:p>
                  </a:txBody>
                  <a:tcPr marL="68575" marR="68575" marT="34300" marB="34300"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Focuses only on chronic diseases; no real-time patient interaction or personalized feedback system. Doesn’t use ontology or conversational AI for patient engagement.</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4"/>
                  </a:ext>
                </a:extLst>
              </a:tr>
              <a:tr h="963450">
                <a:tc>
                  <a:txBody>
                    <a:bodyPr/>
                    <a:lstStyle/>
                    <a:p>
                      <a:pPr marL="0" marR="0" lvl="0" indent="0" algn="l" rtl="0">
                        <a:lnSpc>
                          <a:spcPct val="100000"/>
                        </a:lnSpc>
                        <a:spcBef>
                          <a:spcPts val="0"/>
                        </a:spcBef>
                        <a:spcAft>
                          <a:spcPts val="0"/>
                        </a:spcAft>
                        <a:buClr>
                          <a:srgbClr val="000000"/>
                        </a:buClr>
                        <a:buSzPts val="1600"/>
                        <a:buFont typeface="Arial"/>
                        <a:buNone/>
                      </a:pPr>
                      <a:r>
                        <a:rPr lang="en-IN" sz="1600" b="1" u="none" strike="noStrike" cap="none"/>
                        <a:t>Impact</a:t>
                      </a:r>
                      <a:endParaRPr sz="1600" u="none" strike="noStrike" cap="none">
                        <a:latin typeface="Arial"/>
                        <a:ea typeface="Arial"/>
                        <a:cs typeface="Arial"/>
                        <a:sym typeface="Arial"/>
                      </a:endParaRPr>
                    </a:p>
                  </a:txBody>
                  <a:tcPr marL="68575" marR="68575" marT="34300" marB="34300" anchor="ctr"/>
                </a:tc>
                <a:tc>
                  <a:txBody>
                    <a:bodyPr/>
                    <a:lstStyle/>
                    <a:p>
                      <a:pPr marL="0" marR="0" lvl="0" indent="0" algn="l" rtl="0">
                        <a:lnSpc>
                          <a:spcPct val="115000"/>
                        </a:lnSpc>
                        <a:spcBef>
                          <a:spcPts val="0"/>
                        </a:spcBef>
                        <a:spcAft>
                          <a:spcPts val="0"/>
                        </a:spcAft>
                        <a:buClr>
                          <a:schemeClr val="dk1"/>
                        </a:buClr>
                        <a:buSzPts val="1400"/>
                        <a:buFont typeface="Cambria"/>
                        <a:buNone/>
                      </a:pPr>
                      <a:r>
                        <a:rPr lang="en-IN" sz="1400" u="none" strike="noStrike" cap="none">
                          <a:latin typeface="Cambria"/>
                          <a:ea typeface="Cambria"/>
                          <a:cs typeface="Cambria"/>
                          <a:sym typeface="Cambria"/>
                        </a:rPr>
                        <a:t>Helps clinicians make informed, proactive decisions. Reduces late diagnoses and improves preventive care, supporting healthcare cost optimization and chronic care planning.</a:t>
                      </a:r>
                      <a:endParaRPr sz="1400" u="none" strike="noStrike" cap="none">
                        <a:latin typeface="Cambria"/>
                        <a:ea typeface="Cambria"/>
                        <a:cs typeface="Cambria"/>
                        <a:sym typeface="Cambria"/>
                      </a:endParaRPr>
                    </a:p>
                  </a:txBody>
                  <a:tcPr marL="68575" marR="68575" marT="0" marB="0"/>
                </a:tc>
                <a:extLst>
                  <a:ext uri="{0D108BD9-81ED-4DB2-BD59-A6C34878D82A}">
                    <a16:rowId xmlns:a16="http://schemas.microsoft.com/office/drawing/2014/main" val="10005"/>
                  </a:ext>
                </a:extLst>
              </a:tr>
            </a:tbl>
          </a:graphicData>
        </a:graphic>
      </p:graphicFrame>
      <p:sp>
        <p:nvSpPr>
          <p:cNvPr id="142" name="Google Shape;142;p31"/>
          <p:cNvSpPr/>
          <p:nvPr/>
        </p:nvSpPr>
        <p:spPr>
          <a:xfrm>
            <a:off x="1137920" y="2337122"/>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med">
    <p:push/>
  </p:transition>
</p:sld>
</file>

<file path=ppt/theme/theme1.xml><?xml version="1.0" encoding="utf-8"?>
<a:theme xmlns:a="http://schemas.openxmlformats.org/drawingml/2006/main" name="Office Theme">
  <a:themeElements>
    <a:clrScheme name="Custom 1">
      <a:dk1>
        <a:srgbClr val="000000"/>
      </a:dk1>
      <a:lt1>
        <a:srgbClr val="FFFFFF"/>
      </a:lt1>
      <a:dk2>
        <a:srgbClr val="1F497D"/>
      </a:dk2>
      <a:lt2>
        <a:srgbClr val="EEECE1"/>
      </a:lt2>
      <a:accent1>
        <a:srgbClr val="C6D9F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2188</Words>
  <Application>Microsoft Office PowerPoint</Application>
  <PresentationFormat>Widescreen</PresentationFormat>
  <Paragraphs>260</Paragraphs>
  <Slides>26</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vt:lpstr>
      <vt:lpstr>Noto Sans Symbols</vt:lpstr>
      <vt:lpstr>Times New Roman</vt:lpstr>
      <vt:lpstr>Office Theme</vt:lpstr>
      <vt:lpstr>                                                                                                  INTELLIGENT HEALTHCARE ASSISTANT FOR EARLY  MULTI-DISEASE DETECTION </vt:lpstr>
      <vt:lpstr>SDGs and TARGETs</vt:lpstr>
      <vt:lpstr>Problem Statement</vt:lpstr>
      <vt:lpstr>Objectives and Significance</vt:lpstr>
      <vt:lpstr>Social Relevance</vt:lpstr>
      <vt:lpstr>PowerPoint Presentation</vt:lpstr>
      <vt:lpstr>Research and Literature Review </vt:lpstr>
      <vt:lpstr>Research and Literature Review </vt:lpstr>
      <vt:lpstr>Research and Literature Review </vt:lpstr>
      <vt:lpstr>Research and Literature Review </vt:lpstr>
      <vt:lpstr>Research and Literature Review </vt:lpstr>
      <vt:lpstr>Research and Literature Review </vt:lpstr>
      <vt:lpstr>Research and Literature Review </vt:lpstr>
      <vt:lpstr>Research and Literature Review </vt:lpstr>
      <vt:lpstr>Research and Literature Review </vt:lpstr>
      <vt:lpstr>Research and Literature Review </vt:lpstr>
      <vt:lpstr>Product Architecture and Design/ Block Diagram </vt:lpstr>
      <vt:lpstr>PowerPoint Presentation</vt:lpstr>
      <vt:lpstr>Software specifications  </vt:lpstr>
      <vt:lpstr>Justification for POSITIVE</vt:lpstr>
      <vt:lpstr>Experimental Results</vt:lpstr>
      <vt:lpstr>Experimental Results</vt:lpstr>
      <vt:lpstr>Project Showcase and Future Steps</vt:lpstr>
      <vt:lpstr>Conclusion</vt:lpstr>
      <vt:lpstr>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HEALTHCARE ASSISTANT FOR EARLY  MULTI-DISEASE DETECTION</dc:title>
  <dc:creator>Fenitha Prince</dc:creator>
  <cp:lastModifiedBy>USER</cp:lastModifiedBy>
  <cp:revision>6</cp:revision>
  <dcterms:created xsi:type="dcterms:W3CDTF">2023-12-17T13:17:00Z</dcterms:created>
  <dcterms:modified xsi:type="dcterms:W3CDTF">2025-10-28T15:41:39Z</dcterms:modified>
</cp:coreProperties>
</file>