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75" r:id="rId6"/>
    <p:sldId id="276" r:id="rId7"/>
    <p:sldId id="277" r:id="rId8"/>
    <p:sldId id="279" r:id="rId9"/>
    <p:sldId id="294" r:id="rId10"/>
    <p:sldId id="296" r:id="rId11"/>
    <p:sldId id="281" r:id="rId12"/>
    <p:sldId id="297" r:id="rId13"/>
    <p:sldId id="282" r:id="rId14"/>
    <p:sldId id="293" r:id="rId15"/>
    <p:sldId id="295" r:id="rId16"/>
    <p:sldId id="288" r:id="rId17"/>
    <p:sldId id="285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84400"/>
    <a:srgbClr val="D6E0EB"/>
    <a:srgbClr val="AEC2D8"/>
    <a:srgbClr val="446992"/>
    <a:srgbClr val="98432A"/>
    <a:srgbClr val="44678D"/>
    <a:srgbClr val="263E5A"/>
    <a:srgbClr val="728DAB"/>
    <a:srgbClr val="C95B3A"/>
    <a:srgbClr val="2D4C6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18" autoAdjust="0"/>
    <p:restoredTop sz="94879" autoAdjust="0"/>
  </p:normalViewPr>
  <p:slideViewPr>
    <p:cSldViewPr snapToGrid="0" showGuides="1">
      <p:cViewPr>
        <p:scale>
          <a:sx n="70" d="100"/>
          <a:sy n="70" d="100"/>
        </p:scale>
        <p:origin x="-780" y="-9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pPr/>
              <a:t>1/5/2025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=""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=""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pPr/>
              <a:t>1/5/2025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=""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68159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2609139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2093800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24331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260426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547045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1181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110241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13774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385099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8809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358664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2433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07746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358664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=""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=""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=""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=""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=""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=""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=""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=""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=""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=""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=""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=""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=""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=""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=""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=""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=""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=""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=""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=""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=""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=""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=""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=""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=""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=""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=""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=""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=""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=""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=""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=""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=""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=""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=""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=""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=""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=""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=""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=""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=""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=""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=""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=""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=""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=""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=""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=""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=""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=""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=""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=""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=""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=""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=""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=""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=""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=""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=""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=""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=""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=""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=""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=""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=""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=""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=""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=""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=""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=""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=""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=""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=""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=""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=""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=""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=""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=""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=""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=""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=""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=""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=""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=""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=""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=""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=""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=""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=""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=""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=""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=""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=""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=""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=""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=""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=""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=""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=""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=""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=""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=""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=""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=""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=""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=""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=""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=""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=""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=""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=""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=""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=""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=""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=""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=""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=""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=""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=""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=""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=""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=""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=""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=""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=""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=""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=""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=""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=""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=""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=""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=""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=""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=""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=""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=""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=""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=""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=""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=""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=""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=""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=""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=""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=""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=""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=""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=""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=""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=""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=""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=""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=""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=""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=""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=""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=""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=""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=""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2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jpeg"/><Relationship Id="rId5" Type="http://schemas.openxmlformats.org/officeDocument/2006/relationships/image" Target="../media/image4.jpeg"/><Relationship Id="rId4" Type="http://schemas.openxmlformats.org/officeDocument/2006/relationships/hyperlink" Target="mailto:BABAALI.Manel.242431413401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9.xml"/><Relationship Id="rId5" Type="http://schemas.openxmlformats.org/officeDocument/2006/relationships/slide" Target="slide12.xml"/><Relationship Id="rId10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52" y="1460675"/>
            <a:ext cx="5756905" cy="2263068"/>
          </a:xfrm>
        </p:spPr>
        <p:txBody>
          <a:bodyPr/>
          <a:lstStyle/>
          <a:p>
            <a:pPr algn="ctr"/>
            <a:r>
              <a:rPr lang="en-US" dirty="0" smtClean="0"/>
              <a:t>Technologies of Information and Communication (TIC)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BABAALI Manel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="" xmlns:a16="http://schemas.microsoft.com/office/drawing/2014/main" id="{A2E096B7-3B4F-355B-58E5-41784AC8BE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="" xmlns:a16="http://schemas.microsoft.com/office/drawing/2014/main" id="{4D81E37E-7366-D88D-83B8-BBA577CA46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0" name="Espace réservé pour une image  9" descr="pngwing.com.png"/>
          <p:cNvPicPr>
            <a:picLocks noGrp="1" noChangeAspect="1"/>
          </p:cNvPicPr>
          <p:nvPr>
            <p:ph type="pic" sz="quarter" idx="47"/>
          </p:nvPr>
        </p:nvPicPr>
        <p:blipFill>
          <a:blip r:embed="rId6"/>
          <a:srcRect l="6518" r="6518"/>
          <a:stretch>
            <a:fillRect/>
          </a:stretch>
        </p:blipFill>
        <p:spPr>
          <a:xfrm>
            <a:off x="6742557" y="1223158"/>
            <a:ext cx="4405503" cy="4665024"/>
          </a:xfrm>
          <a:ln w="19050">
            <a:solidFill>
              <a:srgbClr val="44699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8984479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=""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987" y="368300"/>
            <a:ext cx="5688026" cy="680707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Challenges of ICT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CB1ACF-8F27-E766-B1CB-FC58BC47D7A9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>
          <a:xfrm>
            <a:off x="6952" y="6477232"/>
            <a:ext cx="4114800" cy="365125"/>
          </a:xfrm>
        </p:spPr>
        <p:txBody>
          <a:bodyPr/>
          <a:lstStyle/>
          <a:p>
            <a:r>
              <a:rPr lang="en-US" dirty="0" smtClean="0"/>
              <a:t>Technologies of Information and Communication (TIC)</a:t>
            </a:r>
            <a:endParaRPr lang="en-US" dirty="0"/>
          </a:p>
        </p:txBody>
      </p:sp>
      <p:sp>
        <p:nvSpPr>
          <p:cNvPr id="53" name="ZoneTexte 52"/>
          <p:cNvSpPr txBox="1"/>
          <p:nvPr/>
        </p:nvSpPr>
        <p:spPr>
          <a:xfrm>
            <a:off x="1524000" y="1473200"/>
            <a:ext cx="849630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Digital Divide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Disparities in access to technology and the internet among different populations.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Cyber security:</a:t>
            </a:r>
            <a:r>
              <a:rPr lang="en-US" sz="2000" dirty="0" smtClean="0">
                <a:solidFill>
                  <a:schemeClr val="bg1"/>
                </a:solidFill>
              </a:rPr>
              <a:t> Risks associated with data breaches and online threats.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Data Privacy: </a:t>
            </a:r>
            <a:r>
              <a:rPr lang="en-US" sz="2000" dirty="0" smtClean="0">
                <a:solidFill>
                  <a:schemeClr val="bg1"/>
                </a:solidFill>
              </a:rPr>
              <a:t>Concerns regarding the protection of personal information.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Infrastructure Needs: </a:t>
            </a:r>
            <a:r>
              <a:rPr lang="en-US" sz="2000" dirty="0" smtClean="0">
                <a:solidFill>
                  <a:schemeClr val="bg1"/>
                </a:solidFill>
              </a:rPr>
              <a:t>Requirement for robust infrastructure to support advanced technologies.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2000" dirty="0" smtClean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86" name="Espace réservé pour une image  185" descr="Cyber Security Data Protection Business Technology Privacy concept key lock and cioud virtual scree _ Premium AI-generated vector.jpg"/>
          <p:cNvPicPr>
            <a:picLocks noGrp="1" noChangeAspect="1"/>
          </p:cNvPicPr>
          <p:nvPr>
            <p:ph type="pic" sz="quarter" idx="71"/>
          </p:nvPr>
        </p:nvPicPr>
        <p:blipFill>
          <a:blip r:embed="rId3"/>
          <a:srcRect l="6784" r="6784"/>
          <a:stretch>
            <a:fillRect/>
          </a:stretch>
        </p:blipFill>
        <p:spPr>
          <a:xfrm>
            <a:off x="4401608" y="4619272"/>
            <a:ext cx="1173163" cy="1357313"/>
          </a:xfrm>
        </p:spPr>
      </p:pic>
      <p:pic>
        <p:nvPicPr>
          <p:cNvPr id="187" name="Espace réservé pour une image  186" descr="Understanding the NIST Cybersecurity Framework (Small Business).jpg"/>
          <p:cNvPicPr>
            <a:picLocks noGrp="1" noChangeAspect="1"/>
          </p:cNvPicPr>
          <p:nvPr>
            <p:ph type="pic" sz="quarter" idx="71"/>
          </p:nvPr>
        </p:nvPicPr>
        <p:blipFill>
          <a:blip r:embed="rId4"/>
          <a:srcRect l="6733" r="6733"/>
          <a:stretch>
            <a:fillRect/>
          </a:stretch>
        </p:blipFill>
        <p:spPr>
          <a:xfrm>
            <a:off x="6831541" y="5150379"/>
            <a:ext cx="1173163" cy="1355725"/>
          </a:xfrm>
        </p:spPr>
      </p:pic>
      <p:pic>
        <p:nvPicPr>
          <p:cNvPr id="185" name="Espace réservé pour une image  184" descr="IT Asset Management Systems_ Optimizing Business Operations.jpg"/>
          <p:cNvPicPr>
            <a:picLocks noGrp="1" noChangeAspect="1"/>
          </p:cNvPicPr>
          <p:nvPr>
            <p:ph type="pic" sz="quarter" idx="71"/>
          </p:nvPr>
        </p:nvPicPr>
        <p:blipFill>
          <a:blip r:embed="rId5"/>
          <a:srcRect l="22339" r="22339"/>
          <a:stretch>
            <a:fillRect/>
          </a:stretch>
        </p:blipFill>
        <p:spPr>
          <a:xfrm>
            <a:off x="1971675" y="4884032"/>
            <a:ext cx="1173163" cy="1358900"/>
          </a:xfrm>
        </p:spPr>
      </p:pic>
      <p:pic>
        <p:nvPicPr>
          <p:cNvPr id="188" name="Espace réservé pour une image  187" descr="Premium Photo _ Abstract Internet of things Concept city 5GIOT Internet of Things communication network Innovation Technology Concept Icon Connect wireless devices and networking Innovation Technology 3d rendering.jpg"/>
          <p:cNvPicPr>
            <a:picLocks noGrp="1" noChangeAspect="1"/>
          </p:cNvPicPr>
          <p:nvPr>
            <p:ph type="pic" sz="quarter" idx="71"/>
          </p:nvPr>
        </p:nvPicPr>
        <p:blipFill>
          <a:blip r:embed="rId6"/>
          <a:srcRect l="23452" r="23452"/>
          <a:stretch>
            <a:fillRect/>
          </a:stretch>
        </p:blipFill>
        <p:spPr>
          <a:xfrm>
            <a:off x="9261475" y="4352925"/>
            <a:ext cx="1173163" cy="1358900"/>
          </a:xfrm>
        </p:spPr>
      </p:pic>
      <p:sp>
        <p:nvSpPr>
          <p:cNvPr id="193" name="Flèche droite 192">
            <a:hlinkClick r:id="rId7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57109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851150" y="254000"/>
            <a:ext cx="6489700" cy="1046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Future Evolution of ICT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="" xmlns:a16="http://schemas.microsoft.com/office/drawing/2014/main" id="{D0B7C211-AD9C-8CEC-B456-8FA0021960A9}"/>
              </a:ext>
            </a:extLst>
          </p:cNvPr>
          <p:cNvSpPr txBox="1">
            <a:spLocks/>
          </p:cNvSpPr>
          <p:nvPr/>
        </p:nvSpPr>
        <p:spPr>
          <a:xfrm>
            <a:off x="6952" y="654073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Technologies of Information and Communication (TIC)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21100" y="1143000"/>
            <a:ext cx="8445500" cy="56015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Artificial Intelligence (AI): </a:t>
            </a:r>
            <a:r>
              <a:rPr lang="en-US" sz="2000" dirty="0" smtClean="0">
                <a:solidFill>
                  <a:schemeClr val="bg1"/>
                </a:solidFill>
              </a:rPr>
              <a:t>Enhances decision-making and automates tasks across various sectors.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Internet of Things (IoT): </a:t>
            </a:r>
            <a:r>
              <a:rPr lang="en-US" sz="2000" dirty="0" smtClean="0">
                <a:solidFill>
                  <a:schemeClr val="bg1"/>
                </a:solidFill>
              </a:rPr>
              <a:t>Connects devices to create smarter homes and cities, improving efficiency.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Virtual and Augmented Reality (VR/AR): </a:t>
            </a:r>
            <a:r>
              <a:rPr lang="en-US" sz="2000" dirty="0" smtClean="0">
                <a:solidFill>
                  <a:schemeClr val="bg1"/>
                </a:solidFill>
              </a:rPr>
              <a:t>Provides immersive experiences for entertainment and education.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5G Networks: </a:t>
            </a:r>
            <a:r>
              <a:rPr lang="en-US" sz="2000" dirty="0" smtClean="0">
                <a:solidFill>
                  <a:schemeClr val="bg1"/>
                </a:solidFill>
              </a:rPr>
              <a:t>Enables faster, more reliable connectivity for advanced applications.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Cloud Computing: </a:t>
            </a:r>
            <a:r>
              <a:rPr lang="en-US" sz="2000" dirty="0" smtClean="0">
                <a:solidFill>
                  <a:schemeClr val="bg1"/>
                </a:solidFill>
              </a:rPr>
              <a:t>Offers flexible, scalable services that enhance collaboration and productivity.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These advancements will integrate ICT into daily life, making it essential for communication, automation, and societal interactions.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2" name="Espace réservé pour une image  21" descr="planet.jpg"/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5996" r="5996"/>
          <a:stretch>
            <a:fillRect/>
          </a:stretch>
        </p:blipFill>
        <p:spPr/>
      </p:pic>
      <p:sp>
        <p:nvSpPr>
          <p:cNvPr id="23" name="Flèche droite 22">
            <a:hlinkClick r:id="rId4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82148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681705"/>
            <a:ext cx="3994173" cy="227758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Key Statistics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=""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10248900" y="3037196"/>
            <a:ext cx="1528499" cy="1612900"/>
          </a:xfrm>
          <a:prstGeom prst="rect">
            <a:avLst/>
          </a:prstGeom>
        </p:spPr>
      </p:pic>
      <p:sp>
        <p:nvSpPr>
          <p:cNvPr id="15" name="Slide Number Placeholder 13">
            <a:extLst>
              <a:ext uri="{FF2B5EF4-FFF2-40B4-BE49-F238E27FC236}">
                <a16:creationId xmlns=""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35400" y="1727200"/>
            <a:ext cx="5626100" cy="34470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Number of Internet Users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4.9 billion worldwide in 2022.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Mobile Penetration Rate: </a:t>
            </a:r>
            <a:r>
              <a:rPr lang="en-US" sz="2000" dirty="0" smtClean="0">
                <a:solidFill>
                  <a:schemeClr val="bg1"/>
                </a:solidFill>
              </a:rPr>
              <a:t>67% globally in 2022.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ICT Market Projection: </a:t>
            </a:r>
            <a:r>
              <a:rPr lang="en-US" sz="2000" dirty="0" smtClean="0">
                <a:solidFill>
                  <a:schemeClr val="bg1"/>
                </a:solidFill>
              </a:rPr>
              <a:t>Expected to reach $6,000 billion by 2025.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These statistics highlight the significant reach and growth potential of ICT globally.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6" name="Hexagone 25"/>
          <p:cNvSpPr/>
          <p:nvPr/>
        </p:nvSpPr>
        <p:spPr>
          <a:xfrm>
            <a:off x="9404260" y="1358900"/>
            <a:ext cx="1930400" cy="1651000"/>
          </a:xfrm>
          <a:prstGeom prst="hexagon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>
            <a:hlinkClick r:id="rId8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9727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900" y="3342020"/>
            <a:ext cx="5994400" cy="2007158"/>
          </a:xfrm>
        </p:spPr>
        <p:txBody>
          <a:bodyPr/>
          <a:lstStyle/>
          <a:p>
            <a:r>
              <a:rPr lang="en-US" sz="2000" dirty="0" smtClean="0"/>
              <a:t>ICT has significantly impacted communication, productivity, and global interconnectedness, driving innovation and societal change, with a future focused on more advanced technologies.</a:t>
            </a:r>
          </a:p>
          <a:p>
            <a:endParaRPr lang="en-US" dirty="0"/>
          </a:p>
        </p:txBody>
      </p:sp>
      <p:pic>
        <p:nvPicPr>
          <p:cNvPr id="39" name="Picture Placeholder 31">
            <a:extLst>
              <a:ext uri="{FF2B5EF4-FFF2-40B4-BE49-F238E27FC236}">
                <a16:creationId xmlns="" xmlns:a16="http://schemas.microsoft.com/office/drawing/2014/main" id="{6037332D-8714-C147-6E64-3654D8C578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=""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0" name="Espace réservé pour une image  19" descr="téléchargement (1).jpg"/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l="15667" r="15667"/>
          <a:stretch>
            <a:fillRect/>
          </a:stretch>
        </p:blipFill>
        <p:spPr/>
      </p:pic>
      <p:sp>
        <p:nvSpPr>
          <p:cNvPr id="21" name="Flèche droite 20">
            <a:hlinkClick r:id="rId5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57533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697915"/>
            <a:ext cx="10515600" cy="120505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References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Text Placeholder 62">
            <a:extLst>
              <a:ext uri="{FF2B5EF4-FFF2-40B4-BE49-F238E27FC236}">
                <a16:creationId xmlns=""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37713" y="3848101"/>
            <a:ext cx="1877575" cy="1196402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International Telecommunication Union (ITU)</a:t>
            </a:r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=""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873500" y="1968500"/>
            <a:ext cx="2032000" cy="1879599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Organization for Economic Co-operation and Development (OECD)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=""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07230" y="4761181"/>
            <a:ext cx="1877575" cy="506399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Gartner</a:t>
            </a:r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=""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01941" y="4799281"/>
            <a:ext cx="1877575" cy="506399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IDC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=""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34718" y="2540001"/>
            <a:ext cx="1877575" cy="906242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Official websites of ICT companies</a:t>
            </a: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=""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7" name="Flèche droite 26">
            <a:hlinkClick r:id="rId3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60906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=""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0" y="1157618"/>
            <a:ext cx="5892800" cy="1325563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smtClean="0"/>
              <a:t>you for </a:t>
            </a:r>
            <a:br>
              <a:rPr lang="en-US" dirty="0" smtClean="0"/>
            </a:br>
            <a:r>
              <a:rPr lang="en-US" dirty="0" smtClean="0"/>
              <a:t>            your attention </a:t>
            </a:r>
            <a:endParaRPr lang="en-US" dirty="0"/>
          </a:p>
        </p:txBody>
      </p:sp>
      <p:pic>
        <p:nvPicPr>
          <p:cNvPr id="9" name="Espace réservé pour une image  8" descr="tic.jpg"/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6600" r="16600"/>
          <a:stretch>
            <a:fillRect/>
          </a:stretch>
        </p:blipFill>
        <p:spPr/>
      </p:pic>
      <p:sp>
        <p:nvSpPr>
          <p:cNvPr id="19" name="Rectangle 18"/>
          <p:cNvSpPr/>
          <p:nvPr/>
        </p:nvSpPr>
        <p:spPr>
          <a:xfrm>
            <a:off x="5663821" y="3131314"/>
            <a:ext cx="615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Technologies of Information and Communication (TIC)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>
            <a:off x="5593556" y="4324350"/>
            <a:ext cx="699294" cy="7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943600" y="3975100"/>
            <a:ext cx="54737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 smtClean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E-mail: </a:t>
            </a:r>
            <a:r>
              <a:rPr lang="en-US" sz="1800" dirty="0" smtClean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4"/>
              </a:rPr>
              <a:t>BABAALI.Manel.242431413401@gmail.com</a:t>
            </a:r>
            <a:endParaRPr lang="fr-FR" dirty="0" smtClean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Student in USTHB University/L1/SIGL</a:t>
            </a:r>
          </a:p>
        </p:txBody>
      </p:sp>
      <p:pic>
        <p:nvPicPr>
          <p:cNvPr id="30" name="Espace réservé pour une image  29" descr="AI Emergence in Workspaces_ $1_2 Trillion Saved in Maintenance.jpg"/>
          <p:cNvPicPr>
            <a:picLocks noGrp="1" noChangeAspect="1"/>
          </p:cNvPicPr>
          <p:nvPr>
            <p:ph type="pic" sz="quarter" idx="49"/>
          </p:nvPr>
        </p:nvPicPr>
        <p:blipFill>
          <a:blip r:embed="rId5"/>
          <a:srcRect t="6061" b="6061"/>
          <a:stretch>
            <a:fillRect/>
          </a:stretch>
        </p:blipFill>
        <p:spPr/>
      </p:pic>
      <p:pic>
        <p:nvPicPr>
          <p:cNvPr id="40" name="Espace réservé pour une image  39" descr="Understanding the NIST Cybersecurity Framework (Small Business).jpg"/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t="6061" b="6061"/>
          <a:stretch>
            <a:fillRect/>
          </a:stretch>
        </p:blipFill>
        <p:spPr/>
      </p:pic>
      <p:pic>
        <p:nvPicPr>
          <p:cNvPr id="42" name="Espace réservé pour une image  41" descr="Premium Photo _ Abstract Internet of things Concept city 5GIOT Internet of Things communication network Innovation Technology Concept Icon Connect wireless devices and networking Innovation Technology 3d rendering.jpg"/>
          <p:cNvPicPr>
            <a:picLocks noGrp="1" noChangeAspect="1"/>
          </p:cNvPicPr>
          <p:nvPr>
            <p:ph type="pic" sz="quarter" idx="50"/>
          </p:nvPr>
        </p:nvPicPr>
        <p:blipFill>
          <a:blip r:embed="rId7"/>
          <a:srcRect l="15046" r="15046"/>
          <a:stretch>
            <a:fillRect/>
          </a:stretch>
        </p:blipFill>
        <p:spPr/>
      </p:pic>
      <p:sp>
        <p:nvSpPr>
          <p:cNvPr id="43" name="Flèche droite 42">
            <a:hlinkClick r:id="rId8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29279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exagone 33"/>
          <p:cNvSpPr/>
          <p:nvPr/>
        </p:nvSpPr>
        <p:spPr>
          <a:xfrm rot="5400000">
            <a:off x="4105275" y="4206875"/>
            <a:ext cx="2178050" cy="1905000"/>
          </a:xfrm>
          <a:prstGeom prst="hexagon">
            <a:avLst>
              <a:gd name="adj" fmla="val 27721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Hexagone 14"/>
          <p:cNvSpPr/>
          <p:nvPr/>
        </p:nvSpPr>
        <p:spPr>
          <a:xfrm rot="5400000">
            <a:off x="4067175" y="663575"/>
            <a:ext cx="2178050" cy="1905000"/>
          </a:xfrm>
          <a:prstGeom prst="hexagon">
            <a:avLst>
              <a:gd name="adj" fmla="val 27721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0" name="Text Placeholder 17">
            <a:hlinkClick r:id="rId3" action="ppaction://hlinksldjump"/>
            <a:extLst>
              <a:ext uri="{FF2B5EF4-FFF2-40B4-BE49-F238E27FC236}">
                <a16:creationId xmlns="" xmlns:a16="http://schemas.microsoft.com/office/drawing/2014/main" id="{241202DB-E499-EB19-8A48-A3301DA59ED7}"/>
              </a:ext>
            </a:extLst>
          </p:cNvPr>
          <p:cNvSpPr txBox="1">
            <a:spLocks/>
          </p:cNvSpPr>
          <p:nvPr/>
        </p:nvSpPr>
        <p:spPr>
          <a:xfrm>
            <a:off x="4240466" y="4663780"/>
            <a:ext cx="1914694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113000"/>
              </a:lnSpc>
              <a:spcBef>
                <a:spcPts val="1000"/>
              </a:spcBef>
            </a:pPr>
            <a:r>
              <a:rPr lang="fr-FR" altLang="zh-CN" dirty="0" smtClean="0">
                <a:solidFill>
                  <a:schemeClr val="bg1"/>
                </a:solidFill>
                <a:latin typeface="Abadi" panose="020B0604020104020204" pitchFamily="34" charset="0"/>
              </a:rPr>
              <a:t>Future Evolution of ICT</a:t>
            </a:r>
            <a:endParaRPr lang="en-US" altLang="zh-C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 Placeholder 23">
            <a:hlinkClick r:id="rId4" action="ppaction://hlinksldjump"/>
            <a:extLst>
              <a:ext uri="{FF2B5EF4-FFF2-40B4-BE49-F238E27FC236}">
                <a16:creationId xmlns="" xmlns:a16="http://schemas.microsoft.com/office/drawing/2014/main" id="{ABF1D337-2A3C-A0FB-A6CD-5E4B9D6DFD91}"/>
              </a:ext>
            </a:extLst>
          </p:cNvPr>
          <p:cNvSpPr txBox="1">
            <a:spLocks/>
          </p:cNvSpPr>
          <p:nvPr/>
        </p:nvSpPr>
        <p:spPr>
          <a:xfrm>
            <a:off x="9398464" y="2836117"/>
            <a:ext cx="1913128" cy="1075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113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bg1"/>
                </a:solidFill>
                <a:latin typeface="Abadi" panose="020B0604020104020204" pitchFamily="34" charset="0"/>
              </a:rPr>
              <a:t>Challenges and Limitations of ICT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 Placeholder 23">
            <a:hlinkClick r:id="rId5" action="ppaction://hlinksldjump"/>
            <a:extLst>
              <a:ext uri="{FF2B5EF4-FFF2-40B4-BE49-F238E27FC236}">
                <a16:creationId xmlns="" xmlns:a16="http://schemas.microsoft.com/office/drawing/2014/main" id="{ABF1D337-2A3C-A0FB-A6CD-5E4B9D6DFD91}"/>
              </a:ext>
            </a:extLst>
          </p:cNvPr>
          <p:cNvSpPr txBox="1">
            <a:spLocks/>
          </p:cNvSpPr>
          <p:nvPr/>
        </p:nvSpPr>
        <p:spPr>
          <a:xfrm>
            <a:off x="6294386" y="4553091"/>
            <a:ext cx="1913128" cy="1075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113000"/>
              </a:lnSpc>
              <a:spcBef>
                <a:spcPts val="1000"/>
              </a:spcBef>
            </a:pPr>
            <a:r>
              <a:rPr lang="fr-FR" dirty="0" smtClean="0">
                <a:solidFill>
                  <a:srgbClr val="D84400"/>
                </a:solidFill>
                <a:latin typeface="Abadi" panose="020B0604020104020204" pitchFamily="34" charset="0"/>
              </a:rPr>
              <a:t>Key Statistics</a:t>
            </a:r>
            <a:endParaRPr lang="en-US" dirty="0" smtClean="0">
              <a:solidFill>
                <a:srgbClr val="D84400"/>
              </a:solidFill>
              <a:latin typeface="Abadi" panose="020B0604020104020204" pitchFamily="34" charset="0"/>
            </a:endParaRPr>
          </a:p>
        </p:txBody>
      </p:sp>
      <p:sp>
        <p:nvSpPr>
          <p:cNvPr id="14" name="Text Placeholder 17">
            <a:hlinkClick r:id="rId6" action="ppaction://hlinksldjump"/>
            <a:extLst>
              <a:ext uri="{FF2B5EF4-FFF2-40B4-BE49-F238E27FC236}">
                <a16:creationId xmlns="" xmlns:a16="http://schemas.microsoft.com/office/drawing/2014/main" id="{241202DB-E499-EB19-8A48-A3301DA59ED7}"/>
              </a:ext>
            </a:extLst>
          </p:cNvPr>
          <p:cNvSpPr txBox="1">
            <a:spLocks/>
          </p:cNvSpPr>
          <p:nvPr/>
        </p:nvSpPr>
        <p:spPr>
          <a:xfrm>
            <a:off x="8356751" y="4595002"/>
            <a:ext cx="1914694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113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bg1"/>
                </a:solidFill>
                <a:latin typeface="Abadi" panose="020B0604020104020204" pitchFamily="34" charset="0"/>
              </a:rPr>
              <a:t>Conclusion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7" name="ZoneTexte 16">
            <a:hlinkClick r:id="rId7" action="ppaction://hlinksldjump"/>
          </p:cNvPr>
          <p:cNvSpPr txBox="1"/>
          <p:nvPr/>
        </p:nvSpPr>
        <p:spPr>
          <a:xfrm>
            <a:off x="10452100" y="1219200"/>
            <a:ext cx="1905000" cy="7184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13000"/>
              </a:lnSpc>
              <a:spcBef>
                <a:spcPts val="1000"/>
              </a:spcBef>
            </a:pPr>
            <a:r>
              <a:rPr lang="fr-FR" dirty="0" smtClean="0">
                <a:solidFill>
                  <a:srgbClr val="D84400"/>
                </a:solidFill>
                <a:latin typeface="Abadi" panose="020B0604020104020204" pitchFamily="34" charset="0"/>
              </a:rPr>
              <a:t>Technologies related to TIC </a:t>
            </a:r>
          </a:p>
        </p:txBody>
      </p:sp>
      <p:sp>
        <p:nvSpPr>
          <p:cNvPr id="27" name="ZoneTexte 26">
            <a:hlinkClick r:id="rId8" action="ppaction://hlinksldjump"/>
          </p:cNvPr>
          <p:cNvSpPr txBox="1"/>
          <p:nvPr/>
        </p:nvSpPr>
        <p:spPr>
          <a:xfrm>
            <a:off x="4191000" y="1384300"/>
            <a:ext cx="19304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badi" panose="020B0604020104020204" pitchFamily="34" charset="0"/>
              </a:rPr>
              <a:t>Introduction</a:t>
            </a:r>
            <a:endParaRPr lang="fr-FR" dirty="0" smtClean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8" name="ZoneTexte 27">
            <a:hlinkClick r:id="rId9" action="ppaction://hlinksldjump"/>
          </p:cNvPr>
          <p:cNvSpPr txBox="1"/>
          <p:nvPr/>
        </p:nvSpPr>
        <p:spPr>
          <a:xfrm>
            <a:off x="6273800" y="1384300"/>
            <a:ext cx="19177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badi" panose="020B0604020104020204" pitchFamily="34" charset="0"/>
              </a:rPr>
              <a:t>History of ICT</a:t>
            </a:r>
            <a:endParaRPr lang="fr-FR" altLang="zh-CN" dirty="0" smtClean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369300" y="1257300"/>
            <a:ext cx="19050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  <a:latin typeface="Abadi" panose="020B0604020104020204" pitchFamily="34" charset="0"/>
              </a:rPr>
              <a:t>Components of ICT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1" name="ZoneTexte 30">
            <a:hlinkClick r:id="rId10" action="ppaction://hlinksldjump"/>
          </p:cNvPr>
          <p:cNvSpPr txBox="1"/>
          <p:nvPr/>
        </p:nvSpPr>
        <p:spPr>
          <a:xfrm>
            <a:off x="5257800" y="3136900"/>
            <a:ext cx="19050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badi" panose="020B0604020104020204" pitchFamily="34" charset="0"/>
              </a:rPr>
              <a:t>Benefits of ICT</a:t>
            </a:r>
            <a:endParaRPr lang="fr-FR" altLang="zh-CN" dirty="0" smtClean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3" name="ZoneTexte 32">
            <a:hlinkClick r:id="rId11" action="ppaction://hlinksldjump"/>
          </p:cNvPr>
          <p:cNvSpPr txBox="1"/>
          <p:nvPr/>
        </p:nvSpPr>
        <p:spPr>
          <a:xfrm>
            <a:off x="7327900" y="3022600"/>
            <a:ext cx="19177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altLang="zh-CN" dirty="0" smtClean="0">
                <a:solidFill>
                  <a:schemeClr val="bg1"/>
                </a:solidFill>
                <a:latin typeface="Abadi" panose="020B0604020104020204" pitchFamily="34" charset="0"/>
              </a:rPr>
              <a:t>Examples of ICT Applications</a:t>
            </a:r>
            <a:endParaRPr lang="en-US" altLang="zh-CN" dirty="0" smtClean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6" name="ZoneTexte 35">
            <a:hlinkClick r:id="rId12" action="ppaction://hlinksldjump"/>
          </p:cNvPr>
          <p:cNvSpPr txBox="1"/>
          <p:nvPr/>
        </p:nvSpPr>
        <p:spPr>
          <a:xfrm>
            <a:off x="10553700" y="4991100"/>
            <a:ext cx="1727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84400"/>
                </a:solidFill>
                <a:latin typeface="Abadi" panose="020B0604020104020204" pitchFamily="34" charset="0"/>
              </a:rPr>
              <a:t>References</a:t>
            </a:r>
            <a:endParaRPr lang="fr-FR" dirty="0" smtClean="0">
              <a:solidFill>
                <a:srgbClr val="D844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5535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6" y="19262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8355" y="1081969"/>
            <a:ext cx="4311745" cy="265183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Information and Communication Technologies (ICT)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/>
              <a:t> Refers to a broad range of technologies that provide access to information through telecommunications. This includes all types of technologies used for managing, processing, and communicating information.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D91FB993-29E1-3DBD-8335-7970016F8D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=""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6700" y="3606800"/>
            <a:ext cx="544830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Importance of ICT in Modern Society</a:t>
            </a:r>
          </a:p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Central Role: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ICT is crucial in the digital transformation of businesses, governments, and society as a whole.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Impact:</a:t>
            </a:r>
            <a:r>
              <a:rPr lang="en-US" sz="2000" dirty="0" smtClean="0">
                <a:solidFill>
                  <a:schemeClr val="bg1"/>
                </a:solidFill>
              </a:rPr>
              <a:t> It drives innovation, enhances productivity, and facilitates global communication, making it an essential component of modern life.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2000" dirty="0" smtClean="0">
              <a:solidFill>
                <a:schemeClr val="bg1"/>
              </a:solidFill>
            </a:endParaRPr>
          </a:p>
        </p:txBody>
      </p:sp>
      <p:pic>
        <p:nvPicPr>
          <p:cNvPr id="50" name="Espace réservé pour une image  49" descr="AI Emergence in Workspaces_ $1_2 Trillion Saved in Maintenance.jpg"/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998" r="2998"/>
          <a:stretch>
            <a:fillRect/>
          </a:stretch>
        </p:blipFill>
        <p:spPr/>
      </p:pic>
      <p:sp>
        <p:nvSpPr>
          <p:cNvPr id="51" name="Flèche droite 50">
            <a:hlinkClick r:id="rId4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7554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=""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053" y="1933454"/>
            <a:ext cx="5142015" cy="2775857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Understanding ICT</a:t>
            </a:r>
            <a:r>
              <a:rPr lang="en-US" sz="2400" b="0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:</a:t>
            </a:r>
            <a:r>
              <a:rPr lang="en-US" sz="2400" b="0" dirty="0" smtClean="0">
                <a:solidFill>
                  <a:schemeClr val="accent2"/>
                </a:solidFill>
              </a:rPr>
              <a:t/>
            </a:r>
            <a:br>
              <a:rPr lang="en-US" sz="2400" b="0" dirty="0" smtClean="0">
                <a:solidFill>
                  <a:schemeClr val="accent2"/>
                </a:solidFill>
              </a:rPr>
            </a:br>
            <a:r>
              <a:rPr lang="en-US" sz="2400" b="0" dirty="0" smtClean="0">
                <a:solidFill>
                  <a:schemeClr val="accent2"/>
                </a:solidFill>
              </a:rPr>
              <a:t> 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The goal is to explore the history, components, benefits, challenges, and future trends of ICT to gain a comprehensive understanding of its significance.</a:t>
            </a:r>
            <a:br>
              <a:rPr lang="en-US" sz="2400" b="0" dirty="0" smtClean="0"/>
            </a:br>
            <a:endParaRPr lang="en-US" sz="24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17700" y="2893586"/>
            <a:ext cx="2349499" cy="1070829"/>
          </a:xfrm>
        </p:spPr>
        <p:txBody>
          <a:bodyPr/>
          <a:lstStyle/>
          <a:p>
            <a:r>
              <a:rPr lang="en-US" sz="2000" dirty="0" smtClean="0"/>
              <a:t>Objectives of the Presentation</a:t>
            </a:r>
            <a:endParaRPr lang="en-US" sz="2000" dirty="0"/>
          </a:p>
        </p:txBody>
      </p:sp>
      <p:pic>
        <p:nvPicPr>
          <p:cNvPr id="14" name="Espace réservé pour une image  13" descr="The Digital World of Innovation.jpg"/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368" r="6368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478079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6952" y="6477232"/>
            <a:ext cx="4114800" cy="365125"/>
          </a:xfrm>
        </p:spPr>
        <p:txBody>
          <a:bodyPr/>
          <a:lstStyle/>
          <a:p>
            <a:r>
              <a:rPr lang="en-US" dirty="0" smtClean="0"/>
              <a:t>Technologies of Information and Communication (TIC)</a:t>
            </a:r>
            <a:endParaRPr lang="en-US" dirty="0"/>
          </a:p>
        </p:txBody>
      </p:sp>
      <p:sp>
        <p:nvSpPr>
          <p:cNvPr id="6" name="Slide Number Placeholder 13">
            <a:extLst>
              <a:ext uri="{FF2B5EF4-FFF2-40B4-BE49-F238E27FC236}">
                <a16:creationId xmlns=""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9542" y="409433"/>
            <a:ext cx="424445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History of ICT</a:t>
            </a:r>
            <a:endParaRPr lang="fr-FR" altLang="zh-CN" sz="44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9900" y="1562100"/>
            <a:ext cx="11061700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Early Information Systems (1950s-1960s)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Focused on calculation tasks and basic information storage, laying the groundwork for modern information systems.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Emergence of the Internet (1980s-1990s): </a:t>
            </a:r>
            <a:r>
              <a:rPr lang="en-US" sz="2000" dirty="0" smtClean="0">
                <a:solidFill>
                  <a:schemeClr val="bg1"/>
                </a:solidFill>
              </a:rPr>
              <a:t>Connected universities and businesses, leading to the development of the World Wide Web.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Web 2.0 and Social Networks (2000s): </a:t>
            </a:r>
            <a:r>
              <a:rPr lang="en-US" sz="2000" dirty="0" smtClean="0">
                <a:solidFill>
                  <a:schemeClr val="bg1"/>
                </a:solidFill>
              </a:rPr>
              <a:t>Introduced user-generated content and social media, revolutionizing communication and information sharing.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Impact of Mobility and Cloud Computing: </a:t>
            </a:r>
            <a:r>
              <a:rPr lang="en-US" sz="2000" dirty="0" smtClean="0">
                <a:solidFill>
                  <a:schemeClr val="bg1"/>
                </a:solidFill>
              </a:rPr>
              <a:t>Enhanced accessibility and flexibility, allowing users to work and access information from anywhere.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2000" dirty="0" smtClean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Flèche droite 12">
            <a:hlinkClick r:id="rId3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6021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3">
            <a:extLst>
              <a:ext uri="{FF2B5EF4-FFF2-40B4-BE49-F238E27FC236}">
                <a16:creationId xmlns=""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52" y="651817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Technologies of Information and Communication (TIC)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948439" y="300245"/>
            <a:ext cx="5418161" cy="1046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Components of ICT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31814" y="1533296"/>
            <a:ext cx="4107976" cy="46782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Hardware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Includes physical devices such as computers, smart phones, and networking equipment.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Software:</a:t>
            </a:r>
            <a:r>
              <a:rPr lang="en-US" sz="2000" dirty="0" smtClean="0">
                <a:solidFill>
                  <a:schemeClr val="bg1"/>
                </a:solidFill>
              </a:rPr>
              <a:t> Encompasses operating systems, applications, and web services that facilitate information processing.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Networks and services: </a:t>
            </a:r>
            <a:r>
              <a:rPr lang="en-US" sz="2000" dirty="0" smtClean="0">
                <a:solidFill>
                  <a:schemeClr val="bg1"/>
                </a:solidFill>
              </a:rPr>
              <a:t>Covers internet services, social media platforms, and telecommunications services that connect users.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4" name="Espace réservé pour une image  8" descr="t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786" y="1396774"/>
            <a:ext cx="1471414" cy="1308326"/>
          </a:xfrm>
          <a:prstGeom prst="hexagon">
            <a:avLst>
              <a:gd name="adj" fmla="val 28349"/>
              <a:gd name="vf" fmla="val 115470"/>
            </a:avLst>
          </a:prstGeom>
          <a:ln>
            <a:solidFill>
              <a:schemeClr val="bg1"/>
            </a:solidFill>
          </a:ln>
        </p:spPr>
      </p:pic>
      <p:pic>
        <p:nvPicPr>
          <p:cNvPr id="15" name="Espace réservé pour une image  8" descr="ti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374900"/>
            <a:ext cx="1803400" cy="1512246"/>
          </a:xfrm>
          <a:prstGeom prst="hexagon">
            <a:avLst>
              <a:gd name="adj" fmla="val 31680"/>
              <a:gd name="vf" fmla="val 115470"/>
            </a:avLst>
          </a:prstGeom>
          <a:ln>
            <a:solidFill>
              <a:schemeClr val="accent2"/>
            </a:solidFill>
          </a:ln>
        </p:spPr>
      </p:pic>
      <p:sp>
        <p:nvSpPr>
          <p:cNvPr id="18" name="Hexagone 17"/>
          <p:cNvSpPr/>
          <p:nvPr/>
        </p:nvSpPr>
        <p:spPr>
          <a:xfrm>
            <a:off x="10071100" y="3670300"/>
            <a:ext cx="1905000" cy="1574981"/>
          </a:xfrm>
          <a:prstGeom prst="hexagon">
            <a:avLst>
              <a:gd name="adj" fmla="val 2784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Hexagone 18"/>
          <p:cNvSpPr/>
          <p:nvPr/>
        </p:nvSpPr>
        <p:spPr>
          <a:xfrm>
            <a:off x="10071100" y="4940300"/>
            <a:ext cx="889000" cy="749300"/>
          </a:xfrm>
          <a:prstGeom prst="hexagon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Hexagone 20"/>
          <p:cNvSpPr/>
          <p:nvPr/>
        </p:nvSpPr>
        <p:spPr>
          <a:xfrm>
            <a:off x="9728200" y="6045200"/>
            <a:ext cx="558800" cy="495300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>
            <a:hlinkClick r:id="rId5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955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3">
            <a:extLst>
              <a:ext uri="{FF2B5EF4-FFF2-40B4-BE49-F238E27FC236}">
                <a16:creationId xmlns=""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121120" y="462230"/>
            <a:ext cx="7391399" cy="1046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endParaRPr lang="fr-FR" sz="44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03600" y="1393885"/>
            <a:ext cx="8623300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Google Services</a:t>
            </a:r>
            <a:r>
              <a:rPr lang="en-US" sz="2000" dirty="0" smtClean="0">
                <a:solidFill>
                  <a:schemeClr val="accent2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Includes Google Drive, Docs, Sheets, Slides, Workspace, Cloud Platform, Classroom, and Analytics for collaboration and productivity.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Microsoft Tools: </a:t>
            </a:r>
            <a:r>
              <a:rPr lang="en-US" sz="2000" dirty="0" smtClean="0">
                <a:solidFill>
                  <a:schemeClr val="bg1"/>
                </a:solidFill>
              </a:rPr>
              <a:t>Comprises Office Suite (Word, Excel, PowerPoint), Teams, OneDrive, Azure, Visual Studio, and Power BI for various productivity and development tasks.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Git:</a:t>
            </a:r>
            <a:r>
              <a:rPr lang="en-US" sz="2000" dirty="0" smtClean="0">
                <a:solidFill>
                  <a:schemeClr val="bg1"/>
                </a:solidFill>
              </a:rPr>
              <a:t> A distributed version control system for tracking code changes, enabling collaboration and offline work.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</a:rPr>
              <a:t>GitHub</a:t>
            </a:r>
            <a:r>
              <a:rPr lang="en-US" sz="2000" b="1" dirty="0" smtClean="0">
                <a:solidFill>
                  <a:schemeClr val="accent2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A web platform for Git version control, offering repository hosting, collaboration tools, CI/CD automation, and project management.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These technologies enhance productivity and collaboration across various sectors.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20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7500" y="431800"/>
            <a:ext cx="7772400" cy="1046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Technologies related to TIC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6229630B-7BF6-61B1-6AAC-BA71F50283DD}"/>
              </a:ext>
            </a:extLst>
          </p:cNvPr>
          <p:cNvSpPr txBox="1">
            <a:spLocks/>
          </p:cNvSpPr>
          <p:nvPr/>
        </p:nvSpPr>
        <p:spPr>
          <a:xfrm>
            <a:off x="6952" y="6518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Technologies of Information and Communication (TIC)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Espace réservé pour une image  17" descr="Version Control and Collaboration Platforms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l="6834" r="6834"/>
          <a:stretch>
            <a:fillRect/>
          </a:stretch>
        </p:blipFill>
        <p:spPr>
          <a:xfrm>
            <a:off x="1303337" y="1457324"/>
            <a:ext cx="1526755" cy="1768475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19" name="Flèche droite 18">
            <a:hlinkClick r:id="rId4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9727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=""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049" y="755363"/>
            <a:ext cx="10495128" cy="3987801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accent2"/>
                </a:solidFill>
              </a:rPr>
              <a:t>Enhanced Communication</a:t>
            </a:r>
            <a:r>
              <a:rPr lang="en-US" sz="2000" b="0" dirty="0" smtClean="0">
                <a:solidFill>
                  <a:schemeClr val="accent2"/>
                </a:solidFill>
              </a:rPr>
              <a:t>: </a:t>
            </a:r>
            <a:r>
              <a:rPr lang="en-US" sz="2000" b="0" dirty="0" smtClean="0"/>
              <a:t>Facilitates instant communication across the globe.</a:t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dirty="0" smtClean="0">
                <a:solidFill>
                  <a:schemeClr val="accent2"/>
                </a:solidFill>
              </a:rPr>
              <a:t>Increased Productivity</a:t>
            </a:r>
            <a:r>
              <a:rPr lang="en-US" sz="2000" b="0" dirty="0" smtClean="0">
                <a:solidFill>
                  <a:schemeClr val="accent2"/>
                </a:solidFill>
              </a:rPr>
              <a:t>: </a:t>
            </a:r>
            <a:r>
              <a:rPr lang="en-US" sz="2000" b="0" dirty="0" smtClean="0"/>
              <a:t>Streamlines processes and improves efficiency in various sectors.</a:t>
            </a:r>
            <a:br>
              <a:rPr lang="en-US" sz="2000" b="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dirty="0" smtClean="0">
                <a:solidFill>
                  <a:schemeClr val="accent2"/>
                </a:solidFill>
              </a:rPr>
              <a:t>Economic Development: </a:t>
            </a:r>
            <a:r>
              <a:rPr lang="en-US" sz="2000" b="0" dirty="0" smtClean="0"/>
              <a:t>Contributes to growth by enabling new business models and markets.</a:t>
            </a:r>
            <a:br>
              <a:rPr lang="en-US" sz="2000" b="0" dirty="0" smtClean="0"/>
            </a:b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CEC6B0-3600-28A0-E10B-B1F4C99B1E33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>
          <a:xfrm>
            <a:off x="6952" y="6477232"/>
            <a:ext cx="4114800" cy="365125"/>
          </a:xfrm>
        </p:spPr>
        <p:txBody>
          <a:bodyPr/>
          <a:lstStyle/>
          <a:p>
            <a:r>
              <a:rPr lang="en-US" dirty="0" smtClean="0"/>
              <a:t>Technologies of Information and Communication (TIC)</a:t>
            </a:r>
            <a:endParaRPr lang="en-US" dirty="0"/>
          </a:p>
        </p:txBody>
      </p:sp>
      <p:sp>
        <p:nvSpPr>
          <p:cNvPr id="17" name="Slide Number Placeholder 13">
            <a:extLst>
              <a:ext uri="{FF2B5EF4-FFF2-40B4-BE49-F238E27FC236}">
                <a16:creationId xmlns=""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6" name="Espace réservé pour une image  35" descr="Global communication, vector.jpg"/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 t="5600" b="5600"/>
          <a:stretch>
            <a:fillRect/>
          </a:stretch>
        </p:blipFill>
        <p:spPr>
          <a:xfrm>
            <a:off x="1173163" y="4088762"/>
            <a:ext cx="2366962" cy="2101850"/>
          </a:xfrm>
        </p:spPr>
      </p:pic>
      <p:pic>
        <p:nvPicPr>
          <p:cNvPr id="37" name="Espace réservé pour une image  36" descr="UpMyChain there!.jpg"/>
          <p:cNvPicPr>
            <a:picLocks noGrp="1" noChangeAspect="1"/>
          </p:cNvPicPr>
          <p:nvPr>
            <p:ph type="pic" sz="quarter" idx="50"/>
          </p:nvPr>
        </p:nvPicPr>
        <p:blipFill>
          <a:blip r:embed="rId4"/>
          <a:srcRect t="5630" b="5630"/>
          <a:stretch>
            <a:fillRect/>
          </a:stretch>
        </p:blipFill>
        <p:spPr>
          <a:xfrm>
            <a:off x="3749959" y="4579938"/>
            <a:ext cx="2368550" cy="2101850"/>
          </a:xfrm>
        </p:spPr>
      </p:pic>
      <p:sp>
        <p:nvSpPr>
          <p:cNvPr id="23" name="ZoneTexte 22"/>
          <p:cNvSpPr txBox="1"/>
          <p:nvPr/>
        </p:nvSpPr>
        <p:spPr>
          <a:xfrm>
            <a:off x="3702050" y="457200"/>
            <a:ext cx="478790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Benefits of ICT</a:t>
            </a:r>
            <a:endParaRPr lang="fr-FR" sz="44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2" name="Espace réservé pour une image  41" descr="How gold, silver, platinum performed for week ending January 7, 2022.jpg"/>
          <p:cNvPicPr>
            <a:picLocks noGrp="1" noChangeAspect="1"/>
          </p:cNvPicPr>
          <p:nvPr>
            <p:ph type="pic" sz="quarter" idx="48"/>
          </p:nvPr>
        </p:nvPicPr>
        <p:blipFill>
          <a:blip r:embed="rId5"/>
          <a:srcRect l="7742" r="7742"/>
          <a:stretch>
            <a:fillRect/>
          </a:stretch>
        </p:blipFill>
        <p:spPr>
          <a:xfrm>
            <a:off x="6328343" y="3843338"/>
            <a:ext cx="2368550" cy="2101850"/>
          </a:xfrm>
        </p:spPr>
      </p:pic>
      <p:pic>
        <p:nvPicPr>
          <p:cNvPr id="61" name="Espace réservé pour une image  60" descr="Lead generation tools for digital marketing.jpg"/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t="5600" b="5600"/>
          <a:stretch>
            <a:fillRect/>
          </a:stretch>
        </p:blipFill>
        <p:spPr>
          <a:xfrm>
            <a:off x="8906728" y="4334186"/>
            <a:ext cx="2368061" cy="2102177"/>
          </a:xfrm>
        </p:spPr>
      </p:pic>
      <p:sp>
        <p:nvSpPr>
          <p:cNvPr id="62" name="Flèche droite 61">
            <a:hlinkClick r:id="rId7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07888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3">
            <a:extLst>
              <a:ext uri="{FF2B5EF4-FFF2-40B4-BE49-F238E27FC236}">
                <a16:creationId xmlns=""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52" y="651817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Technologies of Information and Communication (TIC)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86300" y="287545"/>
            <a:ext cx="7683500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Examples of ICT Applications</a:t>
            </a:r>
            <a:endParaRPr lang="en-US" sz="44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fr-FR" sz="4400" b="1" dirty="0" smtClean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711700" y="2079396"/>
            <a:ext cx="7632700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E-Learning:</a:t>
            </a:r>
            <a:r>
              <a:rPr lang="en-US" sz="2000" dirty="0" smtClean="0">
                <a:solidFill>
                  <a:schemeClr val="bg1"/>
                </a:solidFill>
              </a:rPr>
              <a:t> Online platforms facilitate education from any location.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Telecommuting:</a:t>
            </a:r>
            <a:r>
              <a:rPr lang="en-US" sz="2000" dirty="0" smtClean="0">
                <a:solidFill>
                  <a:schemeClr val="bg1"/>
                </a:solidFill>
              </a:rPr>
              <a:t> Remote work is supported by cloud technologies and communication tools.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E-Commerce:</a:t>
            </a:r>
            <a:r>
              <a:rPr lang="en-US" sz="2000" dirty="0" smtClean="0">
                <a:solidFill>
                  <a:schemeClr val="bg1"/>
                </a:solidFill>
              </a:rPr>
              <a:t> Online shopping has transformed the retail landscape.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Digital Health: </a:t>
            </a:r>
            <a:r>
              <a:rPr lang="en-US" sz="2000" dirty="0" smtClean="0">
                <a:solidFill>
                  <a:schemeClr val="bg1"/>
                </a:solidFill>
              </a:rPr>
              <a:t>Telemedicine and health applications enhance patient care.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accent2"/>
                </a:solidFill>
              </a:rPr>
              <a:t>E-Governance: </a:t>
            </a:r>
            <a:r>
              <a:rPr lang="en-US" sz="2000" dirty="0" smtClean="0">
                <a:solidFill>
                  <a:schemeClr val="bg1"/>
                </a:solidFill>
              </a:rPr>
              <a:t>Governments offer online services and communication with citizens.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fr-FR" sz="2000" dirty="0" smtClean="0">
              <a:solidFill>
                <a:schemeClr val="bg1"/>
              </a:solidFill>
            </a:endParaRPr>
          </a:p>
        </p:txBody>
      </p:sp>
      <p:sp>
        <p:nvSpPr>
          <p:cNvPr id="13" name="Flèche droite 12">
            <a:hlinkClick r:id="rId3" action="ppaction://hlinksldjump"/>
          </p:cNvPr>
          <p:cNvSpPr/>
          <p:nvPr/>
        </p:nvSpPr>
        <p:spPr>
          <a:xfrm>
            <a:off x="11589037" y="6436056"/>
            <a:ext cx="50800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Espace réservé pour une image  184" descr="IT Asset Management Systems_ Optimizing Business Operation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30" y="859809"/>
            <a:ext cx="1581095" cy="167867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2955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77570E-71D6-4005-B631-1B00A1197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817</Words>
  <Application>Microsoft Office PowerPoint</Application>
  <PresentationFormat>Personnalisé</PresentationFormat>
  <Paragraphs>128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Custom</vt:lpstr>
      <vt:lpstr>Technologies of Information and Communication (TIC)</vt:lpstr>
      <vt:lpstr>Contents</vt:lpstr>
      <vt:lpstr>Introduction</vt:lpstr>
      <vt:lpstr>  Understanding ICT:   The goal is to explore the history, components, benefits, challenges, and future trends of ICT to gain a comprehensive understanding of its significance. </vt:lpstr>
      <vt:lpstr>Diapositive 5</vt:lpstr>
      <vt:lpstr>Diapositive 6</vt:lpstr>
      <vt:lpstr>Diapositive 7</vt:lpstr>
      <vt:lpstr>Enhanced Communication: Facilitates instant communication across the globe.  Increased Productivity: Streamlines processes and improves efficiency in various sectors.  Economic Development: Contributes to growth by enabling new business models and markets. </vt:lpstr>
      <vt:lpstr>Diapositive 9</vt:lpstr>
      <vt:lpstr>Challenges of ICT  </vt:lpstr>
      <vt:lpstr>Diapositive 11</vt:lpstr>
      <vt:lpstr>Key Statistics  </vt:lpstr>
      <vt:lpstr>Conclusion </vt:lpstr>
      <vt:lpstr>References</vt:lpstr>
      <vt:lpstr>Thank you for              your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2023-09-14T05:46:04Z</dcterms:created>
  <dcterms:modified xsi:type="dcterms:W3CDTF">2025-01-05T16:54:14Z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