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78" r:id="rId2"/>
    <p:sldId id="280" r:id="rId3"/>
    <p:sldId id="281" r:id="rId4"/>
    <p:sldId id="282" r:id="rId5"/>
    <p:sldId id="285" r:id="rId6"/>
    <p:sldId id="293" r:id="rId7"/>
    <p:sldId id="298" r:id="rId8"/>
    <p:sldId id="287" r:id="rId9"/>
    <p:sldId id="288" r:id="rId10"/>
    <p:sldId id="299" r:id="rId11"/>
    <p:sldId id="290" r:id="rId12"/>
    <p:sldId id="297" r:id="rId13"/>
    <p:sldId id="302" r:id="rId14"/>
    <p:sldId id="296" r:id="rId15"/>
    <p:sldId id="295" r:id="rId16"/>
    <p:sldId id="305" r:id="rId17"/>
    <p:sldId id="304" r:id="rId18"/>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C80"/>
    <a:srgbClr val="5CD9D6"/>
    <a:srgbClr val="FFD966"/>
    <a:srgbClr val="FF4F8A"/>
    <a:srgbClr val="B7BAC9"/>
    <a:srgbClr val="1F1D1E"/>
    <a:srgbClr val="FFFFFF"/>
    <a:srgbClr val="FFABAB"/>
    <a:srgbClr val="0091AA"/>
    <a:srgbClr val="8EC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3" d="100"/>
          <a:sy n="83" d="100"/>
        </p:scale>
        <p:origin x="9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19F3002-63FC-44BA-A36D-40BAD7CFEF22}"/>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355079A4-D356-4122-955B-79E5294F6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F2F7ED86-34C4-4839-A755-6E2BD09EDDD2}"/>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5" name="عنصر نائب للتذييل 4">
            <a:extLst>
              <a:ext uri="{FF2B5EF4-FFF2-40B4-BE49-F238E27FC236}">
                <a16:creationId xmlns:a16="http://schemas.microsoft.com/office/drawing/2014/main" id="{72831227-5936-4803-AE3C-09455519CF25}"/>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539CAB2E-D1DF-4EAA-864A-373E26997861}"/>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251477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E29856E-6EDB-44A0-93E3-B0C6746F9BAB}"/>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C8DEC112-5848-4793-8CA3-B3364042EF62}"/>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A4BC7943-2F6A-4725-8165-44FA5CC24029}"/>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5" name="عنصر نائب للتذييل 4">
            <a:extLst>
              <a:ext uri="{FF2B5EF4-FFF2-40B4-BE49-F238E27FC236}">
                <a16:creationId xmlns:a16="http://schemas.microsoft.com/office/drawing/2014/main" id="{7800C602-5905-407C-B9F3-507123467CA6}"/>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84C9F531-5606-47B4-BB2B-85EED2CCFA57}"/>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43667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E6EF1C01-45D7-45C1-84D7-D7EFAAC32EA7}"/>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76C7FF5F-D0C4-42D8-B9AE-5D1DD5F29DDF}"/>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EBDB796F-43BF-41D3-A9A8-2A7E4E961140}"/>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5" name="عنصر نائب للتذييل 4">
            <a:extLst>
              <a:ext uri="{FF2B5EF4-FFF2-40B4-BE49-F238E27FC236}">
                <a16:creationId xmlns:a16="http://schemas.microsoft.com/office/drawing/2014/main" id="{4C9F3AC7-9088-470D-956A-B2EC60B71E70}"/>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749239BB-D459-4A3A-91A4-550448346640}"/>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124798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F11E0F-CCF8-471E-B7F5-A6E11CB08D84}"/>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E78C2ADA-874A-4435-817A-BF5F7B000FA4}"/>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80D8DC11-DD63-40C6-A26B-11DE4A0FD67F}"/>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5" name="عنصر نائب للتذييل 4">
            <a:extLst>
              <a:ext uri="{FF2B5EF4-FFF2-40B4-BE49-F238E27FC236}">
                <a16:creationId xmlns:a16="http://schemas.microsoft.com/office/drawing/2014/main" id="{864D0E79-4663-4A55-ADAF-795FF847DCE2}"/>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A420AA01-62B9-4CFC-A0BB-F9D1FC11FB7E}"/>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151691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7AC6B48-23E7-4284-890F-74443CA9487B}"/>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39814F6B-DFC6-4DF0-9CBC-407DE4359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B688F908-9613-429A-BE70-7B3E86FDABF7}"/>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5" name="عنصر نائب للتذييل 4">
            <a:extLst>
              <a:ext uri="{FF2B5EF4-FFF2-40B4-BE49-F238E27FC236}">
                <a16:creationId xmlns:a16="http://schemas.microsoft.com/office/drawing/2014/main" id="{39879323-FA49-48D0-A057-041D0EA1A404}"/>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11EEA27F-42F8-41CE-A33B-8BEAA1A70D5C}"/>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12026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3ECA1D6-BF63-4D9D-8C41-CA29173FDD4A}"/>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C8740A4B-319C-4E43-A59F-45109A6FD392}"/>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19DFB61C-89D7-477B-958A-9C0673EB68A5}"/>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D849B31B-DB0C-49D4-9E8B-649EA37A8B66}"/>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6" name="عنصر نائب للتذييل 5">
            <a:extLst>
              <a:ext uri="{FF2B5EF4-FFF2-40B4-BE49-F238E27FC236}">
                <a16:creationId xmlns:a16="http://schemas.microsoft.com/office/drawing/2014/main" id="{8364183C-F6F9-4EFB-9887-FCF2CF92F322}"/>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83F5795C-7A2F-4430-A7D2-7F1B1AD1094E}"/>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345132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92EA602-1B9E-409C-9C55-71F4BE99543D}"/>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E5D73AEC-44DC-4075-BAC5-D4FBDF071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3BB55794-1EDE-45F2-BE04-4B28C48EE261}"/>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5C3B6231-1D81-4776-83FD-B0A9B4BB2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0EED487B-124E-4606-9D65-1C6AA0F351F0}"/>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7FCBBC69-5A33-4076-8D24-82CD19CD360D}"/>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8" name="عنصر نائب للتذييل 7">
            <a:extLst>
              <a:ext uri="{FF2B5EF4-FFF2-40B4-BE49-F238E27FC236}">
                <a16:creationId xmlns:a16="http://schemas.microsoft.com/office/drawing/2014/main" id="{22DA71AF-3981-477F-B67B-DC07636FBDCB}"/>
              </a:ext>
            </a:extLst>
          </p:cNvPr>
          <p:cNvSpPr>
            <a:spLocks noGrp="1"/>
          </p:cNvSpPr>
          <p:nvPr>
            <p:ph type="ftr" sz="quarter" idx="11"/>
          </p:nvPr>
        </p:nvSpPr>
        <p:spPr/>
        <p:txBody>
          <a:bodyPr/>
          <a:lstStyle/>
          <a:p>
            <a:endParaRPr lang="ar-SA"/>
          </a:p>
        </p:txBody>
      </p:sp>
      <p:sp>
        <p:nvSpPr>
          <p:cNvPr id="9" name="عنصر نائب لرقم الشريحة 8">
            <a:extLst>
              <a:ext uri="{FF2B5EF4-FFF2-40B4-BE49-F238E27FC236}">
                <a16:creationId xmlns:a16="http://schemas.microsoft.com/office/drawing/2014/main" id="{C1165341-7F0F-43A1-B5A6-20CD3C60BFDA}"/>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135436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3926FD0-C784-46EF-B58E-DD9AA828A70F}"/>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C3015B33-9D03-4C35-B276-02935D4008F4}"/>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4" name="عنصر نائب للتذييل 3">
            <a:extLst>
              <a:ext uri="{FF2B5EF4-FFF2-40B4-BE49-F238E27FC236}">
                <a16:creationId xmlns:a16="http://schemas.microsoft.com/office/drawing/2014/main" id="{74DC5654-3B34-46C6-B0A6-228B90F7202B}"/>
              </a:ext>
            </a:extLst>
          </p:cNvPr>
          <p:cNvSpPr>
            <a:spLocks noGrp="1"/>
          </p:cNvSpPr>
          <p:nvPr>
            <p:ph type="ftr" sz="quarter" idx="11"/>
          </p:nvPr>
        </p:nvSpPr>
        <p:spPr/>
        <p:txBody>
          <a:bodyPr/>
          <a:lstStyle/>
          <a:p>
            <a:endParaRPr lang="ar-SA"/>
          </a:p>
        </p:txBody>
      </p:sp>
      <p:sp>
        <p:nvSpPr>
          <p:cNvPr id="5" name="عنصر نائب لرقم الشريحة 4">
            <a:extLst>
              <a:ext uri="{FF2B5EF4-FFF2-40B4-BE49-F238E27FC236}">
                <a16:creationId xmlns:a16="http://schemas.microsoft.com/office/drawing/2014/main" id="{0E422C2E-2FEC-49E4-AA16-72C2554B70B7}"/>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108379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AE570DEF-3351-4626-9E53-8938BB37497F}"/>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3" name="عنصر نائب للتذييل 2">
            <a:extLst>
              <a:ext uri="{FF2B5EF4-FFF2-40B4-BE49-F238E27FC236}">
                <a16:creationId xmlns:a16="http://schemas.microsoft.com/office/drawing/2014/main" id="{B1A6EA3C-9014-4F02-B530-921CD09FE890}"/>
              </a:ext>
            </a:extLst>
          </p:cNvPr>
          <p:cNvSpPr>
            <a:spLocks noGrp="1"/>
          </p:cNvSpPr>
          <p:nvPr>
            <p:ph type="ftr" sz="quarter" idx="11"/>
          </p:nvPr>
        </p:nvSpPr>
        <p:spPr/>
        <p:txBody>
          <a:bodyPr/>
          <a:lstStyle/>
          <a:p>
            <a:endParaRPr lang="ar-SA"/>
          </a:p>
        </p:txBody>
      </p:sp>
      <p:sp>
        <p:nvSpPr>
          <p:cNvPr id="4" name="عنصر نائب لرقم الشريحة 3">
            <a:extLst>
              <a:ext uri="{FF2B5EF4-FFF2-40B4-BE49-F238E27FC236}">
                <a16:creationId xmlns:a16="http://schemas.microsoft.com/office/drawing/2014/main" id="{76000948-0700-4AD9-BA79-741654A3F9BC}"/>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68746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BB55EA9-AD3D-478A-B45E-FAC367D3587C}"/>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D71E3CE6-633B-41C6-B9A3-8D8E7F22B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A8852730-BE18-4289-8F52-2386930D1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785EB11-E7B9-4594-BAAF-3B1D10B1FCF9}"/>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6" name="عنصر نائب للتذييل 5">
            <a:extLst>
              <a:ext uri="{FF2B5EF4-FFF2-40B4-BE49-F238E27FC236}">
                <a16:creationId xmlns:a16="http://schemas.microsoft.com/office/drawing/2014/main" id="{4BAEA257-1CC2-4EAE-9393-186AA6572381}"/>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90CD2FC4-351C-482E-9A40-FFAA411F7325}"/>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1303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5C487DB-6379-4871-88B3-979F3B39C525}"/>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FADCE150-987D-473F-8C88-5941D564F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a:extLst>
              <a:ext uri="{FF2B5EF4-FFF2-40B4-BE49-F238E27FC236}">
                <a16:creationId xmlns:a16="http://schemas.microsoft.com/office/drawing/2014/main" id="{C9E77838-D3DB-4F71-BD4B-2584D76EE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7EC6B260-C5AD-4AC7-9180-69A93B186D8E}"/>
              </a:ext>
            </a:extLst>
          </p:cNvPr>
          <p:cNvSpPr>
            <a:spLocks noGrp="1"/>
          </p:cNvSpPr>
          <p:nvPr>
            <p:ph type="dt" sz="half" idx="10"/>
          </p:nvPr>
        </p:nvSpPr>
        <p:spPr/>
        <p:txBody>
          <a:bodyPr/>
          <a:lstStyle/>
          <a:p>
            <a:fld id="{705AF3FF-CD15-4FDC-9AD2-F4B802E0E230}" type="datetimeFigureOut">
              <a:rPr lang="ar-SA" smtClean="0"/>
              <a:t>22/08/41</a:t>
            </a:fld>
            <a:endParaRPr lang="ar-SA"/>
          </a:p>
        </p:txBody>
      </p:sp>
      <p:sp>
        <p:nvSpPr>
          <p:cNvPr id="6" name="عنصر نائب للتذييل 5">
            <a:extLst>
              <a:ext uri="{FF2B5EF4-FFF2-40B4-BE49-F238E27FC236}">
                <a16:creationId xmlns:a16="http://schemas.microsoft.com/office/drawing/2014/main" id="{3B508E90-ECA1-4902-909E-013528C36E37}"/>
              </a:ext>
            </a:extLst>
          </p:cNvPr>
          <p:cNvSpPr>
            <a:spLocks noGrp="1"/>
          </p:cNvSpPr>
          <p:nvPr>
            <p:ph type="ftr" sz="quarter" idx="11"/>
          </p:nvPr>
        </p:nvSpPr>
        <p:spPr/>
        <p:txBody>
          <a:bodyPr/>
          <a:lstStyle/>
          <a:p>
            <a:endParaRPr lang="ar-SA"/>
          </a:p>
        </p:txBody>
      </p:sp>
      <p:sp>
        <p:nvSpPr>
          <p:cNvPr id="7" name="عنصر نائب لرقم الشريحة 6">
            <a:extLst>
              <a:ext uri="{FF2B5EF4-FFF2-40B4-BE49-F238E27FC236}">
                <a16:creationId xmlns:a16="http://schemas.microsoft.com/office/drawing/2014/main" id="{D389A8DE-A628-44BC-BD7E-93928532A178}"/>
              </a:ext>
            </a:extLst>
          </p:cNvPr>
          <p:cNvSpPr>
            <a:spLocks noGrp="1"/>
          </p:cNvSpPr>
          <p:nvPr>
            <p:ph type="sldNum" sz="quarter" idx="12"/>
          </p:nvPr>
        </p:nvSpPr>
        <p:spPr/>
        <p:txBody>
          <a:bodyPr/>
          <a:lstStyle/>
          <a:p>
            <a:fld id="{5826C795-BDA7-4D26-97FD-3976919A2CDE}" type="slidenum">
              <a:rPr lang="ar-SA" smtClean="0"/>
              <a:t>‹#›</a:t>
            </a:fld>
            <a:endParaRPr lang="ar-SA"/>
          </a:p>
        </p:txBody>
      </p:sp>
    </p:spTree>
    <p:extLst>
      <p:ext uri="{BB962C8B-B14F-4D97-AF65-F5344CB8AC3E}">
        <p14:creationId xmlns:p14="http://schemas.microsoft.com/office/powerpoint/2010/main" val="67700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256B8637-69A8-43ED-A9AD-5F95E81D4B9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802AAD62-9ECE-4B9E-A5CD-F8DB1CABF29E}"/>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43678835-A3ED-4364-A73E-15D77952EEF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05AF3FF-CD15-4FDC-9AD2-F4B802E0E230}" type="datetimeFigureOut">
              <a:rPr lang="ar-SA" smtClean="0"/>
              <a:t>22/08/41</a:t>
            </a:fld>
            <a:endParaRPr lang="ar-SA"/>
          </a:p>
        </p:txBody>
      </p:sp>
      <p:sp>
        <p:nvSpPr>
          <p:cNvPr id="5" name="عنصر نائب للتذييل 4">
            <a:extLst>
              <a:ext uri="{FF2B5EF4-FFF2-40B4-BE49-F238E27FC236}">
                <a16:creationId xmlns:a16="http://schemas.microsoft.com/office/drawing/2014/main" id="{92317B5A-A7DB-4942-B5BB-7350BBE68C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a:extLst>
              <a:ext uri="{FF2B5EF4-FFF2-40B4-BE49-F238E27FC236}">
                <a16:creationId xmlns:a16="http://schemas.microsoft.com/office/drawing/2014/main" id="{F92D517A-B6D5-4E1B-88E8-2295471A67F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826C795-BDA7-4D26-97FD-3976919A2CDE}" type="slidenum">
              <a:rPr lang="ar-SA" smtClean="0"/>
              <a:t>‹#›</a:t>
            </a:fld>
            <a:endParaRPr lang="ar-SA"/>
          </a:p>
        </p:txBody>
      </p:sp>
    </p:spTree>
    <p:extLst>
      <p:ext uri="{BB962C8B-B14F-4D97-AF65-F5344CB8AC3E}">
        <p14:creationId xmlns:p14="http://schemas.microsoft.com/office/powerpoint/2010/main" val="2322330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F05B1A9C-7E39-4C77-BFA1-6254F3D15DC6}"/>
              </a:ext>
            </a:extLst>
          </p:cNvPr>
          <p:cNvGrpSpPr/>
          <p:nvPr/>
        </p:nvGrpSpPr>
        <p:grpSpPr>
          <a:xfrm>
            <a:off x="-5576153" y="4"/>
            <a:ext cx="11152306" cy="6858000"/>
            <a:chOff x="1074203" y="-1"/>
            <a:chExt cx="11152306" cy="6858000"/>
          </a:xfrm>
        </p:grpSpPr>
        <p:sp>
          <p:nvSpPr>
            <p:cNvPr id="3" name="مستطيل 2">
              <a:extLst>
                <a:ext uri="{FF2B5EF4-FFF2-40B4-BE49-F238E27FC236}">
                  <a16:creationId xmlns:a16="http://schemas.microsoft.com/office/drawing/2014/main" id="{AC9D86C2-321B-410C-86E5-B450563B76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FDC914D-2F5B-4B28-A6A9-CB1D3494178F}"/>
                </a:ext>
              </a:extLst>
            </p:cNvPr>
            <p:cNvSpPr/>
            <p:nvPr/>
          </p:nvSpPr>
          <p:spPr>
            <a:xfrm flipH="1">
              <a:off x="10635316" y="1987060"/>
              <a:ext cx="1518219"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161C750D-000A-4385-969F-3D455E75ABA5}"/>
                </a:ext>
              </a:extLst>
            </p:cNvPr>
            <p:cNvSpPr/>
            <p:nvPr/>
          </p:nvSpPr>
          <p:spPr>
            <a:xfrm rot="16200000">
              <a:off x="10862834" y="3105832"/>
              <a:ext cx="2081019" cy="646331"/>
            </a:xfrm>
            <a:prstGeom prst="rect">
              <a:avLst/>
            </a:prstGeom>
            <a:noFill/>
            <a:effectLst>
              <a:glow rad="50800">
                <a:schemeClr val="accent1">
                  <a:alpha val="39000"/>
                </a:schemeClr>
              </a:glow>
            </a:effectLst>
          </p:spPr>
          <p:txBody>
            <a:bodyPr wrap="non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6C7E156F-7746-46B8-BC12-DDFB20AD8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19747" y="3132290"/>
              <a:ext cx="576000" cy="576000"/>
            </a:xfrm>
            <a:prstGeom prst="rect">
              <a:avLst/>
            </a:prstGeom>
          </p:spPr>
        </p:pic>
      </p:grpSp>
      <p:grpSp>
        <p:nvGrpSpPr>
          <p:cNvPr id="9" name="مجموعة 8">
            <a:extLst>
              <a:ext uri="{FF2B5EF4-FFF2-40B4-BE49-F238E27FC236}">
                <a16:creationId xmlns:a16="http://schemas.microsoft.com/office/drawing/2014/main" id="{4B75B938-2B49-40C1-B2C2-48FB7E3DCF9E}"/>
              </a:ext>
            </a:extLst>
          </p:cNvPr>
          <p:cNvGrpSpPr/>
          <p:nvPr/>
        </p:nvGrpSpPr>
        <p:grpSpPr>
          <a:xfrm>
            <a:off x="-6173088" y="12248"/>
            <a:ext cx="11121528" cy="6858000"/>
            <a:chOff x="1074203" y="-1"/>
            <a:chExt cx="11121528" cy="6858000"/>
          </a:xfrm>
        </p:grpSpPr>
        <p:sp>
          <p:nvSpPr>
            <p:cNvPr id="10" name="مستطيل 9">
              <a:extLst>
                <a:ext uri="{FF2B5EF4-FFF2-40B4-BE49-F238E27FC236}">
                  <a16:creationId xmlns:a16="http://schemas.microsoft.com/office/drawing/2014/main" id="{979524AD-55E8-4199-9646-4115BA8DDAFE}"/>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شكل حر: شكل 10">
              <a:extLst>
                <a:ext uri="{FF2B5EF4-FFF2-40B4-BE49-F238E27FC236}">
                  <a16:creationId xmlns:a16="http://schemas.microsoft.com/office/drawing/2014/main" id="{EA0E3C4A-16CA-49B1-A220-EBA704BF7810}"/>
                </a:ext>
              </a:extLst>
            </p:cNvPr>
            <p:cNvSpPr/>
            <p:nvPr/>
          </p:nvSpPr>
          <p:spPr>
            <a:xfrm flipH="1">
              <a:off x="10795491" y="1987060"/>
              <a:ext cx="1358044"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2" name="مستطيل 11">
              <a:extLst>
                <a:ext uri="{FF2B5EF4-FFF2-40B4-BE49-F238E27FC236}">
                  <a16:creationId xmlns:a16="http://schemas.microsoft.com/office/drawing/2014/main" id="{99731DA7-15BD-4BD6-86DA-51D4ED7A7708}"/>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3" name="رسم 12" descr="لمبة">
              <a:extLst>
                <a:ext uri="{FF2B5EF4-FFF2-40B4-BE49-F238E27FC236}">
                  <a16:creationId xmlns:a16="http://schemas.microsoft.com/office/drawing/2014/main" id="{AC2E6E0F-12E1-47BC-B794-043786331F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76709" y="3131777"/>
              <a:ext cx="576000" cy="576000"/>
            </a:xfrm>
            <a:prstGeom prst="rect">
              <a:avLst/>
            </a:prstGeom>
          </p:spPr>
        </p:pic>
      </p:grpSp>
      <p:grpSp>
        <p:nvGrpSpPr>
          <p:cNvPr id="14" name="مجموعة 13">
            <a:extLst>
              <a:ext uri="{FF2B5EF4-FFF2-40B4-BE49-F238E27FC236}">
                <a16:creationId xmlns:a16="http://schemas.microsoft.com/office/drawing/2014/main" id="{861EF272-FA23-4DF1-A0A5-2AA475AD6324}"/>
              </a:ext>
            </a:extLst>
          </p:cNvPr>
          <p:cNvGrpSpPr/>
          <p:nvPr/>
        </p:nvGrpSpPr>
        <p:grpSpPr>
          <a:xfrm>
            <a:off x="-6679768" y="4"/>
            <a:ext cx="11121532" cy="6858000"/>
            <a:chOff x="1074203" y="-1"/>
            <a:chExt cx="11121532" cy="6858000"/>
          </a:xfrm>
        </p:grpSpPr>
        <p:sp>
          <p:nvSpPr>
            <p:cNvPr id="15" name="مستطيل 14">
              <a:extLst>
                <a:ext uri="{FF2B5EF4-FFF2-40B4-BE49-F238E27FC236}">
                  <a16:creationId xmlns:a16="http://schemas.microsoft.com/office/drawing/2014/main" id="{9299B00D-36A3-433B-9DD4-240327A0B43B}"/>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6" name="شكل حر: شكل 15">
              <a:extLst>
                <a:ext uri="{FF2B5EF4-FFF2-40B4-BE49-F238E27FC236}">
                  <a16:creationId xmlns:a16="http://schemas.microsoft.com/office/drawing/2014/main" id="{D1D2162A-557F-4039-9460-000358123E22}"/>
                </a:ext>
              </a:extLst>
            </p:cNvPr>
            <p:cNvSpPr/>
            <p:nvPr/>
          </p:nvSpPr>
          <p:spPr>
            <a:xfrm flipH="1">
              <a:off x="10815412" y="1987060"/>
              <a:ext cx="133812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7" name="مستطيل 16">
              <a:extLst>
                <a:ext uri="{FF2B5EF4-FFF2-40B4-BE49-F238E27FC236}">
                  <a16:creationId xmlns:a16="http://schemas.microsoft.com/office/drawing/2014/main" id="{9D6D8297-DBCB-4316-8757-270DB95BF607}"/>
                </a:ext>
              </a:extLst>
            </p:cNvPr>
            <p:cNvSpPr/>
            <p:nvPr/>
          </p:nvSpPr>
          <p:spPr>
            <a:xfrm rot="16200000">
              <a:off x="11375799"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8" name="رسم 17" descr="لمبة">
              <a:extLst>
                <a:ext uri="{FF2B5EF4-FFF2-40B4-BE49-F238E27FC236}">
                  <a16:creationId xmlns:a16="http://schemas.microsoft.com/office/drawing/2014/main" id="{C9A9BE56-8DFF-4993-AF51-38863DB12F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67852" y="3140995"/>
              <a:ext cx="576000" cy="576000"/>
            </a:xfrm>
            <a:prstGeom prst="rect">
              <a:avLst/>
            </a:prstGeom>
          </p:spPr>
        </p:pic>
      </p:grpSp>
      <p:grpSp>
        <p:nvGrpSpPr>
          <p:cNvPr id="19" name="مجموعة 18">
            <a:extLst>
              <a:ext uri="{FF2B5EF4-FFF2-40B4-BE49-F238E27FC236}">
                <a16:creationId xmlns:a16="http://schemas.microsoft.com/office/drawing/2014/main" id="{08BB7FA0-BBBF-4100-B238-C8DE8EBC8614}"/>
              </a:ext>
            </a:extLst>
          </p:cNvPr>
          <p:cNvGrpSpPr/>
          <p:nvPr/>
        </p:nvGrpSpPr>
        <p:grpSpPr>
          <a:xfrm>
            <a:off x="-7253704" y="15150"/>
            <a:ext cx="11088052" cy="6858000"/>
            <a:chOff x="1074203" y="-1"/>
            <a:chExt cx="11088052" cy="6858000"/>
          </a:xfrm>
        </p:grpSpPr>
        <p:sp>
          <p:nvSpPr>
            <p:cNvPr id="20" name="مستطيل 19">
              <a:extLst>
                <a:ext uri="{FF2B5EF4-FFF2-40B4-BE49-F238E27FC236}">
                  <a16:creationId xmlns:a16="http://schemas.microsoft.com/office/drawing/2014/main" id="{1F36E9EF-DF11-4B53-9B1C-98F4CE8800A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1" name="شكل حر: شكل 20">
              <a:extLst>
                <a:ext uri="{FF2B5EF4-FFF2-40B4-BE49-F238E27FC236}">
                  <a16:creationId xmlns:a16="http://schemas.microsoft.com/office/drawing/2014/main" id="{8E4193E8-E872-4C36-A37C-CE14211ABBE9}"/>
                </a:ext>
              </a:extLst>
            </p:cNvPr>
            <p:cNvSpPr/>
            <p:nvPr/>
          </p:nvSpPr>
          <p:spPr>
            <a:xfrm flipH="1">
              <a:off x="10678396" y="1987060"/>
              <a:ext cx="1475139"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2" name="مستطيل 21">
              <a:extLst>
                <a:ext uri="{FF2B5EF4-FFF2-40B4-BE49-F238E27FC236}">
                  <a16:creationId xmlns:a16="http://schemas.microsoft.com/office/drawing/2014/main" id="{5CEF9294-F58B-4CBA-A101-2694819819DF}"/>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3" name="رسم 22" descr="لمبة">
              <a:extLst>
                <a:ext uri="{FF2B5EF4-FFF2-40B4-BE49-F238E27FC236}">
                  <a16:creationId xmlns:a16="http://schemas.microsoft.com/office/drawing/2014/main" id="{54C6E18B-9279-4CD1-82DE-E251ECE9D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57253" y="3132290"/>
              <a:ext cx="576000" cy="576000"/>
            </a:xfrm>
            <a:prstGeom prst="rect">
              <a:avLst/>
            </a:prstGeom>
          </p:spPr>
        </p:pic>
      </p:grpSp>
      <p:grpSp>
        <p:nvGrpSpPr>
          <p:cNvPr id="24" name="مجموعة 23">
            <a:extLst>
              <a:ext uri="{FF2B5EF4-FFF2-40B4-BE49-F238E27FC236}">
                <a16:creationId xmlns:a16="http://schemas.microsoft.com/office/drawing/2014/main" id="{E480858F-FA87-4FEB-8273-69AEC77BDF88}"/>
              </a:ext>
            </a:extLst>
          </p:cNvPr>
          <p:cNvGrpSpPr/>
          <p:nvPr/>
        </p:nvGrpSpPr>
        <p:grpSpPr>
          <a:xfrm>
            <a:off x="-7805060" y="24246"/>
            <a:ext cx="11128683" cy="6858000"/>
            <a:chOff x="1074203" y="-1"/>
            <a:chExt cx="11128683" cy="6858000"/>
          </a:xfrm>
        </p:grpSpPr>
        <p:sp>
          <p:nvSpPr>
            <p:cNvPr id="25" name="مستطيل 24">
              <a:extLst>
                <a:ext uri="{FF2B5EF4-FFF2-40B4-BE49-F238E27FC236}">
                  <a16:creationId xmlns:a16="http://schemas.microsoft.com/office/drawing/2014/main" id="{9C4AE843-7CBC-44D6-9B3B-EA485656392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شكل حر: شكل 25">
              <a:extLst>
                <a:ext uri="{FF2B5EF4-FFF2-40B4-BE49-F238E27FC236}">
                  <a16:creationId xmlns:a16="http://schemas.microsoft.com/office/drawing/2014/main" id="{9B09A47F-8D28-40AF-8E74-D7AE06E1134B}"/>
                </a:ext>
              </a:extLst>
            </p:cNvPr>
            <p:cNvSpPr/>
            <p:nvPr/>
          </p:nvSpPr>
          <p:spPr>
            <a:xfrm flipH="1">
              <a:off x="10735807" y="1987060"/>
              <a:ext cx="1417727"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7" name="مستطيل 26">
              <a:extLst>
                <a:ext uri="{FF2B5EF4-FFF2-40B4-BE49-F238E27FC236}">
                  <a16:creationId xmlns:a16="http://schemas.microsoft.com/office/drawing/2014/main" id="{1262287F-BDC8-473F-886B-3B4BE942F5B2}"/>
                </a:ext>
              </a:extLst>
            </p:cNvPr>
            <p:cNvSpPr/>
            <p:nvPr/>
          </p:nvSpPr>
          <p:spPr>
            <a:xfrm rot="16200000">
              <a:off x="11070507" y="31395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8" name="رسم 27" descr="لمبة">
              <a:extLst>
                <a:ext uri="{FF2B5EF4-FFF2-40B4-BE49-F238E27FC236}">
                  <a16:creationId xmlns:a16="http://schemas.microsoft.com/office/drawing/2014/main" id="{214A7DFF-2FDF-41DA-B54E-D10C8EFD0C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49975" y="3138097"/>
              <a:ext cx="576000" cy="576000"/>
            </a:xfrm>
            <a:prstGeom prst="rect">
              <a:avLst/>
            </a:prstGeom>
          </p:spPr>
        </p:pic>
      </p:grpSp>
      <p:grpSp>
        <p:nvGrpSpPr>
          <p:cNvPr id="29" name="مجموعة 28">
            <a:extLst>
              <a:ext uri="{FF2B5EF4-FFF2-40B4-BE49-F238E27FC236}">
                <a16:creationId xmlns:a16="http://schemas.microsoft.com/office/drawing/2014/main" id="{3F2DD9EA-3294-4398-A93A-42E7A802E4F6}"/>
              </a:ext>
            </a:extLst>
          </p:cNvPr>
          <p:cNvGrpSpPr/>
          <p:nvPr/>
        </p:nvGrpSpPr>
        <p:grpSpPr>
          <a:xfrm>
            <a:off x="-8321467" y="39782"/>
            <a:ext cx="11197697" cy="6858000"/>
            <a:chOff x="1074203" y="-1"/>
            <a:chExt cx="11197697" cy="6858000"/>
          </a:xfrm>
        </p:grpSpPr>
        <p:sp>
          <p:nvSpPr>
            <p:cNvPr id="30" name="مستطيل 29">
              <a:extLst>
                <a:ext uri="{FF2B5EF4-FFF2-40B4-BE49-F238E27FC236}">
                  <a16:creationId xmlns:a16="http://schemas.microsoft.com/office/drawing/2014/main" id="{A457A4AE-8E23-4CA4-B90F-2691A87AF0A6}"/>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شكل حر: شكل 30">
              <a:extLst>
                <a:ext uri="{FF2B5EF4-FFF2-40B4-BE49-F238E27FC236}">
                  <a16:creationId xmlns:a16="http://schemas.microsoft.com/office/drawing/2014/main" id="{E2236476-43C6-4A99-95D3-825924748DAD}"/>
                </a:ext>
              </a:extLst>
            </p:cNvPr>
            <p:cNvSpPr/>
            <p:nvPr/>
          </p:nvSpPr>
          <p:spPr>
            <a:xfrm flipH="1">
              <a:off x="10735808" y="1987060"/>
              <a:ext cx="1417727"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2" name="مستطيل 31">
              <a:extLst>
                <a:ext uri="{FF2B5EF4-FFF2-40B4-BE49-F238E27FC236}">
                  <a16:creationId xmlns:a16="http://schemas.microsoft.com/office/drawing/2014/main" id="{22F1D82C-CA3B-44A2-A38C-9C2B46054F3F}"/>
                </a:ext>
              </a:extLst>
            </p:cNvPr>
            <p:cNvSpPr/>
            <p:nvPr/>
          </p:nvSpPr>
          <p:spPr>
            <a:xfrm rot="16200000">
              <a:off x="10997772"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3" name="رسم 32" descr="لمبة">
              <a:extLst>
                <a:ext uri="{FF2B5EF4-FFF2-40B4-BE49-F238E27FC236}">
                  <a16:creationId xmlns:a16="http://schemas.microsoft.com/office/drawing/2014/main" id="{6DDF3B04-4C67-4B4C-ACC0-91B9FFD143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4" name="مجموعة 33">
            <a:extLst>
              <a:ext uri="{FF2B5EF4-FFF2-40B4-BE49-F238E27FC236}">
                <a16:creationId xmlns:a16="http://schemas.microsoft.com/office/drawing/2014/main" id="{FDA8B38F-2B7F-4A6F-B12D-666FFB829DF5}"/>
              </a:ext>
            </a:extLst>
          </p:cNvPr>
          <p:cNvGrpSpPr/>
          <p:nvPr/>
        </p:nvGrpSpPr>
        <p:grpSpPr>
          <a:xfrm>
            <a:off x="-8811478" y="18688"/>
            <a:ext cx="11107700" cy="6858000"/>
            <a:chOff x="1074203" y="-1"/>
            <a:chExt cx="11107700" cy="6858000"/>
          </a:xfrm>
        </p:grpSpPr>
        <p:sp>
          <p:nvSpPr>
            <p:cNvPr id="35" name="مستطيل 34">
              <a:extLst>
                <a:ext uri="{FF2B5EF4-FFF2-40B4-BE49-F238E27FC236}">
                  <a16:creationId xmlns:a16="http://schemas.microsoft.com/office/drawing/2014/main" id="{6548F15F-DE74-47C9-A5B7-61B6B79A29E9}"/>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شكل حر: شكل 35">
              <a:extLst>
                <a:ext uri="{FF2B5EF4-FFF2-40B4-BE49-F238E27FC236}">
                  <a16:creationId xmlns:a16="http://schemas.microsoft.com/office/drawing/2014/main" id="{591D8F3D-A423-49D6-A640-BE21114175B4}"/>
                </a:ext>
              </a:extLst>
            </p:cNvPr>
            <p:cNvSpPr/>
            <p:nvPr/>
          </p:nvSpPr>
          <p:spPr>
            <a:xfrm flipH="1">
              <a:off x="10735808" y="1987060"/>
              <a:ext cx="1417727"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7" name="مستطيل 36">
              <a:extLst>
                <a:ext uri="{FF2B5EF4-FFF2-40B4-BE49-F238E27FC236}">
                  <a16:creationId xmlns:a16="http://schemas.microsoft.com/office/drawing/2014/main" id="{2FF8BF50-D547-4D20-9D1C-89ABF3ACF6ED}"/>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8" name="رسم 37" descr="لمبة">
              <a:extLst>
                <a:ext uri="{FF2B5EF4-FFF2-40B4-BE49-F238E27FC236}">
                  <a16:creationId xmlns:a16="http://schemas.microsoft.com/office/drawing/2014/main" id="{D9EC819C-FFDD-496D-8C25-57EA202CC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50167" y="3161311"/>
              <a:ext cx="576000" cy="576000"/>
            </a:xfrm>
            <a:prstGeom prst="rect">
              <a:avLst/>
            </a:prstGeom>
          </p:spPr>
        </p:pic>
      </p:grpSp>
      <p:grpSp>
        <p:nvGrpSpPr>
          <p:cNvPr id="39" name="مجموعة 38">
            <a:extLst>
              <a:ext uri="{FF2B5EF4-FFF2-40B4-BE49-F238E27FC236}">
                <a16:creationId xmlns:a16="http://schemas.microsoft.com/office/drawing/2014/main" id="{ECAAF1DE-C6BD-4104-A4DE-6A2E2581F2EE}"/>
              </a:ext>
            </a:extLst>
          </p:cNvPr>
          <p:cNvGrpSpPr/>
          <p:nvPr/>
        </p:nvGrpSpPr>
        <p:grpSpPr>
          <a:xfrm>
            <a:off x="-9333862" y="2270"/>
            <a:ext cx="11100977" cy="6858000"/>
            <a:chOff x="1074203" y="-1"/>
            <a:chExt cx="11100977" cy="6858000"/>
          </a:xfrm>
        </p:grpSpPr>
        <p:sp>
          <p:nvSpPr>
            <p:cNvPr id="40" name="مستطيل 39">
              <a:extLst>
                <a:ext uri="{FF2B5EF4-FFF2-40B4-BE49-F238E27FC236}">
                  <a16:creationId xmlns:a16="http://schemas.microsoft.com/office/drawing/2014/main" id="{CBEC1789-8230-4A71-8403-400B0379281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1" name="شكل حر: شكل 40">
              <a:extLst>
                <a:ext uri="{FF2B5EF4-FFF2-40B4-BE49-F238E27FC236}">
                  <a16:creationId xmlns:a16="http://schemas.microsoft.com/office/drawing/2014/main" id="{898A94E5-4F63-499E-87E1-889710582D33}"/>
                </a:ext>
              </a:extLst>
            </p:cNvPr>
            <p:cNvSpPr/>
            <p:nvPr/>
          </p:nvSpPr>
          <p:spPr>
            <a:xfrm flipH="1">
              <a:off x="10735808" y="1987060"/>
              <a:ext cx="1417727"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2" name="مستطيل 41">
              <a:extLst>
                <a:ext uri="{FF2B5EF4-FFF2-40B4-BE49-F238E27FC236}">
                  <a16:creationId xmlns:a16="http://schemas.microsoft.com/office/drawing/2014/main" id="{F3A4C661-9A1F-46EA-BA31-0F92D7E29356}"/>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3" name="رسم 42" descr="لمبة">
              <a:extLst>
                <a:ext uri="{FF2B5EF4-FFF2-40B4-BE49-F238E27FC236}">
                  <a16:creationId xmlns:a16="http://schemas.microsoft.com/office/drawing/2014/main" id="{88D8CF86-1435-408B-A432-A1ED57292B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76297" y="3140999"/>
              <a:ext cx="576000" cy="576000"/>
            </a:xfrm>
            <a:prstGeom prst="rect">
              <a:avLst/>
            </a:prstGeom>
          </p:spPr>
        </p:pic>
      </p:grpSp>
      <p:grpSp>
        <p:nvGrpSpPr>
          <p:cNvPr id="49" name="مجموعة 48">
            <a:extLst>
              <a:ext uri="{FF2B5EF4-FFF2-40B4-BE49-F238E27FC236}">
                <a16:creationId xmlns:a16="http://schemas.microsoft.com/office/drawing/2014/main" id="{4E71D985-213F-4022-B032-6B8ACEF78A44}"/>
              </a:ext>
            </a:extLst>
          </p:cNvPr>
          <p:cNvGrpSpPr/>
          <p:nvPr/>
        </p:nvGrpSpPr>
        <p:grpSpPr>
          <a:xfrm>
            <a:off x="-9821873" y="0"/>
            <a:ext cx="11100977" cy="6858000"/>
            <a:chOff x="1074203" y="-1"/>
            <a:chExt cx="11100977" cy="6858000"/>
          </a:xfrm>
        </p:grpSpPr>
        <p:sp>
          <p:nvSpPr>
            <p:cNvPr id="50" name="مستطيل 49">
              <a:extLst>
                <a:ext uri="{FF2B5EF4-FFF2-40B4-BE49-F238E27FC236}">
                  <a16:creationId xmlns:a16="http://schemas.microsoft.com/office/drawing/2014/main" id="{CB7BDF35-AE9D-4FC2-8320-CBC2A381FC5B}"/>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1" name="شكل حر: شكل 50">
              <a:extLst>
                <a:ext uri="{FF2B5EF4-FFF2-40B4-BE49-F238E27FC236}">
                  <a16:creationId xmlns:a16="http://schemas.microsoft.com/office/drawing/2014/main" id="{990CD00D-B662-4767-B0BA-313254A5D2BC}"/>
                </a:ext>
              </a:extLst>
            </p:cNvPr>
            <p:cNvSpPr/>
            <p:nvPr/>
          </p:nvSpPr>
          <p:spPr>
            <a:xfrm flipH="1">
              <a:off x="10735808" y="1987060"/>
              <a:ext cx="1417727"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2" name="مستطيل 51">
              <a:extLst>
                <a:ext uri="{FF2B5EF4-FFF2-40B4-BE49-F238E27FC236}">
                  <a16:creationId xmlns:a16="http://schemas.microsoft.com/office/drawing/2014/main" id="{2E68AF12-D665-4795-8549-6AFF367A9909}"/>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اعداد الطالبات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53" name="رسم 52" descr="لمبة">
              <a:extLst>
                <a:ext uri="{FF2B5EF4-FFF2-40B4-BE49-F238E27FC236}">
                  <a16:creationId xmlns:a16="http://schemas.microsoft.com/office/drawing/2014/main" id="{3A390384-D6D5-427E-B528-FC7E076ED9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76297" y="3132290"/>
              <a:ext cx="576000" cy="576000"/>
            </a:xfrm>
            <a:prstGeom prst="rect">
              <a:avLst/>
            </a:prstGeom>
          </p:spPr>
        </p:pic>
      </p:grpSp>
    </p:spTree>
    <p:extLst>
      <p:ext uri="{BB962C8B-B14F-4D97-AF65-F5344CB8AC3E}">
        <p14:creationId xmlns:p14="http://schemas.microsoft.com/office/powerpoint/2010/main" val="3140281527"/>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769702" y="-8715"/>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477885"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133565" y="-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240992" y="8697"/>
            <a:ext cx="11101334" cy="6858000"/>
            <a:chOff x="1074203" y="-1"/>
            <a:chExt cx="11101334"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0856251" y="1987060"/>
              <a:ext cx="129728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043158" y="3160864"/>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15332" y="3140996"/>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9768591" y="11611"/>
            <a:ext cx="11197697" cy="6858000"/>
            <a:chOff x="1074203" y="-1"/>
            <a:chExt cx="11197697"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97772"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10114311" y="3"/>
            <a:ext cx="11107700" cy="6858000"/>
            <a:chOff x="1074203" y="-1"/>
            <a:chExt cx="11107700"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50" name="مجموعة 49">
            <a:extLst>
              <a:ext uri="{FF2B5EF4-FFF2-40B4-BE49-F238E27FC236}">
                <a16:creationId xmlns:a16="http://schemas.microsoft.com/office/drawing/2014/main" id="{9109546E-69D7-4DFA-818A-E403D2E710BE}"/>
              </a:ext>
            </a:extLst>
          </p:cNvPr>
          <p:cNvGrpSpPr/>
          <p:nvPr/>
        </p:nvGrpSpPr>
        <p:grpSpPr>
          <a:xfrm flipH="1">
            <a:off x="2556513" y="369455"/>
            <a:ext cx="6193699" cy="5722111"/>
            <a:chOff x="3998770" y="1976864"/>
            <a:chExt cx="4487140" cy="4753833"/>
          </a:xfrm>
        </p:grpSpPr>
        <p:sp>
          <p:nvSpPr>
            <p:cNvPr id="51" name="شكل بيضاوي 50">
              <a:extLst>
                <a:ext uri="{FF2B5EF4-FFF2-40B4-BE49-F238E27FC236}">
                  <a16:creationId xmlns:a16="http://schemas.microsoft.com/office/drawing/2014/main" id="{0AB856C0-5CB1-40A7-AA0C-AD4EF8F00A66}"/>
                </a:ext>
              </a:extLst>
            </p:cNvPr>
            <p:cNvSpPr/>
            <p:nvPr/>
          </p:nvSpPr>
          <p:spPr>
            <a:xfrm>
              <a:off x="7154140" y="2142991"/>
              <a:ext cx="1194955" cy="987136"/>
            </a:xfrm>
            <a:prstGeom prst="ellipse">
              <a:avLst/>
            </a:prstGeom>
            <a:solidFill>
              <a:srgbClr val="8EC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2" name="شكل بيضاوي 51">
              <a:extLst>
                <a:ext uri="{FF2B5EF4-FFF2-40B4-BE49-F238E27FC236}">
                  <a16:creationId xmlns:a16="http://schemas.microsoft.com/office/drawing/2014/main" id="{ECC571AE-0249-4F98-AC2F-5F8C1B643540}"/>
                </a:ext>
              </a:extLst>
            </p:cNvPr>
            <p:cNvSpPr/>
            <p:nvPr/>
          </p:nvSpPr>
          <p:spPr>
            <a:xfrm>
              <a:off x="7663294" y="6590447"/>
              <a:ext cx="176646" cy="140250"/>
            </a:xfrm>
            <a:prstGeom prst="ellipse">
              <a:avLst/>
            </a:prstGeom>
            <a:solidFill>
              <a:srgbClr val="8EC24B"/>
            </a:solidFill>
            <a:ln>
              <a:solidFill>
                <a:srgbClr val="8EC24B"/>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53" name="مجموعة 52">
              <a:extLst>
                <a:ext uri="{FF2B5EF4-FFF2-40B4-BE49-F238E27FC236}">
                  <a16:creationId xmlns:a16="http://schemas.microsoft.com/office/drawing/2014/main" id="{50A2B800-9C86-4715-A00F-5DB6DC6EDE38}"/>
                </a:ext>
              </a:extLst>
            </p:cNvPr>
            <p:cNvGrpSpPr/>
            <p:nvPr/>
          </p:nvGrpSpPr>
          <p:grpSpPr>
            <a:xfrm>
              <a:off x="4051666" y="1976864"/>
              <a:ext cx="4434244" cy="4683708"/>
              <a:chOff x="4218709" y="1994721"/>
              <a:chExt cx="4267200" cy="4021616"/>
            </a:xfrm>
          </p:grpSpPr>
          <p:cxnSp>
            <p:nvCxnSpPr>
              <p:cNvPr id="57" name="رابط مستقيم 56">
                <a:extLst>
                  <a:ext uri="{FF2B5EF4-FFF2-40B4-BE49-F238E27FC236}">
                    <a16:creationId xmlns:a16="http://schemas.microsoft.com/office/drawing/2014/main" id="{304CD9E0-7EC8-4D5B-85CF-6B1FA6AEE606}"/>
                  </a:ext>
                </a:extLst>
              </p:cNvPr>
              <p:cNvCxnSpPr>
                <a:cxnSpLocks/>
              </p:cNvCxnSpPr>
              <p:nvPr/>
            </p:nvCxnSpPr>
            <p:spPr>
              <a:xfrm>
                <a:off x="4320750" y="1994721"/>
                <a:ext cx="3730561" cy="0"/>
              </a:xfrm>
              <a:prstGeom prst="line">
                <a:avLst/>
              </a:prstGeom>
              <a:ln w="28575">
                <a:solidFill>
                  <a:srgbClr val="8EC24B"/>
                </a:solidFill>
              </a:ln>
            </p:spPr>
            <p:style>
              <a:lnRef idx="1">
                <a:schemeClr val="accent1"/>
              </a:lnRef>
              <a:fillRef idx="0">
                <a:schemeClr val="accent1"/>
              </a:fillRef>
              <a:effectRef idx="0">
                <a:schemeClr val="accent1"/>
              </a:effectRef>
              <a:fontRef idx="minor">
                <a:schemeClr val="tx1"/>
              </a:fontRef>
            </p:style>
          </p:cxnSp>
          <p:sp>
            <p:nvSpPr>
              <p:cNvPr id="58" name="قوس متوسط أيسر 57">
                <a:extLst>
                  <a:ext uri="{FF2B5EF4-FFF2-40B4-BE49-F238E27FC236}">
                    <a16:creationId xmlns:a16="http://schemas.microsoft.com/office/drawing/2014/main" id="{216C2BD7-EC46-4682-999C-D1D71E1C9CF5}"/>
                  </a:ext>
                </a:extLst>
              </p:cNvPr>
              <p:cNvSpPr/>
              <p:nvPr/>
            </p:nvSpPr>
            <p:spPr>
              <a:xfrm>
                <a:off x="4218709" y="3075710"/>
                <a:ext cx="592282" cy="2940627"/>
              </a:xfrm>
              <a:prstGeom prst="leftBracket">
                <a:avLst>
                  <a:gd name="adj" fmla="val 84306"/>
                </a:avLst>
              </a:prstGeom>
              <a:ln w="28575">
                <a:solidFill>
                  <a:srgbClr val="8EC24B"/>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ar-SA"/>
              </a:p>
            </p:txBody>
          </p:sp>
          <p:cxnSp>
            <p:nvCxnSpPr>
              <p:cNvPr id="59" name="رابط مستقيم 58">
                <a:extLst>
                  <a:ext uri="{FF2B5EF4-FFF2-40B4-BE49-F238E27FC236}">
                    <a16:creationId xmlns:a16="http://schemas.microsoft.com/office/drawing/2014/main" id="{8875867A-33FE-4127-9CC5-9669C43297B2}"/>
                  </a:ext>
                </a:extLst>
              </p:cNvPr>
              <p:cNvCxnSpPr>
                <a:cxnSpLocks/>
                <a:stCxn id="58" idx="0"/>
                <a:endCxn id="61" idx="2"/>
              </p:cNvCxnSpPr>
              <p:nvPr/>
            </p:nvCxnSpPr>
            <p:spPr>
              <a:xfrm flipV="1">
                <a:off x="4810991" y="3067266"/>
                <a:ext cx="3219726" cy="8444"/>
              </a:xfrm>
              <a:prstGeom prst="line">
                <a:avLst/>
              </a:prstGeom>
              <a:ln w="28575">
                <a:solidFill>
                  <a:srgbClr val="8EC24B"/>
                </a:solidFill>
              </a:ln>
            </p:spPr>
            <p:style>
              <a:lnRef idx="1">
                <a:schemeClr val="accent1"/>
              </a:lnRef>
              <a:fillRef idx="0">
                <a:schemeClr val="accent1"/>
              </a:fillRef>
              <a:effectRef idx="0">
                <a:schemeClr val="accent1"/>
              </a:effectRef>
              <a:fontRef idx="minor">
                <a:schemeClr val="tx1"/>
              </a:fontRef>
            </p:style>
          </p:cxnSp>
          <p:cxnSp>
            <p:nvCxnSpPr>
              <p:cNvPr id="60" name="رابط مستقيم 59">
                <a:extLst>
                  <a:ext uri="{FF2B5EF4-FFF2-40B4-BE49-F238E27FC236}">
                    <a16:creationId xmlns:a16="http://schemas.microsoft.com/office/drawing/2014/main" id="{511E356C-FA1B-4840-BC4A-26C8D2668EAF}"/>
                  </a:ext>
                </a:extLst>
              </p:cNvPr>
              <p:cNvCxnSpPr>
                <a:cxnSpLocks/>
              </p:cNvCxnSpPr>
              <p:nvPr/>
            </p:nvCxnSpPr>
            <p:spPr>
              <a:xfrm>
                <a:off x="4733058" y="6016337"/>
                <a:ext cx="2852306" cy="0"/>
              </a:xfrm>
              <a:prstGeom prst="line">
                <a:avLst/>
              </a:prstGeom>
              <a:ln w="28575">
                <a:solidFill>
                  <a:srgbClr val="8EC24B"/>
                </a:solidFill>
              </a:ln>
            </p:spPr>
            <p:style>
              <a:lnRef idx="1">
                <a:schemeClr val="accent1"/>
              </a:lnRef>
              <a:fillRef idx="0">
                <a:schemeClr val="accent1"/>
              </a:fillRef>
              <a:effectRef idx="0">
                <a:schemeClr val="accent1"/>
              </a:effectRef>
              <a:fontRef idx="minor">
                <a:schemeClr val="tx1"/>
              </a:fontRef>
            </p:style>
          </p:cxnSp>
          <p:sp>
            <p:nvSpPr>
              <p:cNvPr id="61" name="قوس 60">
                <a:extLst>
                  <a:ext uri="{FF2B5EF4-FFF2-40B4-BE49-F238E27FC236}">
                    <a16:creationId xmlns:a16="http://schemas.microsoft.com/office/drawing/2014/main" id="{C07C89D4-B64D-497E-BE6F-B00939DA4F7E}"/>
                  </a:ext>
                </a:extLst>
              </p:cNvPr>
              <p:cNvSpPr/>
              <p:nvPr/>
            </p:nvSpPr>
            <p:spPr>
              <a:xfrm>
                <a:off x="7381011" y="1994721"/>
                <a:ext cx="1104898" cy="1080987"/>
              </a:xfrm>
              <a:prstGeom prst="arc">
                <a:avLst>
                  <a:gd name="adj1" fmla="val 16330489"/>
                  <a:gd name="adj2" fmla="val 4844197"/>
                </a:avLst>
              </a:prstGeom>
              <a:ln w="28575">
                <a:solidFill>
                  <a:srgbClr val="8EC24B"/>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ar-SA"/>
              </a:p>
            </p:txBody>
          </p:sp>
        </p:grpSp>
        <p:sp>
          <p:nvSpPr>
            <p:cNvPr id="56" name="شكل حر: شكل 55">
              <a:extLst>
                <a:ext uri="{FF2B5EF4-FFF2-40B4-BE49-F238E27FC236}">
                  <a16:creationId xmlns:a16="http://schemas.microsoft.com/office/drawing/2014/main" id="{757ADC11-D443-4AC9-9CE7-58489F25B744}"/>
                </a:ext>
              </a:extLst>
            </p:cNvPr>
            <p:cNvSpPr/>
            <p:nvPr/>
          </p:nvSpPr>
          <p:spPr>
            <a:xfrm>
              <a:off x="3998770" y="2142991"/>
              <a:ext cx="3341601" cy="987136"/>
            </a:xfrm>
            <a:custGeom>
              <a:avLst/>
              <a:gdLst>
                <a:gd name="connsiteX0" fmla="*/ 246784 w 3189203"/>
                <a:gd name="connsiteY0" fmla="*/ 0 h 987136"/>
                <a:gd name="connsiteX1" fmla="*/ 3189203 w 3189203"/>
                <a:gd name="connsiteY1" fmla="*/ 0 h 987136"/>
                <a:gd name="connsiteX2" fmla="*/ 3134146 w 3189203"/>
                <a:gd name="connsiteY2" fmla="*/ 41698 h 987136"/>
                <a:gd name="connsiteX3" fmla="*/ 2930236 w 3189203"/>
                <a:gd name="connsiteY3" fmla="*/ 493568 h 987136"/>
                <a:gd name="connsiteX4" fmla="*/ 3134146 w 3189203"/>
                <a:gd name="connsiteY4" fmla="*/ 945438 h 987136"/>
                <a:gd name="connsiteX5" fmla="*/ 3189203 w 3189203"/>
                <a:gd name="connsiteY5" fmla="*/ 987136 h 987136"/>
                <a:gd name="connsiteX6" fmla="*/ 0 w 3189203"/>
                <a:gd name="connsiteY6" fmla="*/ 987136 h 98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203" h="987136">
                  <a:moveTo>
                    <a:pt x="246784" y="0"/>
                  </a:moveTo>
                  <a:lnTo>
                    <a:pt x="3189203" y="0"/>
                  </a:lnTo>
                  <a:lnTo>
                    <a:pt x="3134146" y="41698"/>
                  </a:lnTo>
                  <a:cubicBezTo>
                    <a:pt x="3008160" y="157341"/>
                    <a:pt x="2930236" y="317102"/>
                    <a:pt x="2930236" y="493568"/>
                  </a:cubicBezTo>
                  <a:cubicBezTo>
                    <a:pt x="2930236" y="670035"/>
                    <a:pt x="3008160" y="829795"/>
                    <a:pt x="3134146" y="945438"/>
                  </a:cubicBezTo>
                  <a:lnTo>
                    <a:pt x="3189203" y="987136"/>
                  </a:lnTo>
                  <a:lnTo>
                    <a:pt x="0" y="987136"/>
                  </a:lnTo>
                  <a:close/>
                </a:path>
              </a:pathLst>
            </a:custGeom>
            <a:solidFill>
              <a:srgbClr val="8EC24B"/>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sp>
        <p:nvSpPr>
          <p:cNvPr id="64" name="مستطيل 63">
            <a:extLst>
              <a:ext uri="{FF2B5EF4-FFF2-40B4-BE49-F238E27FC236}">
                <a16:creationId xmlns:a16="http://schemas.microsoft.com/office/drawing/2014/main" id="{5F502013-6A4F-491D-AF02-FF2626538771}"/>
              </a:ext>
            </a:extLst>
          </p:cNvPr>
          <p:cNvSpPr/>
          <p:nvPr/>
        </p:nvSpPr>
        <p:spPr>
          <a:xfrm>
            <a:off x="2556513" y="2128950"/>
            <a:ext cx="5660969" cy="1249125"/>
          </a:xfrm>
          <a:prstGeom prst="rect">
            <a:avLst/>
          </a:prstGeom>
        </p:spPr>
        <p:txBody>
          <a:bodyPr wrap="square">
            <a:spAutoFit/>
          </a:bodyPr>
          <a:lstStyle/>
          <a:p>
            <a:pPr marL="342900" lvl="0" indent="-342900" algn="ctr">
              <a:lnSpc>
                <a:spcPct val="107000"/>
              </a:lnSpc>
              <a:buFont typeface="Symbol" panose="05050102010706020507" pitchFamily="18" charset="2"/>
              <a:buChar char=""/>
            </a:pPr>
            <a:r>
              <a:rPr lang="ar-SA" sz="2400" dirty="0">
                <a:solidFill>
                  <a:srgbClr val="000000"/>
                </a:solidFill>
                <a:latin typeface="Calibri" panose="020F0502020204030204" pitchFamily="34" charset="0"/>
                <a:ea typeface="Calibri" panose="020F0502020204030204" pitchFamily="34" charset="0"/>
              </a:rPr>
              <a:t>تبدأ فترة أو مدة حق المؤلف اعتباراً من لحظة إنشاء المصنف أو تبدأ، في بعض القوانين الوطنية، عند التعبير عن المصنف أو «تثبيته » في شكل ملموس . </a:t>
            </a:r>
          </a:p>
        </p:txBody>
      </p:sp>
      <p:sp>
        <p:nvSpPr>
          <p:cNvPr id="65" name="مستطيل 64">
            <a:extLst>
              <a:ext uri="{FF2B5EF4-FFF2-40B4-BE49-F238E27FC236}">
                <a16:creationId xmlns:a16="http://schemas.microsoft.com/office/drawing/2014/main" id="{CA051F51-90B0-4CF7-94A8-E5E10E567650}"/>
              </a:ext>
            </a:extLst>
          </p:cNvPr>
          <p:cNvSpPr/>
          <p:nvPr/>
        </p:nvSpPr>
        <p:spPr>
          <a:xfrm>
            <a:off x="4780353" y="694565"/>
            <a:ext cx="3443571" cy="842795"/>
          </a:xfrm>
          <a:prstGeom prst="rect">
            <a:avLst/>
          </a:prstGeom>
        </p:spPr>
        <p:txBody>
          <a:bodyPr wrap="none">
            <a:spAutoFit/>
          </a:bodyPr>
          <a:lstStyle/>
          <a:p>
            <a:pPr marL="228600" algn="ctr">
              <a:lnSpc>
                <a:spcPct val="107000"/>
              </a:lnSpc>
              <a:spcAft>
                <a:spcPts val="800"/>
              </a:spcAft>
            </a:pPr>
            <a:r>
              <a:rPr lang="ar-SA" sz="4800" dirty="0">
                <a:ln w="0"/>
                <a:solidFill>
                  <a:schemeClr val="bg1"/>
                </a:solidFill>
                <a:effectLst>
                  <a:reflection blurRad="6350" stA="53000" endA="300" endPos="35500" dir="5400000" sy="-90000" algn="bl" rotWithShape="0"/>
                </a:effectLst>
                <a:latin typeface="Calibri" panose="020F0502020204030204" pitchFamily="34" charset="0"/>
                <a:ea typeface="Calibri" panose="020F0502020204030204" pitchFamily="34" charset="0"/>
              </a:rPr>
              <a:t>مدة حق المؤلف</a:t>
            </a:r>
            <a:endParaRPr lang="en-US" sz="4000" dirty="0">
              <a:ln w="0"/>
              <a:solidFill>
                <a:schemeClr val="bg1"/>
              </a:solidFill>
              <a:effectLst>
                <a:reflection blurRad="6350" stA="53000" endA="300" endPos="35500" dir="5400000" sy="-90000" algn="bl" rotWithShape="0"/>
              </a:effectLst>
              <a:latin typeface="Calibri" panose="020F0502020204030204" pitchFamily="34" charset="0"/>
              <a:ea typeface="Calibri" panose="020F0502020204030204" pitchFamily="34" charset="0"/>
              <a:cs typeface="Arial" panose="020B0604020202020204" pitchFamily="34" charset="0"/>
            </a:endParaRPr>
          </a:p>
        </p:txBody>
      </p:sp>
      <p:sp>
        <p:nvSpPr>
          <p:cNvPr id="66" name="شكل بيضاوي 65">
            <a:extLst>
              <a:ext uri="{FF2B5EF4-FFF2-40B4-BE49-F238E27FC236}">
                <a16:creationId xmlns:a16="http://schemas.microsoft.com/office/drawing/2014/main" id="{FC11268C-1347-4617-B7AE-DD5EDFDA7703}"/>
              </a:ext>
            </a:extLst>
          </p:cNvPr>
          <p:cNvSpPr/>
          <p:nvPr/>
        </p:nvSpPr>
        <p:spPr>
          <a:xfrm>
            <a:off x="7812369" y="5224070"/>
            <a:ext cx="582565" cy="612311"/>
          </a:xfrm>
          <a:prstGeom prst="ellipse">
            <a:avLst/>
          </a:prstGeom>
          <a:solidFill>
            <a:srgbClr val="8EC24B"/>
          </a:solidFill>
          <a:ln>
            <a:solidFill>
              <a:srgbClr val="8EC24B"/>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7" name="رسم 66" descr="قياس">
            <a:extLst>
              <a:ext uri="{FF2B5EF4-FFF2-40B4-BE49-F238E27FC236}">
                <a16:creationId xmlns:a16="http://schemas.microsoft.com/office/drawing/2014/main" id="{EAC23743-63F4-4519-AF17-A79A54F4F4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18934" y="5162374"/>
            <a:ext cx="576000" cy="576000"/>
          </a:xfrm>
          <a:prstGeom prst="rect">
            <a:avLst/>
          </a:prstGeom>
        </p:spPr>
      </p:pic>
      <p:sp>
        <p:nvSpPr>
          <p:cNvPr id="63" name="شكل بيضاوي 62">
            <a:extLst>
              <a:ext uri="{FF2B5EF4-FFF2-40B4-BE49-F238E27FC236}">
                <a16:creationId xmlns:a16="http://schemas.microsoft.com/office/drawing/2014/main" id="{64556AAB-252C-451A-AA77-DB01831C2BF0}"/>
              </a:ext>
            </a:extLst>
          </p:cNvPr>
          <p:cNvSpPr/>
          <p:nvPr/>
        </p:nvSpPr>
        <p:spPr>
          <a:xfrm>
            <a:off x="3520869" y="1016898"/>
            <a:ext cx="582565" cy="612311"/>
          </a:xfrm>
          <a:prstGeom prst="ellipse">
            <a:avLst/>
          </a:prstGeom>
          <a:solidFill>
            <a:srgbClr val="8EC24B"/>
          </a:solidFill>
          <a:ln>
            <a:solidFill>
              <a:srgbClr val="8EC24B"/>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2" name="رسم 61" descr="ساعة رملية">
            <a:extLst>
              <a:ext uri="{FF2B5EF4-FFF2-40B4-BE49-F238E27FC236}">
                <a16:creationId xmlns:a16="http://schemas.microsoft.com/office/drawing/2014/main" id="{B470C835-2090-4A8B-9126-E8532DE7CB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69351" y="646616"/>
            <a:ext cx="981477" cy="981477"/>
          </a:xfrm>
          <a:prstGeom prst="rect">
            <a:avLst/>
          </a:prstGeom>
        </p:spPr>
      </p:pic>
      <p:sp>
        <p:nvSpPr>
          <p:cNvPr id="47" name="شكل بيضاوي 46">
            <a:extLst>
              <a:ext uri="{FF2B5EF4-FFF2-40B4-BE49-F238E27FC236}">
                <a16:creationId xmlns:a16="http://schemas.microsoft.com/office/drawing/2014/main" id="{6179026C-E42D-4B0F-9B91-6A69629507FF}"/>
              </a:ext>
            </a:extLst>
          </p:cNvPr>
          <p:cNvSpPr/>
          <p:nvPr/>
        </p:nvSpPr>
        <p:spPr>
          <a:xfrm>
            <a:off x="8667778" y="1775042"/>
            <a:ext cx="663866" cy="6336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8" name="شكل بيضاوي 67">
            <a:extLst>
              <a:ext uri="{FF2B5EF4-FFF2-40B4-BE49-F238E27FC236}">
                <a16:creationId xmlns:a16="http://schemas.microsoft.com/office/drawing/2014/main" id="{EA02DC8F-0E1B-4796-AFCC-F8F4E3DC8A32}"/>
              </a:ext>
            </a:extLst>
          </p:cNvPr>
          <p:cNvSpPr/>
          <p:nvPr/>
        </p:nvSpPr>
        <p:spPr>
          <a:xfrm>
            <a:off x="8737336" y="3192745"/>
            <a:ext cx="663866" cy="6336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9" name="شكل بيضاوي 68">
            <a:extLst>
              <a:ext uri="{FF2B5EF4-FFF2-40B4-BE49-F238E27FC236}">
                <a16:creationId xmlns:a16="http://schemas.microsoft.com/office/drawing/2014/main" id="{9FE5F6B1-9BCB-43D2-B2E6-D60E249E49FF}"/>
              </a:ext>
            </a:extLst>
          </p:cNvPr>
          <p:cNvSpPr/>
          <p:nvPr/>
        </p:nvSpPr>
        <p:spPr>
          <a:xfrm>
            <a:off x="8855286" y="4110960"/>
            <a:ext cx="663866" cy="6336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شكل بيضاوي 69">
            <a:extLst>
              <a:ext uri="{FF2B5EF4-FFF2-40B4-BE49-F238E27FC236}">
                <a16:creationId xmlns:a16="http://schemas.microsoft.com/office/drawing/2014/main" id="{6BE2F8B5-B547-479D-9093-8BECC92BAFA3}"/>
              </a:ext>
            </a:extLst>
          </p:cNvPr>
          <p:cNvSpPr/>
          <p:nvPr/>
        </p:nvSpPr>
        <p:spPr>
          <a:xfrm>
            <a:off x="1865063" y="2542031"/>
            <a:ext cx="663866" cy="6336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1" name="شكل بيضاوي 70">
            <a:extLst>
              <a:ext uri="{FF2B5EF4-FFF2-40B4-BE49-F238E27FC236}">
                <a16:creationId xmlns:a16="http://schemas.microsoft.com/office/drawing/2014/main" id="{CD8A7503-803A-4364-BD50-E1928DCB16B0}"/>
              </a:ext>
            </a:extLst>
          </p:cNvPr>
          <p:cNvSpPr/>
          <p:nvPr/>
        </p:nvSpPr>
        <p:spPr>
          <a:xfrm>
            <a:off x="2115170" y="4133312"/>
            <a:ext cx="663866" cy="6336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2" name="شكل بيضاوي 71">
            <a:extLst>
              <a:ext uri="{FF2B5EF4-FFF2-40B4-BE49-F238E27FC236}">
                <a16:creationId xmlns:a16="http://schemas.microsoft.com/office/drawing/2014/main" id="{DC1991A1-5556-415E-88C1-3E4400C45FD1}"/>
              </a:ext>
            </a:extLst>
          </p:cNvPr>
          <p:cNvSpPr/>
          <p:nvPr/>
        </p:nvSpPr>
        <p:spPr>
          <a:xfrm>
            <a:off x="2044329" y="5390707"/>
            <a:ext cx="663866" cy="6336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8" name="مستطيل 47">
            <a:extLst>
              <a:ext uri="{FF2B5EF4-FFF2-40B4-BE49-F238E27FC236}">
                <a16:creationId xmlns:a16="http://schemas.microsoft.com/office/drawing/2014/main" id="{DF36290F-7E2B-4C12-B5BE-DA7F6259CBAF}"/>
              </a:ext>
            </a:extLst>
          </p:cNvPr>
          <p:cNvSpPr/>
          <p:nvPr/>
        </p:nvSpPr>
        <p:spPr>
          <a:xfrm>
            <a:off x="2767265" y="3612180"/>
            <a:ext cx="5722087" cy="1631216"/>
          </a:xfrm>
          <a:prstGeom prst="rect">
            <a:avLst/>
          </a:prstGeom>
        </p:spPr>
        <p:txBody>
          <a:bodyPr wrap="square">
            <a:spAutoFit/>
          </a:bodyPr>
          <a:lstStyle/>
          <a:p>
            <a:r>
              <a:rPr lang="ar-SA" sz="2000" dirty="0"/>
              <a:t>اما عن مدته فهو بالنسبة للحق الادبي كما اسلفنا سابقاً انه حق ابدي لا ينتهي بموت المؤلف وليس محدد بمدة معينة . </a:t>
            </a:r>
          </a:p>
          <a:p>
            <a:endParaRPr lang="en-US" sz="2000" dirty="0"/>
          </a:p>
          <a:p>
            <a:r>
              <a:rPr lang="ar-SA" sz="2000" dirty="0"/>
              <a:t>اما عن الحق المالي فيتمتع به المؤلف طوال حياته وحتى بعد وفاته لا ينقضي هذا الحق بل ينتقل إلى ورثته لمدة يحددها قانون حماية حق</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sp>
        <p:nvSpPr>
          <p:cNvPr id="49" name="مستطيل 48">
            <a:extLst>
              <a:ext uri="{FF2B5EF4-FFF2-40B4-BE49-F238E27FC236}">
                <a16:creationId xmlns:a16="http://schemas.microsoft.com/office/drawing/2014/main" id="{5AA8004F-04E1-4213-81EC-7181A98C598F}"/>
              </a:ext>
            </a:extLst>
          </p:cNvPr>
          <p:cNvSpPr/>
          <p:nvPr/>
        </p:nvSpPr>
        <p:spPr>
          <a:xfrm>
            <a:off x="2570645" y="5118122"/>
            <a:ext cx="5225436" cy="707886"/>
          </a:xfrm>
          <a:prstGeom prst="rect">
            <a:avLst/>
          </a:prstGeom>
        </p:spPr>
        <p:txBody>
          <a:bodyPr wrap="square">
            <a:spAutoFit/>
          </a:bodyPr>
          <a:lstStyle/>
          <a:p>
            <a:r>
              <a:rPr lang="ar-SA" sz="2000" dirty="0"/>
              <a:t>المؤلف فـي دولته، تسمى مدة الحماية وهي بموجب حق المؤلف في المملكة 50 سنة بعد وفاة المؤلف</a:t>
            </a:r>
          </a:p>
        </p:txBody>
      </p:sp>
    </p:spTree>
    <p:extLst>
      <p:ext uri="{BB962C8B-B14F-4D97-AF65-F5344CB8AC3E}">
        <p14:creationId xmlns:p14="http://schemas.microsoft.com/office/powerpoint/2010/main" val="516996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769702" y="-8715"/>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477885"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133565" y="-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240992" y="869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608828" y="17415"/>
            <a:ext cx="11123496" cy="6858000"/>
            <a:chOff x="1074203" y="-1"/>
            <a:chExt cx="11123496"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0829302" y="1987060"/>
              <a:ext cx="132423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23571" y="3103954"/>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48848" y="3156534"/>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10114311" y="3"/>
            <a:ext cx="11107700" cy="6858000"/>
            <a:chOff x="1074203" y="-1"/>
            <a:chExt cx="11107700"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sp>
        <p:nvSpPr>
          <p:cNvPr id="50" name="شكل بيضاوي 49">
            <a:extLst>
              <a:ext uri="{FF2B5EF4-FFF2-40B4-BE49-F238E27FC236}">
                <a16:creationId xmlns:a16="http://schemas.microsoft.com/office/drawing/2014/main" id="{34159DA8-4941-40E9-A794-0B18F415E52C}"/>
              </a:ext>
            </a:extLst>
          </p:cNvPr>
          <p:cNvSpPr/>
          <p:nvPr/>
        </p:nvSpPr>
        <p:spPr>
          <a:xfrm>
            <a:off x="8371449" y="1464533"/>
            <a:ext cx="559838" cy="528022"/>
          </a:xfrm>
          <a:prstGeom prst="ellipse">
            <a:avLst/>
          </a:prstGeom>
          <a:solidFill>
            <a:srgbClr val="009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1" name="مستطيل 50">
            <a:extLst>
              <a:ext uri="{FF2B5EF4-FFF2-40B4-BE49-F238E27FC236}">
                <a16:creationId xmlns:a16="http://schemas.microsoft.com/office/drawing/2014/main" id="{D4B52B27-3314-4A7E-A57D-980F5B274269}"/>
              </a:ext>
            </a:extLst>
          </p:cNvPr>
          <p:cNvSpPr/>
          <p:nvPr/>
        </p:nvSpPr>
        <p:spPr>
          <a:xfrm>
            <a:off x="4764212" y="1376666"/>
            <a:ext cx="3572346" cy="966483"/>
          </a:xfrm>
          <a:prstGeom prst="rect">
            <a:avLst/>
          </a:prstGeom>
        </p:spPr>
        <p:txBody>
          <a:bodyPr wrap="square">
            <a:spAutoFit/>
          </a:bodyPr>
          <a:lstStyle/>
          <a:p>
            <a:pPr lvl="0">
              <a:lnSpc>
                <a:spcPct val="107000"/>
              </a:lnSpc>
              <a:spcAft>
                <a:spcPts val="800"/>
              </a:spcAft>
              <a:tabLst>
                <a:tab pos="457200" algn="l"/>
              </a:tabLst>
            </a:pPr>
            <a:r>
              <a:rPr lang="ar-SA" dirty="0">
                <a:latin typeface="Calibri" panose="020F0502020204030204" pitchFamily="34" charset="0"/>
                <a:ea typeface="Calibri" panose="020F0502020204030204" pitchFamily="34" charset="0"/>
              </a:rPr>
              <a:t>تساعد على النمو الاقتصادي وزيادة فرص العمل والصناعات الجديدة والارتقاء بنوعية الحياة والتمتع بها.  </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52" name="شكل بيضاوي 51">
            <a:extLst>
              <a:ext uri="{FF2B5EF4-FFF2-40B4-BE49-F238E27FC236}">
                <a16:creationId xmlns:a16="http://schemas.microsoft.com/office/drawing/2014/main" id="{FA40144F-8040-4CC3-B5D6-0B8C3C086107}"/>
              </a:ext>
            </a:extLst>
          </p:cNvPr>
          <p:cNvSpPr/>
          <p:nvPr/>
        </p:nvSpPr>
        <p:spPr>
          <a:xfrm>
            <a:off x="8356318" y="2827779"/>
            <a:ext cx="559838" cy="528022"/>
          </a:xfrm>
          <a:prstGeom prst="ellipse">
            <a:avLst/>
          </a:prstGeom>
          <a:solidFill>
            <a:srgbClr val="8EC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3" name="شكل بيضاوي 52">
            <a:extLst>
              <a:ext uri="{FF2B5EF4-FFF2-40B4-BE49-F238E27FC236}">
                <a16:creationId xmlns:a16="http://schemas.microsoft.com/office/drawing/2014/main" id="{273727F0-7974-4022-AC49-236B3D5300CB}"/>
              </a:ext>
            </a:extLst>
          </p:cNvPr>
          <p:cNvSpPr/>
          <p:nvPr/>
        </p:nvSpPr>
        <p:spPr>
          <a:xfrm>
            <a:off x="4059997" y="2804940"/>
            <a:ext cx="559838" cy="528022"/>
          </a:xfrm>
          <a:prstGeom prst="ellipse">
            <a:avLst/>
          </a:prstGeom>
          <a:solidFill>
            <a:srgbClr val="48B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4" name="شكل بيضاوي 53">
            <a:extLst>
              <a:ext uri="{FF2B5EF4-FFF2-40B4-BE49-F238E27FC236}">
                <a16:creationId xmlns:a16="http://schemas.microsoft.com/office/drawing/2014/main" id="{1588AA7F-C0B5-48C4-9E84-350C4B7256DD}"/>
              </a:ext>
            </a:extLst>
          </p:cNvPr>
          <p:cNvSpPr/>
          <p:nvPr/>
        </p:nvSpPr>
        <p:spPr>
          <a:xfrm>
            <a:off x="4055752" y="3957479"/>
            <a:ext cx="559838" cy="528022"/>
          </a:xfrm>
          <a:prstGeom prst="ellipse">
            <a:avLst/>
          </a:prstGeom>
          <a:solidFill>
            <a:srgbClr val="FFC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5" name="مستطيل 54">
            <a:extLst>
              <a:ext uri="{FF2B5EF4-FFF2-40B4-BE49-F238E27FC236}">
                <a16:creationId xmlns:a16="http://schemas.microsoft.com/office/drawing/2014/main" id="{6B10A920-C290-4BCC-AF77-3A0CEDA811E3}"/>
              </a:ext>
            </a:extLst>
          </p:cNvPr>
          <p:cNvSpPr/>
          <p:nvPr/>
        </p:nvSpPr>
        <p:spPr>
          <a:xfrm>
            <a:off x="1180467" y="1376667"/>
            <a:ext cx="2868230" cy="966483"/>
          </a:xfrm>
          <a:prstGeom prst="rect">
            <a:avLst/>
          </a:prstGeom>
        </p:spPr>
        <p:txBody>
          <a:bodyPr wrap="square">
            <a:spAutoFit/>
          </a:bodyPr>
          <a:lstStyle/>
          <a:p>
            <a:pPr lvl="0">
              <a:lnSpc>
                <a:spcPct val="107000"/>
              </a:lnSpc>
              <a:spcAft>
                <a:spcPts val="800"/>
              </a:spcAft>
              <a:tabLst>
                <a:tab pos="457200" algn="l"/>
              </a:tabLst>
            </a:pPr>
            <a:r>
              <a:rPr lang="ar-SA" dirty="0">
                <a:latin typeface="Calibri" panose="020F0502020204030204" pitchFamily="34" charset="0"/>
                <a:ea typeface="Calibri" panose="020F0502020204030204" pitchFamily="34" charset="0"/>
              </a:rPr>
              <a:t>تشجيع الابتكارات والاختراعات وتطوير الصناعة مما يؤدي إلى جذب رؤوس الأموال وزيادة الاستثمار.</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56" name="مستطيل 55">
            <a:extLst>
              <a:ext uri="{FF2B5EF4-FFF2-40B4-BE49-F238E27FC236}">
                <a16:creationId xmlns:a16="http://schemas.microsoft.com/office/drawing/2014/main" id="{AA1BB268-95DB-41D1-A337-EDF179F69AD7}"/>
              </a:ext>
            </a:extLst>
          </p:cNvPr>
          <p:cNvSpPr/>
          <p:nvPr/>
        </p:nvSpPr>
        <p:spPr>
          <a:xfrm>
            <a:off x="2042904" y="5100408"/>
            <a:ext cx="1989647" cy="373757"/>
          </a:xfrm>
          <a:prstGeom prst="rect">
            <a:avLst/>
          </a:prstGeom>
        </p:spPr>
        <p:txBody>
          <a:bodyPr wrap="none">
            <a:spAutoFit/>
          </a:bodyPr>
          <a:lstStyle/>
          <a:p>
            <a:pPr lvl="0">
              <a:lnSpc>
                <a:spcPct val="107000"/>
              </a:lnSpc>
              <a:spcAft>
                <a:spcPts val="800"/>
              </a:spcAft>
              <a:tabLst>
                <a:tab pos="457200" algn="l"/>
              </a:tabLst>
            </a:pPr>
            <a:r>
              <a:rPr lang="ar-SA" dirty="0">
                <a:latin typeface="Calibri" panose="020F0502020204030204" pitchFamily="34" charset="0"/>
                <a:ea typeface="Calibri" panose="020F0502020204030204" pitchFamily="34" charset="0"/>
              </a:rPr>
              <a:t>محاربة التقليد والتزوير. </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57" name="مستطيل 56">
            <a:extLst>
              <a:ext uri="{FF2B5EF4-FFF2-40B4-BE49-F238E27FC236}">
                <a16:creationId xmlns:a16="http://schemas.microsoft.com/office/drawing/2014/main" id="{EC9E8890-7758-4EF1-AE0E-B3BC1635D07A}"/>
              </a:ext>
            </a:extLst>
          </p:cNvPr>
          <p:cNvSpPr/>
          <p:nvPr/>
        </p:nvSpPr>
        <p:spPr>
          <a:xfrm>
            <a:off x="1156218" y="3914357"/>
            <a:ext cx="2874884" cy="670120"/>
          </a:xfrm>
          <a:prstGeom prst="rect">
            <a:avLst/>
          </a:prstGeom>
        </p:spPr>
        <p:txBody>
          <a:bodyPr wrap="square">
            <a:spAutoFit/>
          </a:bodyPr>
          <a:lstStyle/>
          <a:p>
            <a:pPr lvl="0">
              <a:lnSpc>
                <a:spcPct val="107000"/>
              </a:lnSpc>
              <a:spcAft>
                <a:spcPts val="800"/>
              </a:spcAft>
              <a:tabLst>
                <a:tab pos="457200" algn="l"/>
              </a:tabLst>
            </a:pPr>
            <a:r>
              <a:rPr lang="ar-SA" dirty="0">
                <a:latin typeface="Calibri" panose="020F0502020204030204" pitchFamily="34" charset="0"/>
                <a:ea typeface="Calibri" panose="020F0502020204030204" pitchFamily="34" charset="0"/>
              </a:rPr>
              <a:t>تشجيع المخترعين والمفكرين لبذل المزيد من الجهد. </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58" name="شكل بيضاوي 57">
            <a:extLst>
              <a:ext uri="{FF2B5EF4-FFF2-40B4-BE49-F238E27FC236}">
                <a16:creationId xmlns:a16="http://schemas.microsoft.com/office/drawing/2014/main" id="{654C1090-3799-449C-B7FC-D0906B9D5FCA}"/>
              </a:ext>
            </a:extLst>
          </p:cNvPr>
          <p:cNvSpPr/>
          <p:nvPr/>
        </p:nvSpPr>
        <p:spPr>
          <a:xfrm>
            <a:off x="8366981" y="4967015"/>
            <a:ext cx="559838" cy="528022"/>
          </a:xfrm>
          <a:prstGeom prst="ellipse">
            <a:avLst/>
          </a:prstGeom>
          <a:solidFill>
            <a:srgbClr val="F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9" name="شكل بيضاوي 58">
            <a:extLst>
              <a:ext uri="{FF2B5EF4-FFF2-40B4-BE49-F238E27FC236}">
                <a16:creationId xmlns:a16="http://schemas.microsoft.com/office/drawing/2014/main" id="{158DB62C-F74E-40C3-A29C-AF8E1D072D7F}"/>
              </a:ext>
            </a:extLst>
          </p:cNvPr>
          <p:cNvSpPr/>
          <p:nvPr/>
        </p:nvSpPr>
        <p:spPr>
          <a:xfrm>
            <a:off x="8361202" y="3957479"/>
            <a:ext cx="559838" cy="528022"/>
          </a:xfrm>
          <a:prstGeom prst="ellipse">
            <a:avLst/>
          </a:prstGeom>
          <a:solidFill>
            <a:srgbClr val="EED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0" name="شكل بيضاوي 59">
            <a:extLst>
              <a:ext uri="{FF2B5EF4-FFF2-40B4-BE49-F238E27FC236}">
                <a16:creationId xmlns:a16="http://schemas.microsoft.com/office/drawing/2014/main" id="{C4CE77D9-6E16-484F-87B7-A9A2D4EB1704}"/>
              </a:ext>
            </a:extLst>
          </p:cNvPr>
          <p:cNvSpPr/>
          <p:nvPr/>
        </p:nvSpPr>
        <p:spPr>
          <a:xfrm>
            <a:off x="4078765" y="1459030"/>
            <a:ext cx="559838" cy="528022"/>
          </a:xfrm>
          <a:prstGeom prst="ellipse">
            <a:avLst/>
          </a:prstGeom>
          <a:solidFill>
            <a:srgbClr val="FF6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61" name="شكل بيضاوي 60">
            <a:extLst>
              <a:ext uri="{FF2B5EF4-FFF2-40B4-BE49-F238E27FC236}">
                <a16:creationId xmlns:a16="http://schemas.microsoft.com/office/drawing/2014/main" id="{3EB3A642-F20D-4F49-AA91-D5FD6CE98417}"/>
              </a:ext>
            </a:extLst>
          </p:cNvPr>
          <p:cNvSpPr/>
          <p:nvPr/>
        </p:nvSpPr>
        <p:spPr>
          <a:xfrm>
            <a:off x="4056525" y="4972955"/>
            <a:ext cx="559838" cy="528022"/>
          </a:xfrm>
          <a:prstGeom prst="ellipse">
            <a:avLst/>
          </a:prstGeom>
          <a:solidFill>
            <a:srgbClr val="6A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62" name="مستطيل 61">
            <a:extLst>
              <a:ext uri="{FF2B5EF4-FFF2-40B4-BE49-F238E27FC236}">
                <a16:creationId xmlns:a16="http://schemas.microsoft.com/office/drawing/2014/main" id="{08FA0E15-221B-4A6E-A003-0BAE682D1BBC}"/>
              </a:ext>
            </a:extLst>
          </p:cNvPr>
          <p:cNvSpPr/>
          <p:nvPr/>
        </p:nvSpPr>
        <p:spPr>
          <a:xfrm>
            <a:off x="4941305" y="4034886"/>
            <a:ext cx="3389612" cy="670120"/>
          </a:xfrm>
          <a:prstGeom prst="rect">
            <a:avLst/>
          </a:prstGeom>
        </p:spPr>
        <p:txBody>
          <a:bodyPr wrap="square">
            <a:spAutoFit/>
          </a:bodyPr>
          <a:lstStyle/>
          <a:p>
            <a:pPr lvl="0">
              <a:lnSpc>
                <a:spcPct val="107000"/>
              </a:lnSpc>
              <a:spcAft>
                <a:spcPts val="800"/>
              </a:spcAft>
              <a:tabLst>
                <a:tab pos="457200" algn="l"/>
              </a:tabLst>
            </a:pPr>
            <a:r>
              <a:rPr lang="ar-SA" dirty="0">
                <a:latin typeface="Calibri" panose="020F0502020204030204" pitchFamily="34" charset="0"/>
                <a:ea typeface="Calibri" panose="020F0502020204030204" pitchFamily="34" charset="0"/>
              </a:rPr>
              <a:t>إن تقدم البشرية يعتمد على الاختراعات الجديدة والثقافة. </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63" name="مستطيل 62">
            <a:extLst>
              <a:ext uri="{FF2B5EF4-FFF2-40B4-BE49-F238E27FC236}">
                <a16:creationId xmlns:a16="http://schemas.microsoft.com/office/drawing/2014/main" id="{C453CB6B-6629-4FCD-9D78-89C5174A6F47}"/>
              </a:ext>
            </a:extLst>
          </p:cNvPr>
          <p:cNvSpPr/>
          <p:nvPr/>
        </p:nvSpPr>
        <p:spPr>
          <a:xfrm>
            <a:off x="4756274" y="2640623"/>
            <a:ext cx="3568479" cy="966483"/>
          </a:xfrm>
          <a:prstGeom prst="rect">
            <a:avLst/>
          </a:prstGeom>
        </p:spPr>
        <p:txBody>
          <a:bodyPr wrap="square">
            <a:spAutoFit/>
          </a:bodyPr>
          <a:lstStyle/>
          <a:p>
            <a:pPr lvl="0">
              <a:lnSpc>
                <a:spcPct val="107000"/>
              </a:lnSpc>
              <a:spcAft>
                <a:spcPts val="800"/>
              </a:spcAft>
              <a:tabLst>
                <a:tab pos="457200" algn="l"/>
              </a:tabLst>
            </a:pPr>
            <a:r>
              <a:rPr lang="ar-SA" dirty="0">
                <a:latin typeface="Calibri" panose="020F0502020204030204" pitchFamily="34" charset="0"/>
                <a:ea typeface="Calibri" panose="020F0502020204030204" pitchFamily="34" charset="0"/>
              </a:rPr>
              <a:t>حماية حقوق الملكية الفكرية يؤدي إلى التنمية والتقدم الاقتصادي مما يتيح فرصاً للعمل وظهور صناعات جديدة تزيد من رفاهية الحياة. </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64" name="مستطيل 63">
            <a:extLst>
              <a:ext uri="{FF2B5EF4-FFF2-40B4-BE49-F238E27FC236}">
                <a16:creationId xmlns:a16="http://schemas.microsoft.com/office/drawing/2014/main" id="{35AFADE1-B426-4E2D-9654-041D65CBD6FE}"/>
              </a:ext>
            </a:extLst>
          </p:cNvPr>
          <p:cNvSpPr/>
          <p:nvPr/>
        </p:nvSpPr>
        <p:spPr>
          <a:xfrm>
            <a:off x="6042280" y="5085355"/>
            <a:ext cx="2279790" cy="373757"/>
          </a:xfrm>
          <a:prstGeom prst="rect">
            <a:avLst/>
          </a:prstGeom>
        </p:spPr>
        <p:txBody>
          <a:bodyPr wrap="none">
            <a:spAutoFit/>
          </a:bodyPr>
          <a:lstStyle/>
          <a:p>
            <a:pPr lvl="0">
              <a:lnSpc>
                <a:spcPct val="107000"/>
              </a:lnSpc>
              <a:spcAft>
                <a:spcPts val="800"/>
              </a:spcAft>
              <a:tabLst>
                <a:tab pos="457200" algn="l"/>
              </a:tabLst>
            </a:pPr>
            <a:r>
              <a:rPr lang="ar-SA" dirty="0">
                <a:latin typeface="Calibri" panose="020F0502020204030204" pitchFamily="34" charset="0"/>
                <a:ea typeface="Calibri" panose="020F0502020204030204" pitchFamily="34" charset="0"/>
              </a:rPr>
              <a:t>منع المنافسة غير المشروعة.</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68" name="مستطيل 67">
            <a:extLst>
              <a:ext uri="{FF2B5EF4-FFF2-40B4-BE49-F238E27FC236}">
                <a16:creationId xmlns:a16="http://schemas.microsoft.com/office/drawing/2014/main" id="{6F86FCF2-0424-41BF-9445-97A75CC30532}"/>
              </a:ext>
            </a:extLst>
          </p:cNvPr>
          <p:cNvSpPr/>
          <p:nvPr/>
        </p:nvSpPr>
        <p:spPr>
          <a:xfrm>
            <a:off x="1094127" y="2680794"/>
            <a:ext cx="2952953" cy="670120"/>
          </a:xfrm>
          <a:prstGeom prst="rect">
            <a:avLst/>
          </a:prstGeom>
        </p:spPr>
        <p:txBody>
          <a:bodyPr wrap="square">
            <a:spAutoFit/>
          </a:bodyPr>
          <a:lstStyle/>
          <a:p>
            <a:pPr lvl="0">
              <a:lnSpc>
                <a:spcPct val="107000"/>
              </a:lnSpc>
              <a:spcAft>
                <a:spcPts val="800"/>
              </a:spcAft>
              <a:tabLst>
                <a:tab pos="457200" algn="l"/>
              </a:tabLst>
            </a:pPr>
            <a:r>
              <a:rPr lang="ar-SA" dirty="0">
                <a:latin typeface="Calibri" panose="020F0502020204030204" pitchFamily="34" charset="0"/>
                <a:ea typeface="Calibri" panose="020F0502020204030204" pitchFamily="34" charset="0"/>
              </a:rPr>
              <a:t>ضمان استفادة أصحاب الأفكار مادياَ من نتاج أفكارهم.</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69" name="مستطيل 68">
            <a:extLst>
              <a:ext uri="{FF2B5EF4-FFF2-40B4-BE49-F238E27FC236}">
                <a16:creationId xmlns:a16="http://schemas.microsoft.com/office/drawing/2014/main" id="{D91F84EC-71A7-4CEC-938D-9ECBB4931160}"/>
              </a:ext>
            </a:extLst>
          </p:cNvPr>
          <p:cNvSpPr/>
          <p:nvPr/>
        </p:nvSpPr>
        <p:spPr>
          <a:xfrm>
            <a:off x="4962330" y="233263"/>
            <a:ext cx="4914431" cy="655244"/>
          </a:xfrm>
          <a:prstGeom prst="rect">
            <a:avLst/>
          </a:prstGeom>
        </p:spPr>
        <p:txBody>
          <a:bodyPr wrap="square">
            <a:spAutoFit/>
          </a:bodyPr>
          <a:lstStyle/>
          <a:p>
            <a:pPr algn="ctr">
              <a:lnSpc>
                <a:spcPct val="107000"/>
              </a:lnSpc>
              <a:spcAft>
                <a:spcPts val="800"/>
              </a:spcAft>
            </a:pPr>
            <a:r>
              <a:rPr lang="ar-SA" sz="3600" dirty="0">
                <a:ln w="0"/>
                <a:effectLst>
                  <a:reflection blurRad="6350" stA="53000" endA="300" endPos="35500" dir="5400000" sy="-90000" algn="bl" rotWithShape="0"/>
                </a:effectLst>
                <a:latin typeface="Calibri" panose="020F0502020204030204" pitchFamily="34" charset="0"/>
                <a:ea typeface="Calibri" panose="020F0502020204030204" pitchFamily="34" charset="0"/>
              </a:rPr>
              <a:t>أهمية حماية الملكية الفكرية : </a:t>
            </a:r>
            <a:endParaRPr lang="en-US" sz="2400" dirty="0">
              <a:ln w="0"/>
              <a:effectLst>
                <a:reflection blurRad="6350" stA="53000" endA="300" endPos="35500" dir="5400000" sy="-90000" algn="bl" rotWithShape="0"/>
              </a:effectLst>
              <a:latin typeface="Calibri" panose="020F0502020204030204" pitchFamily="34" charset="0"/>
              <a:ea typeface="Calibri" panose="020F0502020204030204" pitchFamily="34" charset="0"/>
              <a:cs typeface="Arial" panose="020B0604020202020204" pitchFamily="34" charset="0"/>
            </a:endParaRPr>
          </a:p>
        </p:txBody>
      </p:sp>
      <p:sp>
        <p:nvSpPr>
          <p:cNvPr id="47" name="مستطيل 46">
            <a:extLst>
              <a:ext uri="{FF2B5EF4-FFF2-40B4-BE49-F238E27FC236}">
                <a16:creationId xmlns:a16="http://schemas.microsoft.com/office/drawing/2014/main" id="{973F80E5-2D6C-46D5-822E-E4760B0E6E0B}"/>
              </a:ext>
            </a:extLst>
          </p:cNvPr>
          <p:cNvSpPr/>
          <p:nvPr/>
        </p:nvSpPr>
        <p:spPr>
          <a:xfrm>
            <a:off x="1179298" y="6110777"/>
            <a:ext cx="8538249" cy="670120"/>
          </a:xfrm>
          <a:prstGeom prst="rect">
            <a:avLst/>
          </a:prstGeom>
        </p:spPr>
        <p:txBody>
          <a:bodyPr wrap="square">
            <a:spAutoFit/>
          </a:bodyPr>
          <a:lstStyle/>
          <a:p>
            <a:pPr marL="228600" algn="ctr">
              <a:lnSpc>
                <a:spcPct val="107000"/>
              </a:lnSpc>
              <a:spcAft>
                <a:spcPts val="800"/>
              </a:spcAft>
            </a:pPr>
            <a:r>
              <a:rPr lang="ar-SA" dirty="0">
                <a:latin typeface="Calibri" panose="020F0502020204030204" pitchFamily="34" charset="0"/>
                <a:ea typeface="Calibri" panose="020F0502020204030204" pitchFamily="34" charset="0"/>
              </a:rPr>
              <a:t>اخيراً إن عدم توفير الحماية لهؤلاء المبدعين قد يدفعهم إلى العزوف عن عملية التأليف ، الأمر الذي ينعكس سلباً على الفرد والمجتمع في آن واحد.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42207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769702" y="-8715"/>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477885"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133565" y="-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240992" y="869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608828" y="17415"/>
            <a:ext cx="11123496" cy="6858000"/>
            <a:chOff x="1074203" y="-1"/>
            <a:chExt cx="11123496"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0829302" y="1987060"/>
              <a:ext cx="132423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23571" y="3103954"/>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48848" y="3156534"/>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966125" y="26112"/>
            <a:ext cx="11079332" cy="6858000"/>
            <a:chOff x="1074203" y="-1"/>
            <a:chExt cx="11079332"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0745795" y="1987060"/>
              <a:ext cx="1407740"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795877" y="3112672"/>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07848" y="314783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اعداد الطالبات</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56" name="مجموعة 55">
            <a:extLst>
              <a:ext uri="{FF2B5EF4-FFF2-40B4-BE49-F238E27FC236}">
                <a16:creationId xmlns:a16="http://schemas.microsoft.com/office/drawing/2014/main" id="{63684C36-0C24-4A66-B2F5-0C4F8F60A5B4}"/>
              </a:ext>
            </a:extLst>
          </p:cNvPr>
          <p:cNvGrpSpPr/>
          <p:nvPr/>
        </p:nvGrpSpPr>
        <p:grpSpPr>
          <a:xfrm>
            <a:off x="1430686" y="328626"/>
            <a:ext cx="6721358" cy="1515893"/>
            <a:chOff x="1430686" y="328626"/>
            <a:chExt cx="6721358" cy="1515893"/>
          </a:xfrm>
        </p:grpSpPr>
        <p:grpSp>
          <p:nvGrpSpPr>
            <p:cNvPr id="48" name="مجموعة 47">
              <a:extLst>
                <a:ext uri="{FF2B5EF4-FFF2-40B4-BE49-F238E27FC236}">
                  <a16:creationId xmlns:a16="http://schemas.microsoft.com/office/drawing/2014/main" id="{CC53F0F6-EB39-462D-B640-4AD19759EAE0}"/>
                </a:ext>
              </a:extLst>
            </p:cNvPr>
            <p:cNvGrpSpPr/>
            <p:nvPr/>
          </p:nvGrpSpPr>
          <p:grpSpPr>
            <a:xfrm>
              <a:off x="1539626" y="328626"/>
              <a:ext cx="6550412" cy="1419305"/>
              <a:chOff x="1187414" y="978946"/>
              <a:chExt cx="5039608" cy="1176425"/>
            </a:xfrm>
          </p:grpSpPr>
          <p:cxnSp>
            <p:nvCxnSpPr>
              <p:cNvPr id="49" name="رابط مستقيم 48">
                <a:extLst>
                  <a:ext uri="{FF2B5EF4-FFF2-40B4-BE49-F238E27FC236}">
                    <a16:creationId xmlns:a16="http://schemas.microsoft.com/office/drawing/2014/main" id="{19D10C4C-5CA9-40A4-8B74-EAA89E7A42A7}"/>
                  </a:ext>
                </a:extLst>
              </p:cNvPr>
              <p:cNvCxnSpPr>
                <a:cxnSpLocks/>
              </p:cNvCxnSpPr>
              <p:nvPr/>
            </p:nvCxnSpPr>
            <p:spPr>
              <a:xfrm flipH="1">
                <a:off x="1780250" y="978946"/>
                <a:ext cx="3853936" cy="0"/>
              </a:xfrm>
              <a:prstGeom prst="line">
                <a:avLst/>
              </a:prstGeom>
              <a:ln w="38100">
                <a:solidFill>
                  <a:srgbClr val="F3E4CB"/>
                </a:solidFill>
              </a:ln>
            </p:spPr>
            <p:style>
              <a:lnRef idx="1">
                <a:schemeClr val="accent1"/>
              </a:lnRef>
              <a:fillRef idx="0">
                <a:schemeClr val="accent1"/>
              </a:fillRef>
              <a:effectRef idx="0">
                <a:schemeClr val="accent1"/>
              </a:effectRef>
              <a:fontRef idx="minor">
                <a:schemeClr val="tx1"/>
              </a:fontRef>
            </p:style>
          </p:cxnSp>
          <p:cxnSp>
            <p:nvCxnSpPr>
              <p:cNvPr id="50" name="رابط مستقيم 49">
                <a:extLst>
                  <a:ext uri="{FF2B5EF4-FFF2-40B4-BE49-F238E27FC236}">
                    <a16:creationId xmlns:a16="http://schemas.microsoft.com/office/drawing/2014/main" id="{3997562A-4CF4-4CAB-B730-3EA37E5CCF1E}"/>
                  </a:ext>
                </a:extLst>
              </p:cNvPr>
              <p:cNvCxnSpPr/>
              <p:nvPr/>
            </p:nvCxnSpPr>
            <p:spPr>
              <a:xfrm>
                <a:off x="5634186" y="978946"/>
                <a:ext cx="592836" cy="1154654"/>
              </a:xfrm>
              <a:prstGeom prst="line">
                <a:avLst/>
              </a:prstGeom>
              <a:ln w="38100">
                <a:solidFill>
                  <a:srgbClr val="F3E4CB"/>
                </a:solidFill>
              </a:ln>
            </p:spPr>
            <p:style>
              <a:lnRef idx="1">
                <a:schemeClr val="accent1"/>
              </a:lnRef>
              <a:fillRef idx="0">
                <a:schemeClr val="accent1"/>
              </a:fillRef>
              <a:effectRef idx="0">
                <a:schemeClr val="accent1"/>
              </a:effectRef>
              <a:fontRef idx="minor">
                <a:schemeClr val="tx1"/>
              </a:fontRef>
            </p:style>
          </p:cxnSp>
          <p:cxnSp>
            <p:nvCxnSpPr>
              <p:cNvPr id="51" name="رابط مستقيم 50">
                <a:extLst>
                  <a:ext uri="{FF2B5EF4-FFF2-40B4-BE49-F238E27FC236}">
                    <a16:creationId xmlns:a16="http://schemas.microsoft.com/office/drawing/2014/main" id="{66401287-0989-43B1-B6E9-FC2E9FF04BF7}"/>
                  </a:ext>
                </a:extLst>
              </p:cNvPr>
              <p:cNvCxnSpPr>
                <a:cxnSpLocks/>
              </p:cNvCxnSpPr>
              <p:nvPr/>
            </p:nvCxnSpPr>
            <p:spPr>
              <a:xfrm flipV="1">
                <a:off x="1187414" y="978946"/>
                <a:ext cx="592836" cy="1176425"/>
              </a:xfrm>
              <a:prstGeom prst="line">
                <a:avLst/>
              </a:prstGeom>
              <a:ln w="38100">
                <a:solidFill>
                  <a:srgbClr val="F3E4CB"/>
                </a:solidFill>
              </a:ln>
            </p:spPr>
            <p:style>
              <a:lnRef idx="1">
                <a:schemeClr val="accent1"/>
              </a:lnRef>
              <a:fillRef idx="0">
                <a:schemeClr val="accent1"/>
              </a:fillRef>
              <a:effectRef idx="0">
                <a:schemeClr val="accent1"/>
              </a:effectRef>
              <a:fontRef idx="minor">
                <a:schemeClr val="tx1"/>
              </a:fontRef>
            </p:style>
          </p:cxnSp>
        </p:grpSp>
        <p:sp>
          <p:nvSpPr>
            <p:cNvPr id="63" name="شكل بيضاوي 62">
              <a:extLst>
                <a:ext uri="{FF2B5EF4-FFF2-40B4-BE49-F238E27FC236}">
                  <a16:creationId xmlns:a16="http://schemas.microsoft.com/office/drawing/2014/main" id="{75BE4E52-074E-47C0-A29A-D0D2F9323CE5}"/>
                </a:ext>
              </a:extLst>
            </p:cNvPr>
            <p:cNvSpPr/>
            <p:nvPr/>
          </p:nvSpPr>
          <p:spPr>
            <a:xfrm>
              <a:off x="7934165" y="1599582"/>
              <a:ext cx="217879" cy="239770"/>
            </a:xfrm>
            <a:prstGeom prst="ellipse">
              <a:avLst/>
            </a:prstGeom>
            <a:solidFill>
              <a:srgbClr val="E7C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شكل بيضاوي 66">
              <a:extLst>
                <a:ext uri="{FF2B5EF4-FFF2-40B4-BE49-F238E27FC236}">
                  <a16:creationId xmlns:a16="http://schemas.microsoft.com/office/drawing/2014/main" id="{7D8214CB-B5CA-4EE7-AAF6-8F014B99F63E}"/>
                </a:ext>
              </a:extLst>
            </p:cNvPr>
            <p:cNvSpPr/>
            <p:nvPr/>
          </p:nvSpPr>
          <p:spPr>
            <a:xfrm>
              <a:off x="1430686" y="1604749"/>
              <a:ext cx="235010" cy="239770"/>
            </a:xfrm>
            <a:prstGeom prst="ellipse">
              <a:avLst/>
            </a:prstGeom>
            <a:solidFill>
              <a:srgbClr val="EED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69" name="مجموعة 68">
            <a:extLst>
              <a:ext uri="{FF2B5EF4-FFF2-40B4-BE49-F238E27FC236}">
                <a16:creationId xmlns:a16="http://schemas.microsoft.com/office/drawing/2014/main" id="{FA0E708A-A887-4180-B241-AA9950C7694A}"/>
              </a:ext>
            </a:extLst>
          </p:cNvPr>
          <p:cNvGrpSpPr/>
          <p:nvPr/>
        </p:nvGrpSpPr>
        <p:grpSpPr>
          <a:xfrm flipV="1">
            <a:off x="1428003" y="5013481"/>
            <a:ext cx="6721358" cy="1515893"/>
            <a:chOff x="1430686" y="328626"/>
            <a:chExt cx="6721358" cy="1515893"/>
          </a:xfrm>
        </p:grpSpPr>
        <p:grpSp>
          <p:nvGrpSpPr>
            <p:cNvPr id="70" name="مجموعة 69">
              <a:extLst>
                <a:ext uri="{FF2B5EF4-FFF2-40B4-BE49-F238E27FC236}">
                  <a16:creationId xmlns:a16="http://schemas.microsoft.com/office/drawing/2014/main" id="{E4A2A267-9DE9-42C6-93A4-BFFA1375818E}"/>
                </a:ext>
              </a:extLst>
            </p:cNvPr>
            <p:cNvGrpSpPr/>
            <p:nvPr/>
          </p:nvGrpSpPr>
          <p:grpSpPr>
            <a:xfrm>
              <a:off x="1539626" y="328626"/>
              <a:ext cx="6550412" cy="1419305"/>
              <a:chOff x="1187414" y="978946"/>
              <a:chExt cx="5039608" cy="1176425"/>
            </a:xfrm>
          </p:grpSpPr>
          <p:cxnSp>
            <p:nvCxnSpPr>
              <p:cNvPr id="73" name="رابط مستقيم 72">
                <a:extLst>
                  <a:ext uri="{FF2B5EF4-FFF2-40B4-BE49-F238E27FC236}">
                    <a16:creationId xmlns:a16="http://schemas.microsoft.com/office/drawing/2014/main" id="{1CC634EE-B091-4A3A-93BA-28BF9E8D556D}"/>
                  </a:ext>
                </a:extLst>
              </p:cNvPr>
              <p:cNvCxnSpPr>
                <a:cxnSpLocks/>
              </p:cNvCxnSpPr>
              <p:nvPr/>
            </p:nvCxnSpPr>
            <p:spPr>
              <a:xfrm flipH="1">
                <a:off x="1780250" y="978946"/>
                <a:ext cx="3853936" cy="0"/>
              </a:xfrm>
              <a:prstGeom prst="line">
                <a:avLst/>
              </a:prstGeom>
              <a:ln w="38100">
                <a:solidFill>
                  <a:srgbClr val="F3E4CB"/>
                </a:solidFill>
              </a:ln>
            </p:spPr>
            <p:style>
              <a:lnRef idx="1">
                <a:schemeClr val="accent1"/>
              </a:lnRef>
              <a:fillRef idx="0">
                <a:schemeClr val="accent1"/>
              </a:fillRef>
              <a:effectRef idx="0">
                <a:schemeClr val="accent1"/>
              </a:effectRef>
              <a:fontRef idx="minor">
                <a:schemeClr val="tx1"/>
              </a:fontRef>
            </p:style>
          </p:cxnSp>
          <p:cxnSp>
            <p:nvCxnSpPr>
              <p:cNvPr id="74" name="رابط مستقيم 73">
                <a:extLst>
                  <a:ext uri="{FF2B5EF4-FFF2-40B4-BE49-F238E27FC236}">
                    <a16:creationId xmlns:a16="http://schemas.microsoft.com/office/drawing/2014/main" id="{8F3EACD8-32A9-483E-94AF-53F645E60574}"/>
                  </a:ext>
                </a:extLst>
              </p:cNvPr>
              <p:cNvCxnSpPr/>
              <p:nvPr/>
            </p:nvCxnSpPr>
            <p:spPr>
              <a:xfrm>
                <a:off x="5634186" y="978946"/>
                <a:ext cx="592836" cy="1154654"/>
              </a:xfrm>
              <a:prstGeom prst="line">
                <a:avLst/>
              </a:prstGeom>
              <a:ln w="38100">
                <a:solidFill>
                  <a:srgbClr val="F3E4CB"/>
                </a:solidFill>
              </a:ln>
            </p:spPr>
            <p:style>
              <a:lnRef idx="1">
                <a:schemeClr val="accent1"/>
              </a:lnRef>
              <a:fillRef idx="0">
                <a:schemeClr val="accent1"/>
              </a:fillRef>
              <a:effectRef idx="0">
                <a:schemeClr val="accent1"/>
              </a:effectRef>
              <a:fontRef idx="minor">
                <a:schemeClr val="tx1"/>
              </a:fontRef>
            </p:style>
          </p:cxnSp>
          <p:cxnSp>
            <p:nvCxnSpPr>
              <p:cNvPr id="75" name="رابط مستقيم 74">
                <a:extLst>
                  <a:ext uri="{FF2B5EF4-FFF2-40B4-BE49-F238E27FC236}">
                    <a16:creationId xmlns:a16="http://schemas.microsoft.com/office/drawing/2014/main" id="{3DD86B52-75E5-4C00-A331-849B06F28AC6}"/>
                  </a:ext>
                </a:extLst>
              </p:cNvPr>
              <p:cNvCxnSpPr>
                <a:cxnSpLocks/>
              </p:cNvCxnSpPr>
              <p:nvPr/>
            </p:nvCxnSpPr>
            <p:spPr>
              <a:xfrm flipV="1">
                <a:off x="1187414" y="978946"/>
                <a:ext cx="592836" cy="1176425"/>
              </a:xfrm>
              <a:prstGeom prst="line">
                <a:avLst/>
              </a:prstGeom>
              <a:ln w="38100">
                <a:solidFill>
                  <a:srgbClr val="F3E4CB"/>
                </a:solidFill>
              </a:ln>
            </p:spPr>
            <p:style>
              <a:lnRef idx="1">
                <a:schemeClr val="accent1"/>
              </a:lnRef>
              <a:fillRef idx="0">
                <a:schemeClr val="accent1"/>
              </a:fillRef>
              <a:effectRef idx="0">
                <a:schemeClr val="accent1"/>
              </a:effectRef>
              <a:fontRef idx="minor">
                <a:schemeClr val="tx1"/>
              </a:fontRef>
            </p:style>
          </p:cxnSp>
        </p:grpSp>
        <p:sp>
          <p:nvSpPr>
            <p:cNvPr id="71" name="شكل بيضاوي 70">
              <a:extLst>
                <a:ext uri="{FF2B5EF4-FFF2-40B4-BE49-F238E27FC236}">
                  <a16:creationId xmlns:a16="http://schemas.microsoft.com/office/drawing/2014/main" id="{1658F385-D701-4349-8A09-DF7BD1E4E45B}"/>
                </a:ext>
              </a:extLst>
            </p:cNvPr>
            <p:cNvSpPr/>
            <p:nvPr/>
          </p:nvSpPr>
          <p:spPr>
            <a:xfrm>
              <a:off x="7934165" y="1599582"/>
              <a:ext cx="217879" cy="239770"/>
            </a:xfrm>
            <a:prstGeom prst="ellipse">
              <a:avLst/>
            </a:prstGeom>
            <a:solidFill>
              <a:srgbClr val="E7C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2" name="شكل بيضاوي 71">
              <a:extLst>
                <a:ext uri="{FF2B5EF4-FFF2-40B4-BE49-F238E27FC236}">
                  <a16:creationId xmlns:a16="http://schemas.microsoft.com/office/drawing/2014/main" id="{DE5D9DF8-2163-4A83-A08A-7E661B2CB819}"/>
                </a:ext>
              </a:extLst>
            </p:cNvPr>
            <p:cNvSpPr/>
            <p:nvPr/>
          </p:nvSpPr>
          <p:spPr>
            <a:xfrm>
              <a:off x="1430686" y="1604749"/>
              <a:ext cx="235010" cy="239770"/>
            </a:xfrm>
            <a:prstGeom prst="ellipse">
              <a:avLst/>
            </a:prstGeom>
            <a:solidFill>
              <a:srgbClr val="EED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76" name="مستطيل 75">
            <a:extLst>
              <a:ext uri="{FF2B5EF4-FFF2-40B4-BE49-F238E27FC236}">
                <a16:creationId xmlns:a16="http://schemas.microsoft.com/office/drawing/2014/main" id="{591C9A46-63C9-4C7E-A854-F017C20FBFD9}"/>
              </a:ext>
            </a:extLst>
          </p:cNvPr>
          <p:cNvSpPr/>
          <p:nvPr/>
        </p:nvSpPr>
        <p:spPr>
          <a:xfrm>
            <a:off x="2225086" y="593770"/>
            <a:ext cx="4907113" cy="769441"/>
          </a:xfrm>
          <a:prstGeom prst="rect">
            <a:avLst/>
          </a:prstGeom>
          <a:noFill/>
        </p:spPr>
        <p:txBody>
          <a:bodyPr wrap="none" lIns="91440" tIns="45720" rIns="91440" bIns="45720">
            <a:spAutoFit/>
          </a:bodyPr>
          <a:lstStyle/>
          <a:p>
            <a:pPr algn="ctr"/>
            <a:r>
              <a:rPr lang="ar-SA" sz="4400" b="0" cap="none" spc="0" dirty="0">
                <a:ln w="0">
                  <a:solidFill>
                    <a:schemeClr val="bg1">
                      <a:lumMod val="95000"/>
                    </a:schemeClr>
                  </a:solidFill>
                </a:ln>
                <a:effectLst>
                  <a:reflection blurRad="6350" stA="53000" endA="300" endPos="35500" dir="5400000" sy="-90000" algn="bl" rotWithShape="0"/>
                </a:effectLst>
              </a:rPr>
              <a:t>الحماية الملكية في المملكة </a:t>
            </a:r>
          </a:p>
        </p:txBody>
      </p:sp>
      <p:sp>
        <p:nvSpPr>
          <p:cNvPr id="57" name="شكل بيضاوي 56">
            <a:extLst>
              <a:ext uri="{FF2B5EF4-FFF2-40B4-BE49-F238E27FC236}">
                <a16:creationId xmlns:a16="http://schemas.microsoft.com/office/drawing/2014/main" id="{918B17CE-9F0F-42E5-911A-D5126CF1FB84}"/>
              </a:ext>
            </a:extLst>
          </p:cNvPr>
          <p:cNvSpPr/>
          <p:nvPr/>
        </p:nvSpPr>
        <p:spPr>
          <a:xfrm>
            <a:off x="3974772" y="1457408"/>
            <a:ext cx="1407740" cy="1356175"/>
          </a:xfrm>
          <a:prstGeom prst="ellipse">
            <a:avLst/>
          </a:prstGeom>
          <a:solidFill>
            <a:srgbClr val="F3E4CB"/>
          </a:solidFill>
          <a:ln w="38100">
            <a:solidFill>
              <a:schemeClr val="bg1"/>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77" name="رسم 76" descr="آسيا">
            <a:extLst>
              <a:ext uri="{FF2B5EF4-FFF2-40B4-BE49-F238E27FC236}">
                <a16:creationId xmlns:a16="http://schemas.microsoft.com/office/drawing/2014/main" id="{187EBB75-1A3D-4B87-8B2D-21C04AFD69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4900" y="1474822"/>
            <a:ext cx="1356176" cy="1356176"/>
          </a:xfrm>
          <a:prstGeom prst="rect">
            <a:avLst/>
          </a:prstGeom>
        </p:spPr>
      </p:pic>
      <p:sp>
        <p:nvSpPr>
          <p:cNvPr id="78" name="مستطيل 77">
            <a:extLst>
              <a:ext uri="{FF2B5EF4-FFF2-40B4-BE49-F238E27FC236}">
                <a16:creationId xmlns:a16="http://schemas.microsoft.com/office/drawing/2014/main" id="{1191DEEC-3336-4A7C-986F-25F16C257C44}"/>
              </a:ext>
            </a:extLst>
          </p:cNvPr>
          <p:cNvSpPr/>
          <p:nvPr/>
        </p:nvSpPr>
        <p:spPr>
          <a:xfrm>
            <a:off x="1377002" y="2936490"/>
            <a:ext cx="7196106" cy="1256306"/>
          </a:xfrm>
          <a:prstGeom prst="rect">
            <a:avLst/>
          </a:prstGeom>
        </p:spPr>
        <p:txBody>
          <a:bodyPr wrap="square">
            <a:spAutoFit/>
          </a:bodyPr>
          <a:lstStyle/>
          <a:p>
            <a:pPr algn="ctr">
              <a:lnSpc>
                <a:spcPct val="107000"/>
              </a:lnSpc>
              <a:spcAft>
                <a:spcPts val="800"/>
              </a:spcAft>
            </a:pPr>
            <a:r>
              <a:rPr lang="ar-SA" dirty="0">
                <a:solidFill>
                  <a:srgbClr val="000000"/>
                </a:solidFill>
                <a:latin typeface="Calibri" panose="020F0502020204030204" pitchFamily="34" charset="0"/>
                <a:ea typeface="Calibri" panose="020F0502020204030204" pitchFamily="34" charset="0"/>
              </a:rPr>
              <a:t>          اهتمت وزارة الاعلام بإيجاد الوسائل لحماية الانشطة والاعمال المتعلقة بالملكية الفكرية الى ان صدر المرسوم الملكي الخاص بنظام المطبوعات والنشر عام ١٤٠٢ وقد تضمن الحقوق الادبية والعقوبات ضد المخالفين للنظام، ولم يكن النظام مفصلاً لأنواع المصنفات ولا مدة الحماية والامور الاخرى المتعلقة بالملكية</a:t>
            </a:r>
            <a:r>
              <a:rPr lang="ar-SA" sz="1600" dirty="0">
                <a:latin typeface="Calibri" panose="020F0502020204030204" pitchFamily="34" charset="0"/>
                <a:ea typeface="Calibri" panose="020F0502020204030204" pitchFamily="34" charset="0"/>
                <a:cs typeface="Arial" panose="020B0604020202020204" pitchFamily="34" charset="0"/>
              </a:rPr>
              <a:t> </a:t>
            </a:r>
          </a:p>
        </p:txBody>
      </p:sp>
      <p:sp>
        <p:nvSpPr>
          <p:cNvPr id="59" name="مستطيل 58">
            <a:extLst>
              <a:ext uri="{FF2B5EF4-FFF2-40B4-BE49-F238E27FC236}">
                <a16:creationId xmlns:a16="http://schemas.microsoft.com/office/drawing/2014/main" id="{4D912A0C-837C-4417-81F5-6A92710E6F18}"/>
              </a:ext>
            </a:extLst>
          </p:cNvPr>
          <p:cNvSpPr/>
          <p:nvPr/>
        </p:nvSpPr>
        <p:spPr>
          <a:xfrm>
            <a:off x="1746716" y="4182277"/>
            <a:ext cx="6096000" cy="1855573"/>
          </a:xfrm>
          <a:prstGeom prst="rect">
            <a:avLst/>
          </a:prstGeom>
        </p:spPr>
        <p:txBody>
          <a:bodyPr>
            <a:spAutoFit/>
          </a:bodyPr>
          <a:lstStyle/>
          <a:p>
            <a:pPr algn="ctr">
              <a:lnSpc>
                <a:spcPct val="107000"/>
              </a:lnSpc>
              <a:spcAft>
                <a:spcPts val="800"/>
              </a:spcAft>
            </a:pPr>
            <a:r>
              <a:rPr lang="ar-SA" dirty="0">
                <a:solidFill>
                  <a:srgbClr val="000000"/>
                </a:solidFill>
                <a:latin typeface="Calibri" panose="020F0502020204030204" pitchFamily="34" charset="0"/>
                <a:ea typeface="Calibri" panose="020F0502020204030204" pitchFamily="34" charset="0"/>
              </a:rPr>
              <a:t>وبعد عدة سنوات ومع التطور والنمو في شتى المجالات في مملكتنا دعت الحاجة لإصدار نظام خاص ومستقل لحماية حقوق المؤلفين فعملت وزارة الاعلام على اعداد مسودة لنظام مفصّل يحقق الحماية للمصنفات التي تنشر داخل وخارج المملكة ومصنفات الاجانب المنشورة بالمملكة وفي عام ١٤١٠ صدر المرسوم الملكي بالموافقة على تطبيق النظام ، أدى ذلك الى رفع المستوى الفكري والثقافي في المجتمع وشجع حركة التأليف والابداع والابتكار الذهني.</a:t>
            </a:r>
            <a:endParaRPr lang="en-US" sz="16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69416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769702" y="-8715"/>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477885" y="-3"/>
            <a:ext cx="11121530" cy="6858000"/>
            <a:chOff x="1074203" y="-1"/>
            <a:chExt cx="11121530"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63774" y="3382831"/>
              <a:ext cx="1079143"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الاقسام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133565" y="-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240992" y="869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608828" y="17415"/>
            <a:ext cx="11123496" cy="6858000"/>
            <a:chOff x="1074203" y="-1"/>
            <a:chExt cx="11123496"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0829302" y="1987060"/>
              <a:ext cx="132423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23571" y="3103954"/>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48848" y="3156534"/>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966125" y="26112"/>
            <a:ext cx="11079332" cy="6858000"/>
            <a:chOff x="1074203" y="-1"/>
            <a:chExt cx="11079332"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0736303" y="1987060"/>
              <a:ext cx="14172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821331" y="3071004"/>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752691" y="3106170"/>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365958" y="15535"/>
            <a:ext cx="11079332" cy="6858000"/>
            <a:chOff x="1074203" y="-1"/>
            <a:chExt cx="11079332"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0723745" y="1987060"/>
              <a:ext cx="1429790"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534657" y="3146254"/>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48668" y="314287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اعداد الطالبات</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sp>
        <p:nvSpPr>
          <p:cNvPr id="47" name="مستطيل 46">
            <a:extLst>
              <a:ext uri="{FF2B5EF4-FFF2-40B4-BE49-F238E27FC236}">
                <a16:creationId xmlns:a16="http://schemas.microsoft.com/office/drawing/2014/main" id="{DA4C861D-FEAC-48CA-95A2-482F8ACF0012}"/>
              </a:ext>
            </a:extLst>
          </p:cNvPr>
          <p:cNvSpPr/>
          <p:nvPr/>
        </p:nvSpPr>
        <p:spPr>
          <a:xfrm>
            <a:off x="1926169" y="1262664"/>
            <a:ext cx="5258170" cy="592726"/>
          </a:xfrm>
          <a:prstGeom prst="rect">
            <a:avLst/>
          </a:prstGeom>
        </p:spPr>
        <p:txBody>
          <a:bodyPr wrap="none">
            <a:spAutoFit/>
          </a:bodyPr>
          <a:lstStyle/>
          <a:p>
            <a:pPr>
              <a:lnSpc>
                <a:spcPct val="107000"/>
              </a:lnSpc>
              <a:spcAft>
                <a:spcPts val="800"/>
              </a:spcAft>
            </a:pPr>
            <a:r>
              <a:rPr lang="ar-SA" sz="3200" dirty="0">
                <a:ln w="0"/>
                <a:effectLst>
                  <a:reflection blurRad="6350" stA="53000" endA="300" endPos="35500" dir="5400000" sy="-90000" algn="bl" rotWithShape="0"/>
                </a:effectLst>
                <a:latin typeface="Calibri" panose="020F0502020204030204" pitchFamily="34" charset="0"/>
                <a:ea typeface="Calibri" panose="020F0502020204030204" pitchFamily="34" charset="0"/>
              </a:rPr>
              <a:t>أنظمة الملكية الفكرية القائمة في المملكة</a:t>
            </a:r>
            <a:endParaRPr lang="en-US" sz="2400" dirty="0">
              <a:ln w="0"/>
              <a:effectLst>
                <a:reflection blurRad="6350" stA="53000" endA="300" endPos="35500" dir="5400000" sy="-90000" algn="bl" rotWithShape="0"/>
              </a:effectLst>
              <a:latin typeface="Calibri" panose="020F0502020204030204" pitchFamily="34" charset="0"/>
              <a:ea typeface="Calibri" panose="020F0502020204030204" pitchFamily="34" charset="0"/>
              <a:cs typeface="Arial" panose="020B0604020202020204" pitchFamily="34" charset="0"/>
            </a:endParaRPr>
          </a:p>
        </p:txBody>
      </p:sp>
      <p:sp>
        <p:nvSpPr>
          <p:cNvPr id="48" name="شكل بيضاوي 47">
            <a:extLst>
              <a:ext uri="{FF2B5EF4-FFF2-40B4-BE49-F238E27FC236}">
                <a16:creationId xmlns:a16="http://schemas.microsoft.com/office/drawing/2014/main" id="{A28E0322-C783-46AA-A250-2B5C98B54FD4}"/>
              </a:ext>
            </a:extLst>
          </p:cNvPr>
          <p:cNvSpPr/>
          <p:nvPr/>
        </p:nvSpPr>
        <p:spPr>
          <a:xfrm>
            <a:off x="6262991" y="2373747"/>
            <a:ext cx="1237973" cy="1229592"/>
          </a:xfrm>
          <a:prstGeom prst="ellipse">
            <a:avLst/>
          </a:prstGeom>
          <a:solidFill>
            <a:srgbClr val="8EC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7200" b="1" dirty="0">
                <a:solidFill>
                  <a:prstClr val="white"/>
                </a:solidFill>
                <a:latin typeface="Arial" panose="020B0604020202020204" pitchFamily="34" charset="0"/>
                <a:cs typeface="Arial" panose="020B0604020202020204" pitchFamily="34" charset="0"/>
              </a:rPr>
              <a:t>1</a:t>
            </a:r>
            <a:endParaRPr lang="ar-SA" sz="7200" b="1" dirty="0">
              <a:solidFill>
                <a:prstClr val="white"/>
              </a:solidFill>
              <a:latin typeface="Arial" panose="020B0604020202020204" pitchFamily="34" charset="0"/>
            </a:endParaRPr>
          </a:p>
        </p:txBody>
      </p:sp>
      <p:sp>
        <p:nvSpPr>
          <p:cNvPr id="49" name="شكل بيضاوي 48">
            <a:extLst>
              <a:ext uri="{FF2B5EF4-FFF2-40B4-BE49-F238E27FC236}">
                <a16:creationId xmlns:a16="http://schemas.microsoft.com/office/drawing/2014/main" id="{9B5ED44E-715E-46E3-9453-2694B5A60B7D}"/>
              </a:ext>
            </a:extLst>
          </p:cNvPr>
          <p:cNvSpPr/>
          <p:nvPr/>
        </p:nvSpPr>
        <p:spPr>
          <a:xfrm>
            <a:off x="1613934" y="2373747"/>
            <a:ext cx="1237973" cy="1229592"/>
          </a:xfrm>
          <a:prstGeom prst="ellipse">
            <a:avLst/>
          </a:prstGeom>
          <a:solidFill>
            <a:srgbClr val="F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7200" b="1" dirty="0">
              <a:latin typeface="Arial" panose="020B0604020202020204" pitchFamily="34" charset="0"/>
              <a:cs typeface="Arial" panose="020B0604020202020204" pitchFamily="34" charset="0"/>
            </a:endParaRPr>
          </a:p>
        </p:txBody>
      </p:sp>
      <p:sp>
        <p:nvSpPr>
          <p:cNvPr id="50" name="شكل بيضاوي 49">
            <a:extLst>
              <a:ext uri="{FF2B5EF4-FFF2-40B4-BE49-F238E27FC236}">
                <a16:creationId xmlns:a16="http://schemas.microsoft.com/office/drawing/2014/main" id="{CC00FBB7-680D-4040-957D-B85A89A79595}"/>
              </a:ext>
            </a:extLst>
          </p:cNvPr>
          <p:cNvSpPr/>
          <p:nvPr/>
        </p:nvSpPr>
        <p:spPr>
          <a:xfrm>
            <a:off x="3936268" y="2373747"/>
            <a:ext cx="1237973" cy="1229592"/>
          </a:xfrm>
          <a:prstGeom prst="ellipse">
            <a:avLst/>
          </a:prstGeom>
          <a:solidFill>
            <a:srgbClr val="009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7200" b="1" dirty="0">
                <a:latin typeface="Arial" panose="020B0604020202020204" pitchFamily="34" charset="0"/>
                <a:cs typeface="Arial" panose="020B0604020202020204" pitchFamily="34" charset="0"/>
              </a:rPr>
              <a:t>2</a:t>
            </a:r>
            <a:endParaRPr lang="ar-SA" sz="7200" b="1" dirty="0">
              <a:latin typeface="Arial" panose="020B0604020202020204" pitchFamily="34" charset="0"/>
              <a:cs typeface="Arial" panose="020B0604020202020204" pitchFamily="34" charset="0"/>
            </a:endParaRPr>
          </a:p>
        </p:txBody>
      </p:sp>
      <p:sp>
        <p:nvSpPr>
          <p:cNvPr id="59" name="مستطيل 58">
            <a:extLst>
              <a:ext uri="{FF2B5EF4-FFF2-40B4-BE49-F238E27FC236}">
                <a16:creationId xmlns:a16="http://schemas.microsoft.com/office/drawing/2014/main" id="{E4C8729E-0BBA-4BC9-B956-B61C0C2C411A}"/>
              </a:ext>
            </a:extLst>
          </p:cNvPr>
          <p:cNvSpPr/>
          <p:nvPr/>
        </p:nvSpPr>
        <p:spPr>
          <a:xfrm>
            <a:off x="5785317" y="3850213"/>
            <a:ext cx="2175669" cy="707886"/>
          </a:xfrm>
          <a:prstGeom prst="rect">
            <a:avLst/>
          </a:prstGeom>
        </p:spPr>
        <p:txBody>
          <a:bodyPr wrap="square">
            <a:spAutoFit/>
          </a:bodyPr>
          <a:lstStyle/>
          <a:p>
            <a:pPr algn="ctr"/>
            <a:r>
              <a:rPr lang="ar-SA" sz="2000" dirty="0">
                <a:solidFill>
                  <a:srgbClr val="000000"/>
                </a:solidFill>
                <a:latin typeface="Calibri" panose="020F0502020204030204" pitchFamily="34" charset="0"/>
                <a:ea typeface="Calibri" panose="020F0502020204030204" pitchFamily="34" charset="0"/>
              </a:rPr>
              <a:t>نظام المؤلف والناشر التابع لوزارة الاعلام.</a:t>
            </a:r>
            <a:endParaRPr lang="ar-SA" sz="2000" dirty="0"/>
          </a:p>
        </p:txBody>
      </p:sp>
      <p:sp>
        <p:nvSpPr>
          <p:cNvPr id="60" name="مستطيل 59">
            <a:extLst>
              <a:ext uri="{FF2B5EF4-FFF2-40B4-BE49-F238E27FC236}">
                <a16:creationId xmlns:a16="http://schemas.microsoft.com/office/drawing/2014/main" id="{22C1D6CD-D0E0-4E09-AE60-3DBBF18597FC}"/>
              </a:ext>
            </a:extLst>
          </p:cNvPr>
          <p:cNvSpPr/>
          <p:nvPr/>
        </p:nvSpPr>
        <p:spPr>
          <a:xfrm>
            <a:off x="3459853" y="3850213"/>
            <a:ext cx="2190802" cy="707886"/>
          </a:xfrm>
          <a:prstGeom prst="rect">
            <a:avLst/>
          </a:prstGeom>
        </p:spPr>
        <p:txBody>
          <a:bodyPr wrap="square">
            <a:spAutoFit/>
          </a:bodyPr>
          <a:lstStyle/>
          <a:p>
            <a:pPr algn="ctr"/>
            <a:r>
              <a:rPr lang="ar-SA" sz="2000" dirty="0">
                <a:solidFill>
                  <a:srgbClr val="000000"/>
                </a:solidFill>
                <a:latin typeface="Calibri" panose="020F0502020204030204" pitchFamily="34" charset="0"/>
                <a:ea typeface="Calibri" panose="020F0502020204030204" pitchFamily="34" charset="0"/>
              </a:rPr>
              <a:t>نظام العلامات التجارية تابع لوزارة التجارة.</a:t>
            </a:r>
            <a:endParaRPr lang="ar-SA" sz="2000" dirty="0"/>
          </a:p>
        </p:txBody>
      </p:sp>
      <p:sp>
        <p:nvSpPr>
          <p:cNvPr id="61" name="مستطيل 60">
            <a:extLst>
              <a:ext uri="{FF2B5EF4-FFF2-40B4-BE49-F238E27FC236}">
                <a16:creationId xmlns:a16="http://schemas.microsoft.com/office/drawing/2014/main" id="{0167339C-F1B4-46C6-B220-C68F8F1F9722}"/>
              </a:ext>
            </a:extLst>
          </p:cNvPr>
          <p:cNvSpPr/>
          <p:nvPr/>
        </p:nvSpPr>
        <p:spPr>
          <a:xfrm>
            <a:off x="901957" y="3887667"/>
            <a:ext cx="2673485" cy="1015663"/>
          </a:xfrm>
          <a:prstGeom prst="rect">
            <a:avLst/>
          </a:prstGeom>
        </p:spPr>
        <p:txBody>
          <a:bodyPr wrap="square">
            <a:spAutoFit/>
          </a:bodyPr>
          <a:lstStyle/>
          <a:p>
            <a:pPr algn="ctr"/>
            <a:r>
              <a:rPr lang="ar-SA" sz="2000" dirty="0">
                <a:solidFill>
                  <a:srgbClr val="000000"/>
                </a:solidFill>
                <a:latin typeface="Calibri" panose="020F0502020204030204" pitchFamily="34" charset="0"/>
                <a:ea typeface="Calibri" panose="020F0502020204030204" pitchFamily="34" charset="0"/>
              </a:rPr>
              <a:t>نظام الاختراعات والابتكارات التابع لمدينة الملك عبد العزيز للعلوم والتقنية.</a:t>
            </a:r>
            <a:endParaRPr lang="ar-SA" sz="2000" dirty="0"/>
          </a:p>
        </p:txBody>
      </p:sp>
      <p:sp>
        <p:nvSpPr>
          <p:cNvPr id="53" name="مستطيل 52">
            <a:extLst>
              <a:ext uri="{FF2B5EF4-FFF2-40B4-BE49-F238E27FC236}">
                <a16:creationId xmlns:a16="http://schemas.microsoft.com/office/drawing/2014/main" id="{19AEC90C-6206-4B14-8884-DE3A7BB82F78}"/>
              </a:ext>
            </a:extLst>
          </p:cNvPr>
          <p:cNvSpPr/>
          <p:nvPr/>
        </p:nvSpPr>
        <p:spPr>
          <a:xfrm>
            <a:off x="1877714" y="2392534"/>
            <a:ext cx="697627" cy="1200329"/>
          </a:xfrm>
          <a:prstGeom prst="rect">
            <a:avLst/>
          </a:prstGeom>
        </p:spPr>
        <p:txBody>
          <a:bodyPr wrap="none">
            <a:spAutoFit/>
          </a:bodyPr>
          <a:lstStyle/>
          <a:p>
            <a:pPr lvl="0" algn="ctr"/>
            <a:r>
              <a:rPr lang="en-US" sz="7200" b="1" dirty="0">
                <a:solidFill>
                  <a:prstClr val="white"/>
                </a:solidFill>
                <a:latin typeface="Arial" panose="020B0604020202020204" pitchFamily="34" charset="0"/>
                <a:cs typeface="Arial" panose="020B0604020202020204" pitchFamily="34" charset="0"/>
              </a:rPr>
              <a:t>3</a:t>
            </a:r>
            <a:endParaRPr lang="ar-SA" sz="7200" b="1" dirty="0">
              <a:solidFill>
                <a:prstClr val="white"/>
              </a:solidFill>
              <a:latin typeface="Arial" panose="020B0604020202020204" pitchFamily="34" charset="0"/>
            </a:endParaRPr>
          </a:p>
        </p:txBody>
      </p:sp>
    </p:spTree>
    <p:extLst>
      <p:ext uri="{BB962C8B-B14F-4D97-AF65-F5344CB8AC3E}">
        <p14:creationId xmlns:p14="http://schemas.microsoft.com/office/powerpoint/2010/main" val="1089008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769702" y="-8715"/>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477885"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133565" y="-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240992" y="869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608828" y="17415"/>
            <a:ext cx="11123496" cy="6858000"/>
            <a:chOff x="1074203" y="-1"/>
            <a:chExt cx="11123496"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0829302" y="1987060"/>
              <a:ext cx="132423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23571" y="3103954"/>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48848" y="3156534"/>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966125" y="26112"/>
            <a:ext cx="11079332" cy="6858000"/>
            <a:chOff x="1074203" y="-1"/>
            <a:chExt cx="11079332"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0736303" y="1987060"/>
              <a:ext cx="14172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821331" y="3071004"/>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752691" y="3106170"/>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365416" y="12417"/>
            <a:ext cx="11079332" cy="6858000"/>
            <a:chOff x="1074203" y="-1"/>
            <a:chExt cx="11079332"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0736301" y="1987060"/>
              <a:ext cx="141723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534657" y="3146254"/>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86498" y="314411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اعداد الطالبات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sp>
        <p:nvSpPr>
          <p:cNvPr id="47" name="مربع نص 46">
            <a:extLst>
              <a:ext uri="{FF2B5EF4-FFF2-40B4-BE49-F238E27FC236}">
                <a16:creationId xmlns:a16="http://schemas.microsoft.com/office/drawing/2014/main" id="{56241993-1BD4-4509-A088-5B734F779337}"/>
              </a:ext>
            </a:extLst>
          </p:cNvPr>
          <p:cNvSpPr txBox="1"/>
          <p:nvPr/>
        </p:nvSpPr>
        <p:spPr>
          <a:xfrm>
            <a:off x="6314413" y="3707667"/>
            <a:ext cx="1282968" cy="523220"/>
          </a:xfrm>
          <a:prstGeom prst="rect">
            <a:avLst/>
          </a:prstGeom>
          <a:noFill/>
        </p:spPr>
        <p:txBody>
          <a:bodyPr wrap="square" rtlCol="1">
            <a:spAutoFit/>
          </a:bodyPr>
          <a:lstStyle/>
          <a:p>
            <a:r>
              <a:rPr lang="ar-SA" sz="2800" b="1" dirty="0">
                <a:solidFill>
                  <a:srgbClr val="FF6968"/>
                </a:solidFill>
              </a:rPr>
              <a:t>1402هـ</a:t>
            </a:r>
          </a:p>
        </p:txBody>
      </p:sp>
      <p:sp>
        <p:nvSpPr>
          <p:cNvPr id="48" name="مربع نص 47">
            <a:extLst>
              <a:ext uri="{FF2B5EF4-FFF2-40B4-BE49-F238E27FC236}">
                <a16:creationId xmlns:a16="http://schemas.microsoft.com/office/drawing/2014/main" id="{75DDD274-EFBF-4EAC-A1CB-C7731DE700E0}"/>
              </a:ext>
            </a:extLst>
          </p:cNvPr>
          <p:cNvSpPr txBox="1"/>
          <p:nvPr/>
        </p:nvSpPr>
        <p:spPr>
          <a:xfrm>
            <a:off x="4596016" y="3707667"/>
            <a:ext cx="1348287" cy="523220"/>
          </a:xfrm>
          <a:prstGeom prst="rect">
            <a:avLst/>
          </a:prstGeom>
          <a:noFill/>
        </p:spPr>
        <p:txBody>
          <a:bodyPr wrap="square" rtlCol="1">
            <a:spAutoFit/>
          </a:bodyPr>
          <a:lstStyle/>
          <a:p>
            <a:r>
              <a:rPr lang="ar-SA" sz="2800" b="1" dirty="0">
                <a:solidFill>
                  <a:srgbClr val="48BEC1"/>
                </a:solidFill>
              </a:rPr>
              <a:t>1414هـ</a:t>
            </a:r>
          </a:p>
        </p:txBody>
      </p:sp>
      <p:sp>
        <p:nvSpPr>
          <p:cNvPr id="49" name="مربع نص 48">
            <a:extLst>
              <a:ext uri="{FF2B5EF4-FFF2-40B4-BE49-F238E27FC236}">
                <a16:creationId xmlns:a16="http://schemas.microsoft.com/office/drawing/2014/main" id="{FB27D8F1-29A2-4A96-8EFE-5E6DE77049D7}"/>
              </a:ext>
            </a:extLst>
          </p:cNvPr>
          <p:cNvSpPr txBox="1"/>
          <p:nvPr/>
        </p:nvSpPr>
        <p:spPr>
          <a:xfrm>
            <a:off x="2910275" y="3707667"/>
            <a:ext cx="1348287" cy="523220"/>
          </a:xfrm>
          <a:prstGeom prst="rect">
            <a:avLst/>
          </a:prstGeom>
          <a:noFill/>
        </p:spPr>
        <p:txBody>
          <a:bodyPr wrap="square" rtlCol="1">
            <a:spAutoFit/>
          </a:bodyPr>
          <a:lstStyle/>
          <a:p>
            <a:r>
              <a:rPr lang="ar-SA" sz="2800" b="1" dirty="0">
                <a:solidFill>
                  <a:srgbClr val="FFD966"/>
                </a:solidFill>
              </a:rPr>
              <a:t>1420هـ</a:t>
            </a:r>
          </a:p>
        </p:txBody>
      </p:sp>
      <p:sp>
        <p:nvSpPr>
          <p:cNvPr id="50" name="مستطيل 49">
            <a:extLst>
              <a:ext uri="{FF2B5EF4-FFF2-40B4-BE49-F238E27FC236}">
                <a16:creationId xmlns:a16="http://schemas.microsoft.com/office/drawing/2014/main" id="{BD804665-2CE8-4A05-8E93-068ED8357F8C}"/>
              </a:ext>
            </a:extLst>
          </p:cNvPr>
          <p:cNvSpPr/>
          <p:nvPr/>
        </p:nvSpPr>
        <p:spPr>
          <a:xfrm>
            <a:off x="5928776" y="4348868"/>
            <a:ext cx="2054241" cy="646331"/>
          </a:xfrm>
          <a:prstGeom prst="rect">
            <a:avLst/>
          </a:prstGeom>
        </p:spPr>
        <p:txBody>
          <a:bodyPr wrap="square">
            <a:spAutoFit/>
          </a:bodyPr>
          <a:lstStyle/>
          <a:p>
            <a:pPr algn="ctr"/>
            <a:r>
              <a:rPr lang="ar-SA" dirty="0">
                <a:solidFill>
                  <a:srgbClr val="000000"/>
                </a:solidFill>
                <a:latin typeface="Calibri" panose="020F0502020204030204" pitchFamily="34" charset="0"/>
                <a:ea typeface="Calibri" panose="020F0502020204030204" pitchFamily="34" charset="0"/>
              </a:rPr>
              <a:t>اتفاقية انشاء المنظمة العالمية للملكية الفكرية </a:t>
            </a:r>
            <a:endParaRPr lang="ar-SA" dirty="0"/>
          </a:p>
        </p:txBody>
      </p:sp>
      <p:sp>
        <p:nvSpPr>
          <p:cNvPr id="51" name="مستطيل 50">
            <a:extLst>
              <a:ext uri="{FF2B5EF4-FFF2-40B4-BE49-F238E27FC236}">
                <a16:creationId xmlns:a16="http://schemas.microsoft.com/office/drawing/2014/main" id="{807DCBFE-AAA8-497F-9C92-048F7C69926E}"/>
              </a:ext>
            </a:extLst>
          </p:cNvPr>
          <p:cNvSpPr/>
          <p:nvPr/>
        </p:nvSpPr>
        <p:spPr>
          <a:xfrm>
            <a:off x="4478991" y="4348868"/>
            <a:ext cx="1582338" cy="646331"/>
          </a:xfrm>
          <a:prstGeom prst="rect">
            <a:avLst/>
          </a:prstGeom>
        </p:spPr>
        <p:txBody>
          <a:bodyPr wrap="square">
            <a:spAutoFit/>
          </a:bodyPr>
          <a:lstStyle/>
          <a:p>
            <a:pPr algn="ctr"/>
            <a:r>
              <a:rPr lang="ar-SA" dirty="0">
                <a:solidFill>
                  <a:srgbClr val="000000"/>
                </a:solidFill>
                <a:latin typeface="Calibri" panose="020F0502020204030204" pitchFamily="34" charset="0"/>
                <a:ea typeface="Calibri" panose="020F0502020204030204" pitchFamily="34" charset="0"/>
              </a:rPr>
              <a:t>الاتفاقية العالمية لحقوق المؤلف </a:t>
            </a:r>
            <a:endParaRPr lang="ar-SA" dirty="0"/>
          </a:p>
        </p:txBody>
      </p:sp>
      <p:sp>
        <p:nvSpPr>
          <p:cNvPr id="52" name="مستطيل 51">
            <a:extLst>
              <a:ext uri="{FF2B5EF4-FFF2-40B4-BE49-F238E27FC236}">
                <a16:creationId xmlns:a16="http://schemas.microsoft.com/office/drawing/2014/main" id="{9AF7E81B-2017-4F88-B94E-1E42CA23CBC4}"/>
              </a:ext>
            </a:extLst>
          </p:cNvPr>
          <p:cNvSpPr/>
          <p:nvPr/>
        </p:nvSpPr>
        <p:spPr>
          <a:xfrm>
            <a:off x="2699571" y="4348868"/>
            <a:ext cx="1769694" cy="923330"/>
          </a:xfrm>
          <a:prstGeom prst="rect">
            <a:avLst/>
          </a:prstGeom>
        </p:spPr>
        <p:txBody>
          <a:bodyPr wrap="square">
            <a:spAutoFit/>
          </a:bodyPr>
          <a:lstStyle/>
          <a:p>
            <a:pPr algn="ctr"/>
            <a:r>
              <a:rPr lang="ar-SA" dirty="0">
                <a:solidFill>
                  <a:srgbClr val="000000"/>
                </a:solidFill>
                <a:latin typeface="Calibri" panose="020F0502020204030204" pitchFamily="34" charset="0"/>
                <a:ea typeface="Calibri" panose="020F0502020204030204" pitchFamily="34" charset="0"/>
              </a:rPr>
              <a:t>نظام براءات الاختراع لدول مجلس التعاون لدول الخليج </a:t>
            </a:r>
            <a:endParaRPr lang="ar-SA" dirty="0"/>
          </a:p>
        </p:txBody>
      </p:sp>
      <p:sp>
        <p:nvSpPr>
          <p:cNvPr id="53" name="مستطيل 52">
            <a:extLst>
              <a:ext uri="{FF2B5EF4-FFF2-40B4-BE49-F238E27FC236}">
                <a16:creationId xmlns:a16="http://schemas.microsoft.com/office/drawing/2014/main" id="{BC71EBEA-8E26-4411-AADA-A9396F0E0F4D}"/>
              </a:ext>
            </a:extLst>
          </p:cNvPr>
          <p:cNvSpPr/>
          <p:nvPr/>
        </p:nvSpPr>
        <p:spPr>
          <a:xfrm>
            <a:off x="1107507" y="4348868"/>
            <a:ext cx="1582338" cy="670120"/>
          </a:xfrm>
          <a:prstGeom prst="rect">
            <a:avLst/>
          </a:prstGeom>
        </p:spPr>
        <p:txBody>
          <a:bodyPr wrap="square">
            <a:spAutoFit/>
          </a:bodyPr>
          <a:lstStyle/>
          <a:p>
            <a:pPr lvl="0" algn="ctr">
              <a:lnSpc>
                <a:spcPct val="107000"/>
              </a:lnSpc>
              <a:spcAft>
                <a:spcPts val="800"/>
              </a:spcAft>
            </a:pPr>
            <a:r>
              <a:rPr lang="ar-SA" dirty="0">
                <a:solidFill>
                  <a:srgbClr val="000000"/>
                </a:solidFill>
                <a:latin typeface="Calibri" panose="020F0502020204030204" pitchFamily="34" charset="0"/>
                <a:ea typeface="Calibri" panose="020F0502020204030204" pitchFamily="34" charset="0"/>
              </a:rPr>
              <a:t>الاتفاقية العربية لحقوق المؤلفين.</a:t>
            </a:r>
            <a:endParaRPr lang="en-US" sz="1600" dirty="0">
              <a:latin typeface="Calibri" panose="020F0502020204030204" pitchFamily="34" charset="0"/>
              <a:ea typeface="Calibri" panose="020F0502020204030204" pitchFamily="34" charset="0"/>
              <a:cs typeface="Arial" panose="020B0604020202020204" pitchFamily="34" charset="0"/>
            </a:endParaRPr>
          </a:p>
        </p:txBody>
      </p:sp>
      <p:sp>
        <p:nvSpPr>
          <p:cNvPr id="54" name="مخطط انسيابي: رابط 53">
            <a:extLst>
              <a:ext uri="{FF2B5EF4-FFF2-40B4-BE49-F238E27FC236}">
                <a16:creationId xmlns:a16="http://schemas.microsoft.com/office/drawing/2014/main" id="{6A915FFC-6A10-4BA1-A170-8009A68665C3}"/>
              </a:ext>
            </a:extLst>
          </p:cNvPr>
          <p:cNvSpPr/>
          <p:nvPr/>
        </p:nvSpPr>
        <p:spPr>
          <a:xfrm>
            <a:off x="6955892" y="3549047"/>
            <a:ext cx="177282" cy="158620"/>
          </a:xfrm>
          <a:prstGeom prst="flowChartConnector">
            <a:avLst/>
          </a:prstGeom>
          <a:solidFill>
            <a:srgbClr val="FF6968"/>
          </a:solidFill>
          <a:ln>
            <a:noFill/>
          </a:ln>
          <a:effectLst>
            <a:glow rad="63500">
              <a:srgbClr val="FF4F8A">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5" name="مخطط انسيابي: رابط 54">
            <a:extLst>
              <a:ext uri="{FF2B5EF4-FFF2-40B4-BE49-F238E27FC236}">
                <a16:creationId xmlns:a16="http://schemas.microsoft.com/office/drawing/2014/main" id="{DC9172C1-3995-4620-A7B5-9E2D4AD36145}"/>
              </a:ext>
            </a:extLst>
          </p:cNvPr>
          <p:cNvSpPr/>
          <p:nvPr/>
        </p:nvSpPr>
        <p:spPr>
          <a:xfrm>
            <a:off x="1810034" y="3549047"/>
            <a:ext cx="177282" cy="158620"/>
          </a:xfrm>
          <a:prstGeom prst="flowChartConnector">
            <a:avLst/>
          </a:prstGeom>
          <a:solidFill>
            <a:srgbClr val="8EC24B"/>
          </a:solidFill>
          <a:ln>
            <a:noFill/>
          </a:ln>
          <a:effectLst>
            <a:glow rad="63500">
              <a:srgbClr val="92D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6" name="مخطط انسيابي: رابط 55">
            <a:extLst>
              <a:ext uri="{FF2B5EF4-FFF2-40B4-BE49-F238E27FC236}">
                <a16:creationId xmlns:a16="http://schemas.microsoft.com/office/drawing/2014/main" id="{4D3A9C20-2008-4A87-B88E-1C0DF096AEE8}"/>
              </a:ext>
            </a:extLst>
          </p:cNvPr>
          <p:cNvSpPr/>
          <p:nvPr/>
        </p:nvSpPr>
        <p:spPr>
          <a:xfrm>
            <a:off x="3495773" y="3549047"/>
            <a:ext cx="177282" cy="158620"/>
          </a:xfrm>
          <a:prstGeom prst="flowChartConnector">
            <a:avLst/>
          </a:prstGeom>
          <a:solidFill>
            <a:schemeClr val="accent4">
              <a:lumMod val="40000"/>
              <a:lumOff val="60000"/>
            </a:schemeClr>
          </a:solidFill>
          <a:ln>
            <a:noFill/>
          </a:ln>
          <a:effectLst>
            <a:glow rad="50800">
              <a:schemeClr val="accent4">
                <a:lumMod val="40000"/>
                <a:lumOff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7" name="مخطط انسيابي: رابط 56">
            <a:extLst>
              <a:ext uri="{FF2B5EF4-FFF2-40B4-BE49-F238E27FC236}">
                <a16:creationId xmlns:a16="http://schemas.microsoft.com/office/drawing/2014/main" id="{75D4EDF3-20E5-44E5-B084-0A595D190648}"/>
              </a:ext>
            </a:extLst>
          </p:cNvPr>
          <p:cNvSpPr/>
          <p:nvPr/>
        </p:nvSpPr>
        <p:spPr>
          <a:xfrm>
            <a:off x="5181512" y="3549047"/>
            <a:ext cx="177282" cy="158620"/>
          </a:xfrm>
          <a:prstGeom prst="flowChartConnector">
            <a:avLst/>
          </a:prstGeom>
          <a:solidFill>
            <a:srgbClr val="48BEC1"/>
          </a:solidFill>
          <a:ln>
            <a:noFill/>
          </a:ln>
          <a:effectLst>
            <a:glow rad="63500">
              <a:srgbClr val="5CD9D6">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58" name="رابط مستقيم 57">
            <a:extLst>
              <a:ext uri="{FF2B5EF4-FFF2-40B4-BE49-F238E27FC236}">
                <a16:creationId xmlns:a16="http://schemas.microsoft.com/office/drawing/2014/main" id="{61177F9D-7A00-4D63-864A-AA4A5319A475}"/>
              </a:ext>
            </a:extLst>
          </p:cNvPr>
          <p:cNvCxnSpPr>
            <a:cxnSpLocks/>
            <a:stCxn id="54" idx="2"/>
            <a:endCxn id="57" idx="6"/>
          </p:cNvCxnSpPr>
          <p:nvPr/>
        </p:nvCxnSpPr>
        <p:spPr>
          <a:xfrm flipH="1">
            <a:off x="5358794" y="3628357"/>
            <a:ext cx="1597098" cy="0"/>
          </a:xfrm>
          <a:prstGeom prst="line">
            <a:avLst/>
          </a:prstGeom>
          <a:ln w="12700">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59" name="رابط مستقيم 58">
            <a:extLst>
              <a:ext uri="{FF2B5EF4-FFF2-40B4-BE49-F238E27FC236}">
                <a16:creationId xmlns:a16="http://schemas.microsoft.com/office/drawing/2014/main" id="{967D24BE-B745-48A1-9373-0A54FA850A18}"/>
              </a:ext>
            </a:extLst>
          </p:cNvPr>
          <p:cNvCxnSpPr>
            <a:cxnSpLocks/>
            <a:endCxn id="56" idx="6"/>
          </p:cNvCxnSpPr>
          <p:nvPr/>
        </p:nvCxnSpPr>
        <p:spPr>
          <a:xfrm flipH="1">
            <a:off x="3673055" y="3628357"/>
            <a:ext cx="1531776" cy="0"/>
          </a:xfrm>
          <a:prstGeom prst="line">
            <a:avLst/>
          </a:prstGeom>
          <a:ln w="12700">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60" name="رابط مستقيم 59">
            <a:extLst>
              <a:ext uri="{FF2B5EF4-FFF2-40B4-BE49-F238E27FC236}">
                <a16:creationId xmlns:a16="http://schemas.microsoft.com/office/drawing/2014/main" id="{D369FED2-D352-4217-A56C-A2187F71514F}"/>
              </a:ext>
            </a:extLst>
          </p:cNvPr>
          <p:cNvCxnSpPr>
            <a:cxnSpLocks/>
            <a:endCxn id="55" idx="6"/>
          </p:cNvCxnSpPr>
          <p:nvPr/>
        </p:nvCxnSpPr>
        <p:spPr>
          <a:xfrm flipH="1">
            <a:off x="1987316" y="3628357"/>
            <a:ext cx="1508458" cy="0"/>
          </a:xfrm>
          <a:prstGeom prst="line">
            <a:avLst/>
          </a:prstGeom>
          <a:ln w="12700">
            <a:solidFill>
              <a:schemeClr val="bg1">
                <a:lumMod val="65000"/>
              </a:schemeClr>
            </a:solidFill>
          </a:ln>
        </p:spPr>
        <p:style>
          <a:lnRef idx="1">
            <a:schemeClr val="dk1"/>
          </a:lnRef>
          <a:fillRef idx="0">
            <a:schemeClr val="dk1"/>
          </a:fillRef>
          <a:effectRef idx="0">
            <a:schemeClr val="dk1"/>
          </a:effectRef>
          <a:fontRef idx="minor">
            <a:schemeClr val="tx1"/>
          </a:fontRef>
        </p:style>
      </p:cxnSp>
      <p:grpSp>
        <p:nvGrpSpPr>
          <p:cNvPr id="61" name="مجموعة 60">
            <a:extLst>
              <a:ext uri="{FF2B5EF4-FFF2-40B4-BE49-F238E27FC236}">
                <a16:creationId xmlns:a16="http://schemas.microsoft.com/office/drawing/2014/main" id="{7974A41B-FB7B-4BA8-9C80-D221FB4144E0}"/>
              </a:ext>
            </a:extLst>
          </p:cNvPr>
          <p:cNvGrpSpPr/>
          <p:nvPr/>
        </p:nvGrpSpPr>
        <p:grpSpPr>
          <a:xfrm>
            <a:off x="6476740" y="2068056"/>
            <a:ext cx="1071108" cy="1303256"/>
            <a:chOff x="9440048" y="1283126"/>
            <a:chExt cx="1071108" cy="1303256"/>
          </a:xfrm>
        </p:grpSpPr>
        <p:grpSp>
          <p:nvGrpSpPr>
            <p:cNvPr id="62" name="مجموعة 61">
              <a:extLst>
                <a:ext uri="{FF2B5EF4-FFF2-40B4-BE49-F238E27FC236}">
                  <a16:creationId xmlns:a16="http://schemas.microsoft.com/office/drawing/2014/main" id="{E1B1C041-D47C-4D3C-B337-85F9684F99DC}"/>
                </a:ext>
              </a:extLst>
            </p:cNvPr>
            <p:cNvGrpSpPr/>
            <p:nvPr/>
          </p:nvGrpSpPr>
          <p:grpSpPr>
            <a:xfrm>
              <a:off x="9440048" y="1283126"/>
              <a:ext cx="1071108" cy="1303256"/>
              <a:chOff x="8534526" y="2098733"/>
              <a:chExt cx="1071108" cy="1303256"/>
            </a:xfrm>
          </p:grpSpPr>
          <p:grpSp>
            <p:nvGrpSpPr>
              <p:cNvPr id="64" name="مجموعة 63">
                <a:extLst>
                  <a:ext uri="{FF2B5EF4-FFF2-40B4-BE49-F238E27FC236}">
                    <a16:creationId xmlns:a16="http://schemas.microsoft.com/office/drawing/2014/main" id="{82E52372-5878-4FC6-BFD1-FAE6954E5C10}"/>
                  </a:ext>
                </a:extLst>
              </p:cNvPr>
              <p:cNvGrpSpPr/>
              <p:nvPr/>
            </p:nvGrpSpPr>
            <p:grpSpPr>
              <a:xfrm>
                <a:off x="8534526" y="2098733"/>
                <a:ext cx="1071108" cy="1303256"/>
                <a:chOff x="10493406" y="822269"/>
                <a:chExt cx="759798" cy="1209053"/>
              </a:xfrm>
              <a:solidFill>
                <a:srgbClr val="FF6968"/>
              </a:solidFill>
            </p:grpSpPr>
            <p:sp>
              <p:nvSpPr>
                <p:cNvPr id="66" name="شكل بيضاوي 65">
                  <a:extLst>
                    <a:ext uri="{FF2B5EF4-FFF2-40B4-BE49-F238E27FC236}">
                      <a16:creationId xmlns:a16="http://schemas.microsoft.com/office/drawing/2014/main" id="{BB231550-6D84-4799-AF72-6417B194CDB1}"/>
                    </a:ext>
                  </a:extLst>
                </p:cNvPr>
                <p:cNvSpPr/>
                <p:nvPr/>
              </p:nvSpPr>
              <p:spPr>
                <a:xfrm>
                  <a:off x="10493406" y="822269"/>
                  <a:ext cx="759798" cy="8200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مثلث متساوي الساقين 66">
                  <a:extLst>
                    <a:ext uri="{FF2B5EF4-FFF2-40B4-BE49-F238E27FC236}">
                      <a16:creationId xmlns:a16="http://schemas.microsoft.com/office/drawing/2014/main" id="{805A9B8E-1C19-4712-B82E-1FFE9C295C58}"/>
                    </a:ext>
                  </a:extLst>
                </p:cNvPr>
                <p:cNvSpPr/>
                <p:nvPr/>
              </p:nvSpPr>
              <p:spPr>
                <a:xfrm rot="10800000">
                  <a:off x="10529901" y="1400565"/>
                  <a:ext cx="686808" cy="630757"/>
                </a:xfrm>
                <a:prstGeom prst="triangle">
                  <a:avLst>
                    <a:gd name="adj" fmla="val 495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sp>
            <p:nvSpPr>
              <p:cNvPr id="65" name="شكل بيضاوي 64">
                <a:extLst>
                  <a:ext uri="{FF2B5EF4-FFF2-40B4-BE49-F238E27FC236}">
                    <a16:creationId xmlns:a16="http://schemas.microsoft.com/office/drawing/2014/main" id="{5B7AB082-F057-4078-94CB-CAE9A6B6B7D8}"/>
                  </a:ext>
                </a:extLst>
              </p:cNvPr>
              <p:cNvSpPr/>
              <p:nvPr/>
            </p:nvSpPr>
            <p:spPr>
              <a:xfrm>
                <a:off x="8704613" y="2201503"/>
                <a:ext cx="730932" cy="7472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pic>
          <p:nvPicPr>
            <p:cNvPr id="63" name="رسم 62" descr="لمبة">
              <a:extLst>
                <a:ext uri="{FF2B5EF4-FFF2-40B4-BE49-F238E27FC236}">
                  <a16:creationId xmlns:a16="http://schemas.microsoft.com/office/drawing/2014/main" id="{61087DA9-12CF-4FE8-A215-CFC2FCAB51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9601" y="1453526"/>
              <a:ext cx="612000" cy="612000"/>
            </a:xfrm>
            <a:prstGeom prst="rect">
              <a:avLst/>
            </a:prstGeom>
          </p:spPr>
        </p:pic>
      </p:grpSp>
      <p:grpSp>
        <p:nvGrpSpPr>
          <p:cNvPr id="68" name="مجموعة 67">
            <a:extLst>
              <a:ext uri="{FF2B5EF4-FFF2-40B4-BE49-F238E27FC236}">
                <a16:creationId xmlns:a16="http://schemas.microsoft.com/office/drawing/2014/main" id="{BF887C24-E6D2-41BE-91DB-03A4DFFF4D9A}"/>
              </a:ext>
            </a:extLst>
          </p:cNvPr>
          <p:cNvGrpSpPr/>
          <p:nvPr/>
        </p:nvGrpSpPr>
        <p:grpSpPr>
          <a:xfrm>
            <a:off x="1350177" y="2072840"/>
            <a:ext cx="1071108" cy="1303256"/>
            <a:chOff x="9440048" y="1283126"/>
            <a:chExt cx="1071108" cy="1303256"/>
          </a:xfrm>
        </p:grpSpPr>
        <p:grpSp>
          <p:nvGrpSpPr>
            <p:cNvPr id="69" name="مجموعة 68">
              <a:extLst>
                <a:ext uri="{FF2B5EF4-FFF2-40B4-BE49-F238E27FC236}">
                  <a16:creationId xmlns:a16="http://schemas.microsoft.com/office/drawing/2014/main" id="{D5F1E723-0E4A-4060-9953-927D87D52D79}"/>
                </a:ext>
              </a:extLst>
            </p:cNvPr>
            <p:cNvGrpSpPr/>
            <p:nvPr/>
          </p:nvGrpSpPr>
          <p:grpSpPr>
            <a:xfrm>
              <a:off x="9440048" y="1283126"/>
              <a:ext cx="1071108" cy="1303256"/>
              <a:chOff x="8534526" y="2098733"/>
              <a:chExt cx="1071108" cy="1303256"/>
            </a:xfrm>
          </p:grpSpPr>
          <p:grpSp>
            <p:nvGrpSpPr>
              <p:cNvPr id="71" name="مجموعة 70">
                <a:extLst>
                  <a:ext uri="{FF2B5EF4-FFF2-40B4-BE49-F238E27FC236}">
                    <a16:creationId xmlns:a16="http://schemas.microsoft.com/office/drawing/2014/main" id="{C8015071-CE5B-4DF8-A716-1BD06BCAE44B}"/>
                  </a:ext>
                </a:extLst>
              </p:cNvPr>
              <p:cNvGrpSpPr/>
              <p:nvPr/>
            </p:nvGrpSpPr>
            <p:grpSpPr>
              <a:xfrm>
                <a:off x="8534526" y="2098733"/>
                <a:ext cx="1071108" cy="1303256"/>
                <a:chOff x="10493406" y="822269"/>
                <a:chExt cx="759798" cy="1209053"/>
              </a:xfrm>
              <a:solidFill>
                <a:srgbClr val="FF6968"/>
              </a:solidFill>
            </p:grpSpPr>
            <p:sp>
              <p:nvSpPr>
                <p:cNvPr id="73" name="شكل بيضاوي 72">
                  <a:extLst>
                    <a:ext uri="{FF2B5EF4-FFF2-40B4-BE49-F238E27FC236}">
                      <a16:creationId xmlns:a16="http://schemas.microsoft.com/office/drawing/2014/main" id="{1051959D-0E52-4217-AAC3-51274286DCAF}"/>
                    </a:ext>
                  </a:extLst>
                </p:cNvPr>
                <p:cNvSpPr/>
                <p:nvPr/>
              </p:nvSpPr>
              <p:spPr>
                <a:xfrm>
                  <a:off x="10493406" y="822269"/>
                  <a:ext cx="759798" cy="820099"/>
                </a:xfrm>
                <a:prstGeom prst="ellipse">
                  <a:avLst/>
                </a:prstGeom>
                <a:solidFill>
                  <a:srgbClr val="8EC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4" name="مثلث متساوي الساقين 73">
                  <a:extLst>
                    <a:ext uri="{FF2B5EF4-FFF2-40B4-BE49-F238E27FC236}">
                      <a16:creationId xmlns:a16="http://schemas.microsoft.com/office/drawing/2014/main" id="{B2A831D9-961E-4B6B-88BE-1A2F7CA22EF6}"/>
                    </a:ext>
                  </a:extLst>
                </p:cNvPr>
                <p:cNvSpPr/>
                <p:nvPr/>
              </p:nvSpPr>
              <p:spPr>
                <a:xfrm rot="10800000">
                  <a:off x="10529901" y="1400565"/>
                  <a:ext cx="686808" cy="630757"/>
                </a:xfrm>
                <a:prstGeom prst="triangle">
                  <a:avLst>
                    <a:gd name="adj" fmla="val 49537"/>
                  </a:avLst>
                </a:prstGeom>
                <a:solidFill>
                  <a:srgbClr val="8EC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sp>
            <p:nvSpPr>
              <p:cNvPr id="72" name="شكل بيضاوي 71">
                <a:extLst>
                  <a:ext uri="{FF2B5EF4-FFF2-40B4-BE49-F238E27FC236}">
                    <a16:creationId xmlns:a16="http://schemas.microsoft.com/office/drawing/2014/main" id="{659D4EFF-7BBD-48DE-9472-4F5BFA33FAE0}"/>
                  </a:ext>
                </a:extLst>
              </p:cNvPr>
              <p:cNvSpPr/>
              <p:nvPr/>
            </p:nvSpPr>
            <p:spPr>
              <a:xfrm>
                <a:off x="8704613" y="2201503"/>
                <a:ext cx="730932" cy="7472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pic>
          <p:nvPicPr>
            <p:cNvPr id="70" name="رسم 69" descr="لمبة">
              <a:extLst>
                <a:ext uri="{FF2B5EF4-FFF2-40B4-BE49-F238E27FC236}">
                  <a16:creationId xmlns:a16="http://schemas.microsoft.com/office/drawing/2014/main" id="{096252E9-0EB9-4B12-A6A5-0A7953C363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69601" y="1453526"/>
              <a:ext cx="612000" cy="612000"/>
            </a:xfrm>
            <a:prstGeom prst="rect">
              <a:avLst/>
            </a:prstGeom>
          </p:spPr>
        </p:pic>
      </p:grpSp>
      <p:grpSp>
        <p:nvGrpSpPr>
          <p:cNvPr id="75" name="مجموعة 74">
            <a:extLst>
              <a:ext uri="{FF2B5EF4-FFF2-40B4-BE49-F238E27FC236}">
                <a16:creationId xmlns:a16="http://schemas.microsoft.com/office/drawing/2014/main" id="{32A508AB-DD8F-4B97-B8E3-016CF4052632}"/>
              </a:ext>
            </a:extLst>
          </p:cNvPr>
          <p:cNvGrpSpPr/>
          <p:nvPr/>
        </p:nvGrpSpPr>
        <p:grpSpPr>
          <a:xfrm>
            <a:off x="3041882" y="2071280"/>
            <a:ext cx="1071108" cy="1303256"/>
            <a:chOff x="9440048" y="1283126"/>
            <a:chExt cx="1071108" cy="1303256"/>
          </a:xfrm>
        </p:grpSpPr>
        <p:grpSp>
          <p:nvGrpSpPr>
            <p:cNvPr id="76" name="مجموعة 75">
              <a:extLst>
                <a:ext uri="{FF2B5EF4-FFF2-40B4-BE49-F238E27FC236}">
                  <a16:creationId xmlns:a16="http://schemas.microsoft.com/office/drawing/2014/main" id="{DEF2CC2D-8226-4CE9-9D70-673A52FE045C}"/>
                </a:ext>
              </a:extLst>
            </p:cNvPr>
            <p:cNvGrpSpPr/>
            <p:nvPr/>
          </p:nvGrpSpPr>
          <p:grpSpPr>
            <a:xfrm>
              <a:off x="9440048" y="1283126"/>
              <a:ext cx="1071108" cy="1303256"/>
              <a:chOff x="8534526" y="2098733"/>
              <a:chExt cx="1071108" cy="1303256"/>
            </a:xfrm>
          </p:grpSpPr>
          <p:grpSp>
            <p:nvGrpSpPr>
              <p:cNvPr id="78" name="مجموعة 77">
                <a:extLst>
                  <a:ext uri="{FF2B5EF4-FFF2-40B4-BE49-F238E27FC236}">
                    <a16:creationId xmlns:a16="http://schemas.microsoft.com/office/drawing/2014/main" id="{A9264A64-B838-4EFE-A057-8D54916926C4}"/>
                  </a:ext>
                </a:extLst>
              </p:cNvPr>
              <p:cNvGrpSpPr/>
              <p:nvPr/>
            </p:nvGrpSpPr>
            <p:grpSpPr>
              <a:xfrm>
                <a:off x="8534526" y="2098733"/>
                <a:ext cx="1071108" cy="1303256"/>
                <a:chOff x="10493406" y="822269"/>
                <a:chExt cx="759798" cy="1209053"/>
              </a:xfrm>
              <a:solidFill>
                <a:srgbClr val="FF6968"/>
              </a:solidFill>
            </p:grpSpPr>
            <p:sp>
              <p:nvSpPr>
                <p:cNvPr id="80" name="شكل بيضاوي 79">
                  <a:extLst>
                    <a:ext uri="{FF2B5EF4-FFF2-40B4-BE49-F238E27FC236}">
                      <a16:creationId xmlns:a16="http://schemas.microsoft.com/office/drawing/2014/main" id="{77546279-9947-4328-81FB-C99423942DF6}"/>
                    </a:ext>
                  </a:extLst>
                </p:cNvPr>
                <p:cNvSpPr/>
                <p:nvPr/>
              </p:nvSpPr>
              <p:spPr>
                <a:xfrm>
                  <a:off x="10493406" y="822269"/>
                  <a:ext cx="759798" cy="820099"/>
                </a:xfrm>
                <a:prstGeom prst="ellipse">
                  <a:avLst/>
                </a:prstGeom>
                <a:solidFill>
                  <a:srgbClr val="FFC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1" name="مثلث متساوي الساقين 80">
                  <a:extLst>
                    <a:ext uri="{FF2B5EF4-FFF2-40B4-BE49-F238E27FC236}">
                      <a16:creationId xmlns:a16="http://schemas.microsoft.com/office/drawing/2014/main" id="{9EA886CD-EB6A-490C-A783-36473E3A0591}"/>
                    </a:ext>
                  </a:extLst>
                </p:cNvPr>
                <p:cNvSpPr/>
                <p:nvPr/>
              </p:nvSpPr>
              <p:spPr>
                <a:xfrm rot="10800000">
                  <a:off x="10529901" y="1400565"/>
                  <a:ext cx="686808" cy="630757"/>
                </a:xfrm>
                <a:prstGeom prst="triangle">
                  <a:avLst>
                    <a:gd name="adj" fmla="val 49537"/>
                  </a:avLst>
                </a:prstGeom>
                <a:solidFill>
                  <a:srgbClr val="FFC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sp>
            <p:nvSpPr>
              <p:cNvPr id="79" name="شكل بيضاوي 78">
                <a:extLst>
                  <a:ext uri="{FF2B5EF4-FFF2-40B4-BE49-F238E27FC236}">
                    <a16:creationId xmlns:a16="http://schemas.microsoft.com/office/drawing/2014/main" id="{9FEDFA88-6AEA-4344-8A31-86474B5B01C6}"/>
                  </a:ext>
                </a:extLst>
              </p:cNvPr>
              <p:cNvSpPr/>
              <p:nvPr/>
            </p:nvSpPr>
            <p:spPr>
              <a:xfrm>
                <a:off x="8704613" y="2201503"/>
                <a:ext cx="730932" cy="7472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pic>
          <p:nvPicPr>
            <p:cNvPr id="77" name="رسم 76" descr="لمبة">
              <a:extLst>
                <a:ext uri="{FF2B5EF4-FFF2-40B4-BE49-F238E27FC236}">
                  <a16:creationId xmlns:a16="http://schemas.microsoft.com/office/drawing/2014/main" id="{270F0C85-1D8D-48B2-9852-437A48D8A9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69601" y="1453526"/>
              <a:ext cx="612000" cy="612000"/>
            </a:xfrm>
            <a:prstGeom prst="rect">
              <a:avLst/>
            </a:prstGeom>
          </p:spPr>
        </p:pic>
      </p:grpSp>
      <p:grpSp>
        <p:nvGrpSpPr>
          <p:cNvPr id="82" name="مجموعة 81">
            <a:extLst>
              <a:ext uri="{FF2B5EF4-FFF2-40B4-BE49-F238E27FC236}">
                <a16:creationId xmlns:a16="http://schemas.microsoft.com/office/drawing/2014/main" id="{D57D0327-81FD-4E49-A4CB-471390A9F8CD}"/>
              </a:ext>
            </a:extLst>
          </p:cNvPr>
          <p:cNvGrpSpPr/>
          <p:nvPr/>
        </p:nvGrpSpPr>
        <p:grpSpPr>
          <a:xfrm>
            <a:off x="4733587" y="2067616"/>
            <a:ext cx="1071108" cy="1303256"/>
            <a:chOff x="9440048" y="1283126"/>
            <a:chExt cx="1071108" cy="1303256"/>
          </a:xfrm>
        </p:grpSpPr>
        <p:grpSp>
          <p:nvGrpSpPr>
            <p:cNvPr id="83" name="مجموعة 82">
              <a:extLst>
                <a:ext uri="{FF2B5EF4-FFF2-40B4-BE49-F238E27FC236}">
                  <a16:creationId xmlns:a16="http://schemas.microsoft.com/office/drawing/2014/main" id="{B6B65DD7-B634-4E57-88F7-53E0EBE35915}"/>
                </a:ext>
              </a:extLst>
            </p:cNvPr>
            <p:cNvGrpSpPr/>
            <p:nvPr/>
          </p:nvGrpSpPr>
          <p:grpSpPr>
            <a:xfrm>
              <a:off x="9440048" y="1283126"/>
              <a:ext cx="1071108" cy="1303256"/>
              <a:chOff x="8534526" y="2098733"/>
              <a:chExt cx="1071108" cy="1303256"/>
            </a:xfrm>
          </p:grpSpPr>
          <p:grpSp>
            <p:nvGrpSpPr>
              <p:cNvPr id="85" name="مجموعة 84">
                <a:extLst>
                  <a:ext uri="{FF2B5EF4-FFF2-40B4-BE49-F238E27FC236}">
                    <a16:creationId xmlns:a16="http://schemas.microsoft.com/office/drawing/2014/main" id="{311705F9-6F42-41E6-95C0-B03907270E95}"/>
                  </a:ext>
                </a:extLst>
              </p:cNvPr>
              <p:cNvGrpSpPr/>
              <p:nvPr/>
            </p:nvGrpSpPr>
            <p:grpSpPr>
              <a:xfrm>
                <a:off x="8534526" y="2098733"/>
                <a:ext cx="1071108" cy="1303256"/>
                <a:chOff x="10493406" y="822269"/>
                <a:chExt cx="759798" cy="1209053"/>
              </a:xfrm>
              <a:solidFill>
                <a:srgbClr val="FF6968"/>
              </a:solidFill>
            </p:grpSpPr>
            <p:sp>
              <p:nvSpPr>
                <p:cNvPr id="87" name="شكل بيضاوي 86">
                  <a:extLst>
                    <a:ext uri="{FF2B5EF4-FFF2-40B4-BE49-F238E27FC236}">
                      <a16:creationId xmlns:a16="http://schemas.microsoft.com/office/drawing/2014/main" id="{46BF71C1-E711-4B52-AFF6-BC1DE471B34A}"/>
                    </a:ext>
                  </a:extLst>
                </p:cNvPr>
                <p:cNvSpPr/>
                <p:nvPr/>
              </p:nvSpPr>
              <p:spPr>
                <a:xfrm>
                  <a:off x="10493406" y="822269"/>
                  <a:ext cx="759798" cy="820099"/>
                </a:xfrm>
                <a:prstGeom prst="ellipse">
                  <a:avLst/>
                </a:prstGeom>
                <a:solidFill>
                  <a:srgbClr val="48B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8" name="مثلث متساوي الساقين 87">
                  <a:extLst>
                    <a:ext uri="{FF2B5EF4-FFF2-40B4-BE49-F238E27FC236}">
                      <a16:creationId xmlns:a16="http://schemas.microsoft.com/office/drawing/2014/main" id="{7AC67D43-57B5-472C-8FFE-F58C87B3DD7E}"/>
                    </a:ext>
                  </a:extLst>
                </p:cNvPr>
                <p:cNvSpPr/>
                <p:nvPr/>
              </p:nvSpPr>
              <p:spPr>
                <a:xfrm rot="10800000">
                  <a:off x="10529901" y="1400565"/>
                  <a:ext cx="686808" cy="630757"/>
                </a:xfrm>
                <a:prstGeom prst="triangle">
                  <a:avLst>
                    <a:gd name="adj" fmla="val 49537"/>
                  </a:avLst>
                </a:prstGeom>
                <a:solidFill>
                  <a:srgbClr val="48B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sp>
            <p:nvSpPr>
              <p:cNvPr id="86" name="شكل بيضاوي 85">
                <a:extLst>
                  <a:ext uri="{FF2B5EF4-FFF2-40B4-BE49-F238E27FC236}">
                    <a16:creationId xmlns:a16="http://schemas.microsoft.com/office/drawing/2014/main" id="{EAF3DFCC-24FE-42D7-B545-6879B4973EFF}"/>
                  </a:ext>
                </a:extLst>
              </p:cNvPr>
              <p:cNvSpPr/>
              <p:nvPr/>
            </p:nvSpPr>
            <p:spPr>
              <a:xfrm>
                <a:off x="8704613" y="2201503"/>
                <a:ext cx="730932" cy="7472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pic>
          <p:nvPicPr>
            <p:cNvPr id="84" name="رسم 83" descr="لمبة">
              <a:extLst>
                <a:ext uri="{FF2B5EF4-FFF2-40B4-BE49-F238E27FC236}">
                  <a16:creationId xmlns:a16="http://schemas.microsoft.com/office/drawing/2014/main" id="{82ABD559-2E64-471C-8B7A-C0CA4B37BE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69601" y="1453526"/>
              <a:ext cx="612000" cy="612000"/>
            </a:xfrm>
            <a:prstGeom prst="rect">
              <a:avLst/>
            </a:prstGeom>
          </p:spPr>
        </p:pic>
      </p:grpSp>
      <p:sp>
        <p:nvSpPr>
          <p:cNvPr id="89" name="مستطيل 88">
            <a:extLst>
              <a:ext uri="{FF2B5EF4-FFF2-40B4-BE49-F238E27FC236}">
                <a16:creationId xmlns:a16="http://schemas.microsoft.com/office/drawing/2014/main" id="{E45AD06B-4542-4E7D-BEEC-A80946456893}"/>
              </a:ext>
            </a:extLst>
          </p:cNvPr>
          <p:cNvSpPr/>
          <p:nvPr/>
        </p:nvSpPr>
        <p:spPr>
          <a:xfrm>
            <a:off x="1288080" y="963800"/>
            <a:ext cx="6301725" cy="467629"/>
          </a:xfrm>
          <a:prstGeom prst="rect">
            <a:avLst/>
          </a:prstGeom>
        </p:spPr>
        <p:txBody>
          <a:bodyPr wrap="none">
            <a:spAutoFit/>
          </a:bodyPr>
          <a:lstStyle/>
          <a:p>
            <a:pPr>
              <a:lnSpc>
                <a:spcPct val="107000"/>
              </a:lnSpc>
              <a:spcAft>
                <a:spcPts val="800"/>
              </a:spcAft>
            </a:pPr>
            <a:r>
              <a:rPr lang="ar-SA" sz="2400" dirty="0">
                <a:ln w="0"/>
                <a:effectLst>
                  <a:reflection blurRad="6350" stA="53000" endA="300" endPos="35500" dir="5400000" sy="-90000" algn="bl" rotWithShape="0"/>
                </a:effectLst>
                <a:latin typeface="Calibri" panose="020F0502020204030204" pitchFamily="34" charset="0"/>
                <a:ea typeface="Calibri" panose="020F0502020204030204" pitchFamily="34" charset="0"/>
                <a:cs typeface="Arial" panose="020B0604020202020204" pitchFamily="34" charset="0"/>
              </a:rPr>
              <a:t>الاتفاقيات الدولية الخاصة بالملكية الفكرية التي تلتزم بها المملكة</a:t>
            </a:r>
            <a:endParaRPr lang="en-US" dirty="0">
              <a:ln w="0"/>
              <a:effectLst>
                <a:reflection blurRad="6350" stA="53000" endA="300" endPos="35500" dir="5400000" sy="-90000" algn="bl" rotWithShape="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9621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par>
                          <p:cTn id="7" fill="hold">
                            <p:stCondLst>
                              <p:cond delay="0"/>
                            </p:stCondLst>
                            <p:childTnLst>
                              <p:par>
                                <p:cTn id="8" presetID="23" presetClass="entr" presetSubtype="16" fill="hold" grpId="0" nodeType="afterEffect">
                                  <p:stCondLst>
                                    <p:cond delay="0"/>
                                  </p:stCondLst>
                                  <p:childTnLst>
                                    <p:set>
                                      <p:cBhvr>
                                        <p:cTn id="9" dur="1" fill="hold">
                                          <p:stCondLst>
                                            <p:cond delay="0"/>
                                          </p:stCondLst>
                                        </p:cTn>
                                        <p:tgtEl>
                                          <p:spTgt spid="54"/>
                                        </p:tgtEl>
                                        <p:attrNameLst>
                                          <p:attrName>style.visibility</p:attrName>
                                        </p:attrNameLst>
                                      </p:cBhvr>
                                      <p:to>
                                        <p:strVal val="visible"/>
                                      </p:to>
                                    </p:set>
                                    <p:anim calcmode="lin" valueType="num">
                                      <p:cBhvr>
                                        <p:cTn id="10" dur="500" fill="hold"/>
                                        <p:tgtEl>
                                          <p:spTgt spid="54"/>
                                        </p:tgtEl>
                                        <p:attrNameLst>
                                          <p:attrName>ppt_w</p:attrName>
                                        </p:attrNameLst>
                                      </p:cBhvr>
                                      <p:tavLst>
                                        <p:tav tm="0">
                                          <p:val>
                                            <p:fltVal val="0"/>
                                          </p:val>
                                        </p:tav>
                                        <p:tav tm="100000">
                                          <p:val>
                                            <p:strVal val="#ppt_w"/>
                                          </p:val>
                                        </p:tav>
                                      </p:tavLst>
                                    </p:anim>
                                    <p:anim calcmode="lin" valueType="num">
                                      <p:cBhvr>
                                        <p:cTn id="11" dur="500" fill="hold"/>
                                        <p:tgtEl>
                                          <p:spTgt spid="54"/>
                                        </p:tgtEl>
                                        <p:attrNameLst>
                                          <p:attrName>ppt_h</p:attrName>
                                        </p:attrNameLst>
                                      </p:cBhvr>
                                      <p:tavLst>
                                        <p:tav tm="0">
                                          <p:val>
                                            <p:fltVal val="0"/>
                                          </p:val>
                                        </p:tav>
                                        <p:tav tm="100000">
                                          <p:val>
                                            <p:strVal val="#ppt_h"/>
                                          </p:val>
                                        </p:tav>
                                      </p:tavLst>
                                    </p:anim>
                                  </p:childTnLst>
                                </p:cTn>
                              </p:par>
                              <p:par>
                                <p:cTn id="12" presetID="23" presetClass="entr" presetSubtype="16" fill="hold" nodeType="withEffect">
                                  <p:stCondLst>
                                    <p:cond delay="500"/>
                                  </p:stCondLst>
                                  <p:childTnLst>
                                    <p:set>
                                      <p:cBhvr>
                                        <p:cTn id="13" dur="1" fill="hold">
                                          <p:stCondLst>
                                            <p:cond delay="0"/>
                                          </p:stCondLst>
                                        </p:cTn>
                                        <p:tgtEl>
                                          <p:spTgt spid="61"/>
                                        </p:tgtEl>
                                        <p:attrNameLst>
                                          <p:attrName>style.visibility</p:attrName>
                                        </p:attrNameLst>
                                      </p:cBhvr>
                                      <p:to>
                                        <p:strVal val="visible"/>
                                      </p:to>
                                    </p:set>
                                    <p:anim calcmode="lin" valueType="num">
                                      <p:cBhvr>
                                        <p:cTn id="14" dur="500" fill="hold"/>
                                        <p:tgtEl>
                                          <p:spTgt spid="61"/>
                                        </p:tgtEl>
                                        <p:attrNameLst>
                                          <p:attrName>ppt_w</p:attrName>
                                        </p:attrNameLst>
                                      </p:cBhvr>
                                      <p:tavLst>
                                        <p:tav tm="0">
                                          <p:val>
                                            <p:fltVal val="0"/>
                                          </p:val>
                                        </p:tav>
                                        <p:tav tm="100000">
                                          <p:val>
                                            <p:strVal val="#ppt_w"/>
                                          </p:val>
                                        </p:tav>
                                      </p:tavLst>
                                    </p:anim>
                                    <p:anim calcmode="lin" valueType="num">
                                      <p:cBhvr>
                                        <p:cTn id="15" dur="500" fill="hold"/>
                                        <p:tgtEl>
                                          <p:spTgt spid="61"/>
                                        </p:tgtEl>
                                        <p:attrNameLst>
                                          <p:attrName>ppt_h</p:attrName>
                                        </p:attrNameLst>
                                      </p:cBhvr>
                                      <p:tavLst>
                                        <p:tav tm="0">
                                          <p:val>
                                            <p:fltVal val="0"/>
                                          </p:val>
                                        </p:tav>
                                        <p:tav tm="100000">
                                          <p:val>
                                            <p:strVal val="#ppt_h"/>
                                          </p:val>
                                        </p:tav>
                                      </p:tavLst>
                                    </p:anim>
                                  </p:childTnLst>
                                </p:cTn>
                              </p:par>
                              <p:par>
                                <p:cTn id="16" presetID="53" presetClass="entr" presetSubtype="16" fill="hold" grpId="0" nodeType="withEffect">
                                  <p:stCondLst>
                                    <p:cond delay="750"/>
                                  </p:stCondLst>
                                  <p:childTnLst>
                                    <p:set>
                                      <p:cBhvr>
                                        <p:cTn id="17" dur="1" fill="hold">
                                          <p:stCondLst>
                                            <p:cond delay="0"/>
                                          </p:stCondLst>
                                        </p:cTn>
                                        <p:tgtEl>
                                          <p:spTgt spid="47"/>
                                        </p:tgtEl>
                                        <p:attrNameLst>
                                          <p:attrName>style.visibility</p:attrName>
                                        </p:attrNameLst>
                                      </p:cBhvr>
                                      <p:to>
                                        <p:strVal val="visible"/>
                                      </p:to>
                                    </p:set>
                                    <p:anim calcmode="lin" valueType="num">
                                      <p:cBhvr>
                                        <p:cTn id="18" dur="500" fill="hold"/>
                                        <p:tgtEl>
                                          <p:spTgt spid="47"/>
                                        </p:tgtEl>
                                        <p:attrNameLst>
                                          <p:attrName>ppt_w</p:attrName>
                                        </p:attrNameLst>
                                      </p:cBhvr>
                                      <p:tavLst>
                                        <p:tav tm="0">
                                          <p:val>
                                            <p:fltVal val="0"/>
                                          </p:val>
                                        </p:tav>
                                        <p:tav tm="100000">
                                          <p:val>
                                            <p:strVal val="#ppt_w"/>
                                          </p:val>
                                        </p:tav>
                                      </p:tavLst>
                                    </p:anim>
                                    <p:anim calcmode="lin" valueType="num">
                                      <p:cBhvr>
                                        <p:cTn id="19" dur="500" fill="hold"/>
                                        <p:tgtEl>
                                          <p:spTgt spid="47"/>
                                        </p:tgtEl>
                                        <p:attrNameLst>
                                          <p:attrName>ppt_h</p:attrName>
                                        </p:attrNameLst>
                                      </p:cBhvr>
                                      <p:tavLst>
                                        <p:tav tm="0">
                                          <p:val>
                                            <p:fltVal val="0"/>
                                          </p:val>
                                        </p:tav>
                                        <p:tav tm="100000">
                                          <p:val>
                                            <p:strVal val="#ppt_h"/>
                                          </p:val>
                                        </p:tav>
                                      </p:tavLst>
                                    </p:anim>
                                    <p:animEffect transition="in" filter="fade">
                                      <p:cBhvr>
                                        <p:cTn id="20" dur="500"/>
                                        <p:tgtEl>
                                          <p:spTgt spid="47"/>
                                        </p:tgtEl>
                                      </p:cBhvr>
                                    </p:animEffect>
                                  </p:childTnLst>
                                </p:cTn>
                              </p:par>
                              <p:par>
                                <p:cTn id="21" presetID="12" presetClass="entr" presetSubtype="4" fill="hold" grpId="0" nodeType="withEffect">
                                  <p:stCondLst>
                                    <p:cond delay="10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p:tgtEl>
                                          <p:spTgt spid="50"/>
                                        </p:tgtEl>
                                        <p:attrNameLst>
                                          <p:attrName>ppt_y</p:attrName>
                                        </p:attrNameLst>
                                      </p:cBhvr>
                                      <p:tavLst>
                                        <p:tav tm="0">
                                          <p:val>
                                            <p:strVal val="#ppt_y+#ppt_h*1.125000"/>
                                          </p:val>
                                        </p:tav>
                                        <p:tav tm="100000">
                                          <p:val>
                                            <p:strVal val="#ppt_y"/>
                                          </p:val>
                                        </p:tav>
                                      </p:tavLst>
                                    </p:anim>
                                    <p:animEffect transition="in" filter="wipe(up)">
                                      <p:cBhvr>
                                        <p:cTn id="24" dur="500"/>
                                        <p:tgtEl>
                                          <p:spTgt spid="50"/>
                                        </p:tgtEl>
                                      </p:cBhvr>
                                    </p:animEffect>
                                  </p:childTnLst>
                                </p:cTn>
                              </p:par>
                            </p:childTnLst>
                          </p:cTn>
                        </p:par>
                        <p:par>
                          <p:cTn id="25" fill="hold">
                            <p:stCondLst>
                              <p:cond delay="1500"/>
                            </p:stCondLst>
                            <p:childTnLst>
                              <p:par>
                                <p:cTn id="26" presetID="22" presetClass="entr" presetSubtype="2"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right)">
                                      <p:cBhvr>
                                        <p:cTn id="28" dur="500"/>
                                        <p:tgtEl>
                                          <p:spTgt spid="58"/>
                                        </p:tgtEl>
                                      </p:cBhvr>
                                    </p:animEffect>
                                  </p:childTnLst>
                                </p:cTn>
                              </p:par>
                            </p:childTnLst>
                          </p:cTn>
                        </p:par>
                        <p:par>
                          <p:cTn id="29" fill="hold">
                            <p:stCondLst>
                              <p:cond delay="2000"/>
                            </p:stCondLst>
                            <p:childTnLst>
                              <p:par>
                                <p:cTn id="30" presetID="23" presetClass="entr" presetSubtype="16"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p:cTn id="32" dur="500" fill="hold"/>
                                        <p:tgtEl>
                                          <p:spTgt spid="57"/>
                                        </p:tgtEl>
                                        <p:attrNameLst>
                                          <p:attrName>ppt_w</p:attrName>
                                        </p:attrNameLst>
                                      </p:cBhvr>
                                      <p:tavLst>
                                        <p:tav tm="0">
                                          <p:val>
                                            <p:fltVal val="0"/>
                                          </p:val>
                                        </p:tav>
                                        <p:tav tm="100000">
                                          <p:val>
                                            <p:strVal val="#ppt_w"/>
                                          </p:val>
                                        </p:tav>
                                      </p:tavLst>
                                    </p:anim>
                                    <p:anim calcmode="lin" valueType="num">
                                      <p:cBhvr>
                                        <p:cTn id="33" dur="500" fill="hold"/>
                                        <p:tgtEl>
                                          <p:spTgt spid="57"/>
                                        </p:tgtEl>
                                        <p:attrNameLst>
                                          <p:attrName>ppt_h</p:attrName>
                                        </p:attrNameLst>
                                      </p:cBhvr>
                                      <p:tavLst>
                                        <p:tav tm="0">
                                          <p:val>
                                            <p:fltVal val="0"/>
                                          </p:val>
                                        </p:tav>
                                        <p:tav tm="100000">
                                          <p:val>
                                            <p:strVal val="#ppt_h"/>
                                          </p:val>
                                        </p:tav>
                                      </p:tavLst>
                                    </p:anim>
                                  </p:childTnLst>
                                </p:cTn>
                              </p:par>
                              <p:par>
                                <p:cTn id="34" presetID="23" presetClass="entr" presetSubtype="16" fill="hold" nodeType="withEffect">
                                  <p:stCondLst>
                                    <p:cond delay="500"/>
                                  </p:stCondLst>
                                  <p:childTnLst>
                                    <p:set>
                                      <p:cBhvr>
                                        <p:cTn id="35" dur="1" fill="hold">
                                          <p:stCondLst>
                                            <p:cond delay="0"/>
                                          </p:stCondLst>
                                        </p:cTn>
                                        <p:tgtEl>
                                          <p:spTgt spid="82"/>
                                        </p:tgtEl>
                                        <p:attrNameLst>
                                          <p:attrName>style.visibility</p:attrName>
                                        </p:attrNameLst>
                                      </p:cBhvr>
                                      <p:to>
                                        <p:strVal val="visible"/>
                                      </p:to>
                                    </p:set>
                                    <p:anim calcmode="lin" valueType="num">
                                      <p:cBhvr>
                                        <p:cTn id="36" dur="500" fill="hold"/>
                                        <p:tgtEl>
                                          <p:spTgt spid="82"/>
                                        </p:tgtEl>
                                        <p:attrNameLst>
                                          <p:attrName>ppt_w</p:attrName>
                                        </p:attrNameLst>
                                      </p:cBhvr>
                                      <p:tavLst>
                                        <p:tav tm="0">
                                          <p:val>
                                            <p:fltVal val="0"/>
                                          </p:val>
                                        </p:tav>
                                        <p:tav tm="100000">
                                          <p:val>
                                            <p:strVal val="#ppt_w"/>
                                          </p:val>
                                        </p:tav>
                                      </p:tavLst>
                                    </p:anim>
                                    <p:anim calcmode="lin" valueType="num">
                                      <p:cBhvr>
                                        <p:cTn id="37" dur="500" fill="hold"/>
                                        <p:tgtEl>
                                          <p:spTgt spid="82"/>
                                        </p:tgtEl>
                                        <p:attrNameLst>
                                          <p:attrName>ppt_h</p:attrName>
                                        </p:attrNameLst>
                                      </p:cBhvr>
                                      <p:tavLst>
                                        <p:tav tm="0">
                                          <p:val>
                                            <p:fltVal val="0"/>
                                          </p:val>
                                        </p:tav>
                                        <p:tav tm="100000">
                                          <p:val>
                                            <p:strVal val="#ppt_h"/>
                                          </p:val>
                                        </p:tav>
                                      </p:tavLst>
                                    </p:anim>
                                  </p:childTnLst>
                                </p:cTn>
                              </p:par>
                              <p:par>
                                <p:cTn id="38" presetID="53" presetClass="entr" presetSubtype="16" fill="hold" grpId="0" nodeType="withEffect">
                                  <p:stCondLst>
                                    <p:cond delay="750"/>
                                  </p:stCondLst>
                                  <p:childTnLst>
                                    <p:set>
                                      <p:cBhvr>
                                        <p:cTn id="39" dur="1" fill="hold">
                                          <p:stCondLst>
                                            <p:cond delay="0"/>
                                          </p:stCondLst>
                                        </p:cTn>
                                        <p:tgtEl>
                                          <p:spTgt spid="48"/>
                                        </p:tgtEl>
                                        <p:attrNameLst>
                                          <p:attrName>style.visibility</p:attrName>
                                        </p:attrNameLst>
                                      </p:cBhvr>
                                      <p:to>
                                        <p:strVal val="visible"/>
                                      </p:to>
                                    </p:set>
                                    <p:anim calcmode="lin" valueType="num">
                                      <p:cBhvr>
                                        <p:cTn id="40" dur="500" fill="hold"/>
                                        <p:tgtEl>
                                          <p:spTgt spid="48"/>
                                        </p:tgtEl>
                                        <p:attrNameLst>
                                          <p:attrName>ppt_w</p:attrName>
                                        </p:attrNameLst>
                                      </p:cBhvr>
                                      <p:tavLst>
                                        <p:tav tm="0">
                                          <p:val>
                                            <p:fltVal val="0"/>
                                          </p:val>
                                        </p:tav>
                                        <p:tav tm="100000">
                                          <p:val>
                                            <p:strVal val="#ppt_w"/>
                                          </p:val>
                                        </p:tav>
                                      </p:tavLst>
                                    </p:anim>
                                    <p:anim calcmode="lin" valueType="num">
                                      <p:cBhvr>
                                        <p:cTn id="41" dur="500" fill="hold"/>
                                        <p:tgtEl>
                                          <p:spTgt spid="48"/>
                                        </p:tgtEl>
                                        <p:attrNameLst>
                                          <p:attrName>ppt_h</p:attrName>
                                        </p:attrNameLst>
                                      </p:cBhvr>
                                      <p:tavLst>
                                        <p:tav tm="0">
                                          <p:val>
                                            <p:fltVal val="0"/>
                                          </p:val>
                                        </p:tav>
                                        <p:tav tm="100000">
                                          <p:val>
                                            <p:strVal val="#ppt_h"/>
                                          </p:val>
                                        </p:tav>
                                      </p:tavLst>
                                    </p:anim>
                                    <p:animEffect transition="in" filter="fade">
                                      <p:cBhvr>
                                        <p:cTn id="42" dur="500"/>
                                        <p:tgtEl>
                                          <p:spTgt spid="48"/>
                                        </p:tgtEl>
                                      </p:cBhvr>
                                    </p:animEffect>
                                  </p:childTnLst>
                                </p:cTn>
                              </p:par>
                              <p:par>
                                <p:cTn id="43" presetID="12" presetClass="entr" presetSubtype="4" fill="hold" grpId="0" nodeType="withEffect">
                                  <p:stCondLst>
                                    <p:cond delay="100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500"/>
                                        <p:tgtEl>
                                          <p:spTgt spid="51"/>
                                        </p:tgtEl>
                                        <p:attrNameLst>
                                          <p:attrName>ppt_y</p:attrName>
                                        </p:attrNameLst>
                                      </p:cBhvr>
                                      <p:tavLst>
                                        <p:tav tm="0">
                                          <p:val>
                                            <p:strVal val="#ppt_y+#ppt_h*1.125000"/>
                                          </p:val>
                                        </p:tav>
                                        <p:tav tm="100000">
                                          <p:val>
                                            <p:strVal val="#ppt_y"/>
                                          </p:val>
                                        </p:tav>
                                      </p:tavLst>
                                    </p:anim>
                                    <p:animEffect transition="in" filter="wipe(up)">
                                      <p:cBhvr>
                                        <p:cTn id="46" dur="500"/>
                                        <p:tgtEl>
                                          <p:spTgt spid="51"/>
                                        </p:tgtEl>
                                      </p:cBhvr>
                                    </p:animEffect>
                                  </p:childTnLst>
                                </p:cTn>
                              </p:par>
                            </p:childTnLst>
                          </p:cTn>
                        </p:par>
                        <p:par>
                          <p:cTn id="47" fill="hold">
                            <p:stCondLst>
                              <p:cond delay="3500"/>
                            </p:stCondLst>
                            <p:childTnLst>
                              <p:par>
                                <p:cTn id="48" presetID="22" presetClass="entr" presetSubtype="2" fill="hold" nodeType="after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right)">
                                      <p:cBhvr>
                                        <p:cTn id="50" dur="500"/>
                                        <p:tgtEl>
                                          <p:spTgt spid="59"/>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 calcmode="lin" valueType="num">
                                      <p:cBhvr>
                                        <p:cTn id="54" dur="500" fill="hold"/>
                                        <p:tgtEl>
                                          <p:spTgt spid="56"/>
                                        </p:tgtEl>
                                        <p:attrNameLst>
                                          <p:attrName>ppt_w</p:attrName>
                                        </p:attrNameLst>
                                      </p:cBhvr>
                                      <p:tavLst>
                                        <p:tav tm="0">
                                          <p:val>
                                            <p:fltVal val="0"/>
                                          </p:val>
                                        </p:tav>
                                        <p:tav tm="100000">
                                          <p:val>
                                            <p:strVal val="#ppt_w"/>
                                          </p:val>
                                        </p:tav>
                                      </p:tavLst>
                                    </p:anim>
                                    <p:anim calcmode="lin" valueType="num">
                                      <p:cBhvr>
                                        <p:cTn id="55" dur="500" fill="hold"/>
                                        <p:tgtEl>
                                          <p:spTgt spid="56"/>
                                        </p:tgtEl>
                                        <p:attrNameLst>
                                          <p:attrName>ppt_h</p:attrName>
                                        </p:attrNameLst>
                                      </p:cBhvr>
                                      <p:tavLst>
                                        <p:tav tm="0">
                                          <p:val>
                                            <p:fltVal val="0"/>
                                          </p:val>
                                        </p:tav>
                                        <p:tav tm="100000">
                                          <p:val>
                                            <p:strVal val="#ppt_h"/>
                                          </p:val>
                                        </p:tav>
                                      </p:tavLst>
                                    </p:anim>
                                    <p:animEffect transition="in" filter="fade">
                                      <p:cBhvr>
                                        <p:cTn id="56" dur="500"/>
                                        <p:tgtEl>
                                          <p:spTgt spid="56"/>
                                        </p:tgtEl>
                                      </p:cBhvr>
                                    </p:animEffect>
                                  </p:childTnLst>
                                </p:cTn>
                              </p:par>
                              <p:par>
                                <p:cTn id="57" presetID="23" presetClass="entr" presetSubtype="16" fill="hold" nodeType="withEffect">
                                  <p:stCondLst>
                                    <p:cond delay="500"/>
                                  </p:stCondLst>
                                  <p:childTnLst>
                                    <p:set>
                                      <p:cBhvr>
                                        <p:cTn id="58" dur="1" fill="hold">
                                          <p:stCondLst>
                                            <p:cond delay="0"/>
                                          </p:stCondLst>
                                        </p:cTn>
                                        <p:tgtEl>
                                          <p:spTgt spid="75"/>
                                        </p:tgtEl>
                                        <p:attrNameLst>
                                          <p:attrName>style.visibility</p:attrName>
                                        </p:attrNameLst>
                                      </p:cBhvr>
                                      <p:to>
                                        <p:strVal val="visible"/>
                                      </p:to>
                                    </p:set>
                                    <p:anim calcmode="lin" valueType="num">
                                      <p:cBhvr>
                                        <p:cTn id="59" dur="500" fill="hold"/>
                                        <p:tgtEl>
                                          <p:spTgt spid="75"/>
                                        </p:tgtEl>
                                        <p:attrNameLst>
                                          <p:attrName>ppt_w</p:attrName>
                                        </p:attrNameLst>
                                      </p:cBhvr>
                                      <p:tavLst>
                                        <p:tav tm="0">
                                          <p:val>
                                            <p:fltVal val="0"/>
                                          </p:val>
                                        </p:tav>
                                        <p:tav tm="100000">
                                          <p:val>
                                            <p:strVal val="#ppt_w"/>
                                          </p:val>
                                        </p:tav>
                                      </p:tavLst>
                                    </p:anim>
                                    <p:anim calcmode="lin" valueType="num">
                                      <p:cBhvr>
                                        <p:cTn id="60" dur="500" fill="hold"/>
                                        <p:tgtEl>
                                          <p:spTgt spid="75"/>
                                        </p:tgtEl>
                                        <p:attrNameLst>
                                          <p:attrName>ppt_h</p:attrName>
                                        </p:attrNameLst>
                                      </p:cBhvr>
                                      <p:tavLst>
                                        <p:tav tm="0">
                                          <p:val>
                                            <p:fltVal val="0"/>
                                          </p:val>
                                        </p:tav>
                                        <p:tav tm="100000">
                                          <p:val>
                                            <p:strVal val="#ppt_h"/>
                                          </p:val>
                                        </p:tav>
                                      </p:tavLst>
                                    </p:anim>
                                  </p:childTnLst>
                                </p:cTn>
                              </p:par>
                              <p:par>
                                <p:cTn id="61" presetID="53" presetClass="entr" presetSubtype="16" fill="hold" grpId="0" nodeType="withEffect">
                                  <p:stCondLst>
                                    <p:cond delay="750"/>
                                  </p:stCondLst>
                                  <p:childTnLst>
                                    <p:set>
                                      <p:cBhvr>
                                        <p:cTn id="62" dur="1" fill="hold">
                                          <p:stCondLst>
                                            <p:cond delay="0"/>
                                          </p:stCondLst>
                                        </p:cTn>
                                        <p:tgtEl>
                                          <p:spTgt spid="49"/>
                                        </p:tgtEl>
                                        <p:attrNameLst>
                                          <p:attrName>style.visibility</p:attrName>
                                        </p:attrNameLst>
                                      </p:cBhvr>
                                      <p:to>
                                        <p:strVal val="visible"/>
                                      </p:to>
                                    </p:set>
                                    <p:anim calcmode="lin" valueType="num">
                                      <p:cBhvr>
                                        <p:cTn id="63" dur="500" fill="hold"/>
                                        <p:tgtEl>
                                          <p:spTgt spid="49"/>
                                        </p:tgtEl>
                                        <p:attrNameLst>
                                          <p:attrName>ppt_w</p:attrName>
                                        </p:attrNameLst>
                                      </p:cBhvr>
                                      <p:tavLst>
                                        <p:tav tm="0">
                                          <p:val>
                                            <p:fltVal val="0"/>
                                          </p:val>
                                        </p:tav>
                                        <p:tav tm="100000">
                                          <p:val>
                                            <p:strVal val="#ppt_w"/>
                                          </p:val>
                                        </p:tav>
                                      </p:tavLst>
                                    </p:anim>
                                    <p:anim calcmode="lin" valueType="num">
                                      <p:cBhvr>
                                        <p:cTn id="64" dur="500" fill="hold"/>
                                        <p:tgtEl>
                                          <p:spTgt spid="49"/>
                                        </p:tgtEl>
                                        <p:attrNameLst>
                                          <p:attrName>ppt_h</p:attrName>
                                        </p:attrNameLst>
                                      </p:cBhvr>
                                      <p:tavLst>
                                        <p:tav tm="0">
                                          <p:val>
                                            <p:fltVal val="0"/>
                                          </p:val>
                                        </p:tav>
                                        <p:tav tm="100000">
                                          <p:val>
                                            <p:strVal val="#ppt_h"/>
                                          </p:val>
                                        </p:tav>
                                      </p:tavLst>
                                    </p:anim>
                                    <p:animEffect transition="in" filter="fade">
                                      <p:cBhvr>
                                        <p:cTn id="65" dur="500"/>
                                        <p:tgtEl>
                                          <p:spTgt spid="49"/>
                                        </p:tgtEl>
                                      </p:cBhvr>
                                    </p:animEffect>
                                  </p:childTnLst>
                                </p:cTn>
                              </p:par>
                              <p:par>
                                <p:cTn id="66" presetID="12" presetClass="entr" presetSubtype="4" fill="hold" grpId="0" nodeType="withEffect">
                                  <p:stCondLst>
                                    <p:cond delay="1000"/>
                                  </p:stCondLst>
                                  <p:childTnLst>
                                    <p:set>
                                      <p:cBhvr>
                                        <p:cTn id="67" dur="1" fill="hold">
                                          <p:stCondLst>
                                            <p:cond delay="0"/>
                                          </p:stCondLst>
                                        </p:cTn>
                                        <p:tgtEl>
                                          <p:spTgt spid="52"/>
                                        </p:tgtEl>
                                        <p:attrNameLst>
                                          <p:attrName>style.visibility</p:attrName>
                                        </p:attrNameLst>
                                      </p:cBhvr>
                                      <p:to>
                                        <p:strVal val="visible"/>
                                      </p:to>
                                    </p:set>
                                    <p:anim calcmode="lin" valueType="num">
                                      <p:cBhvr additive="base">
                                        <p:cTn id="68" dur="500"/>
                                        <p:tgtEl>
                                          <p:spTgt spid="52"/>
                                        </p:tgtEl>
                                        <p:attrNameLst>
                                          <p:attrName>ppt_y</p:attrName>
                                        </p:attrNameLst>
                                      </p:cBhvr>
                                      <p:tavLst>
                                        <p:tav tm="0">
                                          <p:val>
                                            <p:strVal val="#ppt_y+#ppt_h*1.125000"/>
                                          </p:val>
                                        </p:tav>
                                        <p:tav tm="100000">
                                          <p:val>
                                            <p:strVal val="#ppt_y"/>
                                          </p:val>
                                        </p:tav>
                                      </p:tavLst>
                                    </p:anim>
                                    <p:animEffect transition="in" filter="wipe(up)">
                                      <p:cBhvr>
                                        <p:cTn id="69" dur="500"/>
                                        <p:tgtEl>
                                          <p:spTgt spid="52"/>
                                        </p:tgtEl>
                                      </p:cBhvr>
                                    </p:animEffect>
                                  </p:childTnLst>
                                </p:cTn>
                              </p:par>
                            </p:childTnLst>
                          </p:cTn>
                        </p:par>
                        <p:par>
                          <p:cTn id="70" fill="hold">
                            <p:stCondLst>
                              <p:cond delay="5500"/>
                            </p:stCondLst>
                            <p:childTnLst>
                              <p:par>
                                <p:cTn id="71" presetID="22" presetClass="entr" presetSubtype="2" fill="hold" nodeType="after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wipe(right)">
                                      <p:cBhvr>
                                        <p:cTn id="73" dur="500"/>
                                        <p:tgtEl>
                                          <p:spTgt spid="60"/>
                                        </p:tgtEl>
                                      </p:cBhvr>
                                    </p:animEffect>
                                  </p:childTnLst>
                                </p:cTn>
                              </p:par>
                            </p:childTnLst>
                          </p:cTn>
                        </p:par>
                        <p:par>
                          <p:cTn id="74" fill="hold">
                            <p:stCondLst>
                              <p:cond delay="6000"/>
                            </p:stCondLst>
                            <p:childTnLst>
                              <p:par>
                                <p:cTn id="75" presetID="23" presetClass="entr" presetSubtype="16" fill="hold" grpId="0" nodeType="after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p:cTn id="77" dur="500" fill="hold"/>
                                        <p:tgtEl>
                                          <p:spTgt spid="55"/>
                                        </p:tgtEl>
                                        <p:attrNameLst>
                                          <p:attrName>ppt_w</p:attrName>
                                        </p:attrNameLst>
                                      </p:cBhvr>
                                      <p:tavLst>
                                        <p:tav tm="0">
                                          <p:val>
                                            <p:fltVal val="0"/>
                                          </p:val>
                                        </p:tav>
                                        <p:tav tm="100000">
                                          <p:val>
                                            <p:strVal val="#ppt_w"/>
                                          </p:val>
                                        </p:tav>
                                      </p:tavLst>
                                    </p:anim>
                                    <p:anim calcmode="lin" valueType="num">
                                      <p:cBhvr>
                                        <p:cTn id="78" dur="500" fill="hold"/>
                                        <p:tgtEl>
                                          <p:spTgt spid="55"/>
                                        </p:tgtEl>
                                        <p:attrNameLst>
                                          <p:attrName>ppt_h</p:attrName>
                                        </p:attrNameLst>
                                      </p:cBhvr>
                                      <p:tavLst>
                                        <p:tav tm="0">
                                          <p:val>
                                            <p:fltVal val="0"/>
                                          </p:val>
                                        </p:tav>
                                        <p:tav tm="100000">
                                          <p:val>
                                            <p:strVal val="#ppt_h"/>
                                          </p:val>
                                        </p:tav>
                                      </p:tavLst>
                                    </p:anim>
                                  </p:childTnLst>
                                </p:cTn>
                              </p:par>
                              <p:par>
                                <p:cTn id="79" presetID="23" presetClass="entr" presetSubtype="16" fill="hold" nodeType="withEffect">
                                  <p:stCondLst>
                                    <p:cond delay="500"/>
                                  </p:stCondLst>
                                  <p:childTnLst>
                                    <p:set>
                                      <p:cBhvr>
                                        <p:cTn id="80" dur="1" fill="hold">
                                          <p:stCondLst>
                                            <p:cond delay="0"/>
                                          </p:stCondLst>
                                        </p:cTn>
                                        <p:tgtEl>
                                          <p:spTgt spid="68"/>
                                        </p:tgtEl>
                                        <p:attrNameLst>
                                          <p:attrName>style.visibility</p:attrName>
                                        </p:attrNameLst>
                                      </p:cBhvr>
                                      <p:to>
                                        <p:strVal val="visible"/>
                                      </p:to>
                                    </p:set>
                                    <p:anim calcmode="lin" valueType="num">
                                      <p:cBhvr>
                                        <p:cTn id="81" dur="500" fill="hold"/>
                                        <p:tgtEl>
                                          <p:spTgt spid="68"/>
                                        </p:tgtEl>
                                        <p:attrNameLst>
                                          <p:attrName>ppt_w</p:attrName>
                                        </p:attrNameLst>
                                      </p:cBhvr>
                                      <p:tavLst>
                                        <p:tav tm="0">
                                          <p:val>
                                            <p:fltVal val="0"/>
                                          </p:val>
                                        </p:tav>
                                        <p:tav tm="100000">
                                          <p:val>
                                            <p:strVal val="#ppt_w"/>
                                          </p:val>
                                        </p:tav>
                                      </p:tavLst>
                                    </p:anim>
                                    <p:anim calcmode="lin" valueType="num">
                                      <p:cBhvr>
                                        <p:cTn id="82" dur="500" fill="hold"/>
                                        <p:tgtEl>
                                          <p:spTgt spid="68"/>
                                        </p:tgtEl>
                                        <p:attrNameLst>
                                          <p:attrName>ppt_h</p:attrName>
                                        </p:attrNameLst>
                                      </p:cBhvr>
                                      <p:tavLst>
                                        <p:tav tm="0">
                                          <p:val>
                                            <p:fltVal val="0"/>
                                          </p:val>
                                        </p:tav>
                                        <p:tav tm="100000">
                                          <p:val>
                                            <p:strVal val="#ppt_h"/>
                                          </p:val>
                                        </p:tav>
                                      </p:tavLst>
                                    </p:anim>
                                  </p:childTnLst>
                                </p:cTn>
                              </p:par>
                              <p:par>
                                <p:cTn id="83" presetID="12" presetClass="entr" presetSubtype="4" fill="hold" grpId="0" nodeType="withEffect">
                                  <p:stCondLst>
                                    <p:cond delay="100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p:tgtEl>
                                          <p:spTgt spid="53"/>
                                        </p:tgtEl>
                                        <p:attrNameLst>
                                          <p:attrName>ppt_y</p:attrName>
                                        </p:attrNameLst>
                                      </p:cBhvr>
                                      <p:tavLst>
                                        <p:tav tm="0">
                                          <p:val>
                                            <p:strVal val="#ppt_y+#ppt_h*1.125000"/>
                                          </p:val>
                                        </p:tav>
                                        <p:tav tm="100000">
                                          <p:val>
                                            <p:strVal val="#ppt_y"/>
                                          </p:val>
                                        </p:tav>
                                      </p:tavLst>
                                    </p:anim>
                                    <p:animEffect transition="in" filter="wipe(up)">
                                      <p:cBhvr>
                                        <p:cTn id="8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P spid="53" grpId="0"/>
      <p:bldP spid="54" grpId="0" animBg="1"/>
      <p:bldP spid="55" grpId="0" animBg="1"/>
      <p:bldP spid="56" grpId="0" animBg="1"/>
      <p:bldP spid="57" grpId="0" animBg="1"/>
      <p:bldP spid="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3600" b="0" i="0" u="none" strike="noStrike" kern="1200" cap="none" spc="0" normalizeH="0" baseline="0" noProof="0" dirty="0">
                  <a:ln w="0">
                    <a:noFill/>
                  </a:ln>
                  <a:solidFill>
                    <a:prstClr val="white"/>
                  </a:solidFill>
                  <a:effectLst>
                    <a:glow rad="63500">
                      <a:prstClr val="white">
                        <a:alpha val="40000"/>
                      </a:prstClr>
                    </a:glow>
                    <a:outerShdw blurRad="38100" dist="19050" dir="2700000" algn="tl" rotWithShape="0">
                      <a:prstClr val="black">
                        <a:alpha val="40000"/>
                      </a:prstClr>
                    </a:outerShdw>
                  </a:effectLst>
                  <a:uLnTx/>
                  <a:uFillTx/>
                  <a:latin typeface="Calibri" panose="020F0502020204030204"/>
                  <a:ea typeface="+mn-ea"/>
                  <a:cs typeface="Arial" panose="020B0604020202020204" pitchFamily="34" charset="0"/>
                </a:rPr>
                <a:t>لمحة تاريخية </a:t>
              </a: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769702" y="-8715"/>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3200" b="0" i="0" u="none" strike="noStrike" kern="1200" cap="none" spc="0" normalizeH="0" baseline="0" noProof="0" dirty="0">
                  <a:ln w="0">
                    <a:noFill/>
                  </a:ln>
                  <a:solidFill>
                    <a:prstClr val="white"/>
                  </a:solidFill>
                  <a:effectLst>
                    <a:glow rad="63500">
                      <a:prstClr val="white">
                        <a:alpha val="40000"/>
                      </a:prstClr>
                    </a:glow>
                    <a:outerShdw blurRad="38100" dist="19050" dir="2700000" algn="tl" rotWithShape="0">
                      <a:prstClr val="black">
                        <a:alpha val="40000"/>
                      </a:prstClr>
                    </a:outerShdw>
                  </a:effectLst>
                  <a:uLnTx/>
                  <a:uFillTx/>
                  <a:latin typeface="Calibri" panose="020F0502020204030204"/>
                  <a:ea typeface="+mn-ea"/>
                  <a:cs typeface="Arial" panose="020B0604020202020204" pitchFamily="34" charset="0"/>
                </a:rPr>
                <a:t>التعريف</a:t>
              </a: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477885"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3200" b="0" i="0" u="none" strike="noStrike" kern="1200" cap="none" spc="0" normalizeH="0" baseline="0" noProof="0" dirty="0">
                  <a:ln w="0">
                    <a:noFill/>
                  </a:ln>
                  <a:solidFill>
                    <a:prstClr val="white"/>
                  </a:solidFill>
                  <a:effectLst>
                    <a:glow rad="63500">
                      <a:prstClr val="white">
                        <a:alpha val="40000"/>
                      </a:prstClr>
                    </a:glow>
                    <a:outerShdw blurRad="38100" dist="19050" dir="2700000" algn="tl" rotWithShape="0">
                      <a:prstClr val="black">
                        <a:alpha val="40000"/>
                      </a:prstClr>
                    </a:outerShdw>
                  </a:effectLst>
                  <a:uLnTx/>
                  <a:uFillTx/>
                  <a:latin typeface="Calibri" panose="020F0502020204030204"/>
                  <a:ea typeface="+mn-ea"/>
                  <a:cs typeface="Arial" panose="020B0604020202020204" pitchFamily="34" charset="0"/>
                </a:rPr>
                <a:t>الأقسام</a:t>
              </a: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133565" y="-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3200" b="0" i="0" u="none" strike="noStrike" kern="1200" cap="none" spc="0" normalizeH="0" baseline="0" noProof="0" dirty="0">
                  <a:ln w="0">
                    <a:noFill/>
                  </a:ln>
                  <a:solidFill>
                    <a:prstClr val="white"/>
                  </a:solidFill>
                  <a:effectLst>
                    <a:glow rad="63500">
                      <a:prstClr val="white">
                        <a:alpha val="40000"/>
                      </a:prstClr>
                    </a:glow>
                    <a:outerShdw blurRad="38100" dist="19050" dir="2700000" algn="tl" rotWithShape="0">
                      <a:prstClr val="black">
                        <a:alpha val="40000"/>
                      </a:prstClr>
                    </a:outerShdw>
                  </a:effectLst>
                  <a:uLnTx/>
                  <a:uFillTx/>
                  <a:latin typeface="Calibri" panose="020F0502020204030204"/>
                  <a:ea typeface="+mn-ea"/>
                  <a:cs typeface="Arial" panose="020B0604020202020204" pitchFamily="34" charset="0"/>
                </a:rPr>
                <a:t>القيود </a:t>
              </a: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240992" y="869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3200" b="0" i="0" u="none" strike="noStrike" kern="1200" cap="none" spc="0" normalizeH="0" baseline="0" noProof="0" dirty="0">
                  <a:ln w="0">
                    <a:noFill/>
                  </a:ln>
                  <a:solidFill>
                    <a:prstClr val="white"/>
                  </a:solidFill>
                  <a:effectLst>
                    <a:glow rad="63500">
                      <a:prstClr val="white">
                        <a:alpha val="40000"/>
                      </a:prstClr>
                    </a:glow>
                    <a:outerShdw blurRad="38100" dist="19050" dir="2700000" algn="tl" rotWithShape="0">
                      <a:prstClr val="black">
                        <a:alpha val="40000"/>
                      </a:prstClr>
                    </a:outerShdw>
                  </a:effectLst>
                  <a:uLnTx/>
                  <a:uFillTx/>
                  <a:latin typeface="Calibri" panose="020F0502020204030204"/>
                  <a:ea typeface="+mn-ea"/>
                  <a:cs typeface="Arial" panose="020B0604020202020204" pitchFamily="34" charset="0"/>
                </a:rPr>
                <a:t>مدة الحماية  </a:t>
              </a: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608828" y="17415"/>
            <a:ext cx="11123496" cy="6858000"/>
            <a:chOff x="1074203" y="-1"/>
            <a:chExt cx="11123496"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0829302" y="1987060"/>
              <a:ext cx="132423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23571" y="3103954"/>
              <a:ext cx="1901926" cy="646331"/>
            </a:xfrm>
            <a:prstGeom prst="rect">
              <a:avLst/>
            </a:prstGeom>
            <a:noFill/>
            <a:effectLst>
              <a:glow rad="50800">
                <a:schemeClr val="accent1">
                  <a:alpha val="39000"/>
                </a:schemeClr>
              </a:glow>
            </a:effectLst>
          </p:spPr>
          <p:txBody>
            <a:bodyPr wrap="square" lIns="91440" tIns="45720" rIns="91440" bIns="4572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3600" b="0" i="0" u="none" strike="noStrike" kern="1200" cap="none" spc="0" normalizeH="0" baseline="0" noProof="0" dirty="0">
                  <a:ln w="0">
                    <a:noFill/>
                  </a:ln>
                  <a:solidFill>
                    <a:prstClr val="white"/>
                  </a:solidFill>
                  <a:effectLst>
                    <a:glow rad="63500">
                      <a:prstClr val="white">
                        <a:alpha val="40000"/>
                      </a:prstClr>
                    </a:glow>
                    <a:outerShdw blurRad="38100" dist="19050" dir="2700000" algn="tl" rotWithShape="0">
                      <a:prstClr val="black">
                        <a:alpha val="40000"/>
                      </a:prstClr>
                    </a:outerShdw>
                  </a:effectLst>
                  <a:uLnTx/>
                  <a:uFillTx/>
                  <a:latin typeface="Calibri" panose="020F0502020204030204"/>
                  <a:ea typeface="+mn-ea"/>
                  <a:cs typeface="Arial" panose="020B0604020202020204" pitchFamily="34" charset="0"/>
                </a:rPr>
                <a:t>الأهمية</a:t>
              </a: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48848" y="3156534"/>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966125" y="26112"/>
            <a:ext cx="11079332" cy="6858000"/>
            <a:chOff x="1074203" y="-1"/>
            <a:chExt cx="11079332"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0736303" y="1987060"/>
              <a:ext cx="14172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821331" y="3071004"/>
              <a:ext cx="1901926" cy="646331"/>
            </a:xfrm>
            <a:prstGeom prst="rect">
              <a:avLst/>
            </a:prstGeom>
            <a:noFill/>
            <a:effectLst>
              <a:glow rad="50800">
                <a:schemeClr val="accent1">
                  <a:alpha val="39000"/>
                </a:schemeClr>
              </a:glow>
            </a:effectLst>
          </p:spPr>
          <p:txBody>
            <a:bodyPr wrap="square" lIns="91440" tIns="45720" rIns="91440" bIns="4572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3600" b="0" i="0" u="none" strike="noStrike" kern="1200" cap="none" spc="0" normalizeH="0" baseline="0" noProof="0" dirty="0">
                  <a:ln w="0">
                    <a:noFill/>
                  </a:ln>
                  <a:solidFill>
                    <a:prstClr val="white"/>
                  </a:solidFill>
                  <a:effectLst>
                    <a:glow rad="63500">
                      <a:prstClr val="white">
                        <a:alpha val="40000"/>
                      </a:prstClr>
                    </a:glow>
                    <a:outerShdw blurRad="38100" dist="19050" dir="2700000" algn="tl" rotWithShape="0">
                      <a:prstClr val="black">
                        <a:alpha val="40000"/>
                      </a:prstClr>
                    </a:outerShdw>
                  </a:effectLst>
                  <a:uLnTx/>
                  <a:uFillTx/>
                  <a:latin typeface="Calibri" panose="020F0502020204030204"/>
                  <a:ea typeface="+mn-ea"/>
                  <a:cs typeface="Arial" panose="020B0604020202020204" pitchFamily="34" charset="0"/>
                </a:rPr>
                <a:t>في المملكة</a:t>
              </a: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752691" y="3106170"/>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365416" y="12417"/>
            <a:ext cx="11079332" cy="6858000"/>
            <a:chOff x="1074203" y="-1"/>
            <a:chExt cx="11079332"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0829302" y="1987060"/>
              <a:ext cx="132423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534657" y="3146254"/>
              <a:ext cx="2610034" cy="523220"/>
            </a:xfrm>
            <a:prstGeom prst="rect">
              <a:avLst/>
            </a:prstGeom>
            <a:noFill/>
            <a:effectLst>
              <a:glow rad="50800">
                <a:schemeClr val="accent1">
                  <a:alpha val="39000"/>
                </a:schemeClr>
              </a:glow>
            </a:effectLst>
          </p:spPr>
          <p:txBody>
            <a:bodyPr wrap="square" lIns="91440" tIns="45720" rIns="91440" bIns="4572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2800" b="0" i="0" u="none" strike="noStrike" kern="1200" cap="none" spc="0" normalizeH="0" baseline="0" noProof="0" dirty="0">
                  <a:ln w="0">
                    <a:noFill/>
                  </a:ln>
                  <a:solidFill>
                    <a:prstClr val="white"/>
                  </a:solidFill>
                  <a:effectLst>
                    <a:glow rad="63500">
                      <a:prstClr val="white">
                        <a:alpha val="40000"/>
                      </a:prstClr>
                    </a:glow>
                    <a:outerShdw blurRad="38100" dist="19050" dir="2700000" algn="tl" rotWithShape="0">
                      <a:prstClr val="black">
                        <a:alpha val="40000"/>
                      </a:prstClr>
                    </a:outerShdw>
                  </a:effectLst>
                  <a:uLnTx/>
                  <a:uFillTx/>
                  <a:latin typeface="Calibri" panose="020F0502020204030204"/>
                  <a:ea typeface="+mn-ea"/>
                  <a:cs typeface="Arial" panose="020B0604020202020204" pitchFamily="34" charset="0"/>
                </a:rPr>
                <a:t>الأنظمة والاتفاقيات </a:t>
              </a: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32282" y="314411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763959" y="6839"/>
            <a:ext cx="11079332" cy="6858000"/>
            <a:chOff x="1074203" y="-1"/>
            <a:chExt cx="11079332"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0767024" y="1987060"/>
              <a:ext cx="1386511"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489603" y="3057638"/>
              <a:ext cx="2610034" cy="707886"/>
            </a:xfrm>
            <a:prstGeom prst="rect">
              <a:avLst/>
            </a:prstGeom>
            <a:noFill/>
            <a:effectLst>
              <a:glow rad="50800">
                <a:schemeClr val="accent1">
                  <a:alpha val="39000"/>
                </a:schemeClr>
              </a:glow>
            </a:effectLst>
          </p:spPr>
          <p:txBody>
            <a:bodyPr wrap="square" lIns="91440" tIns="45720" rIns="91440" bIns="4572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4000" b="0" i="0" u="none" strike="noStrike" kern="1200" cap="none" spc="0" normalizeH="0" baseline="0" noProof="0" dirty="0">
                  <a:ln w="0">
                    <a:noFill/>
                  </a:ln>
                  <a:solidFill>
                    <a:prstClr val="white"/>
                  </a:solidFill>
                  <a:effectLst>
                    <a:glow rad="63500">
                      <a:prstClr val="white">
                        <a:alpha val="40000"/>
                      </a:prstClr>
                    </a:glow>
                    <a:outerShdw blurRad="38100" dist="19050" dir="2700000" algn="tl" rotWithShape="0">
                      <a:prstClr val="black">
                        <a:alpha val="40000"/>
                      </a:prstClr>
                    </a:outerShdw>
                  </a:effectLst>
                  <a:uLnTx/>
                  <a:uFillTx/>
                  <a:latin typeface="Calibri" panose="020F0502020204030204"/>
                  <a:ea typeface="+mn-ea"/>
                  <a:cs typeface="Arial" panose="020B0604020202020204" pitchFamily="34" charset="0"/>
                </a:rPr>
                <a:t>العقوبات </a:t>
              </a: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76126" y="3139119"/>
              <a:ext cx="576000" cy="576000"/>
            </a:xfrm>
            <a:prstGeom prst="rect">
              <a:avLst/>
            </a:prstGeom>
          </p:spPr>
        </p:pic>
      </p:grpSp>
      <p:sp>
        <p:nvSpPr>
          <p:cNvPr id="50" name="شكل بيضاوي 49">
            <a:extLst>
              <a:ext uri="{FF2B5EF4-FFF2-40B4-BE49-F238E27FC236}">
                <a16:creationId xmlns:a16="http://schemas.microsoft.com/office/drawing/2014/main" id="{FA4E75CE-088B-49B1-9B04-AB35E6C3AB86}"/>
              </a:ext>
            </a:extLst>
          </p:cNvPr>
          <p:cNvSpPr/>
          <p:nvPr/>
        </p:nvSpPr>
        <p:spPr>
          <a:xfrm>
            <a:off x="6898171" y="5711198"/>
            <a:ext cx="351692" cy="321548"/>
          </a:xfrm>
          <a:prstGeom prst="ellipse">
            <a:avLst/>
          </a:prstGeom>
          <a:solidFill>
            <a:srgbClr val="FF6968"/>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51" name="شكل بيضاوي 50">
            <a:extLst>
              <a:ext uri="{FF2B5EF4-FFF2-40B4-BE49-F238E27FC236}">
                <a16:creationId xmlns:a16="http://schemas.microsoft.com/office/drawing/2014/main" id="{ABB3B2EE-F4C5-4352-966E-B57B63775F44}"/>
              </a:ext>
            </a:extLst>
          </p:cNvPr>
          <p:cNvSpPr/>
          <p:nvPr/>
        </p:nvSpPr>
        <p:spPr>
          <a:xfrm>
            <a:off x="1360635" y="5718830"/>
            <a:ext cx="351692" cy="321548"/>
          </a:xfrm>
          <a:prstGeom prst="ellipse">
            <a:avLst/>
          </a:prstGeom>
          <a:solidFill>
            <a:srgbClr val="B7BAC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52" name="شكل بيضاوي 51">
            <a:extLst>
              <a:ext uri="{FF2B5EF4-FFF2-40B4-BE49-F238E27FC236}">
                <a16:creationId xmlns:a16="http://schemas.microsoft.com/office/drawing/2014/main" id="{215647E9-C904-40AA-BDDB-6848640004C7}"/>
              </a:ext>
            </a:extLst>
          </p:cNvPr>
          <p:cNvSpPr/>
          <p:nvPr/>
        </p:nvSpPr>
        <p:spPr>
          <a:xfrm>
            <a:off x="2035216" y="5711198"/>
            <a:ext cx="351692" cy="321548"/>
          </a:xfrm>
          <a:prstGeom prst="ellipse">
            <a:avLst/>
          </a:prstGeom>
          <a:solidFill>
            <a:srgbClr val="FFABAB"/>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53" name="شكل بيضاوي 52">
            <a:extLst>
              <a:ext uri="{FF2B5EF4-FFF2-40B4-BE49-F238E27FC236}">
                <a16:creationId xmlns:a16="http://schemas.microsoft.com/office/drawing/2014/main" id="{4B27C0F9-2D13-4777-817B-AE8E492C52E4}"/>
              </a:ext>
            </a:extLst>
          </p:cNvPr>
          <p:cNvSpPr/>
          <p:nvPr/>
        </p:nvSpPr>
        <p:spPr>
          <a:xfrm>
            <a:off x="2730349" y="5713150"/>
            <a:ext cx="351692" cy="321548"/>
          </a:xfrm>
          <a:prstGeom prst="ellipse">
            <a:avLst/>
          </a:prstGeom>
          <a:solidFill>
            <a:srgbClr val="F3E4CB"/>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54" name="شكل بيضاوي 53">
            <a:extLst>
              <a:ext uri="{FF2B5EF4-FFF2-40B4-BE49-F238E27FC236}">
                <a16:creationId xmlns:a16="http://schemas.microsoft.com/office/drawing/2014/main" id="{68758717-C0C7-4D58-88CA-24BA163D7011}"/>
              </a:ext>
            </a:extLst>
          </p:cNvPr>
          <p:cNvSpPr/>
          <p:nvPr/>
        </p:nvSpPr>
        <p:spPr>
          <a:xfrm>
            <a:off x="3425080" y="5714883"/>
            <a:ext cx="351692" cy="321548"/>
          </a:xfrm>
          <a:prstGeom prst="ellipse">
            <a:avLst/>
          </a:prstGeom>
          <a:solidFill>
            <a:srgbClr val="0091AA"/>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55" name="شكل بيضاوي 54">
            <a:extLst>
              <a:ext uri="{FF2B5EF4-FFF2-40B4-BE49-F238E27FC236}">
                <a16:creationId xmlns:a16="http://schemas.microsoft.com/office/drawing/2014/main" id="{CC066A08-4594-4A1B-8B4D-BCEF82478DF6}"/>
              </a:ext>
            </a:extLst>
          </p:cNvPr>
          <p:cNvSpPr/>
          <p:nvPr/>
        </p:nvSpPr>
        <p:spPr>
          <a:xfrm>
            <a:off x="4123509" y="5702824"/>
            <a:ext cx="351692" cy="321548"/>
          </a:xfrm>
          <a:prstGeom prst="ellipse">
            <a:avLst/>
          </a:prstGeom>
          <a:solidFill>
            <a:srgbClr val="8EC24B"/>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56" name="شكل بيضاوي 55">
            <a:extLst>
              <a:ext uri="{FF2B5EF4-FFF2-40B4-BE49-F238E27FC236}">
                <a16:creationId xmlns:a16="http://schemas.microsoft.com/office/drawing/2014/main" id="{18DF5056-A6F5-4D57-834E-AEF8C63FDE59}"/>
              </a:ext>
            </a:extLst>
          </p:cNvPr>
          <p:cNvSpPr/>
          <p:nvPr/>
        </p:nvSpPr>
        <p:spPr>
          <a:xfrm>
            <a:off x="4824335" y="5711198"/>
            <a:ext cx="351692" cy="321548"/>
          </a:xfrm>
          <a:prstGeom prst="ellipse">
            <a:avLst/>
          </a:prstGeom>
          <a:solidFill>
            <a:srgbClr val="5B7072"/>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57" name="شكل بيضاوي 56">
            <a:extLst>
              <a:ext uri="{FF2B5EF4-FFF2-40B4-BE49-F238E27FC236}">
                <a16:creationId xmlns:a16="http://schemas.microsoft.com/office/drawing/2014/main" id="{59EB6662-B175-4A96-8006-8BF214E2F7D2}"/>
              </a:ext>
            </a:extLst>
          </p:cNvPr>
          <p:cNvSpPr/>
          <p:nvPr/>
        </p:nvSpPr>
        <p:spPr>
          <a:xfrm>
            <a:off x="5525161" y="5711198"/>
            <a:ext cx="351692" cy="321548"/>
          </a:xfrm>
          <a:prstGeom prst="ellipse">
            <a:avLst/>
          </a:prstGeom>
          <a:solidFill>
            <a:srgbClr val="FFC32A"/>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58" name="شكل بيضاوي 57">
            <a:extLst>
              <a:ext uri="{FF2B5EF4-FFF2-40B4-BE49-F238E27FC236}">
                <a16:creationId xmlns:a16="http://schemas.microsoft.com/office/drawing/2014/main" id="{F6854ECB-2CB5-40F2-B3E9-1669F464277F}"/>
              </a:ext>
            </a:extLst>
          </p:cNvPr>
          <p:cNvSpPr/>
          <p:nvPr/>
        </p:nvSpPr>
        <p:spPr>
          <a:xfrm>
            <a:off x="6223590" y="5711198"/>
            <a:ext cx="351692" cy="321548"/>
          </a:xfrm>
          <a:prstGeom prst="ellipse">
            <a:avLst/>
          </a:prstGeom>
          <a:solidFill>
            <a:srgbClr val="49BEC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47" name="مستطيل 46">
            <a:extLst>
              <a:ext uri="{FF2B5EF4-FFF2-40B4-BE49-F238E27FC236}">
                <a16:creationId xmlns:a16="http://schemas.microsoft.com/office/drawing/2014/main" id="{8558EC3A-0919-41D7-9DEA-C29B301E9EB7}"/>
              </a:ext>
            </a:extLst>
          </p:cNvPr>
          <p:cNvSpPr/>
          <p:nvPr/>
        </p:nvSpPr>
        <p:spPr>
          <a:xfrm>
            <a:off x="-29084" y="538683"/>
            <a:ext cx="8418767" cy="1200329"/>
          </a:xfrm>
          <a:prstGeom prst="rect">
            <a:avLst/>
          </a:prstGeom>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أكدت الهيئة السعودية للمليكة الفكرية أن المادة الثانية والعشرين من نظام حماية حقوق المؤلف نصت على عقوبات يمكن إيقاعها على كل من يخالف أحكام النظام ويقوم بالتعدي على المصنفات المحمية.</a:t>
            </a:r>
            <a:endParaRPr kumimoji="0" lang="ar-SA" sz="24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p:txBody>
      </p:sp>
      <p:grpSp>
        <p:nvGrpSpPr>
          <p:cNvPr id="95" name="مجموعة 94">
            <a:extLst>
              <a:ext uri="{FF2B5EF4-FFF2-40B4-BE49-F238E27FC236}">
                <a16:creationId xmlns:a16="http://schemas.microsoft.com/office/drawing/2014/main" id="{7B759532-4F36-4BD9-A0B5-3D0017DD8EE9}"/>
              </a:ext>
            </a:extLst>
          </p:cNvPr>
          <p:cNvGrpSpPr/>
          <p:nvPr/>
        </p:nvGrpSpPr>
        <p:grpSpPr>
          <a:xfrm>
            <a:off x="209768" y="2403779"/>
            <a:ext cx="7540728" cy="2050441"/>
            <a:chOff x="792109" y="2503856"/>
            <a:chExt cx="6536938" cy="1575303"/>
          </a:xfrm>
        </p:grpSpPr>
        <p:pic>
          <p:nvPicPr>
            <p:cNvPr id="59" name="رسم 58" descr="ميزان العدالة">
              <a:extLst>
                <a:ext uri="{FF2B5EF4-FFF2-40B4-BE49-F238E27FC236}">
                  <a16:creationId xmlns:a16="http://schemas.microsoft.com/office/drawing/2014/main" id="{99C39B5E-F1DE-49EE-81C9-8CCD918C4B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03134" y="2503856"/>
              <a:ext cx="1152248" cy="1152248"/>
            </a:xfrm>
            <a:prstGeom prst="rect">
              <a:avLst/>
            </a:prstGeom>
          </p:spPr>
        </p:pic>
        <p:sp>
          <p:nvSpPr>
            <p:cNvPr id="60" name="مربع نص 59">
              <a:extLst>
                <a:ext uri="{FF2B5EF4-FFF2-40B4-BE49-F238E27FC236}">
                  <a16:creationId xmlns:a16="http://schemas.microsoft.com/office/drawing/2014/main" id="{AE23E9CC-7A83-41AB-80E9-522458B81F2E}"/>
                </a:ext>
              </a:extLst>
            </p:cNvPr>
            <p:cNvSpPr txBox="1"/>
            <p:nvPr/>
          </p:nvSpPr>
          <p:spPr>
            <a:xfrm>
              <a:off x="6055096" y="3572450"/>
              <a:ext cx="1273951" cy="369332"/>
            </a:xfrm>
            <a:prstGeom prst="rect">
              <a:avLst/>
            </a:prstGeom>
            <a:solidFill>
              <a:schemeClr val="bg1">
                <a:lumMod val="95000"/>
              </a:schemeClr>
            </a:solidFill>
          </p:spPr>
          <p:txBody>
            <a:bodyPr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عقوبات التعدي </a:t>
              </a:r>
            </a:p>
          </p:txBody>
        </p:sp>
        <p:sp>
          <p:nvSpPr>
            <p:cNvPr id="63" name="مربع نص 62">
              <a:extLst>
                <a:ext uri="{FF2B5EF4-FFF2-40B4-BE49-F238E27FC236}">
                  <a16:creationId xmlns:a16="http://schemas.microsoft.com/office/drawing/2014/main" id="{83C276CA-48E2-4EF7-B445-455DE3014836}"/>
                </a:ext>
              </a:extLst>
            </p:cNvPr>
            <p:cNvSpPr txBox="1"/>
            <p:nvPr/>
          </p:nvSpPr>
          <p:spPr>
            <a:xfrm>
              <a:off x="4704843" y="3076049"/>
              <a:ext cx="1245496" cy="923330"/>
            </a:xfrm>
            <a:prstGeom prst="rect">
              <a:avLst/>
            </a:prstGeom>
            <a:noFill/>
          </p:spPr>
          <p:txBody>
            <a:bodyPr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غرامة مالية تصل إلى 250 ألف ريال </a:t>
              </a:r>
            </a:p>
          </p:txBody>
        </p:sp>
        <p:sp>
          <p:nvSpPr>
            <p:cNvPr id="64" name="مربع نص 63">
              <a:extLst>
                <a:ext uri="{FF2B5EF4-FFF2-40B4-BE49-F238E27FC236}">
                  <a16:creationId xmlns:a16="http://schemas.microsoft.com/office/drawing/2014/main" id="{273B221B-41EC-4E3B-8975-11A735F074A1}"/>
                </a:ext>
              </a:extLst>
            </p:cNvPr>
            <p:cNvSpPr txBox="1"/>
            <p:nvPr/>
          </p:nvSpPr>
          <p:spPr>
            <a:xfrm>
              <a:off x="3468441" y="3076049"/>
              <a:ext cx="1192363" cy="923330"/>
            </a:xfrm>
            <a:prstGeom prst="rect">
              <a:avLst/>
            </a:prstGeom>
            <a:noFill/>
          </p:spPr>
          <p:txBody>
            <a:bodyPr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إغلاق المنشأة أو شطب الترخيص </a:t>
              </a:r>
            </a:p>
          </p:txBody>
        </p:sp>
        <p:sp>
          <p:nvSpPr>
            <p:cNvPr id="65" name="مربع نص 64">
              <a:extLst>
                <a:ext uri="{FF2B5EF4-FFF2-40B4-BE49-F238E27FC236}">
                  <a16:creationId xmlns:a16="http://schemas.microsoft.com/office/drawing/2014/main" id="{57F36914-3FE2-4A2E-8A6B-4DD182BC9BCF}"/>
                </a:ext>
              </a:extLst>
            </p:cNvPr>
            <p:cNvSpPr txBox="1"/>
            <p:nvPr/>
          </p:nvSpPr>
          <p:spPr>
            <a:xfrm>
              <a:off x="2167364" y="3091170"/>
              <a:ext cx="1153851" cy="923330"/>
            </a:xfrm>
            <a:prstGeom prst="rect">
              <a:avLst/>
            </a:prstGeom>
            <a:noFill/>
          </p:spPr>
          <p:txBody>
            <a:bodyPr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سجن مدة لا تزيد عن 6 أشهر </a:t>
              </a:r>
            </a:p>
          </p:txBody>
        </p:sp>
        <p:sp>
          <p:nvSpPr>
            <p:cNvPr id="66" name="مربع نص 65">
              <a:extLst>
                <a:ext uri="{FF2B5EF4-FFF2-40B4-BE49-F238E27FC236}">
                  <a16:creationId xmlns:a16="http://schemas.microsoft.com/office/drawing/2014/main" id="{AF882BC4-3F96-432F-AB4F-FABB8E909D86}"/>
                </a:ext>
              </a:extLst>
            </p:cNvPr>
            <p:cNvSpPr txBox="1"/>
            <p:nvPr/>
          </p:nvSpPr>
          <p:spPr>
            <a:xfrm>
              <a:off x="792109" y="3155829"/>
              <a:ext cx="1284914" cy="923330"/>
            </a:xfrm>
            <a:prstGeom prst="rect">
              <a:avLst/>
            </a:prstGeom>
            <a:noFill/>
          </p:spPr>
          <p:txBody>
            <a:bodyPr wrap="square" rtlCol="1">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مضاعفة العقوبة في حال تكرار التعدي </a:t>
              </a:r>
            </a:p>
          </p:txBody>
        </p:sp>
        <p:grpSp>
          <p:nvGrpSpPr>
            <p:cNvPr id="94" name="مجموعة 93">
              <a:extLst>
                <a:ext uri="{FF2B5EF4-FFF2-40B4-BE49-F238E27FC236}">
                  <a16:creationId xmlns:a16="http://schemas.microsoft.com/office/drawing/2014/main" id="{7031018F-B98E-4938-96B2-5614FDD82E19}"/>
                </a:ext>
              </a:extLst>
            </p:cNvPr>
            <p:cNvGrpSpPr/>
            <p:nvPr/>
          </p:nvGrpSpPr>
          <p:grpSpPr>
            <a:xfrm>
              <a:off x="1106659" y="2728978"/>
              <a:ext cx="5183998" cy="157372"/>
              <a:chOff x="1458076" y="2743740"/>
              <a:chExt cx="5183998" cy="157372"/>
            </a:xfrm>
          </p:grpSpPr>
          <p:grpSp>
            <p:nvGrpSpPr>
              <p:cNvPr id="72" name="مجموعة 71">
                <a:extLst>
                  <a:ext uri="{FF2B5EF4-FFF2-40B4-BE49-F238E27FC236}">
                    <a16:creationId xmlns:a16="http://schemas.microsoft.com/office/drawing/2014/main" id="{A2662B5E-D387-49E7-925F-15A1F3859A40}"/>
                  </a:ext>
                </a:extLst>
              </p:cNvPr>
              <p:cNvGrpSpPr/>
              <p:nvPr/>
            </p:nvGrpSpPr>
            <p:grpSpPr>
              <a:xfrm>
                <a:off x="5350458" y="2756592"/>
                <a:ext cx="1291616" cy="127847"/>
                <a:chOff x="5350458" y="2756592"/>
                <a:chExt cx="1291616" cy="127847"/>
              </a:xfrm>
            </p:grpSpPr>
            <p:cxnSp>
              <p:nvCxnSpPr>
                <p:cNvPr id="62" name="رابط مستقيم 61">
                  <a:extLst>
                    <a:ext uri="{FF2B5EF4-FFF2-40B4-BE49-F238E27FC236}">
                      <a16:creationId xmlns:a16="http://schemas.microsoft.com/office/drawing/2014/main" id="{42A17457-A1A5-4766-B3C3-844430A8EA9B}"/>
                    </a:ext>
                  </a:extLst>
                </p:cNvPr>
                <p:cNvCxnSpPr/>
                <p:nvPr/>
              </p:nvCxnSpPr>
              <p:spPr>
                <a:xfrm flipH="1">
                  <a:off x="5981178" y="2816710"/>
                  <a:ext cx="660896" cy="0"/>
                </a:xfrm>
                <a:prstGeom prst="line">
                  <a:avLst/>
                </a:prstGeom>
              </p:spPr>
              <p:style>
                <a:lnRef idx="1">
                  <a:schemeClr val="dk1"/>
                </a:lnRef>
                <a:fillRef idx="0">
                  <a:schemeClr val="dk1"/>
                </a:fillRef>
                <a:effectRef idx="0">
                  <a:schemeClr val="dk1"/>
                </a:effectRef>
                <a:fontRef idx="minor">
                  <a:schemeClr val="tx1"/>
                </a:fontRef>
              </p:style>
            </p:cxnSp>
            <p:grpSp>
              <p:nvGrpSpPr>
                <p:cNvPr id="71" name="مجموعة 70">
                  <a:extLst>
                    <a:ext uri="{FF2B5EF4-FFF2-40B4-BE49-F238E27FC236}">
                      <a16:creationId xmlns:a16="http://schemas.microsoft.com/office/drawing/2014/main" id="{CE14C5E6-AA61-40B1-9B72-1E9251F839D5}"/>
                    </a:ext>
                  </a:extLst>
                </p:cNvPr>
                <p:cNvGrpSpPr/>
                <p:nvPr/>
              </p:nvGrpSpPr>
              <p:grpSpPr>
                <a:xfrm>
                  <a:off x="5350458" y="2756592"/>
                  <a:ext cx="663060" cy="127847"/>
                  <a:chOff x="5350458" y="2756592"/>
                  <a:chExt cx="663060" cy="127847"/>
                </a:xfrm>
              </p:grpSpPr>
              <p:sp>
                <p:nvSpPr>
                  <p:cNvPr id="67" name="شكل بيضاوي 66">
                    <a:extLst>
                      <a:ext uri="{FF2B5EF4-FFF2-40B4-BE49-F238E27FC236}">
                        <a16:creationId xmlns:a16="http://schemas.microsoft.com/office/drawing/2014/main" id="{C72FBB0D-BB35-49CC-A699-9C7884C63B1B}"/>
                      </a:ext>
                    </a:extLst>
                  </p:cNvPr>
                  <p:cNvSpPr/>
                  <p:nvPr/>
                </p:nvSpPr>
                <p:spPr>
                  <a:xfrm>
                    <a:off x="5837672" y="2758544"/>
                    <a:ext cx="175846" cy="121547"/>
                  </a:xfrm>
                  <a:prstGeom prst="ellipse">
                    <a:avLst/>
                  </a:prstGeom>
                  <a:solidFill>
                    <a:srgbClr val="FF4F8A"/>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68" name="شكل بيضاوي 67">
                    <a:extLst>
                      <a:ext uri="{FF2B5EF4-FFF2-40B4-BE49-F238E27FC236}">
                        <a16:creationId xmlns:a16="http://schemas.microsoft.com/office/drawing/2014/main" id="{3366CC69-B3C6-4350-9463-B9142781E6F5}"/>
                      </a:ext>
                    </a:extLst>
                  </p:cNvPr>
                  <p:cNvSpPr/>
                  <p:nvPr/>
                </p:nvSpPr>
                <p:spPr>
                  <a:xfrm>
                    <a:off x="5678258" y="2762892"/>
                    <a:ext cx="175846" cy="121547"/>
                  </a:xfrm>
                  <a:prstGeom prst="ellipse">
                    <a:avLst/>
                  </a:prstGeom>
                  <a:solidFill>
                    <a:srgbClr val="B7BAC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69" name="شكل بيضاوي 68">
                    <a:extLst>
                      <a:ext uri="{FF2B5EF4-FFF2-40B4-BE49-F238E27FC236}">
                        <a16:creationId xmlns:a16="http://schemas.microsoft.com/office/drawing/2014/main" id="{1F819941-4350-4B25-81CF-635019AF8654}"/>
                      </a:ext>
                    </a:extLst>
                  </p:cNvPr>
                  <p:cNvSpPr/>
                  <p:nvPr/>
                </p:nvSpPr>
                <p:spPr>
                  <a:xfrm>
                    <a:off x="5518582" y="2762252"/>
                    <a:ext cx="175846" cy="121547"/>
                  </a:xfrm>
                  <a:prstGeom prst="ellipse">
                    <a:avLst/>
                  </a:prstGeom>
                  <a:solidFill>
                    <a:srgbClr val="B7BAC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70" name="شكل بيضاوي 69">
                    <a:extLst>
                      <a:ext uri="{FF2B5EF4-FFF2-40B4-BE49-F238E27FC236}">
                        <a16:creationId xmlns:a16="http://schemas.microsoft.com/office/drawing/2014/main" id="{33C388FC-C1EA-4F68-BB59-884ED2861266}"/>
                      </a:ext>
                    </a:extLst>
                  </p:cNvPr>
                  <p:cNvSpPr/>
                  <p:nvPr/>
                </p:nvSpPr>
                <p:spPr>
                  <a:xfrm>
                    <a:off x="5350458" y="2756592"/>
                    <a:ext cx="175846" cy="121547"/>
                  </a:xfrm>
                  <a:prstGeom prst="ellipse">
                    <a:avLst/>
                  </a:prstGeom>
                  <a:solidFill>
                    <a:srgbClr val="B7BAC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grpSp>
          </p:grpSp>
          <p:grpSp>
            <p:nvGrpSpPr>
              <p:cNvPr id="73" name="مجموعة 72">
                <a:extLst>
                  <a:ext uri="{FF2B5EF4-FFF2-40B4-BE49-F238E27FC236}">
                    <a16:creationId xmlns:a16="http://schemas.microsoft.com/office/drawing/2014/main" id="{3B0148EF-B210-42E6-A283-CAA2569A24A4}"/>
                  </a:ext>
                </a:extLst>
              </p:cNvPr>
              <p:cNvGrpSpPr/>
              <p:nvPr/>
            </p:nvGrpSpPr>
            <p:grpSpPr>
              <a:xfrm>
                <a:off x="4051053" y="2743740"/>
                <a:ext cx="1291616" cy="132195"/>
                <a:chOff x="5350458" y="2756592"/>
                <a:chExt cx="1291616" cy="132195"/>
              </a:xfrm>
            </p:grpSpPr>
            <p:cxnSp>
              <p:nvCxnSpPr>
                <p:cNvPr id="74" name="رابط مستقيم 73">
                  <a:extLst>
                    <a:ext uri="{FF2B5EF4-FFF2-40B4-BE49-F238E27FC236}">
                      <a16:creationId xmlns:a16="http://schemas.microsoft.com/office/drawing/2014/main" id="{7ABF5032-B71E-46F5-BD2F-BB2AFD4185CA}"/>
                    </a:ext>
                  </a:extLst>
                </p:cNvPr>
                <p:cNvCxnSpPr/>
                <p:nvPr/>
              </p:nvCxnSpPr>
              <p:spPr>
                <a:xfrm flipH="1">
                  <a:off x="5981178" y="2816710"/>
                  <a:ext cx="660896" cy="0"/>
                </a:xfrm>
                <a:prstGeom prst="line">
                  <a:avLst/>
                </a:prstGeom>
              </p:spPr>
              <p:style>
                <a:lnRef idx="1">
                  <a:schemeClr val="dk1"/>
                </a:lnRef>
                <a:fillRef idx="0">
                  <a:schemeClr val="dk1"/>
                </a:fillRef>
                <a:effectRef idx="0">
                  <a:schemeClr val="dk1"/>
                </a:effectRef>
                <a:fontRef idx="minor">
                  <a:schemeClr val="tx1"/>
                </a:fontRef>
              </p:style>
            </p:cxnSp>
            <p:grpSp>
              <p:nvGrpSpPr>
                <p:cNvPr id="75" name="مجموعة 74">
                  <a:extLst>
                    <a:ext uri="{FF2B5EF4-FFF2-40B4-BE49-F238E27FC236}">
                      <a16:creationId xmlns:a16="http://schemas.microsoft.com/office/drawing/2014/main" id="{C14FD991-08ED-4C3A-B4F6-89CD6ED37034}"/>
                    </a:ext>
                  </a:extLst>
                </p:cNvPr>
                <p:cNvGrpSpPr/>
                <p:nvPr/>
              </p:nvGrpSpPr>
              <p:grpSpPr>
                <a:xfrm>
                  <a:off x="5350458" y="2756592"/>
                  <a:ext cx="662682" cy="132195"/>
                  <a:chOff x="5350458" y="2756592"/>
                  <a:chExt cx="662682" cy="132195"/>
                </a:xfrm>
              </p:grpSpPr>
              <p:sp>
                <p:nvSpPr>
                  <p:cNvPr id="76" name="شكل بيضاوي 75">
                    <a:extLst>
                      <a:ext uri="{FF2B5EF4-FFF2-40B4-BE49-F238E27FC236}">
                        <a16:creationId xmlns:a16="http://schemas.microsoft.com/office/drawing/2014/main" id="{DF5E1350-61A4-40F2-9682-26F71A4C697D}"/>
                      </a:ext>
                    </a:extLst>
                  </p:cNvPr>
                  <p:cNvSpPr/>
                  <p:nvPr/>
                </p:nvSpPr>
                <p:spPr>
                  <a:xfrm>
                    <a:off x="5837294" y="2767240"/>
                    <a:ext cx="175846" cy="121547"/>
                  </a:xfrm>
                  <a:prstGeom prst="ellipse">
                    <a:avLst/>
                  </a:prstGeom>
                  <a:solidFill>
                    <a:srgbClr val="FFD966"/>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77" name="شكل بيضاوي 76">
                    <a:extLst>
                      <a:ext uri="{FF2B5EF4-FFF2-40B4-BE49-F238E27FC236}">
                        <a16:creationId xmlns:a16="http://schemas.microsoft.com/office/drawing/2014/main" id="{E35A8841-A6FA-4879-AC33-D2A6BEF5C4B9}"/>
                      </a:ext>
                    </a:extLst>
                  </p:cNvPr>
                  <p:cNvSpPr/>
                  <p:nvPr/>
                </p:nvSpPr>
                <p:spPr>
                  <a:xfrm>
                    <a:off x="5678258" y="2762892"/>
                    <a:ext cx="175846" cy="121547"/>
                  </a:xfrm>
                  <a:prstGeom prst="ellipse">
                    <a:avLst/>
                  </a:prstGeom>
                  <a:solidFill>
                    <a:srgbClr val="FFD966"/>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78" name="شكل بيضاوي 77">
                    <a:extLst>
                      <a:ext uri="{FF2B5EF4-FFF2-40B4-BE49-F238E27FC236}">
                        <a16:creationId xmlns:a16="http://schemas.microsoft.com/office/drawing/2014/main" id="{1FA1222D-346A-4BDC-8491-8A192B31A290}"/>
                      </a:ext>
                    </a:extLst>
                  </p:cNvPr>
                  <p:cNvSpPr/>
                  <p:nvPr/>
                </p:nvSpPr>
                <p:spPr>
                  <a:xfrm>
                    <a:off x="5518582" y="2762252"/>
                    <a:ext cx="175846" cy="121547"/>
                  </a:xfrm>
                  <a:prstGeom prst="ellipse">
                    <a:avLst/>
                  </a:prstGeom>
                  <a:solidFill>
                    <a:srgbClr val="B7BAC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79" name="شكل بيضاوي 78">
                    <a:extLst>
                      <a:ext uri="{FF2B5EF4-FFF2-40B4-BE49-F238E27FC236}">
                        <a16:creationId xmlns:a16="http://schemas.microsoft.com/office/drawing/2014/main" id="{DA689E5A-BD94-4655-8C9A-7588C2F7F727}"/>
                      </a:ext>
                    </a:extLst>
                  </p:cNvPr>
                  <p:cNvSpPr/>
                  <p:nvPr/>
                </p:nvSpPr>
                <p:spPr>
                  <a:xfrm>
                    <a:off x="5350458" y="2756592"/>
                    <a:ext cx="175846" cy="121547"/>
                  </a:xfrm>
                  <a:prstGeom prst="ellipse">
                    <a:avLst/>
                  </a:prstGeom>
                  <a:solidFill>
                    <a:srgbClr val="B7BAC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grpSp>
          </p:grpSp>
          <p:grpSp>
            <p:nvGrpSpPr>
              <p:cNvPr id="80" name="مجموعة 79">
                <a:extLst>
                  <a:ext uri="{FF2B5EF4-FFF2-40B4-BE49-F238E27FC236}">
                    <a16:creationId xmlns:a16="http://schemas.microsoft.com/office/drawing/2014/main" id="{3430F78B-8DCC-4B72-BFAD-8A4CDCA7DB51}"/>
                  </a:ext>
                </a:extLst>
              </p:cNvPr>
              <p:cNvGrpSpPr/>
              <p:nvPr/>
            </p:nvGrpSpPr>
            <p:grpSpPr>
              <a:xfrm>
                <a:off x="2765486" y="2762617"/>
                <a:ext cx="1291616" cy="132195"/>
                <a:chOff x="5350458" y="2756592"/>
                <a:chExt cx="1291616" cy="132195"/>
              </a:xfrm>
            </p:grpSpPr>
            <p:cxnSp>
              <p:nvCxnSpPr>
                <p:cNvPr id="81" name="رابط مستقيم 80">
                  <a:extLst>
                    <a:ext uri="{FF2B5EF4-FFF2-40B4-BE49-F238E27FC236}">
                      <a16:creationId xmlns:a16="http://schemas.microsoft.com/office/drawing/2014/main" id="{36966C78-F339-4A4C-8016-E875C743ED50}"/>
                    </a:ext>
                  </a:extLst>
                </p:cNvPr>
                <p:cNvCxnSpPr/>
                <p:nvPr/>
              </p:nvCxnSpPr>
              <p:spPr>
                <a:xfrm flipH="1">
                  <a:off x="5981178" y="2816710"/>
                  <a:ext cx="660896" cy="0"/>
                </a:xfrm>
                <a:prstGeom prst="line">
                  <a:avLst/>
                </a:prstGeom>
              </p:spPr>
              <p:style>
                <a:lnRef idx="1">
                  <a:schemeClr val="dk1"/>
                </a:lnRef>
                <a:fillRef idx="0">
                  <a:schemeClr val="dk1"/>
                </a:fillRef>
                <a:effectRef idx="0">
                  <a:schemeClr val="dk1"/>
                </a:effectRef>
                <a:fontRef idx="minor">
                  <a:schemeClr val="tx1"/>
                </a:fontRef>
              </p:style>
            </p:cxnSp>
            <p:grpSp>
              <p:nvGrpSpPr>
                <p:cNvPr id="82" name="مجموعة 81">
                  <a:extLst>
                    <a:ext uri="{FF2B5EF4-FFF2-40B4-BE49-F238E27FC236}">
                      <a16:creationId xmlns:a16="http://schemas.microsoft.com/office/drawing/2014/main" id="{CED1CEFF-CD51-4460-8C39-EFDDBDE52A63}"/>
                    </a:ext>
                  </a:extLst>
                </p:cNvPr>
                <p:cNvGrpSpPr/>
                <p:nvPr/>
              </p:nvGrpSpPr>
              <p:grpSpPr>
                <a:xfrm>
                  <a:off x="5350458" y="2756592"/>
                  <a:ext cx="662682" cy="132195"/>
                  <a:chOff x="5350458" y="2756592"/>
                  <a:chExt cx="662682" cy="132195"/>
                </a:xfrm>
              </p:grpSpPr>
              <p:sp>
                <p:nvSpPr>
                  <p:cNvPr id="83" name="شكل بيضاوي 82">
                    <a:extLst>
                      <a:ext uri="{FF2B5EF4-FFF2-40B4-BE49-F238E27FC236}">
                        <a16:creationId xmlns:a16="http://schemas.microsoft.com/office/drawing/2014/main" id="{07FF0507-8C7A-4CA4-9B8C-ADBEB3026241}"/>
                      </a:ext>
                    </a:extLst>
                  </p:cNvPr>
                  <p:cNvSpPr/>
                  <p:nvPr/>
                </p:nvSpPr>
                <p:spPr>
                  <a:xfrm>
                    <a:off x="5837294" y="2767240"/>
                    <a:ext cx="175846" cy="121547"/>
                  </a:xfrm>
                  <a:prstGeom prst="ellipse">
                    <a:avLst/>
                  </a:prstGeom>
                  <a:solidFill>
                    <a:srgbClr val="5CD9D6"/>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84" name="شكل بيضاوي 83">
                    <a:extLst>
                      <a:ext uri="{FF2B5EF4-FFF2-40B4-BE49-F238E27FC236}">
                        <a16:creationId xmlns:a16="http://schemas.microsoft.com/office/drawing/2014/main" id="{CA58D2F9-9B69-4523-9702-22AB413FBD2F}"/>
                      </a:ext>
                    </a:extLst>
                  </p:cNvPr>
                  <p:cNvSpPr/>
                  <p:nvPr/>
                </p:nvSpPr>
                <p:spPr>
                  <a:xfrm>
                    <a:off x="5678258" y="2762892"/>
                    <a:ext cx="175846" cy="121547"/>
                  </a:xfrm>
                  <a:prstGeom prst="ellipse">
                    <a:avLst/>
                  </a:prstGeom>
                  <a:solidFill>
                    <a:srgbClr val="5CD9D6"/>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85" name="شكل بيضاوي 84">
                    <a:extLst>
                      <a:ext uri="{FF2B5EF4-FFF2-40B4-BE49-F238E27FC236}">
                        <a16:creationId xmlns:a16="http://schemas.microsoft.com/office/drawing/2014/main" id="{2CBD0804-4280-435C-99D6-FE7C5DDA5825}"/>
                      </a:ext>
                    </a:extLst>
                  </p:cNvPr>
                  <p:cNvSpPr/>
                  <p:nvPr/>
                </p:nvSpPr>
                <p:spPr>
                  <a:xfrm>
                    <a:off x="5518582" y="2762252"/>
                    <a:ext cx="175846" cy="121547"/>
                  </a:xfrm>
                  <a:prstGeom prst="ellipse">
                    <a:avLst/>
                  </a:prstGeom>
                  <a:solidFill>
                    <a:srgbClr val="5CD9D6"/>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86" name="شكل بيضاوي 85">
                    <a:extLst>
                      <a:ext uri="{FF2B5EF4-FFF2-40B4-BE49-F238E27FC236}">
                        <a16:creationId xmlns:a16="http://schemas.microsoft.com/office/drawing/2014/main" id="{FFC48F82-EB8B-447B-B478-A9AFDFD586D0}"/>
                      </a:ext>
                    </a:extLst>
                  </p:cNvPr>
                  <p:cNvSpPr/>
                  <p:nvPr/>
                </p:nvSpPr>
                <p:spPr>
                  <a:xfrm>
                    <a:off x="5350458" y="2756592"/>
                    <a:ext cx="175846" cy="121547"/>
                  </a:xfrm>
                  <a:prstGeom prst="ellipse">
                    <a:avLst/>
                  </a:prstGeom>
                  <a:solidFill>
                    <a:srgbClr val="B7BAC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grpSp>
          </p:grpSp>
          <p:grpSp>
            <p:nvGrpSpPr>
              <p:cNvPr id="87" name="مجموعة 86">
                <a:extLst>
                  <a:ext uri="{FF2B5EF4-FFF2-40B4-BE49-F238E27FC236}">
                    <a16:creationId xmlns:a16="http://schemas.microsoft.com/office/drawing/2014/main" id="{D20C3555-0840-41BA-8063-6414856D849A}"/>
                  </a:ext>
                </a:extLst>
              </p:cNvPr>
              <p:cNvGrpSpPr/>
              <p:nvPr/>
            </p:nvGrpSpPr>
            <p:grpSpPr>
              <a:xfrm>
                <a:off x="1458076" y="2768917"/>
                <a:ext cx="1291616" cy="132195"/>
                <a:chOff x="5350458" y="2756592"/>
                <a:chExt cx="1291616" cy="132195"/>
              </a:xfrm>
            </p:grpSpPr>
            <p:cxnSp>
              <p:nvCxnSpPr>
                <p:cNvPr id="88" name="رابط مستقيم 87">
                  <a:extLst>
                    <a:ext uri="{FF2B5EF4-FFF2-40B4-BE49-F238E27FC236}">
                      <a16:creationId xmlns:a16="http://schemas.microsoft.com/office/drawing/2014/main" id="{14610734-AAAA-464B-A2C5-DD37B19ADCBA}"/>
                    </a:ext>
                  </a:extLst>
                </p:cNvPr>
                <p:cNvCxnSpPr/>
                <p:nvPr/>
              </p:nvCxnSpPr>
              <p:spPr>
                <a:xfrm flipH="1">
                  <a:off x="5981178" y="2816710"/>
                  <a:ext cx="660896" cy="0"/>
                </a:xfrm>
                <a:prstGeom prst="line">
                  <a:avLst/>
                </a:prstGeom>
              </p:spPr>
              <p:style>
                <a:lnRef idx="1">
                  <a:schemeClr val="dk1"/>
                </a:lnRef>
                <a:fillRef idx="0">
                  <a:schemeClr val="dk1"/>
                </a:fillRef>
                <a:effectRef idx="0">
                  <a:schemeClr val="dk1"/>
                </a:effectRef>
                <a:fontRef idx="minor">
                  <a:schemeClr val="tx1"/>
                </a:fontRef>
              </p:style>
            </p:cxnSp>
            <p:grpSp>
              <p:nvGrpSpPr>
                <p:cNvPr id="89" name="مجموعة 88">
                  <a:extLst>
                    <a:ext uri="{FF2B5EF4-FFF2-40B4-BE49-F238E27FC236}">
                      <a16:creationId xmlns:a16="http://schemas.microsoft.com/office/drawing/2014/main" id="{6E67440F-D0FF-4B20-8797-1116116A66AC}"/>
                    </a:ext>
                  </a:extLst>
                </p:cNvPr>
                <p:cNvGrpSpPr/>
                <p:nvPr/>
              </p:nvGrpSpPr>
              <p:grpSpPr>
                <a:xfrm>
                  <a:off x="5350458" y="2756592"/>
                  <a:ext cx="662682" cy="132195"/>
                  <a:chOff x="5350458" y="2756592"/>
                  <a:chExt cx="662682" cy="132195"/>
                </a:xfrm>
              </p:grpSpPr>
              <p:sp>
                <p:nvSpPr>
                  <p:cNvPr id="90" name="شكل بيضاوي 89">
                    <a:extLst>
                      <a:ext uri="{FF2B5EF4-FFF2-40B4-BE49-F238E27FC236}">
                        <a16:creationId xmlns:a16="http://schemas.microsoft.com/office/drawing/2014/main" id="{5DACBDA4-2073-4398-B013-DC944869C7F6}"/>
                      </a:ext>
                    </a:extLst>
                  </p:cNvPr>
                  <p:cNvSpPr/>
                  <p:nvPr/>
                </p:nvSpPr>
                <p:spPr>
                  <a:xfrm>
                    <a:off x="5837294" y="2767240"/>
                    <a:ext cx="175846" cy="121547"/>
                  </a:xfrm>
                  <a:prstGeom prst="ellipse">
                    <a:avLst/>
                  </a:prstGeom>
                  <a:solidFill>
                    <a:srgbClr val="6A7C80"/>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91" name="شكل بيضاوي 90">
                    <a:extLst>
                      <a:ext uri="{FF2B5EF4-FFF2-40B4-BE49-F238E27FC236}">
                        <a16:creationId xmlns:a16="http://schemas.microsoft.com/office/drawing/2014/main" id="{88DCB1E5-2B32-481E-8650-39EA43D715FC}"/>
                      </a:ext>
                    </a:extLst>
                  </p:cNvPr>
                  <p:cNvSpPr/>
                  <p:nvPr/>
                </p:nvSpPr>
                <p:spPr>
                  <a:xfrm>
                    <a:off x="5678258" y="2762892"/>
                    <a:ext cx="175846" cy="121547"/>
                  </a:xfrm>
                  <a:prstGeom prst="ellipse">
                    <a:avLst/>
                  </a:prstGeom>
                  <a:solidFill>
                    <a:srgbClr val="6A7C80"/>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92" name="شكل بيضاوي 91">
                    <a:extLst>
                      <a:ext uri="{FF2B5EF4-FFF2-40B4-BE49-F238E27FC236}">
                        <a16:creationId xmlns:a16="http://schemas.microsoft.com/office/drawing/2014/main" id="{A4E07A92-D28C-430E-A5B2-DED414A6E2BB}"/>
                      </a:ext>
                    </a:extLst>
                  </p:cNvPr>
                  <p:cNvSpPr/>
                  <p:nvPr/>
                </p:nvSpPr>
                <p:spPr>
                  <a:xfrm>
                    <a:off x="5518582" y="2762252"/>
                    <a:ext cx="175846" cy="121547"/>
                  </a:xfrm>
                  <a:prstGeom prst="ellipse">
                    <a:avLst/>
                  </a:prstGeom>
                  <a:solidFill>
                    <a:srgbClr val="6A7C80"/>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93" name="شكل بيضاوي 92">
                    <a:extLst>
                      <a:ext uri="{FF2B5EF4-FFF2-40B4-BE49-F238E27FC236}">
                        <a16:creationId xmlns:a16="http://schemas.microsoft.com/office/drawing/2014/main" id="{7A74DB7B-98CE-401E-8873-E5624E583D90}"/>
                      </a:ext>
                    </a:extLst>
                  </p:cNvPr>
                  <p:cNvSpPr/>
                  <p:nvPr/>
                </p:nvSpPr>
                <p:spPr>
                  <a:xfrm>
                    <a:off x="5350458" y="2756592"/>
                    <a:ext cx="175846" cy="121547"/>
                  </a:xfrm>
                  <a:prstGeom prst="ellipse">
                    <a:avLst/>
                  </a:prstGeom>
                  <a:solidFill>
                    <a:srgbClr val="6A7C80"/>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grpSp>
          </p:grpSp>
        </p:grpSp>
      </p:grpSp>
    </p:spTree>
    <p:extLst>
      <p:ext uri="{BB962C8B-B14F-4D97-AF65-F5344CB8AC3E}">
        <p14:creationId xmlns:p14="http://schemas.microsoft.com/office/powerpoint/2010/main" val="266776133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mph" presetSubtype="0" fill="hold" grpId="0" nodeType="afterEffect">
                                  <p:stCondLst>
                                    <p:cond delay="0"/>
                                  </p:stCondLst>
                                  <p:childTnLst>
                                    <p:animEffect transition="out" filter="fade">
                                      <p:cBhvr>
                                        <p:cTn id="12" dur="500" tmFilter="0, 0; .2, .5; .8, .5; 1, 0"/>
                                        <p:tgtEl>
                                          <p:spTgt spid="51"/>
                                        </p:tgtEl>
                                      </p:cBhvr>
                                    </p:animEffect>
                                    <p:animScale>
                                      <p:cBhvr>
                                        <p:cTn id="13" dur="250" autoRev="1" fill="hold"/>
                                        <p:tgtEl>
                                          <p:spTgt spid="51"/>
                                        </p:tgtEl>
                                      </p:cBhvr>
                                      <p:by x="105000" y="105000"/>
                                    </p:animScale>
                                  </p:childTnLst>
                                </p:cTn>
                              </p:par>
                              <p:par>
                                <p:cTn id="14" presetID="26" presetClass="emph" presetSubtype="0" fill="hold" grpId="0" nodeType="withEffect">
                                  <p:stCondLst>
                                    <p:cond delay="250"/>
                                  </p:stCondLst>
                                  <p:childTnLst>
                                    <p:animEffect transition="out" filter="fade">
                                      <p:cBhvr>
                                        <p:cTn id="15" dur="500" tmFilter="0, 0; .2, .5; .8, .5; 1, 0"/>
                                        <p:tgtEl>
                                          <p:spTgt spid="52"/>
                                        </p:tgtEl>
                                      </p:cBhvr>
                                    </p:animEffect>
                                    <p:animScale>
                                      <p:cBhvr>
                                        <p:cTn id="16" dur="250" autoRev="1" fill="hold"/>
                                        <p:tgtEl>
                                          <p:spTgt spid="52"/>
                                        </p:tgtEl>
                                      </p:cBhvr>
                                      <p:by x="105000" y="105000"/>
                                    </p:animScale>
                                  </p:childTnLst>
                                </p:cTn>
                              </p:par>
                              <p:par>
                                <p:cTn id="17" presetID="26" presetClass="emph" presetSubtype="0" fill="hold" grpId="0" nodeType="withEffect">
                                  <p:stCondLst>
                                    <p:cond delay="500"/>
                                  </p:stCondLst>
                                  <p:childTnLst>
                                    <p:animEffect transition="out" filter="fade">
                                      <p:cBhvr>
                                        <p:cTn id="18" dur="500" tmFilter="0, 0; .2, .5; .8, .5; 1, 0"/>
                                        <p:tgtEl>
                                          <p:spTgt spid="53"/>
                                        </p:tgtEl>
                                      </p:cBhvr>
                                    </p:animEffect>
                                    <p:animScale>
                                      <p:cBhvr>
                                        <p:cTn id="19" dur="250" autoRev="1" fill="hold"/>
                                        <p:tgtEl>
                                          <p:spTgt spid="53"/>
                                        </p:tgtEl>
                                      </p:cBhvr>
                                      <p:by x="105000" y="105000"/>
                                    </p:animScale>
                                  </p:childTnLst>
                                </p:cTn>
                              </p:par>
                              <p:par>
                                <p:cTn id="20" presetID="26" presetClass="emph" presetSubtype="0" fill="hold" grpId="0" nodeType="withEffect">
                                  <p:stCondLst>
                                    <p:cond delay="750"/>
                                  </p:stCondLst>
                                  <p:childTnLst>
                                    <p:animEffect transition="out" filter="fade">
                                      <p:cBhvr>
                                        <p:cTn id="21" dur="500" tmFilter="0, 0; .2, .5; .8, .5; 1, 0"/>
                                        <p:tgtEl>
                                          <p:spTgt spid="54"/>
                                        </p:tgtEl>
                                      </p:cBhvr>
                                    </p:animEffect>
                                    <p:animScale>
                                      <p:cBhvr>
                                        <p:cTn id="22" dur="250" autoRev="1" fill="hold"/>
                                        <p:tgtEl>
                                          <p:spTgt spid="54"/>
                                        </p:tgtEl>
                                      </p:cBhvr>
                                      <p:by x="105000" y="105000"/>
                                    </p:animScale>
                                  </p:childTnLst>
                                </p:cTn>
                              </p:par>
                              <p:par>
                                <p:cTn id="23" presetID="26" presetClass="emph" presetSubtype="0" fill="hold" grpId="0" nodeType="withEffect">
                                  <p:stCondLst>
                                    <p:cond delay="1000"/>
                                  </p:stCondLst>
                                  <p:childTnLst>
                                    <p:animEffect transition="out" filter="fade">
                                      <p:cBhvr>
                                        <p:cTn id="24" dur="500" tmFilter="0, 0; .2, .5; .8, .5; 1, 0"/>
                                        <p:tgtEl>
                                          <p:spTgt spid="55"/>
                                        </p:tgtEl>
                                      </p:cBhvr>
                                    </p:animEffect>
                                    <p:animScale>
                                      <p:cBhvr>
                                        <p:cTn id="25" dur="250" autoRev="1" fill="hold"/>
                                        <p:tgtEl>
                                          <p:spTgt spid="55"/>
                                        </p:tgtEl>
                                      </p:cBhvr>
                                      <p:by x="105000" y="105000"/>
                                    </p:animScale>
                                  </p:childTnLst>
                                </p:cTn>
                              </p:par>
                              <p:par>
                                <p:cTn id="26" presetID="26" presetClass="emph" presetSubtype="0" fill="hold" grpId="0" nodeType="withEffect">
                                  <p:stCondLst>
                                    <p:cond delay="1250"/>
                                  </p:stCondLst>
                                  <p:childTnLst>
                                    <p:animEffect transition="out" filter="fade">
                                      <p:cBhvr>
                                        <p:cTn id="27" dur="500" tmFilter="0, 0; .2, .5; .8, .5; 1, 0"/>
                                        <p:tgtEl>
                                          <p:spTgt spid="56"/>
                                        </p:tgtEl>
                                      </p:cBhvr>
                                    </p:animEffect>
                                    <p:animScale>
                                      <p:cBhvr>
                                        <p:cTn id="28" dur="250" autoRev="1" fill="hold"/>
                                        <p:tgtEl>
                                          <p:spTgt spid="56"/>
                                        </p:tgtEl>
                                      </p:cBhvr>
                                      <p:by x="105000" y="105000"/>
                                    </p:animScale>
                                  </p:childTnLst>
                                </p:cTn>
                              </p:par>
                              <p:par>
                                <p:cTn id="29" presetID="26" presetClass="emph" presetSubtype="0" fill="hold" grpId="0" nodeType="withEffect">
                                  <p:stCondLst>
                                    <p:cond delay="1500"/>
                                  </p:stCondLst>
                                  <p:childTnLst>
                                    <p:animEffect transition="out" filter="fade">
                                      <p:cBhvr>
                                        <p:cTn id="30" dur="500" tmFilter="0, 0; .2, .5; .8, .5; 1, 0"/>
                                        <p:tgtEl>
                                          <p:spTgt spid="57"/>
                                        </p:tgtEl>
                                      </p:cBhvr>
                                    </p:animEffect>
                                    <p:animScale>
                                      <p:cBhvr>
                                        <p:cTn id="31" dur="250" autoRev="1" fill="hold"/>
                                        <p:tgtEl>
                                          <p:spTgt spid="57"/>
                                        </p:tgtEl>
                                      </p:cBhvr>
                                      <p:by x="105000" y="105000"/>
                                    </p:animScale>
                                  </p:childTnLst>
                                </p:cTn>
                              </p:par>
                              <p:par>
                                <p:cTn id="32" presetID="26" presetClass="emph" presetSubtype="0" fill="hold" grpId="0" nodeType="withEffect">
                                  <p:stCondLst>
                                    <p:cond delay="1750"/>
                                  </p:stCondLst>
                                  <p:childTnLst>
                                    <p:animEffect transition="out" filter="fade">
                                      <p:cBhvr>
                                        <p:cTn id="33" dur="500" tmFilter="0, 0; .2, .5; .8, .5; 1, 0"/>
                                        <p:tgtEl>
                                          <p:spTgt spid="58"/>
                                        </p:tgtEl>
                                      </p:cBhvr>
                                    </p:animEffect>
                                    <p:animScale>
                                      <p:cBhvr>
                                        <p:cTn id="34" dur="250" autoRev="1" fill="hold"/>
                                        <p:tgtEl>
                                          <p:spTgt spid="58"/>
                                        </p:tgtEl>
                                      </p:cBhvr>
                                      <p:by x="105000" y="105000"/>
                                    </p:animScale>
                                  </p:childTnLst>
                                </p:cTn>
                              </p:par>
                              <p:par>
                                <p:cTn id="35" presetID="26" presetClass="emph" presetSubtype="0" fill="hold" grpId="0" nodeType="withEffect">
                                  <p:stCondLst>
                                    <p:cond delay="2000"/>
                                  </p:stCondLst>
                                  <p:childTnLst>
                                    <p:animEffect transition="out" filter="fade">
                                      <p:cBhvr>
                                        <p:cTn id="36" dur="500" tmFilter="0, 0; .2, .5; .8, .5; 1, 0"/>
                                        <p:tgtEl>
                                          <p:spTgt spid="50"/>
                                        </p:tgtEl>
                                      </p:cBhvr>
                                    </p:animEffect>
                                    <p:animScale>
                                      <p:cBhvr>
                                        <p:cTn id="37" dur="250" autoRev="1" fill="hold"/>
                                        <p:tgtEl>
                                          <p:spTgt spid="50"/>
                                        </p:tgtEl>
                                      </p:cBhvr>
                                      <p:by x="105000" y="105000"/>
                                    </p:animScale>
                                  </p:childTnLst>
                                </p:cTn>
                              </p:par>
                            </p:childTnLst>
                          </p:cTn>
                        </p:par>
                        <p:par>
                          <p:cTn id="38" fill="hold">
                            <p:stCondLst>
                              <p:cond delay="3500"/>
                            </p:stCondLst>
                            <p:childTnLst>
                              <p:par>
                                <p:cTn id="39" presetID="26" presetClass="emph" presetSubtype="0" fill="hold" grpId="1" nodeType="afterEffect">
                                  <p:stCondLst>
                                    <p:cond delay="0"/>
                                  </p:stCondLst>
                                  <p:childTnLst>
                                    <p:animEffect transition="out" filter="fade">
                                      <p:cBhvr>
                                        <p:cTn id="40" dur="500" tmFilter="0, 0; .2, .5; .8, .5; 1, 0"/>
                                        <p:tgtEl>
                                          <p:spTgt spid="50"/>
                                        </p:tgtEl>
                                      </p:cBhvr>
                                    </p:animEffect>
                                    <p:animScale>
                                      <p:cBhvr>
                                        <p:cTn id="41" dur="250" autoRev="1" fill="hold"/>
                                        <p:tgtEl>
                                          <p:spTgt spid="50"/>
                                        </p:tgtEl>
                                      </p:cBhvr>
                                      <p:by x="105000" y="105000"/>
                                    </p:animScale>
                                  </p:childTnLst>
                                </p:cTn>
                              </p:par>
                            </p:childTnLst>
                          </p:cTn>
                        </p:par>
                        <p:par>
                          <p:cTn id="42" fill="hold">
                            <p:stCondLst>
                              <p:cond delay="4000"/>
                            </p:stCondLst>
                            <p:childTnLst>
                              <p:par>
                                <p:cTn id="43" presetID="26" presetClass="emph" presetSubtype="0" fill="hold" grpId="1" nodeType="afterEffect">
                                  <p:stCondLst>
                                    <p:cond delay="0"/>
                                  </p:stCondLst>
                                  <p:childTnLst>
                                    <p:animEffect transition="out" filter="fade">
                                      <p:cBhvr>
                                        <p:cTn id="44" dur="500" tmFilter="0, 0; .2, .5; .8, .5; 1, 0"/>
                                        <p:tgtEl>
                                          <p:spTgt spid="58"/>
                                        </p:tgtEl>
                                      </p:cBhvr>
                                    </p:animEffect>
                                    <p:animScale>
                                      <p:cBhvr>
                                        <p:cTn id="45" dur="250" autoRev="1" fill="hold"/>
                                        <p:tgtEl>
                                          <p:spTgt spid="58"/>
                                        </p:tgtEl>
                                      </p:cBhvr>
                                      <p:by x="105000" y="105000"/>
                                    </p:animScale>
                                  </p:childTnLst>
                                </p:cTn>
                              </p:par>
                            </p:childTnLst>
                          </p:cTn>
                        </p:par>
                        <p:par>
                          <p:cTn id="46" fill="hold">
                            <p:stCondLst>
                              <p:cond delay="4500"/>
                            </p:stCondLst>
                            <p:childTnLst>
                              <p:par>
                                <p:cTn id="47" presetID="26" presetClass="emph" presetSubtype="0" fill="hold" grpId="1" nodeType="afterEffect">
                                  <p:stCondLst>
                                    <p:cond delay="0"/>
                                  </p:stCondLst>
                                  <p:childTnLst>
                                    <p:animEffect transition="out" filter="fade">
                                      <p:cBhvr>
                                        <p:cTn id="48" dur="500" tmFilter="0, 0; .2, .5; .8, .5; 1, 0"/>
                                        <p:tgtEl>
                                          <p:spTgt spid="57"/>
                                        </p:tgtEl>
                                      </p:cBhvr>
                                    </p:animEffect>
                                    <p:animScale>
                                      <p:cBhvr>
                                        <p:cTn id="49" dur="250" autoRev="1" fill="hold"/>
                                        <p:tgtEl>
                                          <p:spTgt spid="57"/>
                                        </p:tgtEl>
                                      </p:cBhvr>
                                      <p:by x="105000" y="105000"/>
                                    </p:animScale>
                                  </p:childTnLst>
                                </p:cTn>
                              </p:par>
                            </p:childTnLst>
                          </p:cTn>
                        </p:par>
                        <p:par>
                          <p:cTn id="50" fill="hold">
                            <p:stCondLst>
                              <p:cond delay="5000"/>
                            </p:stCondLst>
                            <p:childTnLst>
                              <p:par>
                                <p:cTn id="51" presetID="26" presetClass="emph" presetSubtype="0" fill="hold" grpId="1" nodeType="afterEffect">
                                  <p:stCondLst>
                                    <p:cond delay="0"/>
                                  </p:stCondLst>
                                  <p:childTnLst>
                                    <p:animEffect transition="out" filter="fade">
                                      <p:cBhvr>
                                        <p:cTn id="52" dur="500" tmFilter="0, 0; .2, .5; .8, .5; 1, 0"/>
                                        <p:tgtEl>
                                          <p:spTgt spid="56"/>
                                        </p:tgtEl>
                                      </p:cBhvr>
                                    </p:animEffect>
                                    <p:animScale>
                                      <p:cBhvr>
                                        <p:cTn id="53" dur="250" autoRev="1" fill="hold"/>
                                        <p:tgtEl>
                                          <p:spTgt spid="56"/>
                                        </p:tgtEl>
                                      </p:cBhvr>
                                      <p:by x="105000" y="105000"/>
                                    </p:animScale>
                                  </p:childTnLst>
                                </p:cTn>
                              </p:par>
                            </p:childTnLst>
                          </p:cTn>
                        </p:par>
                        <p:par>
                          <p:cTn id="54" fill="hold">
                            <p:stCondLst>
                              <p:cond delay="5500"/>
                            </p:stCondLst>
                            <p:childTnLst>
                              <p:par>
                                <p:cTn id="55" presetID="26" presetClass="emph" presetSubtype="0" fill="hold" grpId="1" nodeType="afterEffect">
                                  <p:stCondLst>
                                    <p:cond delay="0"/>
                                  </p:stCondLst>
                                  <p:childTnLst>
                                    <p:animEffect transition="out" filter="fade">
                                      <p:cBhvr>
                                        <p:cTn id="56" dur="500" tmFilter="0, 0; .2, .5; .8, .5; 1, 0"/>
                                        <p:tgtEl>
                                          <p:spTgt spid="55"/>
                                        </p:tgtEl>
                                      </p:cBhvr>
                                    </p:animEffect>
                                    <p:animScale>
                                      <p:cBhvr>
                                        <p:cTn id="57" dur="250" autoRev="1" fill="hold"/>
                                        <p:tgtEl>
                                          <p:spTgt spid="55"/>
                                        </p:tgtEl>
                                      </p:cBhvr>
                                      <p:by x="105000" y="105000"/>
                                    </p:animScale>
                                  </p:childTnLst>
                                </p:cTn>
                              </p:par>
                            </p:childTnLst>
                          </p:cTn>
                        </p:par>
                        <p:par>
                          <p:cTn id="58" fill="hold">
                            <p:stCondLst>
                              <p:cond delay="6000"/>
                            </p:stCondLst>
                            <p:childTnLst>
                              <p:par>
                                <p:cTn id="59" presetID="26" presetClass="emph" presetSubtype="0" fill="hold" grpId="1" nodeType="afterEffect">
                                  <p:stCondLst>
                                    <p:cond delay="0"/>
                                  </p:stCondLst>
                                  <p:childTnLst>
                                    <p:animEffect transition="out" filter="fade">
                                      <p:cBhvr>
                                        <p:cTn id="60" dur="500" tmFilter="0, 0; .2, .5; .8, .5; 1, 0"/>
                                        <p:tgtEl>
                                          <p:spTgt spid="54"/>
                                        </p:tgtEl>
                                      </p:cBhvr>
                                    </p:animEffect>
                                    <p:animScale>
                                      <p:cBhvr>
                                        <p:cTn id="61" dur="250" autoRev="1" fill="hold"/>
                                        <p:tgtEl>
                                          <p:spTgt spid="54"/>
                                        </p:tgtEl>
                                      </p:cBhvr>
                                      <p:by x="105000" y="105000"/>
                                    </p:animScale>
                                  </p:childTnLst>
                                </p:cTn>
                              </p:par>
                            </p:childTnLst>
                          </p:cTn>
                        </p:par>
                        <p:par>
                          <p:cTn id="62" fill="hold">
                            <p:stCondLst>
                              <p:cond delay="6500"/>
                            </p:stCondLst>
                            <p:childTnLst>
                              <p:par>
                                <p:cTn id="63" presetID="26" presetClass="emph" presetSubtype="0" fill="hold" grpId="1" nodeType="afterEffect">
                                  <p:stCondLst>
                                    <p:cond delay="0"/>
                                  </p:stCondLst>
                                  <p:childTnLst>
                                    <p:animEffect transition="out" filter="fade">
                                      <p:cBhvr>
                                        <p:cTn id="64" dur="500" tmFilter="0, 0; .2, .5; .8, .5; 1, 0"/>
                                        <p:tgtEl>
                                          <p:spTgt spid="53"/>
                                        </p:tgtEl>
                                      </p:cBhvr>
                                    </p:animEffect>
                                    <p:animScale>
                                      <p:cBhvr>
                                        <p:cTn id="65" dur="250" autoRev="1" fill="hold"/>
                                        <p:tgtEl>
                                          <p:spTgt spid="53"/>
                                        </p:tgtEl>
                                      </p:cBhvr>
                                      <p:by x="105000" y="105000"/>
                                    </p:animScale>
                                  </p:childTnLst>
                                </p:cTn>
                              </p:par>
                            </p:childTnLst>
                          </p:cTn>
                        </p:par>
                        <p:par>
                          <p:cTn id="66" fill="hold">
                            <p:stCondLst>
                              <p:cond delay="7000"/>
                            </p:stCondLst>
                            <p:childTnLst>
                              <p:par>
                                <p:cTn id="67" presetID="26" presetClass="emph" presetSubtype="0" fill="hold" grpId="1" nodeType="afterEffect">
                                  <p:stCondLst>
                                    <p:cond delay="0"/>
                                  </p:stCondLst>
                                  <p:childTnLst>
                                    <p:animEffect transition="out" filter="fade">
                                      <p:cBhvr>
                                        <p:cTn id="68" dur="500" tmFilter="0, 0; .2, .5; .8, .5; 1, 0"/>
                                        <p:tgtEl>
                                          <p:spTgt spid="52"/>
                                        </p:tgtEl>
                                      </p:cBhvr>
                                    </p:animEffect>
                                    <p:animScale>
                                      <p:cBhvr>
                                        <p:cTn id="69" dur="250" autoRev="1" fill="hold"/>
                                        <p:tgtEl>
                                          <p:spTgt spid="52"/>
                                        </p:tgtEl>
                                      </p:cBhvr>
                                      <p:by x="105000" y="105000"/>
                                    </p:animScale>
                                  </p:childTnLst>
                                </p:cTn>
                              </p:par>
                            </p:childTnLst>
                          </p:cTn>
                        </p:par>
                        <p:par>
                          <p:cTn id="70" fill="hold">
                            <p:stCondLst>
                              <p:cond delay="7500"/>
                            </p:stCondLst>
                            <p:childTnLst>
                              <p:par>
                                <p:cTn id="71" presetID="26" presetClass="emph" presetSubtype="0" fill="hold" grpId="1" nodeType="afterEffect">
                                  <p:stCondLst>
                                    <p:cond delay="0"/>
                                  </p:stCondLst>
                                  <p:childTnLst>
                                    <p:animEffect transition="out" filter="fade">
                                      <p:cBhvr>
                                        <p:cTn id="72" dur="500" tmFilter="0, 0; .2, .5; .8, .5; 1, 0"/>
                                        <p:tgtEl>
                                          <p:spTgt spid="51"/>
                                        </p:tgtEl>
                                      </p:cBhvr>
                                    </p:animEffect>
                                    <p:animScale>
                                      <p:cBhvr>
                                        <p:cTn id="73" dur="250" autoRev="1" fill="hold"/>
                                        <p:tgtEl>
                                          <p:spTgt spid="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231717"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769702" y="-8715"/>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477885"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133565" y="-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240992" y="869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608828" y="17415"/>
            <a:ext cx="11123496" cy="6858000"/>
            <a:chOff x="1074203" y="-1"/>
            <a:chExt cx="11123496"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0829302" y="1987060"/>
              <a:ext cx="132423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23571" y="3103954"/>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48848" y="3156534"/>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966125" y="26112"/>
            <a:ext cx="11079332" cy="6858000"/>
            <a:chOff x="1074203" y="-1"/>
            <a:chExt cx="11079332"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0736303" y="1987060"/>
              <a:ext cx="14172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821331" y="3071004"/>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752691" y="3106170"/>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365416" y="12417"/>
            <a:ext cx="11079332" cy="6858000"/>
            <a:chOff x="1074203" y="-1"/>
            <a:chExt cx="11079332"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0736301" y="1987060"/>
              <a:ext cx="141723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534657" y="3146254"/>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86498" y="314411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721466" y="1612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اعداد الطالبات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sp>
        <p:nvSpPr>
          <p:cNvPr id="98" name="مستطيل 97">
            <a:extLst>
              <a:ext uri="{FF2B5EF4-FFF2-40B4-BE49-F238E27FC236}">
                <a16:creationId xmlns:a16="http://schemas.microsoft.com/office/drawing/2014/main" id="{8C622244-2C69-4001-8204-DE5B032012E8}"/>
              </a:ext>
            </a:extLst>
          </p:cNvPr>
          <p:cNvSpPr/>
          <p:nvPr/>
        </p:nvSpPr>
        <p:spPr>
          <a:xfrm>
            <a:off x="506998" y="1530771"/>
            <a:ext cx="2401617" cy="132494"/>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9" name="مستطيل 98">
            <a:extLst>
              <a:ext uri="{FF2B5EF4-FFF2-40B4-BE49-F238E27FC236}">
                <a16:creationId xmlns:a16="http://schemas.microsoft.com/office/drawing/2014/main" id="{90F7033A-BD6A-4A0D-A2A5-DBC23130C51B}"/>
              </a:ext>
            </a:extLst>
          </p:cNvPr>
          <p:cNvSpPr/>
          <p:nvPr/>
        </p:nvSpPr>
        <p:spPr>
          <a:xfrm>
            <a:off x="3016991" y="1530771"/>
            <a:ext cx="2401617" cy="132494"/>
          </a:xfrm>
          <a:prstGeom prst="rect">
            <a:avLst/>
          </a:prstGeom>
          <a:solidFill>
            <a:srgbClr val="5C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0" name="مستطيل 99">
            <a:extLst>
              <a:ext uri="{FF2B5EF4-FFF2-40B4-BE49-F238E27FC236}">
                <a16:creationId xmlns:a16="http://schemas.microsoft.com/office/drawing/2014/main" id="{38EACEF6-E36D-4E07-A865-EF0677CD38E4}"/>
              </a:ext>
            </a:extLst>
          </p:cNvPr>
          <p:cNvSpPr/>
          <p:nvPr/>
        </p:nvSpPr>
        <p:spPr>
          <a:xfrm>
            <a:off x="5526988" y="1538629"/>
            <a:ext cx="2401617" cy="132494"/>
          </a:xfrm>
          <a:prstGeom prst="rect">
            <a:avLst/>
          </a:prstGeom>
          <a:solidFill>
            <a:srgbClr val="FF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1" name="مستطيل 100">
            <a:extLst>
              <a:ext uri="{FF2B5EF4-FFF2-40B4-BE49-F238E27FC236}">
                <a16:creationId xmlns:a16="http://schemas.microsoft.com/office/drawing/2014/main" id="{567BD3DF-42D3-4C40-BF08-AB03B6F058B1}"/>
              </a:ext>
            </a:extLst>
          </p:cNvPr>
          <p:cNvSpPr/>
          <p:nvPr/>
        </p:nvSpPr>
        <p:spPr>
          <a:xfrm>
            <a:off x="2500020" y="264928"/>
            <a:ext cx="3017173" cy="1107996"/>
          </a:xfrm>
          <a:prstGeom prst="rect">
            <a:avLst/>
          </a:prstGeom>
          <a:noFill/>
        </p:spPr>
        <p:txBody>
          <a:bodyPr wrap="none" lIns="91440" tIns="45720" rIns="91440" bIns="45720">
            <a:spAutoFit/>
          </a:bodyPr>
          <a:lstStyle/>
          <a:p>
            <a:pPr algn="ctr"/>
            <a:r>
              <a:rPr lang="ar-SA" sz="6600" dirty="0">
                <a:ln w="0"/>
                <a:effectLst/>
                <a:cs typeface="Arabic Typesetting" panose="03020402040406030203" pitchFamily="66" charset="-78"/>
              </a:rPr>
              <a:t>إعداد الطالبات </a:t>
            </a:r>
          </a:p>
        </p:txBody>
      </p:sp>
      <p:grpSp>
        <p:nvGrpSpPr>
          <p:cNvPr id="102" name="مجموعة 101">
            <a:extLst>
              <a:ext uri="{FF2B5EF4-FFF2-40B4-BE49-F238E27FC236}">
                <a16:creationId xmlns:a16="http://schemas.microsoft.com/office/drawing/2014/main" id="{754384BF-8A50-496A-BD74-F2F66F16D472}"/>
              </a:ext>
            </a:extLst>
          </p:cNvPr>
          <p:cNvGrpSpPr/>
          <p:nvPr/>
        </p:nvGrpSpPr>
        <p:grpSpPr>
          <a:xfrm>
            <a:off x="5590641" y="2223364"/>
            <a:ext cx="2520000" cy="2520000"/>
            <a:chOff x="8006251" y="1802754"/>
            <a:chExt cx="3144023" cy="3368946"/>
          </a:xfrm>
        </p:grpSpPr>
        <p:sp>
          <p:nvSpPr>
            <p:cNvPr id="103" name="نجمة: 6 نقاط 102">
              <a:extLst>
                <a:ext uri="{FF2B5EF4-FFF2-40B4-BE49-F238E27FC236}">
                  <a16:creationId xmlns:a16="http://schemas.microsoft.com/office/drawing/2014/main" id="{BC419532-9FDB-4739-9D5D-706ACF3ED0A9}"/>
                </a:ext>
              </a:extLst>
            </p:cNvPr>
            <p:cNvSpPr/>
            <p:nvPr/>
          </p:nvSpPr>
          <p:spPr>
            <a:xfrm>
              <a:off x="8006251" y="1802754"/>
              <a:ext cx="3144023" cy="3368946"/>
            </a:xfrm>
            <a:prstGeom prst="star6">
              <a:avLst/>
            </a:prstGeom>
            <a:solidFill>
              <a:srgbClr val="FF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7200" b="1" dirty="0">
                <a:solidFill>
                  <a:prstClr val="white"/>
                </a:solidFill>
                <a:latin typeface="Arial" panose="020B0604020202020204" pitchFamily="34" charset="0"/>
              </a:endParaRPr>
            </a:p>
          </p:txBody>
        </p:sp>
        <p:grpSp>
          <p:nvGrpSpPr>
            <p:cNvPr id="104" name="مجموعة 103">
              <a:extLst>
                <a:ext uri="{FF2B5EF4-FFF2-40B4-BE49-F238E27FC236}">
                  <a16:creationId xmlns:a16="http://schemas.microsoft.com/office/drawing/2014/main" id="{9EDFB634-CBF4-4E10-8420-93D5981AFFE9}"/>
                </a:ext>
              </a:extLst>
            </p:cNvPr>
            <p:cNvGrpSpPr/>
            <p:nvPr/>
          </p:nvGrpSpPr>
          <p:grpSpPr>
            <a:xfrm>
              <a:off x="8540396" y="1977976"/>
              <a:ext cx="2382765" cy="2362727"/>
              <a:chOff x="8540396" y="1977976"/>
              <a:chExt cx="2382765" cy="2362727"/>
            </a:xfrm>
          </p:grpSpPr>
          <p:sp>
            <p:nvSpPr>
              <p:cNvPr id="105" name="مستطيل 104">
                <a:extLst>
                  <a:ext uri="{FF2B5EF4-FFF2-40B4-BE49-F238E27FC236}">
                    <a16:creationId xmlns:a16="http://schemas.microsoft.com/office/drawing/2014/main" id="{6BB8FF53-64F2-4AC0-BDFF-1722F999FA58}"/>
                  </a:ext>
                </a:extLst>
              </p:cNvPr>
              <p:cNvSpPr/>
              <p:nvPr/>
            </p:nvSpPr>
            <p:spPr>
              <a:xfrm>
                <a:off x="9217803" y="2476432"/>
                <a:ext cx="1038687" cy="585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106" name="مجموعة 105">
                <a:extLst>
                  <a:ext uri="{FF2B5EF4-FFF2-40B4-BE49-F238E27FC236}">
                    <a16:creationId xmlns:a16="http://schemas.microsoft.com/office/drawing/2014/main" id="{8F8717B7-DEC6-4F99-BAFF-92C6F9CE2001}"/>
                  </a:ext>
                </a:extLst>
              </p:cNvPr>
              <p:cNvGrpSpPr/>
              <p:nvPr/>
            </p:nvGrpSpPr>
            <p:grpSpPr>
              <a:xfrm>
                <a:off x="8540396" y="1977976"/>
                <a:ext cx="2382765" cy="2362727"/>
                <a:chOff x="8540396" y="1977976"/>
                <a:chExt cx="2382765" cy="2362727"/>
              </a:xfrm>
            </p:grpSpPr>
            <p:pic>
              <p:nvPicPr>
                <p:cNvPr id="107" name="صورة 106" descr="صورة تحتوي على رسم&#10;&#10;تم إنشاء الوصف تلقائياً">
                  <a:extLst>
                    <a:ext uri="{FF2B5EF4-FFF2-40B4-BE49-F238E27FC236}">
                      <a16:creationId xmlns:a16="http://schemas.microsoft.com/office/drawing/2014/main" id="{452691BB-DD28-4122-8BAB-9F11501ECF5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40396" y="2104008"/>
                  <a:ext cx="2382765" cy="2236695"/>
                </a:xfrm>
                <a:prstGeom prst="rect">
                  <a:avLst/>
                </a:prstGeom>
              </p:spPr>
            </p:pic>
            <p:sp>
              <p:nvSpPr>
                <p:cNvPr id="108" name="شكل بيضاوي 107">
                  <a:extLst>
                    <a:ext uri="{FF2B5EF4-FFF2-40B4-BE49-F238E27FC236}">
                      <a16:creationId xmlns:a16="http://schemas.microsoft.com/office/drawing/2014/main" id="{210FDC38-4576-4401-913E-B2EEF8F91618}"/>
                    </a:ext>
                  </a:extLst>
                </p:cNvPr>
                <p:cNvSpPr/>
                <p:nvPr/>
              </p:nvSpPr>
              <p:spPr>
                <a:xfrm rot="21393515">
                  <a:off x="9144225" y="1977976"/>
                  <a:ext cx="934929" cy="426781"/>
                </a:xfrm>
                <a:prstGeom prst="ellipse">
                  <a:avLst/>
                </a:prstGeom>
                <a:solidFill>
                  <a:srgbClr val="1F1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grpSp>
      <p:grpSp>
        <p:nvGrpSpPr>
          <p:cNvPr id="109" name="مجموعة 108">
            <a:extLst>
              <a:ext uri="{FF2B5EF4-FFF2-40B4-BE49-F238E27FC236}">
                <a16:creationId xmlns:a16="http://schemas.microsoft.com/office/drawing/2014/main" id="{C0AD90A8-78F5-4885-964D-ACC87ACDA368}"/>
              </a:ext>
            </a:extLst>
          </p:cNvPr>
          <p:cNvGrpSpPr/>
          <p:nvPr/>
        </p:nvGrpSpPr>
        <p:grpSpPr>
          <a:xfrm>
            <a:off x="2856577" y="2247455"/>
            <a:ext cx="2520000" cy="2520000"/>
            <a:chOff x="4530564" y="1775531"/>
            <a:chExt cx="3144023" cy="3396169"/>
          </a:xfrm>
        </p:grpSpPr>
        <p:sp>
          <p:nvSpPr>
            <p:cNvPr id="110" name="نجمة: 6 نقاط 109">
              <a:extLst>
                <a:ext uri="{FF2B5EF4-FFF2-40B4-BE49-F238E27FC236}">
                  <a16:creationId xmlns:a16="http://schemas.microsoft.com/office/drawing/2014/main" id="{BC9144AF-A8F5-4D04-A79B-2FB8989D62FF}"/>
                </a:ext>
              </a:extLst>
            </p:cNvPr>
            <p:cNvSpPr/>
            <p:nvPr/>
          </p:nvSpPr>
          <p:spPr>
            <a:xfrm>
              <a:off x="4530564" y="1802754"/>
              <a:ext cx="3144023" cy="3368946"/>
            </a:xfrm>
            <a:prstGeom prst="star6">
              <a:avLst/>
            </a:prstGeom>
            <a:solidFill>
              <a:srgbClr val="5C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7200" b="1" dirty="0">
                <a:solidFill>
                  <a:prstClr val="white"/>
                </a:solidFill>
                <a:latin typeface="Arial" panose="020B0604020202020204" pitchFamily="34" charset="0"/>
              </a:endParaRPr>
            </a:p>
          </p:txBody>
        </p:sp>
        <p:sp>
          <p:nvSpPr>
            <p:cNvPr id="111" name="مستطيل 110">
              <a:extLst>
                <a:ext uri="{FF2B5EF4-FFF2-40B4-BE49-F238E27FC236}">
                  <a16:creationId xmlns:a16="http://schemas.microsoft.com/office/drawing/2014/main" id="{190462F9-0454-4013-9D80-9291BB909E0A}"/>
                </a:ext>
              </a:extLst>
            </p:cNvPr>
            <p:cNvSpPr/>
            <p:nvPr/>
          </p:nvSpPr>
          <p:spPr>
            <a:xfrm rot="21228291">
              <a:off x="5609124" y="2574687"/>
              <a:ext cx="831706" cy="335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2" name="صورة 111" descr="صورة تحتوي على دمية, رسم&#10;&#10;تم إنشاء الوصف تلقائياً">
              <a:extLst>
                <a:ext uri="{FF2B5EF4-FFF2-40B4-BE49-F238E27FC236}">
                  <a16:creationId xmlns:a16="http://schemas.microsoft.com/office/drawing/2014/main" id="{01C5DD21-BDC4-49CD-9599-A1FD86DEF557}"/>
                </a:ext>
              </a:extLst>
            </p:cNvPr>
            <p:cNvPicPr>
              <a:picLocks noChangeAspect="1"/>
            </p:cNvPicPr>
            <p:nvPr/>
          </p:nvPicPr>
          <p:blipFill>
            <a:blip r:embed="rId5">
              <a:clrChange>
                <a:clrFrom>
                  <a:srgbClr val="EEEEEE"/>
                </a:clrFrom>
                <a:clrTo>
                  <a:srgbClr val="EEEEEE">
                    <a:alpha val="0"/>
                  </a:srgbClr>
                </a:clrTo>
              </a:clrChange>
              <a:extLst>
                <a:ext uri="{28A0092B-C50C-407E-A947-70E740481C1C}">
                  <a14:useLocalDpi xmlns:a14="http://schemas.microsoft.com/office/drawing/2010/main" val="0"/>
                </a:ext>
              </a:extLst>
            </a:blip>
            <a:stretch>
              <a:fillRect/>
            </a:stretch>
          </p:blipFill>
          <p:spPr>
            <a:xfrm>
              <a:off x="4921720" y="1775531"/>
              <a:ext cx="2635644" cy="2565172"/>
            </a:xfrm>
            <a:prstGeom prst="rect">
              <a:avLst/>
            </a:prstGeom>
          </p:spPr>
        </p:pic>
      </p:grpSp>
      <p:grpSp>
        <p:nvGrpSpPr>
          <p:cNvPr id="113" name="مجموعة 112">
            <a:extLst>
              <a:ext uri="{FF2B5EF4-FFF2-40B4-BE49-F238E27FC236}">
                <a16:creationId xmlns:a16="http://schemas.microsoft.com/office/drawing/2014/main" id="{3C1CB3B7-92EA-425B-BFA7-153530B71865}"/>
              </a:ext>
            </a:extLst>
          </p:cNvPr>
          <p:cNvGrpSpPr/>
          <p:nvPr/>
        </p:nvGrpSpPr>
        <p:grpSpPr>
          <a:xfrm>
            <a:off x="126397" y="2172992"/>
            <a:ext cx="2520000" cy="2520000"/>
            <a:chOff x="1049115" y="1802754"/>
            <a:chExt cx="3144023" cy="3368946"/>
          </a:xfrm>
        </p:grpSpPr>
        <p:grpSp>
          <p:nvGrpSpPr>
            <p:cNvPr id="114" name="مجموعة 113">
              <a:extLst>
                <a:ext uri="{FF2B5EF4-FFF2-40B4-BE49-F238E27FC236}">
                  <a16:creationId xmlns:a16="http://schemas.microsoft.com/office/drawing/2014/main" id="{3DB33B2E-A63D-4546-8B58-E772075FC60E}"/>
                </a:ext>
              </a:extLst>
            </p:cNvPr>
            <p:cNvGrpSpPr/>
            <p:nvPr/>
          </p:nvGrpSpPr>
          <p:grpSpPr>
            <a:xfrm>
              <a:off x="1049115" y="1802754"/>
              <a:ext cx="3144023" cy="3368946"/>
              <a:chOff x="1049115" y="1802754"/>
              <a:chExt cx="3144023" cy="3368946"/>
            </a:xfrm>
          </p:grpSpPr>
          <p:sp>
            <p:nvSpPr>
              <p:cNvPr id="116" name="نجمة: 6 نقاط 115">
                <a:extLst>
                  <a:ext uri="{FF2B5EF4-FFF2-40B4-BE49-F238E27FC236}">
                    <a16:creationId xmlns:a16="http://schemas.microsoft.com/office/drawing/2014/main" id="{B7BAEB20-A957-42B2-A721-1AFBE294FE73}"/>
                  </a:ext>
                </a:extLst>
              </p:cNvPr>
              <p:cNvSpPr/>
              <p:nvPr/>
            </p:nvSpPr>
            <p:spPr>
              <a:xfrm>
                <a:off x="1049115" y="1802754"/>
                <a:ext cx="3144023" cy="3368946"/>
              </a:xfrm>
              <a:prstGeom prst="star6">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7200" b="1" dirty="0">
                  <a:solidFill>
                    <a:prstClr val="white"/>
                  </a:solidFill>
                  <a:latin typeface="Arial" panose="020B0604020202020204" pitchFamily="34" charset="0"/>
                </a:endParaRPr>
              </a:p>
            </p:txBody>
          </p:sp>
          <p:sp>
            <p:nvSpPr>
              <p:cNvPr id="117" name="مستطيل 116">
                <a:extLst>
                  <a:ext uri="{FF2B5EF4-FFF2-40B4-BE49-F238E27FC236}">
                    <a16:creationId xmlns:a16="http://schemas.microsoft.com/office/drawing/2014/main" id="{B9CA6CD1-F036-4213-803B-AB405F609BD5}"/>
                  </a:ext>
                </a:extLst>
              </p:cNvPr>
              <p:cNvSpPr/>
              <p:nvPr/>
            </p:nvSpPr>
            <p:spPr>
              <a:xfrm rot="460775">
                <a:off x="2205273" y="2751178"/>
                <a:ext cx="831706" cy="335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18" name="صورة 117" descr="صورة تحتوي على رسم&#10;&#10;تم إنشاء الوصف تلقائياً">
                <a:extLst>
                  <a:ext uri="{FF2B5EF4-FFF2-40B4-BE49-F238E27FC236}">
                    <a16:creationId xmlns:a16="http://schemas.microsoft.com/office/drawing/2014/main" id="{95CFCDF2-023F-4118-97C4-F296412FCD14}"/>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3067" t="34974" r="17242" b="1"/>
              <a:stretch/>
            </p:blipFill>
            <p:spPr>
              <a:xfrm>
                <a:off x="1645950" y="1970790"/>
                <a:ext cx="2175512" cy="2369913"/>
              </a:xfrm>
              <a:prstGeom prst="rect">
                <a:avLst/>
              </a:prstGeom>
            </p:spPr>
          </p:pic>
        </p:grpSp>
        <p:sp>
          <p:nvSpPr>
            <p:cNvPr id="115" name="مثلث متساوي الساقين 114">
              <a:extLst>
                <a:ext uri="{FF2B5EF4-FFF2-40B4-BE49-F238E27FC236}">
                  <a16:creationId xmlns:a16="http://schemas.microsoft.com/office/drawing/2014/main" id="{DAAC07FE-B6F0-424B-9186-F2CACDFB1EE0}"/>
                </a:ext>
              </a:extLst>
            </p:cNvPr>
            <p:cNvSpPr/>
            <p:nvPr/>
          </p:nvSpPr>
          <p:spPr>
            <a:xfrm rot="10800000" flipH="1">
              <a:off x="2385197" y="3717426"/>
              <a:ext cx="134483" cy="327058"/>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131" name="مستطيل 130">
            <a:extLst>
              <a:ext uri="{FF2B5EF4-FFF2-40B4-BE49-F238E27FC236}">
                <a16:creationId xmlns:a16="http://schemas.microsoft.com/office/drawing/2014/main" id="{0CCC6A81-9D11-4F97-BFC3-E2B2E1422EBB}"/>
              </a:ext>
            </a:extLst>
          </p:cNvPr>
          <p:cNvSpPr/>
          <p:nvPr/>
        </p:nvSpPr>
        <p:spPr>
          <a:xfrm>
            <a:off x="5733034" y="4907766"/>
            <a:ext cx="2491388" cy="830997"/>
          </a:xfrm>
          <a:prstGeom prst="rect">
            <a:avLst/>
          </a:prstGeom>
          <a:noFill/>
        </p:spPr>
        <p:txBody>
          <a:bodyPr wrap="none" lIns="91440" tIns="45720" rIns="91440" bIns="45720">
            <a:spAutoFit/>
          </a:bodyPr>
          <a:lstStyle/>
          <a:p>
            <a:pPr algn="ctr"/>
            <a:r>
              <a:rPr lang="ar-SA" sz="4800" dirty="0">
                <a:ln w="0"/>
                <a:effectLst>
                  <a:reflection blurRad="6350" stA="53000" endA="300" endPos="35500" dir="5400000" sy="-90000" algn="bl" rotWithShape="0"/>
                </a:effectLst>
                <a:latin typeface="Arabic Typesetting" panose="03020402040406030203" pitchFamily="66" charset="-78"/>
                <a:cs typeface="Arabic Typesetting" panose="03020402040406030203" pitchFamily="66" charset="-78"/>
              </a:rPr>
              <a:t>نورة عابد الهلالي </a:t>
            </a:r>
          </a:p>
        </p:txBody>
      </p:sp>
      <p:sp>
        <p:nvSpPr>
          <p:cNvPr id="132" name="مستطيل 131">
            <a:extLst>
              <a:ext uri="{FF2B5EF4-FFF2-40B4-BE49-F238E27FC236}">
                <a16:creationId xmlns:a16="http://schemas.microsoft.com/office/drawing/2014/main" id="{409F73A7-879C-4381-9F9F-AD08515A3A4B}"/>
              </a:ext>
            </a:extLst>
          </p:cNvPr>
          <p:cNvSpPr/>
          <p:nvPr/>
        </p:nvSpPr>
        <p:spPr>
          <a:xfrm>
            <a:off x="-571539" y="4910946"/>
            <a:ext cx="3753250" cy="830997"/>
          </a:xfrm>
          <a:prstGeom prst="rect">
            <a:avLst/>
          </a:prstGeom>
          <a:noFill/>
        </p:spPr>
        <p:txBody>
          <a:bodyPr wrap="square" lIns="91440" tIns="45720" rIns="91440" bIns="45720">
            <a:spAutoFit/>
          </a:bodyPr>
          <a:lstStyle/>
          <a:p>
            <a:pPr algn="ctr"/>
            <a:r>
              <a:rPr lang="ar-SA" sz="4800" dirty="0">
                <a:ln w="0"/>
                <a:effectLst>
                  <a:reflection blurRad="6350" stA="53000" endA="300" endPos="35500" dir="5400000" sy="-90000" algn="bl" rotWithShape="0"/>
                </a:effectLst>
                <a:latin typeface="Arabic Typesetting" panose="03020402040406030203" pitchFamily="66" charset="-78"/>
                <a:cs typeface="Arabic Typesetting" panose="03020402040406030203" pitchFamily="66" charset="-78"/>
              </a:rPr>
              <a:t>أسماء عبدالوهاب </a:t>
            </a:r>
          </a:p>
        </p:txBody>
      </p:sp>
      <p:sp>
        <p:nvSpPr>
          <p:cNvPr id="133" name="مستطيل 132">
            <a:extLst>
              <a:ext uri="{FF2B5EF4-FFF2-40B4-BE49-F238E27FC236}">
                <a16:creationId xmlns:a16="http://schemas.microsoft.com/office/drawing/2014/main" id="{84DC1819-CF4F-49D7-AC92-66A006FAAB5C}"/>
              </a:ext>
            </a:extLst>
          </p:cNvPr>
          <p:cNvSpPr/>
          <p:nvPr/>
        </p:nvSpPr>
        <p:spPr>
          <a:xfrm>
            <a:off x="2659278" y="4902249"/>
            <a:ext cx="2598789" cy="830997"/>
          </a:xfrm>
          <a:prstGeom prst="rect">
            <a:avLst/>
          </a:prstGeom>
          <a:noFill/>
        </p:spPr>
        <p:txBody>
          <a:bodyPr wrap="none" lIns="91440" tIns="45720" rIns="91440" bIns="45720">
            <a:spAutoFit/>
          </a:bodyPr>
          <a:lstStyle/>
          <a:p>
            <a:pPr algn="ctr"/>
            <a:r>
              <a:rPr lang="ar-SA" sz="4800" dirty="0">
                <a:ln w="0"/>
                <a:effectLst>
                  <a:reflection blurRad="6350" stA="53000" endA="300" endPos="35500" dir="5400000" sy="-90000" algn="bl" rotWithShape="0"/>
                </a:effectLst>
                <a:latin typeface="Arabic Typesetting" panose="03020402040406030203" pitchFamily="66" charset="-78"/>
                <a:cs typeface="Arabic Typesetting" panose="03020402040406030203" pitchFamily="66" charset="-78"/>
              </a:rPr>
              <a:t>أمجاد راشد الجهني </a:t>
            </a:r>
          </a:p>
        </p:txBody>
      </p:sp>
    </p:spTree>
    <p:extLst>
      <p:ext uri="{BB962C8B-B14F-4D97-AF65-F5344CB8AC3E}">
        <p14:creationId xmlns:p14="http://schemas.microsoft.com/office/powerpoint/2010/main" val="398019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p:cTn id="7" dur="1000" fill="hold"/>
                                        <p:tgtEl>
                                          <p:spTgt spid="98"/>
                                        </p:tgtEl>
                                        <p:attrNameLst>
                                          <p:attrName>ppt_w</p:attrName>
                                        </p:attrNameLst>
                                      </p:cBhvr>
                                      <p:tavLst>
                                        <p:tav tm="0">
                                          <p:val>
                                            <p:strVal val="#ppt_w+.3"/>
                                          </p:val>
                                        </p:tav>
                                        <p:tav tm="100000">
                                          <p:val>
                                            <p:strVal val="#ppt_w"/>
                                          </p:val>
                                        </p:tav>
                                      </p:tavLst>
                                    </p:anim>
                                    <p:anim calcmode="lin" valueType="num">
                                      <p:cBhvr>
                                        <p:cTn id="8" dur="1000" fill="hold"/>
                                        <p:tgtEl>
                                          <p:spTgt spid="98"/>
                                        </p:tgtEl>
                                        <p:attrNameLst>
                                          <p:attrName>ppt_h</p:attrName>
                                        </p:attrNameLst>
                                      </p:cBhvr>
                                      <p:tavLst>
                                        <p:tav tm="0">
                                          <p:val>
                                            <p:strVal val="#ppt_h"/>
                                          </p:val>
                                        </p:tav>
                                        <p:tav tm="100000">
                                          <p:val>
                                            <p:strVal val="#ppt_h"/>
                                          </p:val>
                                        </p:tav>
                                      </p:tavLst>
                                    </p:anim>
                                    <p:animEffect transition="in" filter="fade">
                                      <p:cBhvr>
                                        <p:cTn id="9" dur="1000"/>
                                        <p:tgtEl>
                                          <p:spTgt spid="9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99"/>
                                        </p:tgtEl>
                                        <p:attrNameLst>
                                          <p:attrName>style.visibility</p:attrName>
                                        </p:attrNameLst>
                                      </p:cBhvr>
                                      <p:to>
                                        <p:strVal val="visible"/>
                                      </p:to>
                                    </p:set>
                                    <p:anim calcmode="lin" valueType="num">
                                      <p:cBhvr>
                                        <p:cTn id="12" dur="1000" fill="hold"/>
                                        <p:tgtEl>
                                          <p:spTgt spid="99"/>
                                        </p:tgtEl>
                                        <p:attrNameLst>
                                          <p:attrName>ppt_w</p:attrName>
                                        </p:attrNameLst>
                                      </p:cBhvr>
                                      <p:tavLst>
                                        <p:tav tm="0">
                                          <p:val>
                                            <p:strVal val="#ppt_w+.3"/>
                                          </p:val>
                                        </p:tav>
                                        <p:tav tm="100000">
                                          <p:val>
                                            <p:strVal val="#ppt_w"/>
                                          </p:val>
                                        </p:tav>
                                      </p:tavLst>
                                    </p:anim>
                                    <p:anim calcmode="lin" valueType="num">
                                      <p:cBhvr>
                                        <p:cTn id="13" dur="1000" fill="hold"/>
                                        <p:tgtEl>
                                          <p:spTgt spid="99"/>
                                        </p:tgtEl>
                                        <p:attrNameLst>
                                          <p:attrName>ppt_h</p:attrName>
                                        </p:attrNameLst>
                                      </p:cBhvr>
                                      <p:tavLst>
                                        <p:tav tm="0">
                                          <p:val>
                                            <p:strVal val="#ppt_h"/>
                                          </p:val>
                                        </p:tav>
                                        <p:tav tm="100000">
                                          <p:val>
                                            <p:strVal val="#ppt_h"/>
                                          </p:val>
                                        </p:tav>
                                      </p:tavLst>
                                    </p:anim>
                                    <p:animEffect transition="in" filter="fade">
                                      <p:cBhvr>
                                        <p:cTn id="14" dur="1000"/>
                                        <p:tgtEl>
                                          <p:spTgt spid="9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p:cTn id="17" dur="1000" fill="hold"/>
                                        <p:tgtEl>
                                          <p:spTgt spid="100"/>
                                        </p:tgtEl>
                                        <p:attrNameLst>
                                          <p:attrName>ppt_w</p:attrName>
                                        </p:attrNameLst>
                                      </p:cBhvr>
                                      <p:tavLst>
                                        <p:tav tm="0">
                                          <p:val>
                                            <p:strVal val="#ppt_w+.3"/>
                                          </p:val>
                                        </p:tav>
                                        <p:tav tm="100000">
                                          <p:val>
                                            <p:strVal val="#ppt_w"/>
                                          </p:val>
                                        </p:tav>
                                      </p:tavLst>
                                    </p:anim>
                                    <p:anim calcmode="lin" valueType="num">
                                      <p:cBhvr>
                                        <p:cTn id="18" dur="1000" fill="hold"/>
                                        <p:tgtEl>
                                          <p:spTgt spid="100"/>
                                        </p:tgtEl>
                                        <p:attrNameLst>
                                          <p:attrName>ppt_h</p:attrName>
                                        </p:attrNameLst>
                                      </p:cBhvr>
                                      <p:tavLst>
                                        <p:tav tm="0">
                                          <p:val>
                                            <p:strVal val="#ppt_h"/>
                                          </p:val>
                                        </p:tav>
                                        <p:tav tm="100000">
                                          <p:val>
                                            <p:strVal val="#ppt_h"/>
                                          </p:val>
                                        </p:tav>
                                      </p:tavLst>
                                    </p:anim>
                                    <p:animEffect transition="in" filter="fade">
                                      <p:cBhvr>
                                        <p:cTn id="19" dur="1000"/>
                                        <p:tgtEl>
                                          <p:spTgt spid="100"/>
                                        </p:tgtEl>
                                      </p:cBhvr>
                                    </p:animEffec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fade">
                                      <p:cBhvr>
                                        <p:cTn id="23" dur="1000"/>
                                        <p:tgtEl>
                                          <p:spTgt spid="101"/>
                                        </p:tgtEl>
                                      </p:cBhvr>
                                    </p:animEffect>
                                    <p:anim calcmode="lin" valueType="num">
                                      <p:cBhvr>
                                        <p:cTn id="24" dur="1000" fill="hold"/>
                                        <p:tgtEl>
                                          <p:spTgt spid="101"/>
                                        </p:tgtEl>
                                        <p:attrNameLst>
                                          <p:attrName>ppt_x</p:attrName>
                                        </p:attrNameLst>
                                      </p:cBhvr>
                                      <p:tavLst>
                                        <p:tav tm="0">
                                          <p:val>
                                            <p:strVal val="#ppt_x"/>
                                          </p:val>
                                        </p:tav>
                                        <p:tav tm="100000">
                                          <p:val>
                                            <p:strVal val="#ppt_x"/>
                                          </p:val>
                                        </p:tav>
                                      </p:tavLst>
                                    </p:anim>
                                    <p:anim calcmode="lin" valueType="num">
                                      <p:cBhvr>
                                        <p:cTn id="25" dur="1000" fill="hold"/>
                                        <p:tgtEl>
                                          <p:spTgt spid="101"/>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7" presetClass="entr" presetSubtype="10" fill="hold" nodeType="afterEffect">
                                  <p:stCondLst>
                                    <p:cond delay="0"/>
                                  </p:stCondLst>
                                  <p:childTnLst>
                                    <p:set>
                                      <p:cBhvr>
                                        <p:cTn id="28" dur="1" fill="hold">
                                          <p:stCondLst>
                                            <p:cond delay="0"/>
                                          </p:stCondLst>
                                        </p:cTn>
                                        <p:tgtEl>
                                          <p:spTgt spid="102"/>
                                        </p:tgtEl>
                                        <p:attrNameLst>
                                          <p:attrName>style.visibility</p:attrName>
                                        </p:attrNameLst>
                                      </p:cBhvr>
                                      <p:to>
                                        <p:strVal val="visible"/>
                                      </p:to>
                                    </p:set>
                                    <p:anim calcmode="lin" valueType="num">
                                      <p:cBhvr>
                                        <p:cTn id="29" dur="500" fill="hold"/>
                                        <p:tgtEl>
                                          <p:spTgt spid="102"/>
                                        </p:tgtEl>
                                        <p:attrNameLst>
                                          <p:attrName>ppt_w</p:attrName>
                                        </p:attrNameLst>
                                      </p:cBhvr>
                                      <p:tavLst>
                                        <p:tav tm="0">
                                          <p:val>
                                            <p:fltVal val="0"/>
                                          </p:val>
                                        </p:tav>
                                        <p:tav tm="100000">
                                          <p:val>
                                            <p:strVal val="#ppt_w"/>
                                          </p:val>
                                        </p:tav>
                                      </p:tavLst>
                                    </p:anim>
                                    <p:anim calcmode="lin" valueType="num">
                                      <p:cBhvr>
                                        <p:cTn id="30" dur="500" fill="hold"/>
                                        <p:tgtEl>
                                          <p:spTgt spid="102"/>
                                        </p:tgtEl>
                                        <p:attrNameLst>
                                          <p:attrName>ppt_h</p:attrName>
                                        </p:attrNameLst>
                                      </p:cBhvr>
                                      <p:tavLst>
                                        <p:tav tm="0">
                                          <p:val>
                                            <p:strVal val="#ppt_h"/>
                                          </p:val>
                                        </p:tav>
                                        <p:tav tm="100000">
                                          <p:val>
                                            <p:strVal val="#ppt_h"/>
                                          </p:val>
                                        </p:tav>
                                      </p:tavLst>
                                    </p:anim>
                                  </p:childTnLst>
                                </p:cTn>
                              </p:par>
                            </p:childTnLst>
                          </p:cTn>
                        </p:par>
                        <p:par>
                          <p:cTn id="31" fill="hold">
                            <p:stCondLst>
                              <p:cond delay="2500"/>
                            </p:stCondLst>
                            <p:childTnLst>
                              <p:par>
                                <p:cTn id="32" presetID="17" presetClass="entr" presetSubtype="10" fill="hold" nodeType="afterEffect">
                                  <p:stCondLst>
                                    <p:cond delay="0"/>
                                  </p:stCondLst>
                                  <p:childTnLst>
                                    <p:set>
                                      <p:cBhvr>
                                        <p:cTn id="33" dur="1" fill="hold">
                                          <p:stCondLst>
                                            <p:cond delay="0"/>
                                          </p:stCondLst>
                                        </p:cTn>
                                        <p:tgtEl>
                                          <p:spTgt spid="109"/>
                                        </p:tgtEl>
                                        <p:attrNameLst>
                                          <p:attrName>style.visibility</p:attrName>
                                        </p:attrNameLst>
                                      </p:cBhvr>
                                      <p:to>
                                        <p:strVal val="visible"/>
                                      </p:to>
                                    </p:set>
                                    <p:anim calcmode="lin" valueType="num">
                                      <p:cBhvr>
                                        <p:cTn id="34" dur="500" fill="hold"/>
                                        <p:tgtEl>
                                          <p:spTgt spid="109"/>
                                        </p:tgtEl>
                                        <p:attrNameLst>
                                          <p:attrName>ppt_w</p:attrName>
                                        </p:attrNameLst>
                                      </p:cBhvr>
                                      <p:tavLst>
                                        <p:tav tm="0">
                                          <p:val>
                                            <p:fltVal val="0"/>
                                          </p:val>
                                        </p:tav>
                                        <p:tav tm="100000">
                                          <p:val>
                                            <p:strVal val="#ppt_w"/>
                                          </p:val>
                                        </p:tav>
                                      </p:tavLst>
                                    </p:anim>
                                    <p:anim calcmode="lin" valueType="num">
                                      <p:cBhvr>
                                        <p:cTn id="35" dur="500" fill="hold"/>
                                        <p:tgtEl>
                                          <p:spTgt spid="109"/>
                                        </p:tgtEl>
                                        <p:attrNameLst>
                                          <p:attrName>ppt_h</p:attrName>
                                        </p:attrNameLst>
                                      </p:cBhvr>
                                      <p:tavLst>
                                        <p:tav tm="0">
                                          <p:val>
                                            <p:strVal val="#ppt_h"/>
                                          </p:val>
                                        </p:tav>
                                        <p:tav tm="100000">
                                          <p:val>
                                            <p:strVal val="#ppt_h"/>
                                          </p:val>
                                        </p:tav>
                                      </p:tavLst>
                                    </p:anim>
                                  </p:childTnLst>
                                </p:cTn>
                              </p:par>
                            </p:childTnLst>
                          </p:cTn>
                        </p:par>
                        <p:par>
                          <p:cTn id="36" fill="hold">
                            <p:stCondLst>
                              <p:cond delay="3000"/>
                            </p:stCondLst>
                            <p:childTnLst>
                              <p:par>
                                <p:cTn id="37" presetID="17" presetClass="entr" presetSubtype="10" fill="hold" nodeType="afterEffect">
                                  <p:stCondLst>
                                    <p:cond delay="0"/>
                                  </p:stCondLst>
                                  <p:childTnLst>
                                    <p:set>
                                      <p:cBhvr>
                                        <p:cTn id="38" dur="1" fill="hold">
                                          <p:stCondLst>
                                            <p:cond delay="0"/>
                                          </p:stCondLst>
                                        </p:cTn>
                                        <p:tgtEl>
                                          <p:spTgt spid="113"/>
                                        </p:tgtEl>
                                        <p:attrNameLst>
                                          <p:attrName>style.visibility</p:attrName>
                                        </p:attrNameLst>
                                      </p:cBhvr>
                                      <p:to>
                                        <p:strVal val="visible"/>
                                      </p:to>
                                    </p:set>
                                    <p:anim calcmode="lin" valueType="num">
                                      <p:cBhvr>
                                        <p:cTn id="39" dur="500" fill="hold"/>
                                        <p:tgtEl>
                                          <p:spTgt spid="113"/>
                                        </p:tgtEl>
                                        <p:attrNameLst>
                                          <p:attrName>ppt_w</p:attrName>
                                        </p:attrNameLst>
                                      </p:cBhvr>
                                      <p:tavLst>
                                        <p:tav tm="0">
                                          <p:val>
                                            <p:fltVal val="0"/>
                                          </p:val>
                                        </p:tav>
                                        <p:tav tm="100000">
                                          <p:val>
                                            <p:strVal val="#ppt_w"/>
                                          </p:val>
                                        </p:tav>
                                      </p:tavLst>
                                    </p:anim>
                                    <p:anim calcmode="lin" valueType="num">
                                      <p:cBhvr>
                                        <p:cTn id="40" dur="500" fill="hold"/>
                                        <p:tgtEl>
                                          <p:spTgt spid="113"/>
                                        </p:tgtEl>
                                        <p:attrNameLst>
                                          <p:attrName>ppt_h</p:attrName>
                                        </p:attrNameLst>
                                      </p:cBhvr>
                                      <p:tavLst>
                                        <p:tav tm="0">
                                          <p:val>
                                            <p:strVal val="#ppt_h"/>
                                          </p:val>
                                        </p:tav>
                                        <p:tav tm="100000">
                                          <p:val>
                                            <p:strVal val="#ppt_h"/>
                                          </p:val>
                                        </p:tav>
                                      </p:tavLst>
                                    </p:anim>
                                  </p:childTnLst>
                                </p:cTn>
                              </p:par>
                              <p:par>
                                <p:cTn id="41" presetID="12" presetClass="entr" presetSubtype="1" fill="hold" grpId="0" nodeType="withEffect">
                                  <p:stCondLst>
                                    <p:cond delay="250"/>
                                  </p:stCondLst>
                                  <p:childTnLst>
                                    <p:set>
                                      <p:cBhvr>
                                        <p:cTn id="42" dur="1" fill="hold">
                                          <p:stCondLst>
                                            <p:cond delay="0"/>
                                          </p:stCondLst>
                                        </p:cTn>
                                        <p:tgtEl>
                                          <p:spTgt spid="131"/>
                                        </p:tgtEl>
                                        <p:attrNameLst>
                                          <p:attrName>style.visibility</p:attrName>
                                        </p:attrNameLst>
                                      </p:cBhvr>
                                      <p:to>
                                        <p:strVal val="visible"/>
                                      </p:to>
                                    </p:set>
                                    <p:anim calcmode="lin" valueType="num">
                                      <p:cBhvr additive="base">
                                        <p:cTn id="43" dur="500"/>
                                        <p:tgtEl>
                                          <p:spTgt spid="131"/>
                                        </p:tgtEl>
                                        <p:attrNameLst>
                                          <p:attrName>ppt_y</p:attrName>
                                        </p:attrNameLst>
                                      </p:cBhvr>
                                      <p:tavLst>
                                        <p:tav tm="0">
                                          <p:val>
                                            <p:strVal val="#ppt_y-#ppt_h*1.125000"/>
                                          </p:val>
                                        </p:tav>
                                        <p:tav tm="100000">
                                          <p:val>
                                            <p:strVal val="#ppt_y"/>
                                          </p:val>
                                        </p:tav>
                                      </p:tavLst>
                                    </p:anim>
                                    <p:animEffect transition="in" filter="wipe(down)">
                                      <p:cBhvr>
                                        <p:cTn id="44" dur="500"/>
                                        <p:tgtEl>
                                          <p:spTgt spid="131"/>
                                        </p:tgtEl>
                                      </p:cBhvr>
                                    </p:animEffect>
                                  </p:childTnLst>
                                </p:cTn>
                              </p:par>
                              <p:par>
                                <p:cTn id="45" presetID="12" presetClass="entr" presetSubtype="1" fill="hold" grpId="0" nodeType="withEffect">
                                  <p:stCondLst>
                                    <p:cond delay="250"/>
                                  </p:stCondLst>
                                  <p:childTnLst>
                                    <p:set>
                                      <p:cBhvr>
                                        <p:cTn id="46" dur="1" fill="hold">
                                          <p:stCondLst>
                                            <p:cond delay="0"/>
                                          </p:stCondLst>
                                        </p:cTn>
                                        <p:tgtEl>
                                          <p:spTgt spid="133"/>
                                        </p:tgtEl>
                                        <p:attrNameLst>
                                          <p:attrName>style.visibility</p:attrName>
                                        </p:attrNameLst>
                                      </p:cBhvr>
                                      <p:to>
                                        <p:strVal val="visible"/>
                                      </p:to>
                                    </p:set>
                                    <p:anim calcmode="lin" valueType="num">
                                      <p:cBhvr additive="base">
                                        <p:cTn id="47" dur="500"/>
                                        <p:tgtEl>
                                          <p:spTgt spid="133"/>
                                        </p:tgtEl>
                                        <p:attrNameLst>
                                          <p:attrName>ppt_y</p:attrName>
                                        </p:attrNameLst>
                                      </p:cBhvr>
                                      <p:tavLst>
                                        <p:tav tm="0">
                                          <p:val>
                                            <p:strVal val="#ppt_y-#ppt_h*1.125000"/>
                                          </p:val>
                                        </p:tav>
                                        <p:tav tm="100000">
                                          <p:val>
                                            <p:strVal val="#ppt_y"/>
                                          </p:val>
                                        </p:tav>
                                      </p:tavLst>
                                    </p:anim>
                                    <p:animEffect transition="in" filter="wipe(down)">
                                      <p:cBhvr>
                                        <p:cTn id="48" dur="500"/>
                                        <p:tgtEl>
                                          <p:spTgt spid="133"/>
                                        </p:tgtEl>
                                      </p:cBhvr>
                                    </p:animEffect>
                                  </p:childTnLst>
                                </p:cTn>
                              </p:par>
                              <p:par>
                                <p:cTn id="49" presetID="12" presetClass="entr" presetSubtype="1" fill="hold" grpId="0" nodeType="withEffect">
                                  <p:stCondLst>
                                    <p:cond delay="250"/>
                                  </p:stCondLst>
                                  <p:childTnLst>
                                    <p:set>
                                      <p:cBhvr>
                                        <p:cTn id="50" dur="1" fill="hold">
                                          <p:stCondLst>
                                            <p:cond delay="0"/>
                                          </p:stCondLst>
                                        </p:cTn>
                                        <p:tgtEl>
                                          <p:spTgt spid="132"/>
                                        </p:tgtEl>
                                        <p:attrNameLst>
                                          <p:attrName>style.visibility</p:attrName>
                                        </p:attrNameLst>
                                      </p:cBhvr>
                                      <p:to>
                                        <p:strVal val="visible"/>
                                      </p:to>
                                    </p:set>
                                    <p:anim calcmode="lin" valueType="num">
                                      <p:cBhvr additive="base">
                                        <p:cTn id="51" dur="500"/>
                                        <p:tgtEl>
                                          <p:spTgt spid="132"/>
                                        </p:tgtEl>
                                        <p:attrNameLst>
                                          <p:attrName>ppt_y</p:attrName>
                                        </p:attrNameLst>
                                      </p:cBhvr>
                                      <p:tavLst>
                                        <p:tav tm="0">
                                          <p:val>
                                            <p:strVal val="#ppt_y-#ppt_h*1.125000"/>
                                          </p:val>
                                        </p:tav>
                                        <p:tav tm="100000">
                                          <p:val>
                                            <p:strVal val="#ppt_y"/>
                                          </p:val>
                                        </p:tav>
                                      </p:tavLst>
                                    </p:anim>
                                    <p:animEffect transition="in" filter="wipe(down)">
                                      <p:cBhvr>
                                        <p:cTn id="52"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0" grpId="0" animBg="1"/>
      <p:bldP spid="101" grpId="0"/>
      <p:bldP spid="131" grpId="0"/>
      <p:bldP spid="132" grpId="0"/>
      <p:bldP spid="1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نجمة: 6 نقاط 1">
            <a:extLst>
              <a:ext uri="{FF2B5EF4-FFF2-40B4-BE49-F238E27FC236}">
                <a16:creationId xmlns:a16="http://schemas.microsoft.com/office/drawing/2014/main" id="{41CF78A4-60C1-4935-8160-B474341327CD}"/>
              </a:ext>
            </a:extLst>
          </p:cNvPr>
          <p:cNvSpPr/>
          <p:nvPr/>
        </p:nvSpPr>
        <p:spPr>
          <a:xfrm>
            <a:off x="4224966" y="1574581"/>
            <a:ext cx="3753249" cy="3825292"/>
          </a:xfrm>
          <a:prstGeom prst="star6">
            <a:avLst/>
          </a:prstGeom>
          <a:solidFill>
            <a:srgbClr val="FF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مستطيل 2">
            <a:extLst>
              <a:ext uri="{FF2B5EF4-FFF2-40B4-BE49-F238E27FC236}">
                <a16:creationId xmlns:a16="http://schemas.microsoft.com/office/drawing/2014/main" id="{0F0EC400-C9DA-4A18-8136-2300BE94F4D3}"/>
              </a:ext>
            </a:extLst>
          </p:cNvPr>
          <p:cNvSpPr/>
          <p:nvPr/>
        </p:nvSpPr>
        <p:spPr>
          <a:xfrm>
            <a:off x="2478660" y="2128834"/>
            <a:ext cx="6816290" cy="2646878"/>
          </a:xfrm>
          <a:prstGeom prst="rect">
            <a:avLst/>
          </a:prstGeom>
          <a:noFill/>
        </p:spPr>
        <p:txBody>
          <a:bodyPr wrap="none" lIns="91440" tIns="45720" rIns="91440" bIns="45720">
            <a:spAutoFit/>
          </a:bodyPr>
          <a:lstStyle/>
          <a:p>
            <a:pPr algn="ctr"/>
            <a:r>
              <a:rPr lang="ar-SA" sz="16600" b="0" cap="none" spc="0" dirty="0">
                <a:ln w="0"/>
                <a:solidFill>
                  <a:schemeClr val="bg1"/>
                </a:solidFill>
                <a:effectLst>
                  <a:reflection blurRad="6350" stA="53000" endA="300" endPos="35500" dir="5400000" sy="-90000" algn="bl" rotWithShape="0"/>
                </a:effectLst>
              </a:rPr>
              <a:t>شكرا لكم </a:t>
            </a:r>
          </a:p>
        </p:txBody>
      </p:sp>
    </p:spTree>
    <p:extLst>
      <p:ext uri="{BB962C8B-B14F-4D97-AF65-F5344CB8AC3E}">
        <p14:creationId xmlns:p14="http://schemas.microsoft.com/office/powerpoint/2010/main" val="292499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mph" presetSubtype="0" decel="100000" fill="hold" grpId="1" nodeType="withEffect">
                                  <p:stCondLst>
                                    <p:cond delay="250"/>
                                  </p:stCondLst>
                                  <p:childTnLst>
                                    <p:animScale>
                                      <p:cBhvr>
                                        <p:cTn id="8" dur="2000" fill="hold"/>
                                        <p:tgtEl>
                                          <p:spTgt spid="2"/>
                                        </p:tgtEl>
                                      </p:cBhvr>
                                      <p:by x="400000" y="400000"/>
                                    </p:animScale>
                                  </p:childTnLst>
                                </p:cTn>
                              </p:par>
                            </p:childTnLst>
                          </p:cTn>
                        </p:par>
                        <p:par>
                          <p:cTn id="9" fill="hold">
                            <p:stCondLst>
                              <p:cond delay="2250"/>
                            </p:stCondLst>
                            <p:childTnLst>
                              <p:par>
                                <p:cTn id="10" presetID="16" presetClass="entr" presetSubtype="37"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33126" cy="6858000"/>
            <a:chOff x="1074203" y="-1"/>
            <a:chExt cx="11133126"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0872733" y="1987060"/>
              <a:ext cx="1280801"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50932" y="3130074"/>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97585" y="3165239"/>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8387096" y="8709"/>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8732816" y="8709"/>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9061800" y="870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9422871" y="580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9768591" y="11611"/>
            <a:ext cx="11197697" cy="6858000"/>
            <a:chOff x="1074203" y="-1"/>
            <a:chExt cx="11197697"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97772"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10114311" y="3"/>
            <a:ext cx="11107700" cy="6858000"/>
            <a:chOff x="1074203" y="-1"/>
            <a:chExt cx="11107700"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64" name="مجموعة 63">
            <a:extLst>
              <a:ext uri="{FF2B5EF4-FFF2-40B4-BE49-F238E27FC236}">
                <a16:creationId xmlns:a16="http://schemas.microsoft.com/office/drawing/2014/main" id="{231FDFCC-ABAC-4E4E-A64F-25A140BC14F8}"/>
              </a:ext>
            </a:extLst>
          </p:cNvPr>
          <p:cNvGrpSpPr/>
          <p:nvPr/>
        </p:nvGrpSpPr>
        <p:grpSpPr>
          <a:xfrm>
            <a:off x="3068763" y="385372"/>
            <a:ext cx="7662361" cy="6087252"/>
            <a:chOff x="3317144" y="733002"/>
            <a:chExt cx="6313321" cy="5391995"/>
          </a:xfrm>
        </p:grpSpPr>
        <p:grpSp>
          <p:nvGrpSpPr>
            <p:cNvPr id="56" name="مجموعة 55">
              <a:extLst>
                <a:ext uri="{FF2B5EF4-FFF2-40B4-BE49-F238E27FC236}">
                  <a16:creationId xmlns:a16="http://schemas.microsoft.com/office/drawing/2014/main" id="{CC5BC50F-E8BE-4519-8461-6A155F8899F9}"/>
                </a:ext>
              </a:extLst>
            </p:cNvPr>
            <p:cNvGrpSpPr/>
            <p:nvPr/>
          </p:nvGrpSpPr>
          <p:grpSpPr>
            <a:xfrm>
              <a:off x="3317144" y="733002"/>
              <a:ext cx="6001954" cy="5391995"/>
              <a:chOff x="4227860" y="739304"/>
              <a:chExt cx="6757468" cy="5391995"/>
            </a:xfrm>
          </p:grpSpPr>
          <p:sp>
            <p:nvSpPr>
              <p:cNvPr id="58" name="شكل حر: شكل 57">
                <a:extLst>
                  <a:ext uri="{FF2B5EF4-FFF2-40B4-BE49-F238E27FC236}">
                    <a16:creationId xmlns:a16="http://schemas.microsoft.com/office/drawing/2014/main" id="{B691A4B5-D13B-44D3-979B-AB0262DBCBD1}"/>
                  </a:ext>
                </a:extLst>
              </p:cNvPr>
              <p:cNvSpPr/>
              <p:nvPr/>
            </p:nvSpPr>
            <p:spPr>
              <a:xfrm>
                <a:off x="4227860" y="3441604"/>
                <a:ext cx="6753730" cy="2689695"/>
              </a:xfrm>
              <a:custGeom>
                <a:avLst/>
                <a:gdLst>
                  <a:gd name="connsiteX0" fmla="*/ 0 w 6284068"/>
                  <a:gd name="connsiteY0" fmla="*/ 0 h 2546215"/>
                  <a:gd name="connsiteX1" fmla="*/ 6284068 w 6284068"/>
                  <a:gd name="connsiteY1" fmla="*/ 0 h 2546215"/>
                  <a:gd name="connsiteX2" fmla="*/ 6284068 w 6284068"/>
                  <a:gd name="connsiteY2" fmla="*/ 2546215 h 2546215"/>
                  <a:gd name="connsiteX3" fmla="*/ 0 w 6284068"/>
                  <a:gd name="connsiteY3" fmla="*/ 2546215 h 2546215"/>
                </a:gdLst>
                <a:ahLst/>
                <a:cxnLst>
                  <a:cxn ang="0">
                    <a:pos x="connsiteX0" y="connsiteY0"/>
                  </a:cxn>
                  <a:cxn ang="0">
                    <a:pos x="connsiteX1" y="connsiteY1"/>
                  </a:cxn>
                  <a:cxn ang="0">
                    <a:pos x="connsiteX2" y="connsiteY2"/>
                  </a:cxn>
                  <a:cxn ang="0">
                    <a:pos x="connsiteX3" y="connsiteY3"/>
                  </a:cxn>
                </a:cxnLst>
                <a:rect l="l" t="t" r="r" b="b"/>
                <a:pathLst>
                  <a:path w="6284068" h="2546215">
                    <a:moveTo>
                      <a:pt x="0" y="0"/>
                    </a:moveTo>
                    <a:lnTo>
                      <a:pt x="6284068" y="0"/>
                    </a:lnTo>
                    <a:lnTo>
                      <a:pt x="6284068" y="2546215"/>
                    </a:lnTo>
                    <a:lnTo>
                      <a:pt x="0" y="2546215"/>
                    </a:lnTo>
                    <a:close/>
                  </a:path>
                </a:pathLst>
              </a:custGeom>
              <a:solidFill>
                <a:schemeClr val="bg1"/>
              </a:solidFill>
              <a:ln w="38100">
                <a:solidFill>
                  <a:srgbClr val="FF6968"/>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9" name="شكل حر: شكل 58">
                <a:extLst>
                  <a:ext uri="{FF2B5EF4-FFF2-40B4-BE49-F238E27FC236}">
                    <a16:creationId xmlns:a16="http://schemas.microsoft.com/office/drawing/2014/main" id="{94210C15-8F3C-4E8D-A5FD-F56FA3042AA6}"/>
                  </a:ext>
                </a:extLst>
              </p:cNvPr>
              <p:cNvSpPr/>
              <p:nvPr/>
            </p:nvSpPr>
            <p:spPr>
              <a:xfrm>
                <a:off x="4231598" y="739304"/>
                <a:ext cx="6753730" cy="2689695"/>
              </a:xfrm>
              <a:custGeom>
                <a:avLst/>
                <a:gdLst>
                  <a:gd name="connsiteX0" fmla="*/ 0 w 6284068"/>
                  <a:gd name="connsiteY0" fmla="*/ 0 h 2546215"/>
                  <a:gd name="connsiteX1" fmla="*/ 6284068 w 6284068"/>
                  <a:gd name="connsiteY1" fmla="*/ 0 h 2546215"/>
                  <a:gd name="connsiteX2" fmla="*/ 6284068 w 6284068"/>
                  <a:gd name="connsiteY2" fmla="*/ 2546215 h 2546215"/>
                  <a:gd name="connsiteX3" fmla="*/ 0 w 6284068"/>
                  <a:gd name="connsiteY3" fmla="*/ 2546215 h 2546215"/>
                </a:gdLst>
                <a:ahLst/>
                <a:cxnLst>
                  <a:cxn ang="0">
                    <a:pos x="connsiteX0" y="connsiteY0"/>
                  </a:cxn>
                  <a:cxn ang="0">
                    <a:pos x="connsiteX1" y="connsiteY1"/>
                  </a:cxn>
                  <a:cxn ang="0">
                    <a:pos x="connsiteX2" y="connsiteY2"/>
                  </a:cxn>
                  <a:cxn ang="0">
                    <a:pos x="connsiteX3" y="connsiteY3"/>
                  </a:cxn>
                </a:cxnLst>
                <a:rect l="l" t="t" r="r" b="b"/>
                <a:pathLst>
                  <a:path w="6284068" h="2546215">
                    <a:moveTo>
                      <a:pt x="0" y="0"/>
                    </a:moveTo>
                    <a:lnTo>
                      <a:pt x="6284068" y="0"/>
                    </a:lnTo>
                    <a:lnTo>
                      <a:pt x="6284068" y="2546215"/>
                    </a:lnTo>
                    <a:lnTo>
                      <a:pt x="0" y="2546215"/>
                    </a:lnTo>
                    <a:close/>
                  </a:path>
                </a:pathLst>
              </a:custGeom>
              <a:solidFill>
                <a:schemeClr val="bg1"/>
              </a:solidFill>
              <a:ln w="38100">
                <a:solidFill>
                  <a:srgbClr val="FF696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0" name="مستطيل 59">
                <a:extLst>
                  <a:ext uri="{FF2B5EF4-FFF2-40B4-BE49-F238E27FC236}">
                    <a16:creationId xmlns:a16="http://schemas.microsoft.com/office/drawing/2014/main" id="{2F252B03-6FF5-4B2F-92EA-CFD36535F772}"/>
                  </a:ext>
                </a:extLst>
              </p:cNvPr>
              <p:cNvSpPr/>
              <p:nvPr/>
            </p:nvSpPr>
            <p:spPr>
              <a:xfrm>
                <a:off x="4462691" y="882784"/>
                <a:ext cx="6284068" cy="5092430"/>
              </a:xfrm>
              <a:prstGeom prst="rect">
                <a:avLst/>
              </a:prstGeom>
              <a:solidFill>
                <a:srgbClr val="FF6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lvl="0" indent="-342900">
                  <a:lnSpc>
                    <a:spcPct val="107000"/>
                  </a:lnSpc>
                  <a:spcAft>
                    <a:spcPts val="800"/>
                  </a:spcAft>
                  <a:buFont typeface="Arial" panose="020B0604020202020204" pitchFamily="34" charset="0"/>
                  <a:buChar char="•"/>
                  <a:tabLst>
                    <a:tab pos="457200" algn="l"/>
                  </a:tabLst>
                </a:pPr>
                <a:r>
                  <a:rPr lang="ar-SA" sz="2000" dirty="0">
                    <a:solidFill>
                      <a:schemeClr val="bg1"/>
                    </a:solidFill>
                    <a:latin typeface="Calibri" panose="020F0502020204030204" pitchFamily="34" charset="0"/>
                    <a:ea typeface="Calibri" panose="020F0502020204030204" pitchFamily="34" charset="0"/>
                  </a:rPr>
                  <a:t>في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عام</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1883 </a:t>
                </a:r>
                <a:r>
                  <a:rPr lang="ar-SA" sz="2000" dirty="0">
                    <a:solidFill>
                      <a:schemeClr val="bg1"/>
                    </a:solidFill>
                    <a:latin typeface="Calibri" panose="020F0502020204030204" pitchFamily="34" charset="0"/>
                    <a:ea typeface="Calibri" panose="020F0502020204030204" pitchFamily="34" charset="0"/>
                  </a:rPr>
                  <a:t>تحديداً</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في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المعرض</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الدولي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للاختراعات</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في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فيينا</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حدث</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امر</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غير</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متوقع</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صدم</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القائمين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على</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المعرض</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والحضور</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ايضاً،</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فقد</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امتنع</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عدد</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كبير</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المخترعين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المشاركة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في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المعرض</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وكان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الدافع</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لامتناعهم</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هو</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الخوف</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تتعرض</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افكارهم</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للسرقة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والاستغلال</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التجاري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ومن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خلال</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هذه</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المقاطعة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قبل</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المخترعين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دعت</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الحاجة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الى</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وضع</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حماية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دولية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لبراءات</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الاختراع</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وللملكية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الفكرية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بشكل</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عام،</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بالتالي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وضعت</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اول</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معاهدة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دولية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وتقوم</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بمنح</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مواطني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بلد</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معين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حق</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حماية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اعمالهم</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الفكرية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في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دول</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اخرى</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وتسمى</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اتفاقية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باريس</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لحماية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الملكية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الصناعية</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Arial" panose="020B0604020202020204" pitchFamily="34" charset="0"/>
                  <a:buChar char="•"/>
                  <a:tabLst>
                    <a:tab pos="457200" algn="l"/>
                  </a:tabLst>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وهذه</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كانت</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البداية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التي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تتابعت</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بعدها</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الاتفاقيات</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اجل</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حماية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الملكية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الفكرية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بكافة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أنواعها</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ar-SA" sz="2000" dirty="0">
                    <a:solidFill>
                      <a:schemeClr val="bg1"/>
                    </a:solidFill>
                    <a:latin typeface="Calibri" panose="020F0502020204030204" pitchFamily="34" charset="0"/>
                    <a:ea typeface="Calibri" panose="020F0502020204030204" pitchFamily="34" charset="0"/>
                  </a:rPr>
                  <a:t>فبعد</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٣</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اعوام</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ظهرت</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اتفاقية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برن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التي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تسعى</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لحفظ</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حق</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المؤلف</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في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مصنفاته</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الادبية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والفنية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فتعطي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المؤلف</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حماية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دولية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ومراقبة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لمصنفاته</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واعطائه</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المال</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مقابل</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الانتفاع</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بها</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ومن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تتولى</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ادارة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المعاهدتين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السابقتين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هي</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المنظمة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العالمية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للملكية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الفكرية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وتسمى</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(WIPO). </a:t>
                </a:r>
              </a:p>
              <a:p>
                <a:pPr marL="342900" lvl="0" indent="-342900">
                  <a:lnSpc>
                    <a:spcPct val="107000"/>
                  </a:lnSpc>
                  <a:spcAft>
                    <a:spcPts val="800"/>
                  </a:spcAft>
                  <a:buFont typeface="Arial" panose="020B0604020202020204" pitchFamily="34" charset="0"/>
                  <a:buChar char="•"/>
                  <a:tabLst>
                    <a:tab pos="457200" algn="l"/>
                  </a:tabLst>
                </a:pPr>
                <a:r>
                  <a:rPr lang="ar-SA" sz="2000" dirty="0">
                    <a:solidFill>
                      <a:schemeClr val="bg1"/>
                    </a:solidFill>
                    <a:latin typeface="Calibri" panose="020F0502020204030204" pitchFamily="34" charset="0"/>
                    <a:ea typeface="Calibri" panose="020F0502020204030204" pitchFamily="34" charset="0"/>
                  </a:rPr>
                  <a:t>منذ</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ذلك</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الحين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وحتى</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وقتنا</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الحاضر</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ظهر</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عدد</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من</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الاتفاقيات</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والمعاهدات</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بلغ</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عددها</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ثمانية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عشر</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اتفاقية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عالمية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تحكم</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الملكية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الفكرية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والصناعية</a:t>
                </a:r>
                <a:r>
                  <a:rPr lang="ar-SA"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ar-SA" sz="2000" dirty="0">
                    <a:solidFill>
                      <a:schemeClr val="bg1"/>
                    </a:solidFill>
                    <a:latin typeface="Calibri" panose="020F0502020204030204" pitchFamily="34" charset="0"/>
                    <a:ea typeface="Calibri" panose="020F0502020204030204" pitchFamily="34" charset="0"/>
                  </a:rPr>
                  <a:t>والتجارية. </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1" name="مستطيل 60">
                <a:extLst>
                  <a:ext uri="{FF2B5EF4-FFF2-40B4-BE49-F238E27FC236}">
                    <a16:creationId xmlns:a16="http://schemas.microsoft.com/office/drawing/2014/main" id="{6A1DC8A8-CA34-44FF-8360-61AEADF92E63}"/>
                  </a:ext>
                </a:extLst>
              </p:cNvPr>
              <p:cNvSpPr/>
              <p:nvPr/>
            </p:nvSpPr>
            <p:spPr>
              <a:xfrm>
                <a:off x="10746759" y="3033042"/>
                <a:ext cx="216834" cy="81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62" name="مستطيل 61">
                <a:extLst>
                  <a:ext uri="{FF2B5EF4-FFF2-40B4-BE49-F238E27FC236}">
                    <a16:creationId xmlns:a16="http://schemas.microsoft.com/office/drawing/2014/main" id="{62D3D3DA-54B6-4728-AF5A-E4C82D96F228}"/>
                  </a:ext>
                </a:extLst>
              </p:cNvPr>
              <p:cNvSpPr/>
              <p:nvPr/>
            </p:nvSpPr>
            <p:spPr>
              <a:xfrm>
                <a:off x="4268986" y="3033042"/>
                <a:ext cx="193706" cy="81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cxnSp>
          <p:nvCxnSpPr>
            <p:cNvPr id="63" name="رابط كسهم مستقيم 62">
              <a:extLst>
                <a:ext uri="{FF2B5EF4-FFF2-40B4-BE49-F238E27FC236}">
                  <a16:creationId xmlns:a16="http://schemas.microsoft.com/office/drawing/2014/main" id="{3EFA1B45-06ED-4743-A96E-FB928F40498A}"/>
                </a:ext>
              </a:extLst>
            </p:cNvPr>
            <p:cNvCxnSpPr>
              <a:cxnSpLocks/>
            </p:cNvCxnSpPr>
            <p:nvPr/>
          </p:nvCxnSpPr>
          <p:spPr>
            <a:xfrm>
              <a:off x="9299793" y="3435302"/>
              <a:ext cx="330672" cy="0"/>
            </a:xfrm>
            <a:prstGeom prst="straightConnector1">
              <a:avLst/>
            </a:prstGeom>
            <a:ln w="38100">
              <a:solidFill>
                <a:srgbClr val="FF696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3090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919936" y="-527"/>
            <a:ext cx="11079332" cy="6858000"/>
            <a:chOff x="1074203" y="-9237"/>
            <a:chExt cx="11079332"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9237"/>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0829779" y="1987060"/>
              <a:ext cx="1323756"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198173" y="3160852"/>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960818" y="3165240"/>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8732816" y="8709"/>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الاقسام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9061800" y="870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9422871" y="580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9768591" y="11611"/>
            <a:ext cx="11197697" cy="6858000"/>
            <a:chOff x="1074203" y="-1"/>
            <a:chExt cx="11197697"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97772"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10114311" y="3"/>
            <a:ext cx="11107700" cy="6858000"/>
            <a:chOff x="1074203" y="-1"/>
            <a:chExt cx="11107700"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55" name="مجموعة 54">
            <a:extLst>
              <a:ext uri="{FF2B5EF4-FFF2-40B4-BE49-F238E27FC236}">
                <a16:creationId xmlns:a16="http://schemas.microsoft.com/office/drawing/2014/main" id="{4868E33B-9B53-44F6-AEBD-90D4E8E507FB}"/>
              </a:ext>
            </a:extLst>
          </p:cNvPr>
          <p:cNvGrpSpPr/>
          <p:nvPr/>
        </p:nvGrpSpPr>
        <p:grpSpPr>
          <a:xfrm>
            <a:off x="3126428" y="566877"/>
            <a:ext cx="7859105" cy="5724242"/>
            <a:chOff x="-3101921" y="576238"/>
            <a:chExt cx="5772385" cy="5388174"/>
          </a:xfrm>
        </p:grpSpPr>
        <p:sp>
          <p:nvSpPr>
            <p:cNvPr id="57" name="مستطيل: زوايا مستديرة 56">
              <a:extLst>
                <a:ext uri="{FF2B5EF4-FFF2-40B4-BE49-F238E27FC236}">
                  <a16:creationId xmlns:a16="http://schemas.microsoft.com/office/drawing/2014/main" id="{98791563-80BD-45B3-9863-BE5E4304426D}"/>
                </a:ext>
              </a:extLst>
            </p:cNvPr>
            <p:cNvSpPr/>
            <p:nvPr/>
          </p:nvSpPr>
          <p:spPr>
            <a:xfrm>
              <a:off x="-3101921" y="1007918"/>
              <a:ext cx="5772385" cy="4430194"/>
            </a:xfrm>
            <a:prstGeom prst="roundRect">
              <a:avLst>
                <a:gd name="adj" fmla="val 16184"/>
              </a:avLst>
            </a:prstGeom>
            <a:solidFill>
              <a:srgbClr val="48BEC1"/>
            </a:solidFill>
            <a:ln>
              <a:solidFill>
                <a:srgbClr val="48BEC1"/>
              </a:solid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5" name="مستطيل: زوايا مستديرة 64">
              <a:extLst>
                <a:ext uri="{FF2B5EF4-FFF2-40B4-BE49-F238E27FC236}">
                  <a16:creationId xmlns:a16="http://schemas.microsoft.com/office/drawing/2014/main" id="{68BDA074-472A-438B-8E1C-E61CCE290F9D}"/>
                </a:ext>
              </a:extLst>
            </p:cNvPr>
            <p:cNvSpPr/>
            <p:nvPr/>
          </p:nvSpPr>
          <p:spPr>
            <a:xfrm flipH="1">
              <a:off x="-2991893" y="576238"/>
              <a:ext cx="5011626" cy="5388174"/>
            </a:xfrm>
            <a:prstGeom prst="roundRect">
              <a:avLst>
                <a:gd name="adj" fmla="val 21497"/>
              </a:avLst>
            </a:prstGeom>
            <a:solidFill>
              <a:schemeClr val="bg1"/>
            </a:solidFill>
            <a:ln w="28575">
              <a:solidFill>
                <a:srgbClr val="48BEC1"/>
              </a:solidFill>
              <a:prstDash val="dash"/>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chemeClr val="tx1"/>
                </a:solidFill>
                <a:latin typeface="Calibri" panose="020F0502020204030204" pitchFamily="34" charset="0"/>
                <a:ea typeface="Calibri" panose="020F0502020204030204" pitchFamily="34" charset="0"/>
              </a:endParaRPr>
            </a:p>
            <a:p>
              <a:pPr algn="ctr"/>
              <a:endParaRPr lang="ar-SA" dirty="0">
                <a:solidFill>
                  <a:schemeClr val="tx1"/>
                </a:solidFill>
                <a:latin typeface="Calibri" panose="020F0502020204030204" pitchFamily="34" charset="0"/>
                <a:ea typeface="Calibri" panose="020F0502020204030204" pitchFamily="34" charset="0"/>
              </a:endParaRPr>
            </a:p>
            <a:p>
              <a:pPr algn="ctr"/>
              <a:endParaRPr lang="ar-SA" dirty="0">
                <a:solidFill>
                  <a:schemeClr val="tx1"/>
                </a:solidFill>
                <a:latin typeface="Calibri" panose="020F0502020204030204" pitchFamily="34" charset="0"/>
                <a:ea typeface="Calibri" panose="020F0502020204030204" pitchFamily="34" charset="0"/>
              </a:endParaRPr>
            </a:p>
            <a:p>
              <a:endParaRPr lang="ar-SA" sz="1200" dirty="0">
                <a:solidFill>
                  <a:schemeClr val="tx1"/>
                </a:solidFill>
              </a:endParaRPr>
            </a:p>
            <a:p>
              <a:endParaRPr lang="ar-SA" sz="1200" dirty="0">
                <a:solidFill>
                  <a:schemeClr val="tx1"/>
                </a:solidFill>
              </a:endParaRPr>
            </a:p>
            <a:p>
              <a:endParaRPr lang="ar-SA" dirty="0">
                <a:solidFill>
                  <a:schemeClr val="tx1"/>
                </a:solidFill>
              </a:endParaRPr>
            </a:p>
            <a:p>
              <a:endParaRPr lang="ar-SA" dirty="0">
                <a:solidFill>
                  <a:schemeClr val="tx1"/>
                </a:solidFill>
              </a:endParaRPr>
            </a:p>
            <a:p>
              <a:pPr algn="ctr"/>
              <a:endParaRPr lang="en-US" sz="1200" dirty="0">
                <a:solidFill>
                  <a:schemeClr val="tx1"/>
                </a:solidFill>
                <a:latin typeface="Calibri" panose="020F0502020204030204" pitchFamily="34" charset="0"/>
                <a:ea typeface="Calibri" panose="020F0502020204030204" pitchFamily="34" charset="0"/>
              </a:endParaRPr>
            </a:p>
            <a:p>
              <a:pPr algn="ctr"/>
              <a:endParaRPr lang="ar-SA" dirty="0">
                <a:solidFill>
                  <a:schemeClr val="tx1"/>
                </a:solidFill>
              </a:endParaRPr>
            </a:p>
          </p:txBody>
        </p:sp>
      </p:grpSp>
      <p:sp>
        <p:nvSpPr>
          <p:cNvPr id="66" name="عنوان 1">
            <a:extLst>
              <a:ext uri="{FF2B5EF4-FFF2-40B4-BE49-F238E27FC236}">
                <a16:creationId xmlns:a16="http://schemas.microsoft.com/office/drawing/2014/main" id="{F81BC308-A557-4CB5-9291-D3580036ED31}"/>
              </a:ext>
            </a:extLst>
          </p:cNvPr>
          <p:cNvSpPr txBox="1">
            <a:spLocks/>
          </p:cNvSpPr>
          <p:nvPr/>
        </p:nvSpPr>
        <p:spPr>
          <a:xfrm>
            <a:off x="4192173" y="357399"/>
            <a:ext cx="5500054" cy="1777419"/>
          </a:xfrm>
          <a:prstGeom prst="rect">
            <a:avLst/>
          </a:prstGeom>
        </p:spPr>
        <p:txBody>
          <a:bodyPr vert="horz" lIns="91440" tIns="45720" rIns="91440" bIns="45720" rtlCol="0" anchor="b">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spcAft>
                <a:spcPts val="800"/>
              </a:spcAft>
            </a:pPr>
            <a:r>
              <a:rPr lang="en-US" sz="2800" b="1" dirty="0" err="1">
                <a:ln w="0"/>
                <a:effectLst>
                  <a:reflection blurRad="6350" stA="53000" endA="300" endPos="35500" dir="5400000" sy="-90000" algn="bl" rotWithShape="0"/>
                </a:effectLst>
              </a:rPr>
              <a:t>تعريف</a:t>
            </a:r>
            <a:r>
              <a:rPr lang="en-US" sz="2800" b="1" dirty="0">
                <a:ln w="0"/>
                <a:effectLst>
                  <a:reflection blurRad="6350" stA="53000" endA="300" endPos="35500" dir="5400000" sy="-90000" algn="bl" rotWithShape="0"/>
                </a:effectLst>
              </a:rPr>
              <a:t> </a:t>
            </a:r>
            <a:r>
              <a:rPr lang="en-US" sz="2800" b="1" dirty="0" err="1">
                <a:ln w="0"/>
                <a:effectLst>
                  <a:reflection blurRad="6350" stA="53000" endA="300" endPos="35500" dir="5400000" sy="-90000" algn="bl" rotWithShape="0"/>
                </a:effectLst>
              </a:rPr>
              <a:t>الملكية</a:t>
            </a:r>
            <a:r>
              <a:rPr lang="en-US" sz="2800" b="1" dirty="0">
                <a:ln w="0"/>
                <a:effectLst>
                  <a:reflection blurRad="6350" stA="53000" endA="300" endPos="35500" dir="5400000" sy="-90000" algn="bl" rotWithShape="0"/>
                </a:effectLst>
              </a:rPr>
              <a:t> </a:t>
            </a:r>
            <a:r>
              <a:rPr lang="en-US" sz="2800" b="1" dirty="0" err="1">
                <a:ln w="0"/>
                <a:effectLst>
                  <a:reflection blurRad="6350" stA="53000" endA="300" endPos="35500" dir="5400000" sy="-90000" algn="bl" rotWithShape="0"/>
                </a:effectLst>
              </a:rPr>
              <a:t>الفكرية</a:t>
            </a:r>
            <a:br>
              <a:rPr lang="en-US" sz="2800" b="1" dirty="0">
                <a:ln w="0"/>
                <a:effectLst>
                  <a:reflection blurRad="6350" stA="53000" endA="300" endPos="35500" dir="5400000" sy="-90000" algn="bl" rotWithShape="0"/>
                </a:effectLst>
              </a:rPr>
            </a:br>
            <a:r>
              <a:rPr lang="en-US" sz="2800" b="1" dirty="0">
                <a:ln w="0"/>
                <a:effectLst>
                  <a:reflection blurRad="6350" stA="53000" endA="300" endPos="35500" dir="5400000" sy="-90000" algn="bl" rotWithShape="0"/>
                </a:effectLst>
              </a:rPr>
              <a:t> ( intellectual property)</a:t>
            </a:r>
            <a:br>
              <a:rPr lang="en-US" sz="2800" b="1" dirty="0">
                <a:ln w="0"/>
                <a:effectLst>
                  <a:reflection blurRad="6350" stA="53000" endA="300" endPos="35500" dir="5400000" sy="-90000" algn="bl" rotWithShape="0"/>
                </a:effectLst>
              </a:rPr>
            </a:br>
            <a:endParaRPr lang="en-US" sz="2800" dirty="0"/>
          </a:p>
        </p:txBody>
      </p:sp>
      <p:sp>
        <p:nvSpPr>
          <p:cNvPr id="47" name="مستطيل 46">
            <a:extLst>
              <a:ext uri="{FF2B5EF4-FFF2-40B4-BE49-F238E27FC236}">
                <a16:creationId xmlns:a16="http://schemas.microsoft.com/office/drawing/2014/main" id="{2AC5FBBD-9EE6-40F0-9899-2A1F3C2C2191}"/>
              </a:ext>
            </a:extLst>
          </p:cNvPr>
          <p:cNvSpPr/>
          <p:nvPr/>
        </p:nvSpPr>
        <p:spPr>
          <a:xfrm>
            <a:off x="3825203" y="1987061"/>
            <a:ext cx="6082612" cy="3693319"/>
          </a:xfrm>
          <a:prstGeom prst="rect">
            <a:avLst/>
          </a:prstGeom>
        </p:spPr>
        <p:txBody>
          <a:bodyPr wrap="square">
            <a:spAutoFit/>
          </a:bodyPr>
          <a:lstStyle/>
          <a:p>
            <a:r>
              <a:rPr lang="ar-SA" dirty="0"/>
              <a:t>هي تلك الحقوق التي ترد على أشياء معنوية من نتاج الفكر ، مثل: حق المؤلف على أفكاره وحق المخترع على مبتكراته وحق الفنان على لوحاته وحق الملحن على أنغامه .</a:t>
            </a:r>
            <a:endParaRPr lang="en-US" dirty="0"/>
          </a:p>
          <a:p>
            <a:r>
              <a:rPr lang="ar-SA" dirty="0"/>
              <a:t>وتعتبر الملكية الفكرية نوع من أنواع الملكية التي ظهرت في العصور المتأخرة ، نتيجة للتطور العلمي والتقدم الصناعي والتقني والتجاري الذي يشهده العالم ، وقد اختلفت وجهات نظر المتخصصين في تسميتها، وتحديد ما يدخل فيها من حقوق ، فبعضهم أطلق عليها الحقوق المعنوية ، وبعضهم أطلق عليها حقوق الابتكار ، وبعضم أطلق عليها الحقوق (لملكية ) الذهنية ، أو الأدبية أو الفكرية ، أو التجارية أو الصناعية ، وبعضهم اطلق عليها حق الإنتاج العلمي ، وبعضهم عرفها بتعدد أشكالها وصورها التي تدخل فيها. </a:t>
            </a:r>
            <a:endParaRPr lang="en-US" dirty="0"/>
          </a:p>
          <a:p>
            <a:pPr marL="285750" indent="-285750">
              <a:buFont typeface="Arial" panose="020B0604020202020204" pitchFamily="34" charset="0"/>
              <a:buChar char="•"/>
            </a:pPr>
            <a:r>
              <a:rPr lang="ar-SA" dirty="0"/>
              <a:t>والأفضل تسميتها بالملكية الفكرية ، لأنها التسمية الجامعة بين انوع الحقوق والملكيات سواء كانت صناعية أو تجارية أو فنية أو أدبية على أنها نتاج </a:t>
            </a:r>
            <a:r>
              <a:rPr lang="ar-SA" dirty="0" err="1"/>
              <a:t>فكروعقل</a:t>
            </a:r>
            <a:r>
              <a:rPr lang="ar-SA" dirty="0"/>
              <a:t>.</a:t>
            </a:r>
            <a:endParaRPr lang="en-US" sz="2000" dirty="0"/>
          </a:p>
        </p:txBody>
      </p:sp>
      <p:pic>
        <p:nvPicPr>
          <p:cNvPr id="49" name="رسم 48" descr="فصل دراسي">
            <a:extLst>
              <a:ext uri="{FF2B5EF4-FFF2-40B4-BE49-F238E27FC236}">
                <a16:creationId xmlns:a16="http://schemas.microsoft.com/office/drawing/2014/main" id="{64EA11D8-86D3-428D-89BE-A841BA8BFD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99555" y="5381114"/>
            <a:ext cx="597318" cy="597318"/>
          </a:xfrm>
          <a:prstGeom prst="rect">
            <a:avLst/>
          </a:prstGeom>
        </p:spPr>
      </p:pic>
    </p:spTree>
    <p:extLst>
      <p:ext uri="{BB962C8B-B14F-4D97-AF65-F5344CB8AC3E}">
        <p14:creationId xmlns:p14="http://schemas.microsoft.com/office/powerpoint/2010/main" val="3819554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919936" y="8709"/>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734741"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9061800" y="870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9422871" y="580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9768591" y="11611"/>
            <a:ext cx="11197697" cy="6858000"/>
            <a:chOff x="1074203" y="-1"/>
            <a:chExt cx="11197697"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97772"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10114311" y="3"/>
            <a:ext cx="11107700" cy="6858000"/>
            <a:chOff x="1074203" y="-1"/>
            <a:chExt cx="11107700"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sp>
        <p:nvSpPr>
          <p:cNvPr id="67" name="مستطيل 66">
            <a:extLst>
              <a:ext uri="{FF2B5EF4-FFF2-40B4-BE49-F238E27FC236}">
                <a16:creationId xmlns:a16="http://schemas.microsoft.com/office/drawing/2014/main" id="{5AB9B054-7757-46BC-9C2C-8B54853D5EDA}"/>
              </a:ext>
            </a:extLst>
          </p:cNvPr>
          <p:cNvSpPr/>
          <p:nvPr/>
        </p:nvSpPr>
        <p:spPr>
          <a:xfrm>
            <a:off x="4854482" y="257815"/>
            <a:ext cx="6479659" cy="592726"/>
          </a:xfrm>
          <a:prstGeom prst="rect">
            <a:avLst/>
          </a:prstGeom>
        </p:spPr>
        <p:txBody>
          <a:bodyPr wrap="none">
            <a:spAutoFit/>
          </a:bodyPr>
          <a:lstStyle/>
          <a:p>
            <a:pPr>
              <a:lnSpc>
                <a:spcPct val="107000"/>
              </a:lnSpc>
              <a:spcAft>
                <a:spcPts val="800"/>
              </a:spcAft>
            </a:pPr>
            <a:r>
              <a:rPr lang="ar-SA" sz="3200" dirty="0">
                <a:latin typeface="Calibri" panose="020F0502020204030204" pitchFamily="34" charset="0"/>
                <a:ea typeface="Calibri" panose="020F0502020204030204" pitchFamily="34" charset="0"/>
              </a:rPr>
              <a:t>وبوجه عام تنقسم الملكية الفكرية إلى فئتين هما : </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7" name="مستطيل 46">
            <a:extLst>
              <a:ext uri="{FF2B5EF4-FFF2-40B4-BE49-F238E27FC236}">
                <a16:creationId xmlns:a16="http://schemas.microsoft.com/office/drawing/2014/main" id="{CC318541-3F44-4803-A77D-414ACBED20F9}"/>
              </a:ext>
            </a:extLst>
          </p:cNvPr>
          <p:cNvSpPr/>
          <p:nvPr/>
        </p:nvSpPr>
        <p:spPr>
          <a:xfrm>
            <a:off x="2337022" y="1548943"/>
            <a:ext cx="8259481" cy="1733103"/>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ar-SA" dirty="0"/>
              <a:t>تعرف الملكية الصناعية بأنها سلطة يمنحها القانون للشخص بحيث تعطيه حق الاستئثار (انظر الحاشية) بكل ما ينتج عن فكره من مردود مالي متعلق بنشاطه الصناعي </a:t>
            </a:r>
          </a:p>
          <a:p>
            <a:pPr marL="342900" lvl="0" indent="-342900">
              <a:lnSpc>
                <a:spcPct val="107000"/>
              </a:lnSpc>
              <a:spcAft>
                <a:spcPts val="800"/>
              </a:spcAft>
              <a:buFont typeface="Arial" panose="020B0604020202020204" pitchFamily="34" charset="0"/>
              <a:buChar char="•"/>
              <a:tabLst>
                <a:tab pos="457200" algn="l"/>
              </a:tabLst>
            </a:pPr>
            <a:r>
              <a:rPr lang="ar-SA" dirty="0">
                <a:latin typeface="Calibri" panose="020F0502020204030204" pitchFamily="34" charset="0"/>
                <a:ea typeface="Calibri" panose="020F0502020204030204" pitchFamily="34" charset="0"/>
              </a:rPr>
              <a:t>وتشمل الملكية الصناعية براءات الاختراع والعلامات التجارية والنماذج والرسوم الصناعية وعلامات المنشآت ، والمؤشرات الجغرافية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ar-SA" sz="1600" dirty="0">
                <a:latin typeface="Calibri" panose="020F0502020204030204" pitchFamily="34" charset="0"/>
                <a:ea typeface="Calibri" panose="020F0502020204030204" pitchFamily="34" charset="0"/>
              </a:rPr>
              <a:t>وسوف نقصر في دراستنا هذه على حق المؤلف والحقوق المجاورة له والمبادرات الدولية والوطنية لحماية هذا  الحق</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8" name="مستطيل 47">
            <a:extLst>
              <a:ext uri="{FF2B5EF4-FFF2-40B4-BE49-F238E27FC236}">
                <a16:creationId xmlns:a16="http://schemas.microsoft.com/office/drawing/2014/main" id="{A2919D0A-5633-4341-BCCF-35B848EFBA68}"/>
              </a:ext>
            </a:extLst>
          </p:cNvPr>
          <p:cNvSpPr/>
          <p:nvPr/>
        </p:nvSpPr>
        <p:spPr>
          <a:xfrm>
            <a:off x="7289444" y="779502"/>
            <a:ext cx="4044697"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ar-SA" sz="4400" b="1" cap="none" spc="0" dirty="0">
                <a:ln/>
                <a:solidFill>
                  <a:schemeClr val="accent4"/>
                </a:solidFill>
                <a:effectLst/>
              </a:rPr>
              <a:t>1- الملكية الصناعية </a:t>
            </a:r>
          </a:p>
        </p:txBody>
      </p:sp>
      <p:sp>
        <p:nvSpPr>
          <p:cNvPr id="68" name="مستطيل 67">
            <a:extLst>
              <a:ext uri="{FF2B5EF4-FFF2-40B4-BE49-F238E27FC236}">
                <a16:creationId xmlns:a16="http://schemas.microsoft.com/office/drawing/2014/main" id="{DAC1CC9F-8514-4333-8F56-856445CE402A}"/>
              </a:ext>
            </a:extLst>
          </p:cNvPr>
          <p:cNvSpPr/>
          <p:nvPr/>
        </p:nvSpPr>
        <p:spPr>
          <a:xfrm>
            <a:off x="6987295" y="3514299"/>
            <a:ext cx="3663183"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ar-SA" sz="4400" b="1" cap="none" spc="0" dirty="0">
                <a:ln/>
                <a:solidFill>
                  <a:schemeClr val="accent4"/>
                </a:solidFill>
                <a:effectLst/>
              </a:rPr>
              <a:t>2- الملكية الأدبية  </a:t>
            </a:r>
          </a:p>
        </p:txBody>
      </p:sp>
      <p:sp>
        <p:nvSpPr>
          <p:cNvPr id="49" name="مستطيل 48">
            <a:extLst>
              <a:ext uri="{FF2B5EF4-FFF2-40B4-BE49-F238E27FC236}">
                <a16:creationId xmlns:a16="http://schemas.microsoft.com/office/drawing/2014/main" id="{D9580A09-25BF-4FF0-8AF3-5C589C405F33}"/>
              </a:ext>
            </a:extLst>
          </p:cNvPr>
          <p:cNvSpPr/>
          <p:nvPr/>
        </p:nvSpPr>
        <p:spPr>
          <a:xfrm>
            <a:off x="2285356" y="4292452"/>
            <a:ext cx="8276395" cy="1618648"/>
          </a:xfrm>
          <a:prstGeom prst="rect">
            <a:avLst/>
          </a:prstGeom>
        </p:spPr>
        <p:txBody>
          <a:bodyPr wrap="square">
            <a:spAutoFit/>
          </a:bodyPr>
          <a:lstStyle/>
          <a:p>
            <a:pPr>
              <a:lnSpc>
                <a:spcPct val="107000"/>
              </a:lnSpc>
              <a:spcAft>
                <a:spcPts val="800"/>
              </a:spcAft>
            </a:pPr>
            <a:r>
              <a:rPr lang="ar-SA" dirty="0">
                <a:latin typeface="Calibri" panose="020F0502020204030204" pitchFamily="34" charset="0"/>
                <a:ea typeface="Calibri" panose="020F0502020204030204" pitchFamily="34" charset="0"/>
              </a:rPr>
              <a:t>مصطلح حق المؤلف ( أو ما يعرف بالملكية الأدبية والفنية ) وهو مصطلح قانوني يصف الحقوق الممنوحة للمبدعين في مصنفاتهم الأدبية والفنية . </a:t>
            </a:r>
            <a:endParaRPr lang="en-US" dirty="0">
              <a:latin typeface="Calibri" panose="020F0502020204030204" pitchFamily="34" charset="0"/>
              <a:ea typeface="Calibri" panose="020F0502020204030204" pitchFamily="34" charset="0"/>
              <a:cs typeface="Arial" panose="020B0604020202020204" pitchFamily="34" charset="0"/>
            </a:endParaRPr>
          </a:p>
          <a:p>
            <a:r>
              <a:rPr lang="ar-SA" dirty="0">
                <a:latin typeface="Calibri" panose="020F0502020204030204" pitchFamily="34" charset="0"/>
                <a:ea typeface="Calibri" panose="020F0502020204030204" pitchFamily="34" charset="0"/>
              </a:rPr>
              <a:t>ويشمل حق المؤلف المصنفات الأدبية مثل </a:t>
            </a:r>
            <a:r>
              <a:rPr lang="ar-SA" dirty="0"/>
              <a:t>المصنفات المبتكرة المكتوبة في مختلف العلوم والآداب والفنـون ، المصنفات التي تلقى شفوياً ، والمصنفات الفنية ، ومصنفات الفنون التطبيقية ، مصنفات التصوير المرئية والمصنفات السمعية، والسمعية البصرية ، و مصنفات الحاسب الآلي من برامج وقواعد بيانات. </a:t>
            </a:r>
          </a:p>
        </p:txBody>
      </p:sp>
      <p:sp>
        <p:nvSpPr>
          <p:cNvPr id="50" name="مستطيل 49">
            <a:extLst>
              <a:ext uri="{FF2B5EF4-FFF2-40B4-BE49-F238E27FC236}">
                <a16:creationId xmlns:a16="http://schemas.microsoft.com/office/drawing/2014/main" id="{98E8AEA6-3F43-4062-B852-475CA055A6D0}"/>
              </a:ext>
            </a:extLst>
          </p:cNvPr>
          <p:cNvSpPr/>
          <p:nvPr/>
        </p:nvSpPr>
        <p:spPr>
          <a:xfrm>
            <a:off x="2227618" y="6285177"/>
            <a:ext cx="9501804" cy="523220"/>
          </a:xfrm>
          <a:prstGeom prst="rect">
            <a:avLst/>
          </a:prstGeom>
        </p:spPr>
        <p:txBody>
          <a:bodyPr wrap="square">
            <a:spAutoFit/>
          </a:bodyPr>
          <a:lstStyle/>
          <a:p>
            <a:r>
              <a:rPr lang="ar-SA" sz="1400" b="1" dirty="0">
                <a:latin typeface="Calibri" panose="020F0502020204030204" pitchFamily="34" charset="0"/>
                <a:ea typeface="Calibri" panose="020F0502020204030204" pitchFamily="34" charset="0"/>
              </a:rPr>
              <a:t>الاستئثار</a:t>
            </a:r>
            <a:r>
              <a:rPr lang="ar-SA" sz="1400" dirty="0">
                <a:latin typeface="Calibri" panose="020F0502020204030204" pitchFamily="34" charset="0"/>
                <a:ea typeface="Calibri" panose="020F0502020204030204" pitchFamily="34" charset="0"/>
              </a:rPr>
              <a:t>: هو ان يستأثر شخص بأشياء او قيم لوحده ويختص بها دون غيره من الاشخاص فيمارس عليها ما يخوله له القانون من تسلط او اقتضاء، كصاحب حق الملكية الذي يستطيع التصرف بملكه كيف شاء، فله ان يتصرف به تصرفا قانونيا او ماديا وفق الحدود التي يرسمها القانون.</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cxnSp>
        <p:nvCxnSpPr>
          <p:cNvPr id="52" name="رابط مستقيم 51">
            <a:extLst>
              <a:ext uri="{FF2B5EF4-FFF2-40B4-BE49-F238E27FC236}">
                <a16:creationId xmlns:a16="http://schemas.microsoft.com/office/drawing/2014/main" id="{B3469D26-10B6-48A8-8C39-1DE254FF8BEA}"/>
              </a:ext>
            </a:extLst>
          </p:cNvPr>
          <p:cNvCxnSpPr/>
          <p:nvPr/>
        </p:nvCxnSpPr>
        <p:spPr>
          <a:xfrm flipH="1">
            <a:off x="8115824" y="6285177"/>
            <a:ext cx="35379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9309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919936" y="8709"/>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734741"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9061800" y="870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9422871" y="580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9768591" y="11611"/>
            <a:ext cx="11197697" cy="6858000"/>
            <a:chOff x="1074203" y="-1"/>
            <a:chExt cx="11197697"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97772"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10114311" y="3"/>
            <a:ext cx="11107700" cy="6858000"/>
            <a:chOff x="1074203" y="-1"/>
            <a:chExt cx="11107700"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sp>
        <p:nvSpPr>
          <p:cNvPr id="88" name="مستطيل 87">
            <a:extLst>
              <a:ext uri="{FF2B5EF4-FFF2-40B4-BE49-F238E27FC236}">
                <a16:creationId xmlns:a16="http://schemas.microsoft.com/office/drawing/2014/main" id="{8C147FED-637B-42B1-B657-E15899E06194}"/>
              </a:ext>
            </a:extLst>
          </p:cNvPr>
          <p:cNvSpPr/>
          <p:nvPr/>
        </p:nvSpPr>
        <p:spPr>
          <a:xfrm>
            <a:off x="4034584" y="113151"/>
            <a:ext cx="7120860" cy="592726"/>
          </a:xfrm>
          <a:prstGeom prst="rect">
            <a:avLst/>
          </a:prstGeom>
        </p:spPr>
        <p:txBody>
          <a:bodyPr wrap="none">
            <a:spAutoFit/>
          </a:bodyPr>
          <a:lstStyle/>
          <a:p>
            <a:pPr>
              <a:lnSpc>
                <a:spcPct val="107000"/>
              </a:lnSpc>
              <a:spcAft>
                <a:spcPts val="800"/>
              </a:spcAft>
            </a:pPr>
            <a:r>
              <a:rPr lang="ar-SA" sz="3200" b="1" dirty="0">
                <a:latin typeface="Calibri" panose="020F0502020204030204" pitchFamily="34" charset="0"/>
                <a:ea typeface="Calibri" panose="020F0502020204030204" pitchFamily="34" charset="0"/>
              </a:rPr>
              <a:t>وهناك بشكل عام نوعان من الحقوق للمؤلف وهما : </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sp>
        <p:nvSpPr>
          <p:cNvPr id="89" name="مستطيل 88">
            <a:extLst>
              <a:ext uri="{FF2B5EF4-FFF2-40B4-BE49-F238E27FC236}">
                <a16:creationId xmlns:a16="http://schemas.microsoft.com/office/drawing/2014/main" id="{BCD44965-5CC2-4598-B0C7-6AB12779542E}"/>
              </a:ext>
            </a:extLst>
          </p:cNvPr>
          <p:cNvSpPr/>
          <p:nvPr/>
        </p:nvSpPr>
        <p:spPr>
          <a:xfrm>
            <a:off x="7292222" y="752923"/>
            <a:ext cx="3698449" cy="780342"/>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marL="571500" indent="-571500" algn="ctr">
              <a:lnSpc>
                <a:spcPct val="107000"/>
              </a:lnSpc>
              <a:spcAft>
                <a:spcPts val="800"/>
              </a:spcAft>
              <a:buFont typeface="Wingdings" panose="05000000000000000000" pitchFamily="2" charset="2"/>
              <a:buChar char="§"/>
            </a:pPr>
            <a:r>
              <a:rPr lang="ar-SA" sz="4400" b="1" dirty="0">
                <a:ln/>
                <a:solidFill>
                  <a:schemeClr val="accent4"/>
                </a:solidFill>
                <a:latin typeface="Calibri" panose="020F0502020204030204" pitchFamily="34" charset="0"/>
                <a:ea typeface="Calibri" panose="020F0502020204030204" pitchFamily="34" charset="0"/>
              </a:rPr>
              <a:t>الحقوق الأدبية  </a:t>
            </a:r>
            <a:endParaRPr lang="en-US" sz="4000" b="1" dirty="0">
              <a:ln/>
              <a:solidFill>
                <a:schemeClr val="accent4"/>
              </a:solidFill>
              <a:latin typeface="Calibri" panose="020F0502020204030204" pitchFamily="34" charset="0"/>
              <a:ea typeface="Calibri" panose="020F0502020204030204" pitchFamily="34" charset="0"/>
              <a:cs typeface="Arial" panose="020B0604020202020204" pitchFamily="34" charset="0"/>
            </a:endParaRPr>
          </a:p>
        </p:txBody>
      </p:sp>
      <p:sp>
        <p:nvSpPr>
          <p:cNvPr id="90" name="مستطيل 89">
            <a:extLst>
              <a:ext uri="{FF2B5EF4-FFF2-40B4-BE49-F238E27FC236}">
                <a16:creationId xmlns:a16="http://schemas.microsoft.com/office/drawing/2014/main" id="{9FD25E3E-ACCC-48F9-AE8C-AD969448D5C3}"/>
              </a:ext>
            </a:extLst>
          </p:cNvPr>
          <p:cNvSpPr/>
          <p:nvPr/>
        </p:nvSpPr>
        <p:spPr>
          <a:xfrm>
            <a:off x="2024804" y="1412788"/>
            <a:ext cx="8678828" cy="5361019"/>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ar-SA" sz="2400" dirty="0">
                <a:latin typeface="Calibri" panose="020F0502020204030204" pitchFamily="34" charset="0"/>
                <a:ea typeface="Calibri" panose="020F0502020204030204" pitchFamily="34" charset="0"/>
              </a:rPr>
              <a:t>هي الحقوق اللصيقة بشخصية المؤلف وهي الأهم والأولى من الحقوق المالية للمؤلف لأنها حقوق دائمة ، وغير قابلة للتنازل عنها ، وغير قابلة للسقوط بالتقادم. </a:t>
            </a:r>
          </a:p>
          <a:p>
            <a:pPr marL="342900" lvl="0" indent="-342900">
              <a:lnSpc>
                <a:spcPct val="107000"/>
              </a:lnSpc>
              <a:spcAft>
                <a:spcPts val="800"/>
              </a:spcAft>
              <a:buFont typeface="Arial" panose="020B0604020202020204" pitchFamily="34" charset="0"/>
              <a:buChar char="•"/>
              <a:tabLst>
                <a:tab pos="457200" algn="l"/>
              </a:tabLst>
            </a:pPr>
            <a:endParaRPr lang="ar-SA" sz="2400" dirty="0">
              <a:latin typeface="Calibri" panose="020F0502020204030204" pitchFamily="34" charset="0"/>
              <a:ea typeface="Calibri" panose="020F0502020204030204" pitchFamily="34" charset="0"/>
              <a:cs typeface="Arial" panose="020B0604020202020204" pitchFamily="34" charset="0"/>
            </a:endParaRPr>
          </a:p>
          <a:p>
            <a:r>
              <a:rPr lang="ar-SA" b="1" dirty="0"/>
              <a:t>مضمون الحق الادبي للمؤلف:</a:t>
            </a:r>
            <a:endParaRPr lang="en-US" b="1" dirty="0"/>
          </a:p>
          <a:p>
            <a:pPr marL="285750" lvl="0" indent="-285750">
              <a:buFont typeface="Wingdings" panose="05000000000000000000" pitchFamily="2" charset="2"/>
              <a:buChar char="ü"/>
            </a:pPr>
            <a:r>
              <a:rPr lang="ar-SA" u="sng" dirty="0"/>
              <a:t>حق المؤلف في تقرير نشر مصنفه أو إذاعته</a:t>
            </a:r>
            <a:r>
              <a:rPr lang="ar-SA" dirty="0"/>
              <a:t> وطريقة هذا النشر وتحديد شروطه أو عدم نشره على الإطلاق</a:t>
            </a:r>
            <a:endParaRPr lang="en-US" dirty="0"/>
          </a:p>
          <a:p>
            <a:r>
              <a:rPr lang="ar-SA" dirty="0"/>
              <a:t>فالمؤلف هو الشخص الوحيد الذي يقرر مدي صلاحية المصنف الأدبي أو الفني للنشر.</a:t>
            </a:r>
          </a:p>
          <a:p>
            <a:r>
              <a:rPr lang="ar-SA" dirty="0"/>
              <a:t> </a:t>
            </a:r>
            <a:endParaRPr lang="en-US" dirty="0"/>
          </a:p>
          <a:p>
            <a:pPr marL="285750" lvl="0" indent="-285750">
              <a:buFont typeface="Wingdings" panose="05000000000000000000" pitchFamily="2" charset="2"/>
              <a:buChar char="ü"/>
            </a:pPr>
            <a:r>
              <a:rPr lang="ar-SA" u="sng" dirty="0"/>
              <a:t>سلطة نسب المصنف إلى المؤلف (حق الأبوة )</a:t>
            </a:r>
            <a:endParaRPr lang="en-US" dirty="0"/>
          </a:p>
          <a:p>
            <a:r>
              <a:rPr lang="ar-SA" dirty="0"/>
              <a:t>يسمي أيضا بحق الأبوة و يعني حق المؤلف في المطالبة بالاعتراف بأن المصنف الذي أبدعه هو من إنتاجه و يطبق هذا الحق على جميع المصنفات و جميع المؤلفين على اختلاف فئاتهم سواء كانوا كتاب ، فنانين أو موسيقيين و كذلك على المؤلفات المشتركة بين عدة أشخاص إذ ينبغي ألا يغفل أي من أسمائهم .</a:t>
            </a:r>
            <a:endParaRPr lang="en-US" dirty="0"/>
          </a:p>
          <a:p>
            <a:r>
              <a:rPr lang="ar-SA" dirty="0"/>
              <a:t> </a:t>
            </a:r>
            <a:endParaRPr lang="en-US" dirty="0"/>
          </a:p>
          <a:p>
            <a:pPr marL="285750" lvl="0" indent="-285750">
              <a:buFont typeface="Wingdings" panose="05000000000000000000" pitchFamily="2" charset="2"/>
              <a:buChar char="ü"/>
            </a:pPr>
            <a:r>
              <a:rPr lang="ar-SA" u="sng" dirty="0"/>
              <a:t>سلطة العدول عن المصنف ( حق السحب ، حق الندم ، و حق التوبة)</a:t>
            </a:r>
            <a:endParaRPr lang="en-US" dirty="0"/>
          </a:p>
          <a:p>
            <a:r>
              <a:rPr lang="ar-SA" dirty="0"/>
              <a:t>مثلا يقرر المؤلف نشر مصنفه و يقوم بذلك فعلا ثم يرى أن هذا المصنف لم يعد مطابقا </a:t>
            </a:r>
            <a:r>
              <a:rPr lang="ar-SA" dirty="0" err="1"/>
              <a:t>لأرائه</a:t>
            </a:r>
            <a:r>
              <a:rPr lang="ar-SA" dirty="0"/>
              <a:t> الأدبية أو الفنية فيقوم بتعديل أفكاره نتيجة لما اكتشفه من عيوب في مضمون مصنفه ، و أحيانا على الرغم من تعديل و تنقيح الأخطاء الموجودة في ذلك المصنف فإنه لا يكتفي بذلك فقط و إنما يلجأ إلى سحب مصنفه من التداول لان استمرار تداوله فيه إساءة إلى سمعته الأدبية وهذا حق من حقوقه.</a:t>
            </a:r>
            <a:endParaRPr lang="en-US" dirty="0"/>
          </a:p>
        </p:txBody>
      </p:sp>
    </p:spTree>
    <p:extLst>
      <p:ext uri="{BB962C8B-B14F-4D97-AF65-F5344CB8AC3E}">
        <p14:creationId xmlns:p14="http://schemas.microsoft.com/office/powerpoint/2010/main" val="130005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919936" y="8709"/>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734741"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9061800" y="870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9422871" y="580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9768591" y="11611"/>
            <a:ext cx="11197697" cy="6858000"/>
            <a:chOff x="1074203" y="-1"/>
            <a:chExt cx="11197697"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97772"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10114311" y="3"/>
            <a:ext cx="11107700" cy="6858000"/>
            <a:chOff x="1074203" y="-1"/>
            <a:chExt cx="11107700"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sp>
        <p:nvSpPr>
          <p:cNvPr id="89" name="مستطيل 88">
            <a:extLst>
              <a:ext uri="{FF2B5EF4-FFF2-40B4-BE49-F238E27FC236}">
                <a16:creationId xmlns:a16="http://schemas.microsoft.com/office/drawing/2014/main" id="{BCD44965-5CC2-4598-B0C7-6AB12779542E}"/>
              </a:ext>
            </a:extLst>
          </p:cNvPr>
          <p:cNvSpPr/>
          <p:nvPr/>
        </p:nvSpPr>
        <p:spPr>
          <a:xfrm>
            <a:off x="7760235" y="94435"/>
            <a:ext cx="3866764" cy="780342"/>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pPr marL="571500" indent="-571500" algn="ctr">
              <a:lnSpc>
                <a:spcPct val="107000"/>
              </a:lnSpc>
              <a:spcAft>
                <a:spcPts val="800"/>
              </a:spcAft>
              <a:buFont typeface="Wingdings" panose="05000000000000000000" pitchFamily="2" charset="2"/>
              <a:buChar char="§"/>
            </a:pPr>
            <a:r>
              <a:rPr lang="ar-SA" sz="4400" b="1" dirty="0">
                <a:ln/>
                <a:solidFill>
                  <a:schemeClr val="accent4"/>
                </a:solidFill>
                <a:latin typeface="Calibri" panose="020F0502020204030204" pitchFamily="34" charset="0"/>
                <a:ea typeface="Calibri" panose="020F0502020204030204" pitchFamily="34" charset="0"/>
              </a:rPr>
              <a:t>الحقوق المالية   </a:t>
            </a:r>
            <a:endParaRPr lang="en-US" sz="4000" b="1" dirty="0">
              <a:ln/>
              <a:solidFill>
                <a:schemeClr val="accent4"/>
              </a:solidFill>
              <a:latin typeface="Calibri" panose="020F0502020204030204" pitchFamily="34" charset="0"/>
              <a:ea typeface="Calibri" panose="020F0502020204030204" pitchFamily="34" charset="0"/>
              <a:cs typeface="Arial" panose="020B0604020202020204" pitchFamily="34" charset="0"/>
            </a:endParaRPr>
          </a:p>
        </p:txBody>
      </p:sp>
      <p:sp>
        <p:nvSpPr>
          <p:cNvPr id="48" name="مستطيل 47">
            <a:extLst>
              <a:ext uri="{FF2B5EF4-FFF2-40B4-BE49-F238E27FC236}">
                <a16:creationId xmlns:a16="http://schemas.microsoft.com/office/drawing/2014/main" id="{FDAEAB8E-765F-49B9-9E43-1BB42FEE8AFE}"/>
              </a:ext>
            </a:extLst>
          </p:cNvPr>
          <p:cNvSpPr/>
          <p:nvPr/>
        </p:nvSpPr>
        <p:spPr>
          <a:xfrm>
            <a:off x="2256193" y="993814"/>
            <a:ext cx="8430916" cy="2357120"/>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ar-SA" dirty="0">
                <a:latin typeface="Calibri" panose="020F0502020204030204" pitchFamily="34" charset="0"/>
                <a:ea typeface="Calibri" panose="020F0502020204030204" pitchFamily="34" charset="0"/>
              </a:rPr>
              <a:t>الحقوق المالية تترتب على الحقوق الأدبية ، والعكس غير صحيح ، بحيث قد يكون للمؤلف حقوقه الأدبية دون الحقوق المالية اذا كان قد تصرف فيها وانتقلت إلى الغير . </a:t>
            </a:r>
          </a:p>
          <a:p>
            <a:pPr marL="342900" indent="-342900">
              <a:lnSpc>
                <a:spcPct val="107000"/>
              </a:lnSpc>
              <a:spcAft>
                <a:spcPts val="800"/>
              </a:spcAft>
              <a:buFont typeface="Arial" panose="020B0604020202020204" pitchFamily="34" charset="0"/>
              <a:buChar char="•"/>
              <a:tabLst>
                <a:tab pos="457200" algn="l"/>
              </a:tabLst>
            </a:pPr>
            <a:r>
              <a:rPr lang="ar-SA" dirty="0"/>
              <a:t>فإن الحق المالي للمؤلف يجوز النزول عنه، وهو حق مؤقت ينقضي بعد مدة معينة من مـوت المؤلف</a:t>
            </a:r>
            <a:r>
              <a:rPr lang="ar-SA" b="1" dirty="0"/>
              <a:t> </a:t>
            </a:r>
            <a:r>
              <a:rPr lang="ar-SA" dirty="0"/>
              <a:t>أما الحق الأدبي فعلى النقيض من ذلك لا يجوز النزول عنه، وهو حق دائم ينتقـل بالميراث ويبقى حتى بعد انقضاء مدة الحماية التي يمنحها القانون للحق المال.</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ar-SA" dirty="0">
                <a:latin typeface="Calibri" panose="020F0502020204030204" pitchFamily="34" charset="0"/>
                <a:ea typeface="Calibri" panose="020F0502020204030204" pitchFamily="34" charset="0"/>
              </a:rPr>
              <a:t>وتتمثل تلك الحقوق فيما يلي : حق المؤلف في استغلال مصنفاته على أية صورة من صور الاستغلال ويتم هذا الاستغلال عن طريق نقل المصنف إلى الجمهور بطريق مباشر أو غير مباشر .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2" name="مستطيل 51">
            <a:extLst>
              <a:ext uri="{FF2B5EF4-FFF2-40B4-BE49-F238E27FC236}">
                <a16:creationId xmlns:a16="http://schemas.microsoft.com/office/drawing/2014/main" id="{75662246-D7FB-41D4-A4E6-12E45031153A}"/>
              </a:ext>
            </a:extLst>
          </p:cNvPr>
          <p:cNvSpPr/>
          <p:nvPr/>
        </p:nvSpPr>
        <p:spPr>
          <a:xfrm>
            <a:off x="2157239" y="3367864"/>
            <a:ext cx="8276000" cy="3626762"/>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v"/>
              <a:tabLst>
                <a:tab pos="457200" algn="l"/>
              </a:tabLst>
            </a:pPr>
            <a:r>
              <a:rPr lang="ar-SA" sz="2000" dirty="0">
                <a:ln w="0"/>
                <a:solidFill>
                  <a:srgbClr val="48BEC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النقل غير المباشر </a:t>
            </a:r>
          </a:p>
          <a:p>
            <a:pPr>
              <a:lnSpc>
                <a:spcPct val="107000"/>
              </a:lnSpc>
              <a:spcAft>
                <a:spcPts val="800"/>
              </a:spcAft>
              <a:tabLst>
                <a:tab pos="457200" algn="l"/>
              </a:tabLst>
            </a:pPr>
            <a:r>
              <a:rPr lang="ar-SA" dirty="0"/>
              <a:t> بالنشر أو نسخ نماذج أو صور للمصنف سواء بواسطة المؤلف أو بواسطة غيره، ووضعها في متناول الجمهور بمقابل أو بغير مقابل وذلك عن طريق الطباعة أو الرسم أو الحفـر أو التصوير الفوتوغرافي أو بأي طريقة أخرى </a:t>
            </a:r>
            <a:endParaRPr lang="ar-SA"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Wingdings" panose="05000000000000000000" pitchFamily="2" charset="2"/>
              <a:buChar char="v"/>
              <a:tabLst>
                <a:tab pos="457200" algn="l"/>
              </a:tabLst>
            </a:pPr>
            <a:r>
              <a:rPr lang="ar-SA" sz="2000" dirty="0">
                <a:ln w="0"/>
                <a:solidFill>
                  <a:srgbClr val="48BEC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النقل المباشر </a:t>
            </a:r>
          </a:p>
          <a:p>
            <a:r>
              <a:rPr lang="ar-SA" dirty="0"/>
              <a:t>أما الطريقة الثانية من طرق استغلال المؤلف لمصنفه مالياً فهي النقل المباشر للجمهور أو الأداء العلني ومن صورها التلاوة العلنية بواسـطة الإذاعـة أو التلفزيـون أو بمبكـرات الصوت ويسمى ذلك بالحق العلني.</a:t>
            </a:r>
          </a:p>
          <a:p>
            <a:endParaRPr lang="en-US" dirty="0"/>
          </a:p>
          <a:p>
            <a:pPr marL="285750" indent="-285750">
              <a:buFont typeface="Arial" panose="020B0604020202020204" pitchFamily="34" charset="0"/>
              <a:buChar char="•"/>
            </a:pPr>
            <a:r>
              <a:rPr lang="ar-SA" sz="2000" dirty="0"/>
              <a:t>والذي يميز هذه الطريقة عن سابقتها أن النقل المباشر يكون بالصوت المباشـر، أما غير المباشر فيتم بعمل نسخ من المصنف وبيعها للجمهور. "</a:t>
            </a:r>
            <a:endParaRPr lang="en-US" sz="2000" dirty="0"/>
          </a:p>
          <a:p>
            <a:endParaRPr lang="ar-SA" dirty="0">
              <a:latin typeface="Calibri" panose="020F0502020204030204" pitchFamily="34" charset="0"/>
              <a:ea typeface="Calibri" panose="020F0502020204030204" pitchFamily="34" charset="0"/>
            </a:endParaRPr>
          </a:p>
          <a:p>
            <a:pPr lvl="0">
              <a:lnSpc>
                <a:spcPct val="107000"/>
              </a:lnSpc>
              <a:spcAft>
                <a:spcPts val="800"/>
              </a:spcAft>
              <a:tabLst>
                <a:tab pos="457200" algn="l"/>
              </a:tabLst>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509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919936" y="8709"/>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734741"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9061800" y="870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9422871" y="580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9768591" y="11611"/>
            <a:ext cx="11197697" cy="6858000"/>
            <a:chOff x="1074203" y="-1"/>
            <a:chExt cx="11197697"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97772"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10114311" y="3"/>
            <a:ext cx="11107700" cy="6858000"/>
            <a:chOff x="1074203" y="-1"/>
            <a:chExt cx="11107700"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sp>
        <p:nvSpPr>
          <p:cNvPr id="68" name="عنوان 1">
            <a:extLst>
              <a:ext uri="{FF2B5EF4-FFF2-40B4-BE49-F238E27FC236}">
                <a16:creationId xmlns:a16="http://schemas.microsoft.com/office/drawing/2014/main" id="{1E8D32CD-C4AE-4FF8-9DE2-A419BF683706}"/>
              </a:ext>
            </a:extLst>
          </p:cNvPr>
          <p:cNvSpPr txBox="1">
            <a:spLocks/>
          </p:cNvSpPr>
          <p:nvPr/>
        </p:nvSpPr>
        <p:spPr>
          <a:xfrm>
            <a:off x="2521527" y="396004"/>
            <a:ext cx="8175533" cy="1591054"/>
          </a:xfrm>
          <a:prstGeom prst="rect">
            <a:avLst/>
          </a:prstGeom>
        </p:spPr>
        <p:txBody>
          <a:bodyPr anchor="t">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ar-SA" sz="2600" dirty="0">
                <a:ln w="0"/>
                <a:effectLst>
                  <a:outerShdw blurRad="38100" dist="19050" dir="2700000" algn="tl" rotWithShape="0">
                    <a:prstClr val="black">
                      <a:alpha val="40000"/>
                    </a:prstClr>
                  </a:outerShdw>
                </a:effectLst>
                <a:latin typeface="Calibri" panose="020F0502020204030204"/>
                <a:ea typeface="+mn-ea"/>
                <a:cs typeface="Arial" panose="020B0604020202020204" pitchFamily="34" charset="0"/>
              </a:rPr>
              <a:t>ويمكن لبيان الفرق بين وجهي الحق الواحد للمؤلف الحق الأدبي والحق المالي أن نعقد المقارنة الآتية :</a:t>
            </a:r>
            <a:endParaRPr lang="ar-SA" sz="2600" dirty="0"/>
          </a:p>
        </p:txBody>
      </p:sp>
      <p:graphicFrame>
        <p:nvGraphicFramePr>
          <p:cNvPr id="69" name="جدول 3">
            <a:extLst>
              <a:ext uri="{FF2B5EF4-FFF2-40B4-BE49-F238E27FC236}">
                <a16:creationId xmlns:a16="http://schemas.microsoft.com/office/drawing/2014/main" id="{38B40514-A90C-4B51-915B-1BBB28D3C94F}"/>
              </a:ext>
            </a:extLst>
          </p:cNvPr>
          <p:cNvGraphicFramePr>
            <a:graphicFrameLocks noGrp="1"/>
          </p:cNvGraphicFramePr>
          <p:nvPr>
            <p:extLst>
              <p:ext uri="{D42A27DB-BD31-4B8C-83A1-F6EECF244321}">
                <p14:modId xmlns:p14="http://schemas.microsoft.com/office/powerpoint/2010/main" val="1494693281"/>
              </p:ext>
            </p:extLst>
          </p:nvPr>
        </p:nvGraphicFramePr>
        <p:xfrm>
          <a:off x="2892169" y="1740693"/>
          <a:ext cx="7176529" cy="4482670"/>
        </p:xfrm>
        <a:graphic>
          <a:graphicData uri="http://schemas.openxmlformats.org/drawingml/2006/table">
            <a:tbl>
              <a:tblPr rtl="1" firstRow="1" bandRow="1">
                <a:noFill/>
                <a:tableStyleId>{5C22544A-7EE6-4342-B048-85BDC9FD1C3A}</a:tableStyleId>
              </a:tblPr>
              <a:tblGrid>
                <a:gridCol w="3679208">
                  <a:extLst>
                    <a:ext uri="{9D8B030D-6E8A-4147-A177-3AD203B41FA5}">
                      <a16:colId xmlns:a16="http://schemas.microsoft.com/office/drawing/2014/main" val="1350221603"/>
                    </a:ext>
                  </a:extLst>
                </a:gridCol>
                <a:gridCol w="3497321">
                  <a:extLst>
                    <a:ext uri="{9D8B030D-6E8A-4147-A177-3AD203B41FA5}">
                      <a16:colId xmlns:a16="http://schemas.microsoft.com/office/drawing/2014/main" val="1889147359"/>
                    </a:ext>
                  </a:extLst>
                </a:gridCol>
              </a:tblGrid>
              <a:tr h="525215">
                <a:tc>
                  <a:txBody>
                    <a:bodyPr/>
                    <a:lstStyle/>
                    <a:p>
                      <a:pPr algn="ctr" rtl="1"/>
                      <a:r>
                        <a:rPr lang="ar-SA" sz="2400" b="1" cap="all" spc="150" dirty="0">
                          <a:solidFill>
                            <a:schemeClr val="tx1">
                              <a:lumMod val="75000"/>
                              <a:lumOff val="25000"/>
                            </a:schemeClr>
                          </a:solidFill>
                        </a:rPr>
                        <a:t>الحق الأدبي</a:t>
                      </a:r>
                    </a:p>
                  </a:txBody>
                  <a:tcPr marL="179406" marR="134554" marT="89703" marB="8970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rtl="1"/>
                      <a:r>
                        <a:rPr lang="ar-SA" sz="2400" b="1" cap="all" spc="150" dirty="0">
                          <a:solidFill>
                            <a:schemeClr val="tx1">
                              <a:lumMod val="75000"/>
                              <a:lumOff val="25000"/>
                            </a:schemeClr>
                          </a:solidFill>
                        </a:rPr>
                        <a:t>الحق المالي </a:t>
                      </a:r>
                    </a:p>
                  </a:txBody>
                  <a:tcPr marL="179406" marR="134554" marT="89703" marB="8970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80715771"/>
                  </a:ext>
                </a:extLst>
              </a:tr>
              <a:tr h="789398">
                <a:tc>
                  <a:txBody>
                    <a:bodyPr/>
                    <a:lstStyle/>
                    <a:p>
                      <a:pPr algn="ctr" rtl="1"/>
                      <a:r>
                        <a:rPr lang="ar-SA" sz="2000" cap="none" spc="0">
                          <a:solidFill>
                            <a:schemeClr val="tx1">
                              <a:lumMod val="75000"/>
                              <a:lumOff val="25000"/>
                            </a:schemeClr>
                          </a:solidFill>
                        </a:rPr>
                        <a:t>مؤبد لا ينتهي بفترة محددة </a:t>
                      </a:r>
                    </a:p>
                  </a:txBody>
                  <a:tcPr marL="179406" marR="134554" marT="89703" marB="8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rtl="1"/>
                      <a:r>
                        <a:rPr lang="ar-SA" sz="2000" cap="none" spc="0">
                          <a:solidFill>
                            <a:schemeClr val="tx1">
                              <a:lumMod val="75000"/>
                              <a:lumOff val="25000"/>
                            </a:schemeClr>
                          </a:solidFill>
                        </a:rPr>
                        <a:t>مؤقت ينتهي بعد فترة مؤقتة بعدها يسقط في الملك العام </a:t>
                      </a:r>
                    </a:p>
                  </a:txBody>
                  <a:tcPr marL="179406" marR="134554" marT="89703" marB="8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236636667"/>
                  </a:ext>
                </a:extLst>
              </a:tr>
              <a:tr h="1086835">
                <a:tc>
                  <a:txBody>
                    <a:bodyPr/>
                    <a:lstStyle/>
                    <a:p>
                      <a:pPr algn="ctr" rtl="1"/>
                      <a:r>
                        <a:rPr lang="ar-SA" sz="2000" cap="none" spc="0">
                          <a:solidFill>
                            <a:schemeClr val="tx1">
                              <a:lumMod val="75000"/>
                              <a:lumOff val="25000"/>
                            </a:schemeClr>
                          </a:solidFill>
                        </a:rPr>
                        <a:t>لا يجوز الحجز عليه أبدا لأنه لصيق بشخصية صاحبه والشخصية لا يجوز الحجز عليها </a:t>
                      </a:r>
                    </a:p>
                  </a:txBody>
                  <a:tcPr marL="179406" marR="134554" marT="89703" marB="8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rtl="1"/>
                      <a:r>
                        <a:rPr lang="ar-SA" sz="2000" cap="none" spc="0" dirty="0">
                          <a:solidFill>
                            <a:schemeClr val="tx1">
                              <a:lumMod val="75000"/>
                              <a:lumOff val="25000"/>
                            </a:schemeClr>
                          </a:solidFill>
                        </a:rPr>
                        <a:t>يجوز الحجز على حق الاستغلال كأي ملكية مادية أخرى للمؤلف </a:t>
                      </a:r>
                    </a:p>
                  </a:txBody>
                  <a:tcPr marL="179406" marR="134554" marT="89703" marB="8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854932506"/>
                  </a:ext>
                </a:extLst>
              </a:tr>
              <a:tr h="491961">
                <a:tc>
                  <a:txBody>
                    <a:bodyPr/>
                    <a:lstStyle/>
                    <a:p>
                      <a:pPr algn="ctr" rtl="1"/>
                      <a:r>
                        <a:rPr lang="ar-SA" sz="2000" cap="none" spc="0">
                          <a:solidFill>
                            <a:schemeClr val="tx1">
                              <a:lumMod val="75000"/>
                              <a:lumOff val="25000"/>
                            </a:schemeClr>
                          </a:solidFill>
                        </a:rPr>
                        <a:t>لا يجوز التنازل عنه بحال من الأاحوال </a:t>
                      </a:r>
                    </a:p>
                  </a:txBody>
                  <a:tcPr marL="179406" marR="134554" marT="89703" marB="8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rtl="1"/>
                      <a:r>
                        <a:rPr lang="ar-SA" sz="2000" cap="none" spc="0">
                          <a:solidFill>
                            <a:schemeClr val="tx1">
                              <a:lumMod val="75000"/>
                              <a:lumOff val="25000"/>
                            </a:schemeClr>
                          </a:solidFill>
                        </a:rPr>
                        <a:t>يجوز التنازل عنه بالهبة والوصية </a:t>
                      </a:r>
                    </a:p>
                  </a:txBody>
                  <a:tcPr marL="179406" marR="134554" marT="89703" marB="8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90607303"/>
                  </a:ext>
                </a:extLst>
              </a:tr>
              <a:tr h="1086835">
                <a:tc>
                  <a:txBody>
                    <a:bodyPr/>
                    <a:lstStyle/>
                    <a:p>
                      <a:pPr algn="ctr" rtl="1"/>
                      <a:r>
                        <a:rPr lang="ar-SA" sz="2000" cap="none" spc="0" dirty="0">
                          <a:solidFill>
                            <a:schemeClr val="tx1">
                              <a:lumMod val="75000"/>
                              <a:lumOff val="25000"/>
                            </a:schemeClr>
                          </a:solidFill>
                        </a:rPr>
                        <a:t>لا يورث ولكن ينتهي إلى الورثة للمحافظة عليه وحمايته فقط من السطو عليه </a:t>
                      </a:r>
                    </a:p>
                  </a:txBody>
                  <a:tcPr marL="179406" marR="134554" marT="89703" marB="8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rtl="1"/>
                      <a:r>
                        <a:rPr lang="ar-SA" sz="2000" cap="none" spc="0" dirty="0">
                          <a:solidFill>
                            <a:schemeClr val="tx1">
                              <a:lumMod val="75000"/>
                              <a:lumOff val="25000"/>
                            </a:schemeClr>
                          </a:solidFill>
                        </a:rPr>
                        <a:t>ينتقل إلى الورثة ويجري تصرفهم فيه على أي نحو يشاءون </a:t>
                      </a:r>
                    </a:p>
                  </a:txBody>
                  <a:tcPr marL="179406" marR="134554" marT="89703" marB="8970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30784985"/>
                  </a:ext>
                </a:extLst>
              </a:tr>
              <a:tr h="475504">
                <a:tc>
                  <a:txBody>
                    <a:bodyPr/>
                    <a:lstStyle/>
                    <a:p>
                      <a:pPr rtl="1"/>
                      <a:endParaRPr lang="ar-SA" sz="1300" cap="none" spc="0">
                        <a:solidFill>
                          <a:schemeClr val="tx1">
                            <a:lumMod val="75000"/>
                            <a:lumOff val="25000"/>
                          </a:schemeClr>
                        </a:solidFill>
                      </a:endParaRPr>
                    </a:p>
                  </a:txBody>
                  <a:tcPr marL="179406" marR="134554" marT="89703" marB="89703">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rtl="1"/>
                      <a:endParaRPr lang="ar-SA" sz="1300" cap="none" spc="0" dirty="0">
                        <a:solidFill>
                          <a:schemeClr val="tx1">
                            <a:lumMod val="75000"/>
                            <a:lumOff val="25000"/>
                          </a:schemeClr>
                        </a:solidFill>
                      </a:endParaRPr>
                    </a:p>
                  </a:txBody>
                  <a:tcPr marL="179406" marR="134554" marT="89703" marB="89703">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780313493"/>
                  </a:ext>
                </a:extLst>
              </a:tr>
            </a:tbl>
          </a:graphicData>
        </a:graphic>
      </p:graphicFrame>
    </p:spTree>
    <p:extLst>
      <p:ext uri="{BB962C8B-B14F-4D97-AF65-F5344CB8AC3E}">
        <p14:creationId xmlns:p14="http://schemas.microsoft.com/office/powerpoint/2010/main" val="26991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769702" y="-8715"/>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477885"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133565" y="-9"/>
            <a:ext cx="11079332" cy="6858000"/>
            <a:chOff x="1074203" y="-1"/>
            <a:chExt cx="1107933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0738146" y="1987060"/>
              <a:ext cx="1415389"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184203" y="3099057"/>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890360" y="3103444"/>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9422871" y="5807"/>
            <a:ext cx="11184175" cy="6858000"/>
            <a:chOff x="1074203" y="-1"/>
            <a:chExt cx="11184175"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125999" y="3136609"/>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9768591" y="11611"/>
            <a:ext cx="11197697" cy="6858000"/>
            <a:chOff x="1074203" y="-1"/>
            <a:chExt cx="11197697"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97772"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10114311" y="3"/>
            <a:ext cx="11107700" cy="6858000"/>
            <a:chOff x="1074203" y="-1"/>
            <a:chExt cx="11107700"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sp>
        <p:nvSpPr>
          <p:cNvPr id="65" name="مربع نص 64">
            <a:extLst>
              <a:ext uri="{FF2B5EF4-FFF2-40B4-BE49-F238E27FC236}">
                <a16:creationId xmlns:a16="http://schemas.microsoft.com/office/drawing/2014/main" id="{66B57C1E-7DCF-4F98-8705-066F8E7DE04B}"/>
              </a:ext>
            </a:extLst>
          </p:cNvPr>
          <p:cNvSpPr txBox="1"/>
          <p:nvPr/>
        </p:nvSpPr>
        <p:spPr>
          <a:xfrm>
            <a:off x="6427292" y="1647522"/>
            <a:ext cx="256665" cy="1569660"/>
          </a:xfrm>
          <a:prstGeom prst="rect">
            <a:avLst/>
          </a:prstGeom>
          <a:noFill/>
        </p:spPr>
        <p:txBody>
          <a:bodyPr wrap="square" rtlCol="1">
            <a:spAutoFit/>
          </a:bodyPr>
          <a:lstStyle/>
          <a:p>
            <a:pPr algn="ctr"/>
            <a:r>
              <a:rPr lang="en-US" sz="9600" dirty="0">
                <a:solidFill>
                  <a:schemeClr val="bg1"/>
                </a:solidFill>
              </a:rPr>
              <a:t>2</a:t>
            </a:r>
            <a:endParaRPr lang="ar-SA" sz="9600" dirty="0">
              <a:solidFill>
                <a:schemeClr val="bg1"/>
              </a:solidFill>
            </a:endParaRPr>
          </a:p>
        </p:txBody>
      </p:sp>
      <p:sp>
        <p:nvSpPr>
          <p:cNvPr id="66" name="مربع نص 65">
            <a:extLst>
              <a:ext uri="{FF2B5EF4-FFF2-40B4-BE49-F238E27FC236}">
                <a16:creationId xmlns:a16="http://schemas.microsoft.com/office/drawing/2014/main" id="{48713068-66C0-4892-A1B5-33426C351A18}"/>
              </a:ext>
            </a:extLst>
          </p:cNvPr>
          <p:cNvSpPr txBox="1"/>
          <p:nvPr/>
        </p:nvSpPr>
        <p:spPr>
          <a:xfrm>
            <a:off x="8722640" y="1647522"/>
            <a:ext cx="256665" cy="1569660"/>
          </a:xfrm>
          <a:prstGeom prst="rect">
            <a:avLst/>
          </a:prstGeom>
          <a:noFill/>
        </p:spPr>
        <p:txBody>
          <a:bodyPr wrap="square" rtlCol="1">
            <a:spAutoFit/>
          </a:bodyPr>
          <a:lstStyle/>
          <a:p>
            <a:pPr algn="ctr"/>
            <a:r>
              <a:rPr lang="en-US" sz="9600" dirty="0">
                <a:solidFill>
                  <a:schemeClr val="bg1"/>
                </a:solidFill>
              </a:rPr>
              <a:t>1</a:t>
            </a:r>
            <a:endParaRPr lang="ar-SA" sz="9600" dirty="0">
              <a:solidFill>
                <a:schemeClr val="bg1"/>
              </a:solidFill>
            </a:endParaRPr>
          </a:p>
        </p:txBody>
      </p:sp>
      <p:sp>
        <p:nvSpPr>
          <p:cNvPr id="67" name="مربع نص 66">
            <a:extLst>
              <a:ext uri="{FF2B5EF4-FFF2-40B4-BE49-F238E27FC236}">
                <a16:creationId xmlns:a16="http://schemas.microsoft.com/office/drawing/2014/main" id="{F9B343CA-EFD4-4411-82EB-A8C4FB7E782C}"/>
              </a:ext>
            </a:extLst>
          </p:cNvPr>
          <p:cNvSpPr txBox="1"/>
          <p:nvPr/>
        </p:nvSpPr>
        <p:spPr>
          <a:xfrm>
            <a:off x="4138182" y="1647522"/>
            <a:ext cx="256665" cy="1569660"/>
          </a:xfrm>
          <a:prstGeom prst="rect">
            <a:avLst/>
          </a:prstGeom>
          <a:noFill/>
        </p:spPr>
        <p:txBody>
          <a:bodyPr wrap="square" rtlCol="1">
            <a:spAutoFit/>
          </a:bodyPr>
          <a:lstStyle/>
          <a:p>
            <a:pPr algn="ctr"/>
            <a:r>
              <a:rPr lang="en-US" sz="9600" dirty="0">
                <a:solidFill>
                  <a:schemeClr val="bg1"/>
                </a:solidFill>
              </a:rPr>
              <a:t>3</a:t>
            </a:r>
            <a:endParaRPr lang="ar-SA" sz="9600" dirty="0">
              <a:solidFill>
                <a:schemeClr val="bg1"/>
              </a:solidFill>
            </a:endParaRPr>
          </a:p>
        </p:txBody>
      </p:sp>
      <p:grpSp>
        <p:nvGrpSpPr>
          <p:cNvPr id="68" name="مجموعة 67">
            <a:extLst>
              <a:ext uri="{FF2B5EF4-FFF2-40B4-BE49-F238E27FC236}">
                <a16:creationId xmlns:a16="http://schemas.microsoft.com/office/drawing/2014/main" id="{E88A256A-A4F5-4BB5-B2CF-959914ADBF64}"/>
              </a:ext>
            </a:extLst>
          </p:cNvPr>
          <p:cNvGrpSpPr/>
          <p:nvPr/>
        </p:nvGrpSpPr>
        <p:grpSpPr>
          <a:xfrm>
            <a:off x="3829220" y="797698"/>
            <a:ext cx="5328873" cy="1461125"/>
            <a:chOff x="2348337" y="760136"/>
            <a:chExt cx="4208328" cy="1461125"/>
          </a:xfrm>
        </p:grpSpPr>
        <p:sp>
          <p:nvSpPr>
            <p:cNvPr id="69" name="متوازي أضلاع 68">
              <a:extLst>
                <a:ext uri="{FF2B5EF4-FFF2-40B4-BE49-F238E27FC236}">
                  <a16:creationId xmlns:a16="http://schemas.microsoft.com/office/drawing/2014/main" id="{B6A7E3F3-24A8-4846-8CE5-ED704C4C480B}"/>
                </a:ext>
              </a:extLst>
            </p:cNvPr>
            <p:cNvSpPr/>
            <p:nvPr/>
          </p:nvSpPr>
          <p:spPr>
            <a:xfrm>
              <a:off x="2847109" y="1070264"/>
              <a:ext cx="3709556" cy="665018"/>
            </a:xfrm>
            <a:prstGeom prst="parallelogram">
              <a:avLst/>
            </a:prstGeom>
            <a:solidFill>
              <a:schemeClr val="bg1"/>
            </a:solidFill>
            <a:ln>
              <a:solidFill>
                <a:schemeClr val="bg1"/>
              </a:solidFill>
            </a:ln>
            <a:effectLst>
              <a:outerShdw blurRad="88900" dist="139700" dir="1800000" sx="101000" sy="101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2060"/>
                </a:solidFill>
              </a:endParaRPr>
            </a:p>
          </p:txBody>
        </p:sp>
        <p:sp>
          <p:nvSpPr>
            <p:cNvPr id="70" name="متوازي أضلاع 69">
              <a:extLst>
                <a:ext uri="{FF2B5EF4-FFF2-40B4-BE49-F238E27FC236}">
                  <a16:creationId xmlns:a16="http://schemas.microsoft.com/office/drawing/2014/main" id="{9E528171-825A-45E6-B107-D9C15E61C68D}"/>
                </a:ext>
              </a:extLst>
            </p:cNvPr>
            <p:cNvSpPr/>
            <p:nvPr/>
          </p:nvSpPr>
          <p:spPr>
            <a:xfrm rot="21381483">
              <a:off x="2774208" y="1603721"/>
              <a:ext cx="425203" cy="460538"/>
            </a:xfrm>
            <a:prstGeom prst="parallelogram">
              <a:avLst>
                <a:gd name="adj" fmla="val 71485"/>
              </a:avLst>
            </a:prstGeom>
            <a:solidFill>
              <a:srgbClr val="FF6968">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1" name="متوازي أضلاع 70">
              <a:extLst>
                <a:ext uri="{FF2B5EF4-FFF2-40B4-BE49-F238E27FC236}">
                  <a16:creationId xmlns:a16="http://schemas.microsoft.com/office/drawing/2014/main" id="{1424FFFB-8F10-48EC-AF0C-4966D375F747}"/>
                </a:ext>
              </a:extLst>
            </p:cNvPr>
            <p:cNvSpPr/>
            <p:nvPr/>
          </p:nvSpPr>
          <p:spPr>
            <a:xfrm rot="21381483">
              <a:off x="2429283" y="1271362"/>
              <a:ext cx="535705" cy="949899"/>
            </a:xfrm>
            <a:prstGeom prst="parallelogram">
              <a:avLst>
                <a:gd name="adj" fmla="val 71485"/>
              </a:avLst>
            </a:prstGeom>
            <a:solidFill>
              <a:srgbClr val="FF696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2" name="متوازي أضلاع 71">
              <a:extLst>
                <a:ext uri="{FF2B5EF4-FFF2-40B4-BE49-F238E27FC236}">
                  <a16:creationId xmlns:a16="http://schemas.microsoft.com/office/drawing/2014/main" id="{64E6B19A-D869-41E2-A483-97C276DF0D43}"/>
                </a:ext>
              </a:extLst>
            </p:cNvPr>
            <p:cNvSpPr/>
            <p:nvPr/>
          </p:nvSpPr>
          <p:spPr>
            <a:xfrm rot="21381483">
              <a:off x="2656397" y="870510"/>
              <a:ext cx="666205" cy="949899"/>
            </a:xfrm>
            <a:prstGeom prst="parallelogram">
              <a:avLst>
                <a:gd name="adj" fmla="val 71485"/>
              </a:avLst>
            </a:prstGeom>
            <a:solidFill>
              <a:srgbClr val="FF6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73" name="متوازي أضلاع 72">
              <a:extLst>
                <a:ext uri="{FF2B5EF4-FFF2-40B4-BE49-F238E27FC236}">
                  <a16:creationId xmlns:a16="http://schemas.microsoft.com/office/drawing/2014/main" id="{AFDDBDE9-BD51-418A-9CF6-1B696793389A}"/>
                </a:ext>
              </a:extLst>
            </p:cNvPr>
            <p:cNvSpPr/>
            <p:nvPr/>
          </p:nvSpPr>
          <p:spPr>
            <a:xfrm rot="21164117">
              <a:off x="2348337" y="1033407"/>
              <a:ext cx="479688" cy="545871"/>
            </a:xfrm>
            <a:prstGeom prst="parallelogram">
              <a:avLst>
                <a:gd name="adj" fmla="val 71485"/>
              </a:avLst>
            </a:prstGeom>
            <a:solidFill>
              <a:srgbClr val="FF6968">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74" name="متوازي أضلاع 73">
              <a:extLst>
                <a:ext uri="{FF2B5EF4-FFF2-40B4-BE49-F238E27FC236}">
                  <a16:creationId xmlns:a16="http://schemas.microsoft.com/office/drawing/2014/main" id="{C6764CA3-B8BF-4E0F-8EE7-E8F62D28B40F}"/>
                </a:ext>
              </a:extLst>
            </p:cNvPr>
            <p:cNvSpPr/>
            <p:nvPr/>
          </p:nvSpPr>
          <p:spPr>
            <a:xfrm rot="21276093">
              <a:off x="2614474" y="760136"/>
              <a:ext cx="461160" cy="478034"/>
            </a:xfrm>
            <a:prstGeom prst="parallelogram">
              <a:avLst>
                <a:gd name="adj" fmla="val 71485"/>
              </a:avLst>
            </a:prstGeom>
            <a:solidFill>
              <a:srgbClr val="FF696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75" name="مجموعة 74">
            <a:extLst>
              <a:ext uri="{FF2B5EF4-FFF2-40B4-BE49-F238E27FC236}">
                <a16:creationId xmlns:a16="http://schemas.microsoft.com/office/drawing/2014/main" id="{74B9819B-0399-439F-8630-403F1BA2BE99}"/>
              </a:ext>
            </a:extLst>
          </p:cNvPr>
          <p:cNvGrpSpPr/>
          <p:nvPr/>
        </p:nvGrpSpPr>
        <p:grpSpPr>
          <a:xfrm>
            <a:off x="3048962" y="2238640"/>
            <a:ext cx="6109131" cy="956491"/>
            <a:chOff x="2720216" y="882560"/>
            <a:chExt cx="3836449" cy="956491"/>
          </a:xfrm>
        </p:grpSpPr>
        <p:sp>
          <p:nvSpPr>
            <p:cNvPr id="76" name="متوازي أضلاع 75">
              <a:extLst>
                <a:ext uri="{FF2B5EF4-FFF2-40B4-BE49-F238E27FC236}">
                  <a16:creationId xmlns:a16="http://schemas.microsoft.com/office/drawing/2014/main" id="{77215E14-F0E3-402E-811D-F8AC0D11967E}"/>
                </a:ext>
              </a:extLst>
            </p:cNvPr>
            <p:cNvSpPr/>
            <p:nvPr/>
          </p:nvSpPr>
          <p:spPr>
            <a:xfrm>
              <a:off x="2847109" y="1070264"/>
              <a:ext cx="3709556" cy="665018"/>
            </a:xfrm>
            <a:prstGeom prst="parallelogram">
              <a:avLst/>
            </a:prstGeom>
            <a:solidFill>
              <a:schemeClr val="bg1"/>
            </a:solidFill>
            <a:ln>
              <a:solidFill>
                <a:schemeClr val="bg1"/>
              </a:solidFill>
            </a:ln>
            <a:effectLst>
              <a:outerShdw blurRad="88900" dist="139700" dir="1800000" sx="101000" sy="101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chemeClr val="accent2"/>
                </a:solidFill>
              </a:endParaRPr>
            </a:p>
          </p:txBody>
        </p:sp>
        <p:sp>
          <p:nvSpPr>
            <p:cNvPr id="77" name="متوازي أضلاع 76">
              <a:extLst>
                <a:ext uri="{FF2B5EF4-FFF2-40B4-BE49-F238E27FC236}">
                  <a16:creationId xmlns:a16="http://schemas.microsoft.com/office/drawing/2014/main" id="{297DA7F5-C19E-4514-992F-9C3FC2E1788F}"/>
                </a:ext>
              </a:extLst>
            </p:cNvPr>
            <p:cNvSpPr/>
            <p:nvPr/>
          </p:nvSpPr>
          <p:spPr>
            <a:xfrm>
              <a:off x="2720216" y="882560"/>
              <a:ext cx="338377" cy="796831"/>
            </a:xfrm>
            <a:prstGeom prst="parallelogram">
              <a:avLst>
                <a:gd name="adj" fmla="val 71485"/>
              </a:avLst>
            </a:prstGeom>
            <a:solidFill>
              <a:srgbClr val="5CD9D6">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78" name="متوازي أضلاع 77">
              <a:extLst>
                <a:ext uri="{FF2B5EF4-FFF2-40B4-BE49-F238E27FC236}">
                  <a16:creationId xmlns:a16="http://schemas.microsoft.com/office/drawing/2014/main" id="{D68DF493-E0C8-4FB9-9234-30BC8B859F6E}"/>
                </a:ext>
              </a:extLst>
            </p:cNvPr>
            <p:cNvSpPr/>
            <p:nvPr/>
          </p:nvSpPr>
          <p:spPr>
            <a:xfrm rot="21381483">
              <a:off x="2786075" y="889152"/>
              <a:ext cx="463266" cy="949899"/>
            </a:xfrm>
            <a:prstGeom prst="parallelogram">
              <a:avLst>
                <a:gd name="adj" fmla="val 71485"/>
              </a:avLst>
            </a:prstGeom>
            <a:solidFill>
              <a:srgbClr val="5C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sp>
        <p:nvSpPr>
          <p:cNvPr id="79" name="مستطيل 78">
            <a:extLst>
              <a:ext uri="{FF2B5EF4-FFF2-40B4-BE49-F238E27FC236}">
                <a16:creationId xmlns:a16="http://schemas.microsoft.com/office/drawing/2014/main" id="{507F5598-5D8A-48EF-81DD-02879D232A1C}"/>
              </a:ext>
            </a:extLst>
          </p:cNvPr>
          <p:cNvSpPr/>
          <p:nvPr/>
        </p:nvSpPr>
        <p:spPr>
          <a:xfrm>
            <a:off x="3489977" y="2454973"/>
            <a:ext cx="5827522" cy="605935"/>
          </a:xfrm>
          <a:prstGeom prst="rect">
            <a:avLst/>
          </a:prstGeom>
        </p:spPr>
        <p:txBody>
          <a:bodyPr wrap="square">
            <a:spAutoFit/>
          </a:bodyPr>
          <a:lstStyle/>
          <a:p>
            <a:pPr algn="ctr">
              <a:lnSpc>
                <a:spcPct val="107000"/>
              </a:lnSpc>
              <a:spcAft>
                <a:spcPts val="800"/>
              </a:spcAft>
            </a:pPr>
            <a:r>
              <a:rPr lang="ar-SA" sz="1600" dirty="0">
                <a:latin typeface="Calibri" panose="020F0502020204030204" pitchFamily="34" charset="0"/>
                <a:ea typeface="Calibri" panose="020F0502020204030204" pitchFamily="34" charset="0"/>
              </a:rPr>
              <a:t>لا يجوز للمؤلف بعد نشر مصنفه حظر التحليلات والاقتباسات القصيرة اذا كان القصد منها النقد او المناقشة او الاخبار بشرط الإشارة الى المصنف واسم المؤلف.</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grpSp>
        <p:nvGrpSpPr>
          <p:cNvPr id="80" name="مجموعة 79">
            <a:extLst>
              <a:ext uri="{FF2B5EF4-FFF2-40B4-BE49-F238E27FC236}">
                <a16:creationId xmlns:a16="http://schemas.microsoft.com/office/drawing/2014/main" id="{1FC8B8AF-827E-417A-ABB9-BA82CCA8B8AE}"/>
              </a:ext>
            </a:extLst>
          </p:cNvPr>
          <p:cNvGrpSpPr/>
          <p:nvPr/>
        </p:nvGrpSpPr>
        <p:grpSpPr>
          <a:xfrm>
            <a:off x="2842370" y="4291099"/>
            <a:ext cx="6319001" cy="1342029"/>
            <a:chOff x="2443043" y="693197"/>
            <a:chExt cx="4113622" cy="1342029"/>
          </a:xfrm>
        </p:grpSpPr>
        <p:sp>
          <p:nvSpPr>
            <p:cNvPr id="81" name="متوازي أضلاع 80">
              <a:extLst>
                <a:ext uri="{FF2B5EF4-FFF2-40B4-BE49-F238E27FC236}">
                  <a16:creationId xmlns:a16="http://schemas.microsoft.com/office/drawing/2014/main" id="{BC3AA7D4-0666-4070-A0CE-8F8B73EF053B}"/>
                </a:ext>
              </a:extLst>
            </p:cNvPr>
            <p:cNvSpPr/>
            <p:nvPr/>
          </p:nvSpPr>
          <p:spPr>
            <a:xfrm>
              <a:off x="2847109" y="1070264"/>
              <a:ext cx="3709556" cy="665018"/>
            </a:xfrm>
            <a:prstGeom prst="parallelogram">
              <a:avLst/>
            </a:prstGeom>
            <a:solidFill>
              <a:schemeClr val="bg1"/>
            </a:solidFill>
            <a:ln>
              <a:solidFill>
                <a:schemeClr val="bg1"/>
              </a:solidFill>
            </a:ln>
            <a:effectLst>
              <a:outerShdw blurRad="88900" dist="139700" dir="1800000" sx="101000" sy="101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rgbClr val="002060"/>
                </a:solidFill>
              </a:endParaRPr>
            </a:p>
          </p:txBody>
        </p:sp>
        <p:sp>
          <p:nvSpPr>
            <p:cNvPr id="82" name="متوازي أضلاع 81">
              <a:extLst>
                <a:ext uri="{FF2B5EF4-FFF2-40B4-BE49-F238E27FC236}">
                  <a16:creationId xmlns:a16="http://schemas.microsoft.com/office/drawing/2014/main" id="{EB9D73D8-7EB4-4817-8A64-090895940615}"/>
                </a:ext>
              </a:extLst>
            </p:cNvPr>
            <p:cNvSpPr/>
            <p:nvPr/>
          </p:nvSpPr>
          <p:spPr>
            <a:xfrm rot="21381483">
              <a:off x="2870935" y="1478213"/>
              <a:ext cx="322407" cy="460538"/>
            </a:xfrm>
            <a:prstGeom prst="parallelogram">
              <a:avLst>
                <a:gd name="adj" fmla="val 71485"/>
              </a:avLst>
            </a:prstGeom>
            <a:solidFill>
              <a:srgbClr val="6A7C8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3" name="متوازي أضلاع 82">
              <a:extLst>
                <a:ext uri="{FF2B5EF4-FFF2-40B4-BE49-F238E27FC236}">
                  <a16:creationId xmlns:a16="http://schemas.microsoft.com/office/drawing/2014/main" id="{279DAC01-3E88-4F0F-A099-5B7722D2C924}"/>
                </a:ext>
              </a:extLst>
            </p:cNvPr>
            <p:cNvSpPr/>
            <p:nvPr/>
          </p:nvSpPr>
          <p:spPr>
            <a:xfrm rot="21381483">
              <a:off x="2584217" y="1085327"/>
              <a:ext cx="590800" cy="949899"/>
            </a:xfrm>
            <a:prstGeom prst="parallelogram">
              <a:avLst>
                <a:gd name="adj" fmla="val 71485"/>
              </a:avLst>
            </a:prstGeom>
            <a:solidFill>
              <a:srgbClr val="6A7C8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84" name="متوازي أضلاع 83">
              <a:extLst>
                <a:ext uri="{FF2B5EF4-FFF2-40B4-BE49-F238E27FC236}">
                  <a16:creationId xmlns:a16="http://schemas.microsoft.com/office/drawing/2014/main" id="{204C4274-790D-43BF-AE41-CC4E1F1B140B}"/>
                </a:ext>
              </a:extLst>
            </p:cNvPr>
            <p:cNvSpPr/>
            <p:nvPr/>
          </p:nvSpPr>
          <p:spPr>
            <a:xfrm rot="21381483">
              <a:off x="2837225" y="693197"/>
              <a:ext cx="496286" cy="949899"/>
            </a:xfrm>
            <a:prstGeom prst="parallelogram">
              <a:avLst>
                <a:gd name="adj" fmla="val 71485"/>
              </a:avLst>
            </a:prstGeom>
            <a:solidFill>
              <a:srgbClr val="6A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85" name="متوازي أضلاع 84">
              <a:extLst>
                <a:ext uri="{FF2B5EF4-FFF2-40B4-BE49-F238E27FC236}">
                  <a16:creationId xmlns:a16="http://schemas.microsoft.com/office/drawing/2014/main" id="{30E6B7D4-FAA4-4831-965D-D61FA753B58D}"/>
                </a:ext>
              </a:extLst>
            </p:cNvPr>
            <p:cNvSpPr/>
            <p:nvPr/>
          </p:nvSpPr>
          <p:spPr>
            <a:xfrm rot="21164117">
              <a:off x="2443043" y="1098107"/>
              <a:ext cx="425974" cy="545871"/>
            </a:xfrm>
            <a:prstGeom prst="parallelogram">
              <a:avLst>
                <a:gd name="adj" fmla="val 71485"/>
              </a:avLst>
            </a:prstGeom>
            <a:solidFill>
              <a:srgbClr val="6A7C8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6" name="متوازي أضلاع 85">
              <a:extLst>
                <a:ext uri="{FF2B5EF4-FFF2-40B4-BE49-F238E27FC236}">
                  <a16:creationId xmlns:a16="http://schemas.microsoft.com/office/drawing/2014/main" id="{ED73C8A5-F290-4BD9-A2E5-80399F60BF61}"/>
                </a:ext>
              </a:extLst>
            </p:cNvPr>
            <p:cNvSpPr/>
            <p:nvPr/>
          </p:nvSpPr>
          <p:spPr>
            <a:xfrm rot="21276093">
              <a:off x="2653743" y="756492"/>
              <a:ext cx="421804" cy="478034"/>
            </a:xfrm>
            <a:prstGeom prst="parallelogram">
              <a:avLst>
                <a:gd name="adj" fmla="val 71485"/>
              </a:avLst>
            </a:prstGeom>
            <a:solidFill>
              <a:srgbClr val="6A7C8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87" name="مجموعة 86">
            <a:extLst>
              <a:ext uri="{FF2B5EF4-FFF2-40B4-BE49-F238E27FC236}">
                <a16:creationId xmlns:a16="http://schemas.microsoft.com/office/drawing/2014/main" id="{71DB3CB2-2ABD-4872-B5ED-04291F37AFB5}"/>
              </a:ext>
            </a:extLst>
          </p:cNvPr>
          <p:cNvGrpSpPr/>
          <p:nvPr/>
        </p:nvGrpSpPr>
        <p:grpSpPr>
          <a:xfrm>
            <a:off x="3920960" y="3248996"/>
            <a:ext cx="5297724" cy="966100"/>
            <a:chOff x="7558298" y="2781726"/>
            <a:chExt cx="4444742" cy="966100"/>
          </a:xfrm>
        </p:grpSpPr>
        <p:grpSp>
          <p:nvGrpSpPr>
            <p:cNvPr id="88" name="مجموعة 87">
              <a:extLst>
                <a:ext uri="{FF2B5EF4-FFF2-40B4-BE49-F238E27FC236}">
                  <a16:creationId xmlns:a16="http://schemas.microsoft.com/office/drawing/2014/main" id="{91B67501-2A03-4BE0-9B11-6ED54667F236}"/>
                </a:ext>
              </a:extLst>
            </p:cNvPr>
            <p:cNvGrpSpPr/>
            <p:nvPr/>
          </p:nvGrpSpPr>
          <p:grpSpPr>
            <a:xfrm>
              <a:off x="7558298" y="2781726"/>
              <a:ext cx="4343030" cy="966100"/>
              <a:chOff x="2847109" y="927823"/>
              <a:chExt cx="3969307" cy="966100"/>
            </a:xfrm>
          </p:grpSpPr>
          <p:sp>
            <p:nvSpPr>
              <p:cNvPr id="90" name="متوازي أضلاع 89">
                <a:extLst>
                  <a:ext uri="{FF2B5EF4-FFF2-40B4-BE49-F238E27FC236}">
                    <a16:creationId xmlns:a16="http://schemas.microsoft.com/office/drawing/2014/main" id="{CB53BD55-3FAC-439F-B2ED-4B4BA659927C}"/>
                  </a:ext>
                </a:extLst>
              </p:cNvPr>
              <p:cNvSpPr/>
              <p:nvPr/>
            </p:nvSpPr>
            <p:spPr>
              <a:xfrm>
                <a:off x="2847109" y="1070264"/>
                <a:ext cx="3709556" cy="665018"/>
              </a:xfrm>
              <a:prstGeom prst="parallelogram">
                <a:avLst/>
              </a:prstGeom>
              <a:solidFill>
                <a:schemeClr val="bg1"/>
              </a:solidFill>
              <a:ln>
                <a:solidFill>
                  <a:schemeClr val="bg1"/>
                </a:solidFill>
              </a:ln>
              <a:effectLst>
                <a:outerShdw blurRad="88900" dist="139700" dir="8880000" sx="101000" sy="101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chemeClr val="accent6">
                      <a:lumMod val="75000"/>
                    </a:schemeClr>
                  </a:solidFill>
                </a:endParaRPr>
              </a:p>
            </p:txBody>
          </p:sp>
          <p:sp>
            <p:nvSpPr>
              <p:cNvPr id="91" name="متوازي أضلاع 90">
                <a:extLst>
                  <a:ext uri="{FF2B5EF4-FFF2-40B4-BE49-F238E27FC236}">
                    <a16:creationId xmlns:a16="http://schemas.microsoft.com/office/drawing/2014/main" id="{2E64D851-6600-4D83-A0C5-C3B9BCF62213}"/>
                  </a:ext>
                </a:extLst>
              </p:cNvPr>
              <p:cNvSpPr/>
              <p:nvPr/>
            </p:nvSpPr>
            <p:spPr>
              <a:xfrm>
                <a:off x="6107557" y="927823"/>
                <a:ext cx="684073" cy="949899"/>
              </a:xfrm>
              <a:prstGeom prst="parallelogram">
                <a:avLst>
                  <a:gd name="adj" fmla="val 71485"/>
                </a:avLst>
              </a:prstGeom>
              <a:solidFill>
                <a:srgbClr val="FFC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92" name="متوازي أضلاع 91">
                <a:extLst>
                  <a:ext uri="{FF2B5EF4-FFF2-40B4-BE49-F238E27FC236}">
                    <a16:creationId xmlns:a16="http://schemas.microsoft.com/office/drawing/2014/main" id="{58D83B7D-225C-4AD2-BAE8-F681918CDA84}"/>
                  </a:ext>
                </a:extLst>
              </p:cNvPr>
              <p:cNvSpPr/>
              <p:nvPr/>
            </p:nvSpPr>
            <p:spPr>
              <a:xfrm>
                <a:off x="6315962" y="1259413"/>
                <a:ext cx="500454" cy="634510"/>
              </a:xfrm>
              <a:prstGeom prst="parallelogram">
                <a:avLst>
                  <a:gd name="adj" fmla="val 71485"/>
                </a:avLst>
              </a:prstGeom>
              <a:solidFill>
                <a:srgbClr val="FFC32A">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sp>
          <p:nvSpPr>
            <p:cNvPr id="89" name="متوازي أضلاع 88">
              <a:extLst>
                <a:ext uri="{FF2B5EF4-FFF2-40B4-BE49-F238E27FC236}">
                  <a16:creationId xmlns:a16="http://schemas.microsoft.com/office/drawing/2014/main" id="{400CAFEA-C176-47BA-A49F-FE6475483D4D}"/>
                </a:ext>
              </a:extLst>
            </p:cNvPr>
            <p:cNvSpPr/>
            <p:nvPr/>
          </p:nvSpPr>
          <p:spPr>
            <a:xfrm rot="21345225">
              <a:off x="11633190" y="3151405"/>
              <a:ext cx="369850" cy="471226"/>
            </a:xfrm>
            <a:prstGeom prst="parallelogram">
              <a:avLst>
                <a:gd name="adj" fmla="val 71485"/>
              </a:avLst>
            </a:prstGeom>
            <a:solidFill>
              <a:srgbClr val="FFC32A">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93" name="مجموعة 92">
            <a:extLst>
              <a:ext uri="{FF2B5EF4-FFF2-40B4-BE49-F238E27FC236}">
                <a16:creationId xmlns:a16="http://schemas.microsoft.com/office/drawing/2014/main" id="{8F7CDD30-ABAC-4333-9E99-7A6CDC07F4EC}"/>
              </a:ext>
            </a:extLst>
          </p:cNvPr>
          <p:cNvGrpSpPr/>
          <p:nvPr/>
        </p:nvGrpSpPr>
        <p:grpSpPr>
          <a:xfrm>
            <a:off x="3418479" y="5631794"/>
            <a:ext cx="5942201" cy="949899"/>
            <a:chOff x="2472612" y="825335"/>
            <a:chExt cx="4084053" cy="949899"/>
          </a:xfrm>
        </p:grpSpPr>
        <p:sp>
          <p:nvSpPr>
            <p:cNvPr id="94" name="متوازي أضلاع 93">
              <a:extLst>
                <a:ext uri="{FF2B5EF4-FFF2-40B4-BE49-F238E27FC236}">
                  <a16:creationId xmlns:a16="http://schemas.microsoft.com/office/drawing/2014/main" id="{93DF5D60-1BB6-4CBF-A64F-6A46F6BCF20E}"/>
                </a:ext>
              </a:extLst>
            </p:cNvPr>
            <p:cNvSpPr/>
            <p:nvPr/>
          </p:nvSpPr>
          <p:spPr>
            <a:xfrm>
              <a:off x="2847109" y="1070264"/>
              <a:ext cx="3709556" cy="665018"/>
            </a:xfrm>
            <a:prstGeom prst="parallelogram">
              <a:avLst/>
            </a:prstGeom>
            <a:solidFill>
              <a:schemeClr val="bg1"/>
            </a:solidFill>
            <a:ln>
              <a:solidFill>
                <a:schemeClr val="bg1"/>
              </a:solidFill>
            </a:ln>
            <a:effectLst>
              <a:outerShdw blurRad="88900" dist="139700" dir="1800000" sx="101000" sy="101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solidFill>
                  <a:schemeClr val="accent2"/>
                </a:solidFill>
              </a:endParaRPr>
            </a:p>
          </p:txBody>
        </p:sp>
        <p:sp>
          <p:nvSpPr>
            <p:cNvPr id="95" name="متوازي أضلاع 94">
              <a:extLst>
                <a:ext uri="{FF2B5EF4-FFF2-40B4-BE49-F238E27FC236}">
                  <a16:creationId xmlns:a16="http://schemas.microsoft.com/office/drawing/2014/main" id="{F445C5B1-6C25-4146-9604-333D608C9777}"/>
                </a:ext>
              </a:extLst>
            </p:cNvPr>
            <p:cNvSpPr/>
            <p:nvPr/>
          </p:nvSpPr>
          <p:spPr>
            <a:xfrm>
              <a:off x="2472612" y="882560"/>
              <a:ext cx="585981" cy="796831"/>
            </a:xfrm>
            <a:prstGeom prst="parallelogram">
              <a:avLst>
                <a:gd name="adj" fmla="val 71485"/>
              </a:avLst>
            </a:prstGeom>
            <a:solidFill>
              <a:srgbClr val="8EC24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96" name="متوازي أضلاع 95">
              <a:extLst>
                <a:ext uri="{FF2B5EF4-FFF2-40B4-BE49-F238E27FC236}">
                  <a16:creationId xmlns:a16="http://schemas.microsoft.com/office/drawing/2014/main" id="{EFF7654F-628F-4B17-A7CA-3D46595DBE52}"/>
                </a:ext>
              </a:extLst>
            </p:cNvPr>
            <p:cNvSpPr/>
            <p:nvPr/>
          </p:nvSpPr>
          <p:spPr>
            <a:xfrm rot="21381483">
              <a:off x="2732636" y="825335"/>
              <a:ext cx="624022" cy="949899"/>
            </a:xfrm>
            <a:prstGeom prst="parallelogram">
              <a:avLst>
                <a:gd name="adj" fmla="val 71485"/>
              </a:avLst>
            </a:prstGeom>
            <a:solidFill>
              <a:srgbClr val="8EC24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grpSp>
      <p:sp>
        <p:nvSpPr>
          <p:cNvPr id="97" name="مستطيل 96">
            <a:extLst>
              <a:ext uri="{FF2B5EF4-FFF2-40B4-BE49-F238E27FC236}">
                <a16:creationId xmlns:a16="http://schemas.microsoft.com/office/drawing/2014/main" id="{A3DE61E8-102E-430E-8C9E-8E12D6000167}"/>
              </a:ext>
            </a:extLst>
          </p:cNvPr>
          <p:cNvSpPr/>
          <p:nvPr/>
        </p:nvSpPr>
        <p:spPr>
          <a:xfrm>
            <a:off x="7714302" y="112492"/>
            <a:ext cx="2714206" cy="592726"/>
          </a:xfrm>
          <a:prstGeom prst="rect">
            <a:avLst/>
          </a:prstGeom>
        </p:spPr>
        <p:txBody>
          <a:bodyPr wrap="none">
            <a:spAutoFit/>
          </a:bodyPr>
          <a:lstStyle/>
          <a:p>
            <a:pPr>
              <a:lnSpc>
                <a:spcPct val="107000"/>
              </a:lnSpc>
              <a:spcAft>
                <a:spcPts val="800"/>
              </a:spcAft>
            </a:pPr>
            <a:r>
              <a:rPr lang="ar-SA" sz="3200" dirty="0">
                <a:ln w="0"/>
                <a:solidFill>
                  <a:sysClr val="windowText" lastClr="000000"/>
                </a:solidFill>
                <a:effectLst>
                  <a:reflection blurRad="6350" stA="53000" endA="300" endPos="35500" dir="5400000" sy="-90000" algn="bl" rotWithShape="0"/>
                </a:effectLst>
                <a:latin typeface="Calibri" panose="020F0502020204030204" pitchFamily="34" charset="0"/>
                <a:ea typeface="Calibri" panose="020F0502020204030204" pitchFamily="34" charset="0"/>
              </a:rPr>
              <a:t>قيود حقوق المؤلف:</a:t>
            </a:r>
            <a:endParaRPr lang="en-US" sz="2400" dirty="0">
              <a:ln w="0"/>
              <a:solidFill>
                <a:sysClr val="windowText" lastClr="000000"/>
              </a:solidFill>
              <a:effectLst>
                <a:reflection blurRad="6350" stA="53000" endA="300" endPos="35500" dir="5400000" sy="-90000" algn="bl" rotWithShape="0"/>
              </a:effectLst>
              <a:latin typeface="Calibri" panose="020F0502020204030204" pitchFamily="34" charset="0"/>
              <a:ea typeface="Calibri" panose="020F0502020204030204" pitchFamily="34" charset="0"/>
              <a:cs typeface="Arial" panose="020B0604020202020204" pitchFamily="34" charset="0"/>
            </a:endParaRPr>
          </a:p>
        </p:txBody>
      </p:sp>
      <p:sp>
        <p:nvSpPr>
          <p:cNvPr id="98" name="مستطيل 97">
            <a:extLst>
              <a:ext uri="{FF2B5EF4-FFF2-40B4-BE49-F238E27FC236}">
                <a16:creationId xmlns:a16="http://schemas.microsoft.com/office/drawing/2014/main" id="{A47D88D2-2146-449A-B711-2D2A9CA5F640}"/>
              </a:ext>
            </a:extLst>
          </p:cNvPr>
          <p:cNvSpPr/>
          <p:nvPr/>
        </p:nvSpPr>
        <p:spPr>
          <a:xfrm>
            <a:off x="4983870" y="1160812"/>
            <a:ext cx="4030873" cy="541751"/>
          </a:xfrm>
          <a:prstGeom prst="rect">
            <a:avLst/>
          </a:prstGeom>
        </p:spPr>
        <p:txBody>
          <a:bodyPr wrap="square">
            <a:spAutoFit/>
          </a:bodyPr>
          <a:lstStyle/>
          <a:p>
            <a:pPr>
              <a:lnSpc>
                <a:spcPct val="107000"/>
              </a:lnSpc>
              <a:spcAft>
                <a:spcPts val="800"/>
              </a:spcAft>
            </a:pPr>
            <a:r>
              <a:rPr lang="ar-SA" sz="1400" dirty="0">
                <a:latin typeface="Calibri" panose="020F0502020204030204" pitchFamily="34" charset="0"/>
                <a:ea typeface="Calibri" panose="020F0502020204030204" pitchFamily="34" charset="0"/>
              </a:rPr>
              <a:t>لا يجوز للمؤلف بعد نشر مؤلفه ان يمنع تمثيله او القاءه في اجتماع عائلي او جمعية او مدرسة مادام لا يتم تحصيل مقابل مالي على ذلك.</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sp>
        <p:nvSpPr>
          <p:cNvPr id="99" name="مستطيل 98">
            <a:extLst>
              <a:ext uri="{FF2B5EF4-FFF2-40B4-BE49-F238E27FC236}">
                <a16:creationId xmlns:a16="http://schemas.microsoft.com/office/drawing/2014/main" id="{CA95527E-ADFF-4893-AE32-F8E27E30BE59}"/>
              </a:ext>
            </a:extLst>
          </p:cNvPr>
          <p:cNvSpPr/>
          <p:nvPr/>
        </p:nvSpPr>
        <p:spPr>
          <a:xfrm>
            <a:off x="3871737" y="3420283"/>
            <a:ext cx="4464145" cy="670120"/>
          </a:xfrm>
          <a:prstGeom prst="rect">
            <a:avLst/>
          </a:prstGeom>
        </p:spPr>
        <p:txBody>
          <a:bodyPr wrap="square">
            <a:spAutoFit/>
          </a:bodyPr>
          <a:lstStyle/>
          <a:p>
            <a:pPr algn="ctr">
              <a:lnSpc>
                <a:spcPct val="107000"/>
              </a:lnSpc>
              <a:spcAft>
                <a:spcPts val="800"/>
              </a:spcAft>
            </a:pPr>
            <a:r>
              <a:rPr lang="ar-SA" dirty="0">
                <a:latin typeface="Calibri" panose="020F0502020204030204" pitchFamily="34" charset="0"/>
                <a:ea typeface="Calibri" panose="020F0502020204030204" pitchFamily="34" charset="0"/>
              </a:rPr>
              <a:t>لا يجوز للمؤلف الذي نشر مؤلفه ان يمنع أي شخص من عمل نسخة وحيدة من هذا المصنف لاستخدامه الشخصي. </a:t>
            </a:r>
            <a:endParaRPr lang="en-US" sz="1600" dirty="0">
              <a:latin typeface="Calibri" panose="020F0502020204030204" pitchFamily="34" charset="0"/>
              <a:ea typeface="Calibri" panose="020F0502020204030204" pitchFamily="34" charset="0"/>
              <a:cs typeface="Arial" panose="020B0604020202020204" pitchFamily="34" charset="0"/>
            </a:endParaRPr>
          </a:p>
        </p:txBody>
      </p:sp>
      <p:sp>
        <p:nvSpPr>
          <p:cNvPr id="100" name="مستطيل 99">
            <a:extLst>
              <a:ext uri="{FF2B5EF4-FFF2-40B4-BE49-F238E27FC236}">
                <a16:creationId xmlns:a16="http://schemas.microsoft.com/office/drawing/2014/main" id="{4A180BDB-6B02-44D3-9E52-B09ACC1C3ABB}"/>
              </a:ext>
            </a:extLst>
          </p:cNvPr>
          <p:cNvSpPr/>
          <p:nvPr/>
        </p:nvSpPr>
        <p:spPr>
          <a:xfrm>
            <a:off x="3924528" y="4714234"/>
            <a:ext cx="5167658" cy="605935"/>
          </a:xfrm>
          <a:prstGeom prst="rect">
            <a:avLst/>
          </a:prstGeom>
        </p:spPr>
        <p:txBody>
          <a:bodyPr wrap="square">
            <a:spAutoFit/>
          </a:bodyPr>
          <a:lstStyle/>
          <a:p>
            <a:pPr>
              <a:lnSpc>
                <a:spcPct val="107000"/>
              </a:lnSpc>
              <a:spcAft>
                <a:spcPts val="800"/>
              </a:spcAft>
            </a:pPr>
            <a:r>
              <a:rPr lang="ar-SA" sz="1600" dirty="0">
                <a:latin typeface="Calibri" panose="020F0502020204030204" pitchFamily="34" charset="0"/>
                <a:ea typeface="Calibri" panose="020F0502020204030204" pitchFamily="34" charset="0"/>
              </a:rPr>
              <a:t>يحق للصحف والنشرات الدورية ان تنشر مقتبساً او بياناً موجزاً من المصنفات او الكتب او الروايات والقصص بدون اذن مؤلفيها وبدون انتهاء مدة الحماية.</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101" name="مستطيل 100">
            <a:extLst>
              <a:ext uri="{FF2B5EF4-FFF2-40B4-BE49-F238E27FC236}">
                <a16:creationId xmlns:a16="http://schemas.microsoft.com/office/drawing/2014/main" id="{CFF7EE88-089E-4926-9926-3C3ABCF4E678}"/>
              </a:ext>
            </a:extLst>
          </p:cNvPr>
          <p:cNvSpPr/>
          <p:nvPr/>
        </p:nvSpPr>
        <p:spPr>
          <a:xfrm>
            <a:off x="4500593" y="5912950"/>
            <a:ext cx="4653597" cy="523220"/>
          </a:xfrm>
          <a:prstGeom prst="rect">
            <a:avLst/>
          </a:prstGeom>
        </p:spPr>
        <p:txBody>
          <a:bodyPr wrap="square">
            <a:spAutoFit/>
          </a:bodyPr>
          <a:lstStyle/>
          <a:p>
            <a:r>
              <a:rPr lang="ar-SA" sz="1400" dirty="0">
                <a:latin typeface="Calibri" panose="020F0502020204030204" pitchFamily="34" charset="0"/>
                <a:ea typeface="Calibri" panose="020F0502020204030204" pitchFamily="34" charset="0"/>
              </a:rPr>
              <a:t>يجوز نقل مقتطفات قصيرة من بعض المصنفات الى الكتب الدراسية و مؤلفات النقد والادب والتاريخ والمصنفات العلمية مع ذكر اسم المصنف واسم المؤلف</a:t>
            </a:r>
            <a:endParaRPr lang="ar-SA" sz="1400" dirty="0"/>
          </a:p>
        </p:txBody>
      </p:sp>
    </p:spTree>
    <p:extLst>
      <p:ext uri="{BB962C8B-B14F-4D97-AF65-F5344CB8AC3E}">
        <p14:creationId xmlns:p14="http://schemas.microsoft.com/office/powerpoint/2010/main" val="3824770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مجموعة 1">
            <a:extLst>
              <a:ext uri="{FF2B5EF4-FFF2-40B4-BE49-F238E27FC236}">
                <a16:creationId xmlns:a16="http://schemas.microsoft.com/office/drawing/2014/main" id="{9C1BC597-6C80-4E6A-AD69-85A75DB17591}"/>
              </a:ext>
            </a:extLst>
          </p:cNvPr>
          <p:cNvGrpSpPr/>
          <p:nvPr/>
        </p:nvGrpSpPr>
        <p:grpSpPr>
          <a:xfrm>
            <a:off x="1102408" y="8709"/>
            <a:ext cx="11170922" cy="6858000"/>
            <a:chOff x="1074203" y="-1"/>
            <a:chExt cx="11170922" cy="6858000"/>
          </a:xfrm>
        </p:grpSpPr>
        <p:sp>
          <p:nvSpPr>
            <p:cNvPr id="3" name="مستطيل 2">
              <a:extLst>
                <a:ext uri="{FF2B5EF4-FFF2-40B4-BE49-F238E27FC236}">
                  <a16:creationId xmlns:a16="http://schemas.microsoft.com/office/drawing/2014/main" id="{B653013B-957C-469F-A5B1-81382319B7E0}"/>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شكل حر: شكل 3">
              <a:extLst>
                <a:ext uri="{FF2B5EF4-FFF2-40B4-BE49-F238E27FC236}">
                  <a16:creationId xmlns:a16="http://schemas.microsoft.com/office/drawing/2014/main" id="{419BEE9A-156D-494A-B587-40EF9304CE2C}"/>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6968"/>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مستطيل 4">
              <a:extLst>
                <a:ext uri="{FF2B5EF4-FFF2-40B4-BE49-F238E27FC236}">
                  <a16:creationId xmlns:a16="http://schemas.microsoft.com/office/drawing/2014/main" id="{0C563613-280D-431E-A50E-505B53BCE546}"/>
                </a:ext>
              </a:extLst>
            </p:cNvPr>
            <p:cNvSpPr/>
            <p:nvPr/>
          </p:nvSpPr>
          <p:spPr>
            <a:xfrm rot="16200000">
              <a:off x="10488728" y="3130075"/>
              <a:ext cx="2866464"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لمحة تاريخية </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6" name="رسم 5" descr="لمبة">
              <a:extLst>
                <a:ext uri="{FF2B5EF4-FFF2-40B4-BE49-F238E27FC236}">
                  <a16:creationId xmlns:a16="http://schemas.microsoft.com/office/drawing/2014/main" id="{DC659601-D4C0-4980-97BD-A06A6D07D0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7" name="مجموعة 6">
            <a:extLst>
              <a:ext uri="{FF2B5EF4-FFF2-40B4-BE49-F238E27FC236}">
                <a16:creationId xmlns:a16="http://schemas.microsoft.com/office/drawing/2014/main" id="{36C9CD84-6FA2-4020-B327-F54FB670EE3A}"/>
              </a:ext>
            </a:extLst>
          </p:cNvPr>
          <p:cNvGrpSpPr/>
          <p:nvPr/>
        </p:nvGrpSpPr>
        <p:grpSpPr>
          <a:xfrm>
            <a:off x="769702" y="-8715"/>
            <a:ext cx="11121528" cy="6858000"/>
            <a:chOff x="1074203" y="-1"/>
            <a:chExt cx="11121528" cy="6858000"/>
          </a:xfrm>
        </p:grpSpPr>
        <p:sp>
          <p:nvSpPr>
            <p:cNvPr id="8" name="مستطيل 7">
              <a:extLst>
                <a:ext uri="{FF2B5EF4-FFF2-40B4-BE49-F238E27FC236}">
                  <a16:creationId xmlns:a16="http://schemas.microsoft.com/office/drawing/2014/main" id="{7DFECB79-3FF3-4993-BA61-783361B1389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شكل حر: شكل 8">
              <a:extLst>
                <a:ext uri="{FF2B5EF4-FFF2-40B4-BE49-F238E27FC236}">
                  <a16:creationId xmlns:a16="http://schemas.microsoft.com/office/drawing/2014/main" id="{CD844EDE-A725-4F6D-BC2E-7954454599B5}"/>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48BEC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مستطيل 9">
              <a:extLst>
                <a:ext uri="{FF2B5EF4-FFF2-40B4-BE49-F238E27FC236}">
                  <a16:creationId xmlns:a16="http://schemas.microsoft.com/office/drawing/2014/main" id="{444A3EC5-888E-4F25-899D-5F5D2403C419}"/>
                </a:ext>
              </a:extLst>
            </p:cNvPr>
            <p:cNvSpPr/>
            <p:nvPr/>
          </p:nvSpPr>
          <p:spPr>
            <a:xfrm rot="16200000">
              <a:off x="11282020" y="3136610"/>
              <a:ext cx="1242648"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التعريف</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1" name="رسم 10" descr="لمبة">
              <a:extLst>
                <a:ext uri="{FF2B5EF4-FFF2-40B4-BE49-F238E27FC236}">
                  <a16:creationId xmlns:a16="http://schemas.microsoft.com/office/drawing/2014/main" id="{8069C846-53D4-4338-A61D-A3B2EA834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2" name="مجموعة 11">
            <a:extLst>
              <a:ext uri="{FF2B5EF4-FFF2-40B4-BE49-F238E27FC236}">
                <a16:creationId xmlns:a16="http://schemas.microsoft.com/office/drawing/2014/main" id="{1BF25512-E950-45E7-8E30-981D3CB2E749}"/>
              </a:ext>
            </a:extLst>
          </p:cNvPr>
          <p:cNvGrpSpPr/>
          <p:nvPr/>
        </p:nvGrpSpPr>
        <p:grpSpPr>
          <a:xfrm>
            <a:off x="477885" y="-3"/>
            <a:ext cx="11121531" cy="6858000"/>
            <a:chOff x="1074203" y="-1"/>
            <a:chExt cx="11121531" cy="6858000"/>
          </a:xfrm>
        </p:grpSpPr>
        <p:sp>
          <p:nvSpPr>
            <p:cNvPr id="13" name="مستطيل 12">
              <a:extLst>
                <a:ext uri="{FF2B5EF4-FFF2-40B4-BE49-F238E27FC236}">
                  <a16:creationId xmlns:a16="http://schemas.microsoft.com/office/drawing/2014/main" id="{53E64152-2D62-43D3-ADBD-BD6F15B2E5E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4" name="شكل حر: شكل 13">
              <a:extLst>
                <a:ext uri="{FF2B5EF4-FFF2-40B4-BE49-F238E27FC236}">
                  <a16:creationId xmlns:a16="http://schemas.microsoft.com/office/drawing/2014/main" id="{BF7D9578-1ED9-40CB-9EFE-CFA4E027A4E3}"/>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C32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5" name="مستطيل 14">
              <a:extLst>
                <a:ext uri="{FF2B5EF4-FFF2-40B4-BE49-F238E27FC236}">
                  <a16:creationId xmlns:a16="http://schemas.microsoft.com/office/drawing/2014/main" id="{81512AB5-8547-4492-A45E-03080185D242}"/>
                </a:ext>
              </a:extLst>
            </p:cNvPr>
            <p:cNvSpPr/>
            <p:nvPr/>
          </p:nvSpPr>
          <p:spPr>
            <a:xfrm rot="16200000">
              <a:off x="11375798" y="3136610"/>
              <a:ext cx="1055097" cy="584775"/>
            </a:xfrm>
            <a:prstGeom prst="rect">
              <a:avLst/>
            </a:prstGeom>
            <a:noFill/>
            <a:effectLst>
              <a:glow rad="50800">
                <a:schemeClr val="accent1">
                  <a:alpha val="39000"/>
                </a:schemeClr>
              </a:glow>
            </a:effectLst>
          </p:spPr>
          <p:txBody>
            <a:bodyPr wrap="non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الأقسام</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16" name="رسم 15" descr="لمبة">
              <a:extLst>
                <a:ext uri="{FF2B5EF4-FFF2-40B4-BE49-F238E27FC236}">
                  <a16:creationId xmlns:a16="http://schemas.microsoft.com/office/drawing/2014/main" id="{08362CA2-BD05-44B9-8E73-5B4A3C789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17" name="مجموعة 16">
            <a:extLst>
              <a:ext uri="{FF2B5EF4-FFF2-40B4-BE49-F238E27FC236}">
                <a16:creationId xmlns:a16="http://schemas.microsoft.com/office/drawing/2014/main" id="{9DE6AAE0-4FEE-4B25-A27C-8B426B5B3029}"/>
              </a:ext>
            </a:extLst>
          </p:cNvPr>
          <p:cNvGrpSpPr/>
          <p:nvPr/>
        </p:nvGrpSpPr>
        <p:grpSpPr>
          <a:xfrm>
            <a:off x="133565" y="-9"/>
            <a:ext cx="11088052" cy="6858000"/>
            <a:chOff x="1074203" y="-1"/>
            <a:chExt cx="11088052" cy="6858000"/>
          </a:xfrm>
        </p:grpSpPr>
        <p:sp>
          <p:nvSpPr>
            <p:cNvPr id="18" name="مستطيل 17">
              <a:extLst>
                <a:ext uri="{FF2B5EF4-FFF2-40B4-BE49-F238E27FC236}">
                  <a16:creationId xmlns:a16="http://schemas.microsoft.com/office/drawing/2014/main" id="{3C5067E4-F137-456A-B3E7-C168FBD9A74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شكل حر: شكل 18">
              <a:extLst>
                <a:ext uri="{FF2B5EF4-FFF2-40B4-BE49-F238E27FC236}">
                  <a16:creationId xmlns:a16="http://schemas.microsoft.com/office/drawing/2014/main" id="{14D7DF15-9593-4826-A983-04561A39FA87}"/>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6A7C8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19">
              <a:extLst>
                <a:ext uri="{FF2B5EF4-FFF2-40B4-BE49-F238E27FC236}">
                  <a16:creationId xmlns:a16="http://schemas.microsoft.com/office/drawing/2014/main" id="{04DFC610-FEDD-4A47-B414-9E214A337B26}"/>
                </a:ext>
              </a:extLst>
            </p:cNvPr>
            <p:cNvSpPr/>
            <p:nvPr/>
          </p:nvSpPr>
          <p:spPr>
            <a:xfrm rot="16200000">
              <a:off x="11248544" y="3136609"/>
              <a:ext cx="1242648"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القيود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1" name="رسم 20" descr="لمبة">
              <a:extLst>
                <a:ext uri="{FF2B5EF4-FFF2-40B4-BE49-F238E27FC236}">
                  <a16:creationId xmlns:a16="http://schemas.microsoft.com/office/drawing/2014/main" id="{84D7DE01-E278-48CC-928E-DE5A77B3D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22" name="مجموعة 21">
            <a:extLst>
              <a:ext uri="{FF2B5EF4-FFF2-40B4-BE49-F238E27FC236}">
                <a16:creationId xmlns:a16="http://schemas.microsoft.com/office/drawing/2014/main" id="{6C144164-B31B-4BE3-BFEB-1C382E1D9101}"/>
              </a:ext>
            </a:extLst>
          </p:cNvPr>
          <p:cNvGrpSpPr/>
          <p:nvPr/>
        </p:nvGrpSpPr>
        <p:grpSpPr>
          <a:xfrm>
            <a:off x="-240992" y="8697"/>
            <a:ext cx="11101334" cy="6858000"/>
            <a:chOff x="1074203" y="-1"/>
            <a:chExt cx="11101334" cy="6858000"/>
          </a:xfrm>
        </p:grpSpPr>
        <p:sp>
          <p:nvSpPr>
            <p:cNvPr id="23" name="مستطيل 22">
              <a:extLst>
                <a:ext uri="{FF2B5EF4-FFF2-40B4-BE49-F238E27FC236}">
                  <a16:creationId xmlns:a16="http://schemas.microsoft.com/office/drawing/2014/main" id="{88DED92B-E092-4010-906B-8B20B159D192}"/>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شكل حر: شكل 23">
              <a:extLst>
                <a:ext uri="{FF2B5EF4-FFF2-40B4-BE49-F238E27FC236}">
                  <a16:creationId xmlns:a16="http://schemas.microsoft.com/office/drawing/2014/main" id="{4B225633-A887-4CE4-A367-9C058218819F}"/>
                </a:ext>
              </a:extLst>
            </p:cNvPr>
            <p:cNvSpPr/>
            <p:nvPr/>
          </p:nvSpPr>
          <p:spPr>
            <a:xfrm flipH="1">
              <a:off x="10856251" y="1987060"/>
              <a:ext cx="1297283"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8EC24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ستطيل 24">
              <a:extLst>
                <a:ext uri="{FF2B5EF4-FFF2-40B4-BE49-F238E27FC236}">
                  <a16:creationId xmlns:a16="http://schemas.microsoft.com/office/drawing/2014/main" id="{280DB3AE-6B94-4AF6-8412-528C1C3B02AF}"/>
                </a:ext>
              </a:extLst>
            </p:cNvPr>
            <p:cNvSpPr/>
            <p:nvPr/>
          </p:nvSpPr>
          <p:spPr>
            <a:xfrm rot="16200000">
              <a:off x="11043158" y="3160864"/>
              <a:ext cx="1679984" cy="584775"/>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2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مدة الحماية  </a:t>
              </a:r>
              <a:endParaRPr lang="ar-SA" sz="32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26" name="رسم 25" descr="لمبة">
              <a:extLst>
                <a:ext uri="{FF2B5EF4-FFF2-40B4-BE49-F238E27FC236}">
                  <a16:creationId xmlns:a16="http://schemas.microsoft.com/office/drawing/2014/main" id="{9153047F-F581-49F4-8DBE-6B1AD856F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15332" y="3140996"/>
              <a:ext cx="576000" cy="576000"/>
            </a:xfrm>
            <a:prstGeom prst="rect">
              <a:avLst/>
            </a:prstGeom>
          </p:spPr>
        </p:pic>
      </p:grpSp>
      <p:grpSp>
        <p:nvGrpSpPr>
          <p:cNvPr id="27" name="مجموعة 26">
            <a:extLst>
              <a:ext uri="{FF2B5EF4-FFF2-40B4-BE49-F238E27FC236}">
                <a16:creationId xmlns:a16="http://schemas.microsoft.com/office/drawing/2014/main" id="{C09B3DF4-9E38-4C03-8B04-19EA042FF624}"/>
              </a:ext>
            </a:extLst>
          </p:cNvPr>
          <p:cNvGrpSpPr/>
          <p:nvPr/>
        </p:nvGrpSpPr>
        <p:grpSpPr>
          <a:xfrm>
            <a:off x="-9768591" y="11611"/>
            <a:ext cx="11197697" cy="6858000"/>
            <a:chOff x="1074203" y="-1"/>
            <a:chExt cx="11197697" cy="6858000"/>
          </a:xfrm>
        </p:grpSpPr>
        <p:sp>
          <p:nvSpPr>
            <p:cNvPr id="28" name="مستطيل 27">
              <a:extLst>
                <a:ext uri="{FF2B5EF4-FFF2-40B4-BE49-F238E27FC236}">
                  <a16:creationId xmlns:a16="http://schemas.microsoft.com/office/drawing/2014/main" id="{4316314A-B023-4D18-8887-AB3C3012BDB8}"/>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شكل حر: شكل 28">
              <a:extLst>
                <a:ext uri="{FF2B5EF4-FFF2-40B4-BE49-F238E27FC236}">
                  <a16:creationId xmlns:a16="http://schemas.microsoft.com/office/drawing/2014/main" id="{DD3B7623-C0BF-41A9-901C-5E921CC1164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0091AA"/>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0" name="مستطيل 29">
              <a:extLst>
                <a:ext uri="{FF2B5EF4-FFF2-40B4-BE49-F238E27FC236}">
                  <a16:creationId xmlns:a16="http://schemas.microsoft.com/office/drawing/2014/main" id="{21C306D8-4DED-4BFD-A8CE-257BF656B38C}"/>
                </a:ext>
              </a:extLst>
            </p:cNvPr>
            <p:cNvSpPr/>
            <p:nvPr/>
          </p:nvSpPr>
          <p:spPr>
            <a:xfrm rot="16200000">
              <a:off x="10997772"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الأهمية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1" name="رسم 30" descr="لمبة">
              <a:extLst>
                <a:ext uri="{FF2B5EF4-FFF2-40B4-BE49-F238E27FC236}">
                  <a16:creationId xmlns:a16="http://schemas.microsoft.com/office/drawing/2014/main" id="{BA6F2FC2-B600-4D82-AE5C-360BC34D3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2" name="مجموعة 31">
            <a:extLst>
              <a:ext uri="{FF2B5EF4-FFF2-40B4-BE49-F238E27FC236}">
                <a16:creationId xmlns:a16="http://schemas.microsoft.com/office/drawing/2014/main" id="{B0854018-A167-4368-8789-BD8F47657444}"/>
              </a:ext>
            </a:extLst>
          </p:cNvPr>
          <p:cNvGrpSpPr/>
          <p:nvPr/>
        </p:nvGrpSpPr>
        <p:grpSpPr>
          <a:xfrm>
            <a:off x="-10114311" y="3"/>
            <a:ext cx="11107700" cy="6858000"/>
            <a:chOff x="1074203" y="-1"/>
            <a:chExt cx="11107700" cy="6858000"/>
          </a:xfrm>
        </p:grpSpPr>
        <p:sp>
          <p:nvSpPr>
            <p:cNvPr id="33" name="مستطيل 32">
              <a:extLst>
                <a:ext uri="{FF2B5EF4-FFF2-40B4-BE49-F238E27FC236}">
                  <a16:creationId xmlns:a16="http://schemas.microsoft.com/office/drawing/2014/main" id="{A2F58CBF-FD6E-4352-9814-03DE50EF15EF}"/>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شكل حر: شكل 33">
              <a:extLst>
                <a:ext uri="{FF2B5EF4-FFF2-40B4-BE49-F238E27FC236}">
                  <a16:creationId xmlns:a16="http://schemas.microsoft.com/office/drawing/2014/main" id="{A6AAFB79-A0D3-4F57-B1C9-FD3FD09F5FF0}"/>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3E4C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5" name="مستطيل 34">
              <a:extLst>
                <a:ext uri="{FF2B5EF4-FFF2-40B4-BE49-F238E27FC236}">
                  <a16:creationId xmlns:a16="http://schemas.microsoft.com/office/drawing/2014/main" id="{E913EF46-264B-4FD5-8780-81B0DFB71E78}"/>
                </a:ext>
              </a:extLst>
            </p:cNvPr>
            <p:cNvSpPr/>
            <p:nvPr/>
          </p:nvSpPr>
          <p:spPr>
            <a:xfrm rot="16200000">
              <a:off x="10907775" y="3105831"/>
              <a:ext cx="1901926" cy="646331"/>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36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في المملكة</a:t>
              </a:r>
              <a:endParaRPr lang="ar-SA" sz="36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36" name="رسم 35" descr="لمبة">
              <a:extLst>
                <a:ext uri="{FF2B5EF4-FFF2-40B4-BE49-F238E27FC236}">
                  <a16:creationId xmlns:a16="http://schemas.microsoft.com/office/drawing/2014/main" id="{09971C33-97BB-4E55-BE57-5C4574F0D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grpSp>
        <p:nvGrpSpPr>
          <p:cNvPr id="37" name="مجموعة 36">
            <a:extLst>
              <a:ext uri="{FF2B5EF4-FFF2-40B4-BE49-F238E27FC236}">
                <a16:creationId xmlns:a16="http://schemas.microsoft.com/office/drawing/2014/main" id="{7F77AE31-8693-4C42-8144-11D740E7A95A}"/>
              </a:ext>
            </a:extLst>
          </p:cNvPr>
          <p:cNvGrpSpPr/>
          <p:nvPr/>
        </p:nvGrpSpPr>
        <p:grpSpPr>
          <a:xfrm>
            <a:off x="-10427220" y="0"/>
            <a:ext cx="11100977" cy="6858000"/>
            <a:chOff x="1074203" y="-1"/>
            <a:chExt cx="11100977" cy="6858000"/>
          </a:xfrm>
        </p:grpSpPr>
        <p:sp>
          <p:nvSpPr>
            <p:cNvPr id="38" name="مستطيل 37">
              <a:extLst>
                <a:ext uri="{FF2B5EF4-FFF2-40B4-BE49-F238E27FC236}">
                  <a16:creationId xmlns:a16="http://schemas.microsoft.com/office/drawing/2014/main" id="{CAB6ACAA-6755-4B77-BC81-05C3CCB5E81D}"/>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شكل حر: شكل 38">
              <a:extLst>
                <a:ext uri="{FF2B5EF4-FFF2-40B4-BE49-F238E27FC236}">
                  <a16:creationId xmlns:a16="http://schemas.microsoft.com/office/drawing/2014/main" id="{7FB3CC84-613B-49EF-974A-15AE5A6BA571}"/>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FFABAB"/>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0" name="مستطيل 39">
              <a:extLst>
                <a:ext uri="{FF2B5EF4-FFF2-40B4-BE49-F238E27FC236}">
                  <a16:creationId xmlns:a16="http://schemas.microsoft.com/office/drawing/2014/main" id="{840A335B-6380-483F-835F-A51A023B547B}"/>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1" name="رسم 40" descr="لمبة">
              <a:extLst>
                <a:ext uri="{FF2B5EF4-FFF2-40B4-BE49-F238E27FC236}">
                  <a16:creationId xmlns:a16="http://schemas.microsoft.com/office/drawing/2014/main" id="{38A1BA09-7488-40C0-8762-8A4127D6C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pic>
        <p:nvPicPr>
          <p:cNvPr id="49" name="صورة 48" descr="صورة تحتوي على نص, خريطة&#10;&#10;تم إنشاء الوصف تلقائياً">
            <a:extLst>
              <a:ext uri="{FF2B5EF4-FFF2-40B4-BE49-F238E27FC236}">
                <a16:creationId xmlns:a16="http://schemas.microsoft.com/office/drawing/2014/main" id="{4E4C052A-3A24-47E3-9641-24A153AB89C8}"/>
              </a:ext>
            </a:extLst>
          </p:cNvPr>
          <p:cNvPicPr>
            <a:picLocks noChangeAspect="1"/>
          </p:cNvPicPr>
          <p:nvPr/>
        </p:nvPicPr>
        <p:blipFill rotWithShape="1">
          <a:blip r:embed="rId4">
            <a:extLst>
              <a:ext uri="{28A0092B-C50C-407E-A947-70E740481C1C}">
                <a14:useLocalDpi xmlns:a14="http://schemas.microsoft.com/office/drawing/2010/main" val="0"/>
              </a:ext>
            </a:extLst>
          </a:blip>
          <a:srcRect t="15908" b="15855"/>
          <a:stretch/>
        </p:blipFill>
        <p:spPr>
          <a:xfrm>
            <a:off x="1653583" y="1308573"/>
            <a:ext cx="7704850" cy="5540712"/>
          </a:xfrm>
          <a:prstGeom prst="rect">
            <a:avLst/>
          </a:prstGeom>
        </p:spPr>
      </p:pic>
      <p:grpSp>
        <p:nvGrpSpPr>
          <p:cNvPr id="42" name="مجموعة 41">
            <a:extLst>
              <a:ext uri="{FF2B5EF4-FFF2-40B4-BE49-F238E27FC236}">
                <a16:creationId xmlns:a16="http://schemas.microsoft.com/office/drawing/2014/main" id="{E8CDC4AD-8256-41A6-8E74-A0B65D998068}"/>
              </a:ext>
            </a:extLst>
          </p:cNvPr>
          <p:cNvGrpSpPr/>
          <p:nvPr/>
        </p:nvGrpSpPr>
        <p:grpSpPr>
          <a:xfrm>
            <a:off x="-10730553" y="17415"/>
            <a:ext cx="11100977" cy="6858000"/>
            <a:chOff x="1074203" y="-1"/>
            <a:chExt cx="11100977" cy="6858000"/>
          </a:xfrm>
        </p:grpSpPr>
        <p:sp>
          <p:nvSpPr>
            <p:cNvPr id="43" name="مستطيل 42">
              <a:extLst>
                <a:ext uri="{FF2B5EF4-FFF2-40B4-BE49-F238E27FC236}">
                  <a16:creationId xmlns:a16="http://schemas.microsoft.com/office/drawing/2014/main" id="{3356007E-0B5E-4067-AC2A-6C765235D583}"/>
                </a:ext>
              </a:extLst>
            </p:cNvPr>
            <p:cNvSpPr/>
            <p:nvPr/>
          </p:nvSpPr>
          <p:spPr>
            <a:xfrm>
              <a:off x="1074203" y="-1"/>
              <a:ext cx="11079332" cy="6858000"/>
            </a:xfrm>
            <a:prstGeom prst="rect">
              <a:avLst/>
            </a:prstGeom>
            <a:gradFill flip="none" rotWithShape="1">
              <a:gsLst>
                <a:gs pos="0">
                  <a:schemeClr val="bg1"/>
                </a:gs>
                <a:gs pos="74000">
                  <a:schemeClr val="bg1"/>
                </a:gs>
                <a:gs pos="83000">
                  <a:schemeClr val="bg1"/>
                </a:gs>
                <a:gs pos="100000">
                  <a:schemeClr val="bg1"/>
                </a:gs>
              </a:gsLst>
              <a:path path="circle">
                <a:fillToRect l="100000" t="100000"/>
              </a:path>
              <a:tileRect r="-100000" b="-100000"/>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4" name="شكل حر: شكل 43">
              <a:extLst>
                <a:ext uri="{FF2B5EF4-FFF2-40B4-BE49-F238E27FC236}">
                  <a16:creationId xmlns:a16="http://schemas.microsoft.com/office/drawing/2014/main" id="{707C22DC-FBC5-441A-A1A8-E95B3459A69E}"/>
                </a:ext>
              </a:extLst>
            </p:cNvPr>
            <p:cNvSpPr/>
            <p:nvPr/>
          </p:nvSpPr>
          <p:spPr>
            <a:xfrm flipH="1">
              <a:off x="11097603" y="1987060"/>
              <a:ext cx="1055932" cy="2883878"/>
            </a:xfrm>
            <a:custGeom>
              <a:avLst/>
              <a:gdLst>
                <a:gd name="connsiteX0" fmla="*/ 0 w 1567543"/>
                <a:gd name="connsiteY0" fmla="*/ 0 h 2883878"/>
                <a:gd name="connsiteX1" fmla="*/ 1567543 w 1567543"/>
                <a:gd name="connsiteY1" fmla="*/ 1441939 h 2883878"/>
                <a:gd name="connsiteX2" fmla="*/ 0 w 1567543"/>
                <a:gd name="connsiteY2" fmla="*/ 2883878 h 2883878"/>
              </a:gdLst>
              <a:ahLst/>
              <a:cxnLst>
                <a:cxn ang="0">
                  <a:pos x="connsiteX0" y="connsiteY0"/>
                </a:cxn>
                <a:cxn ang="0">
                  <a:pos x="connsiteX1" y="connsiteY1"/>
                </a:cxn>
                <a:cxn ang="0">
                  <a:pos x="connsiteX2" y="connsiteY2"/>
                </a:cxn>
              </a:cxnLst>
              <a:rect l="l" t="t" r="r" b="b"/>
              <a:pathLst>
                <a:path w="1567543" h="2883878">
                  <a:moveTo>
                    <a:pt x="0" y="0"/>
                  </a:moveTo>
                  <a:cubicBezTo>
                    <a:pt x="865730" y="0"/>
                    <a:pt x="1567543" y="645578"/>
                    <a:pt x="1567543" y="1441939"/>
                  </a:cubicBezTo>
                  <a:cubicBezTo>
                    <a:pt x="1567543" y="2238300"/>
                    <a:pt x="865730" y="2883878"/>
                    <a:pt x="0" y="2883878"/>
                  </a:cubicBezTo>
                  <a:close/>
                </a:path>
              </a:pathLst>
            </a:custGeom>
            <a:solidFill>
              <a:srgbClr val="B7BAC9"/>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5" name="مستطيل 44">
              <a:extLst>
                <a:ext uri="{FF2B5EF4-FFF2-40B4-BE49-F238E27FC236}">
                  <a16:creationId xmlns:a16="http://schemas.microsoft.com/office/drawing/2014/main" id="{52312422-684E-4FD0-8C47-08A3735184B2}"/>
                </a:ext>
              </a:extLst>
            </p:cNvPr>
            <p:cNvSpPr/>
            <p:nvPr/>
          </p:nvSpPr>
          <p:spPr>
            <a:xfrm rot="16200000">
              <a:off x="10608553" y="3182925"/>
              <a:ext cx="2610034" cy="523220"/>
            </a:xfrm>
            <a:prstGeom prst="rect">
              <a:avLst/>
            </a:prstGeom>
            <a:noFill/>
            <a:effectLst>
              <a:glow rad="50800">
                <a:schemeClr val="accent1">
                  <a:alpha val="39000"/>
                </a:schemeClr>
              </a:glow>
            </a:effectLst>
          </p:spPr>
          <p:txBody>
            <a:bodyPr wrap="square" lIns="91440" tIns="45720" rIns="91440" bIns="45720">
              <a:spAutoFit/>
            </a:bodyPr>
            <a:lstStyle/>
            <a:p>
              <a:pPr algn="ctr"/>
              <a:r>
                <a:rPr lang="ar-SA" sz="2800" dirty="0">
                  <a:ln w="0">
                    <a:noFill/>
                  </a:ln>
                  <a:solidFill>
                    <a:schemeClr val="bg1"/>
                  </a:solidFill>
                  <a:effectLst>
                    <a:glow rad="63500">
                      <a:schemeClr val="bg1">
                        <a:alpha val="40000"/>
                      </a:schemeClr>
                    </a:glow>
                    <a:outerShdw blurRad="38100" dist="19050" dir="2700000" algn="tl" rotWithShape="0">
                      <a:schemeClr val="dk1">
                        <a:alpha val="40000"/>
                      </a:schemeClr>
                    </a:outerShdw>
                  </a:effectLst>
                </a:rPr>
                <a:t>الأنظمة والاتفاقيات </a:t>
              </a:r>
              <a:endParaRPr lang="ar-SA" sz="2800" b="0" cap="none" spc="0" dirty="0">
                <a:ln w="0">
                  <a:noFill/>
                </a:ln>
                <a:solidFill>
                  <a:schemeClr val="bg1"/>
                </a:solidFill>
                <a:effectLst>
                  <a:glow rad="63500">
                    <a:schemeClr val="bg1">
                      <a:alpha val="40000"/>
                    </a:schemeClr>
                  </a:glow>
                  <a:outerShdw blurRad="38100" dist="19050" dir="2700000" algn="tl" rotWithShape="0">
                    <a:schemeClr val="dk1">
                      <a:alpha val="40000"/>
                    </a:schemeClr>
                  </a:outerShdw>
                </a:effectLst>
              </a:endParaRPr>
            </a:p>
          </p:txBody>
        </p:sp>
        <p:pic>
          <p:nvPicPr>
            <p:cNvPr id="46" name="رسم 45" descr="لمبة">
              <a:extLst>
                <a:ext uri="{FF2B5EF4-FFF2-40B4-BE49-F238E27FC236}">
                  <a16:creationId xmlns:a16="http://schemas.microsoft.com/office/drawing/2014/main" id="{89D0A463-6BBB-4531-9615-CAF2A6868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1097603" y="3140997"/>
              <a:ext cx="576000" cy="576000"/>
            </a:xfrm>
            <a:prstGeom prst="rect">
              <a:avLst/>
            </a:prstGeom>
          </p:spPr>
        </p:pic>
      </p:grpSp>
      <p:sp>
        <p:nvSpPr>
          <p:cNvPr id="47" name="مستطيل 46">
            <a:extLst>
              <a:ext uri="{FF2B5EF4-FFF2-40B4-BE49-F238E27FC236}">
                <a16:creationId xmlns:a16="http://schemas.microsoft.com/office/drawing/2014/main" id="{DAEE6CBA-7270-409D-A963-76FDA580373B}"/>
              </a:ext>
            </a:extLst>
          </p:cNvPr>
          <p:cNvSpPr/>
          <p:nvPr/>
        </p:nvSpPr>
        <p:spPr>
          <a:xfrm>
            <a:off x="1634305" y="182668"/>
            <a:ext cx="8077852" cy="923330"/>
          </a:xfrm>
          <a:prstGeom prst="rect">
            <a:avLst/>
          </a:prstGeom>
          <a:noFill/>
        </p:spPr>
        <p:txBody>
          <a:bodyPr wrap="none" lIns="91440" tIns="45720" rIns="91440" bIns="45720">
            <a:spAutoFit/>
          </a:bodyPr>
          <a:lstStyle/>
          <a:p>
            <a:pPr algn="ctr"/>
            <a:r>
              <a:rPr lang="ar-SA" sz="5400" b="0" cap="none" spc="0" dirty="0">
                <a:ln w="0"/>
                <a:solidFill>
                  <a:sysClr val="windowText" lastClr="000000"/>
                </a:solidFill>
                <a:effectLst>
                  <a:reflection blurRad="6350" stA="53000" endA="300" endPos="35500" dir="5400000" sy="-90000" algn="bl" rotWithShape="0"/>
                </a:effectLst>
              </a:rPr>
              <a:t>مدة الحماية لمجالات الملكية الفكرية </a:t>
            </a:r>
          </a:p>
        </p:txBody>
      </p:sp>
    </p:spTree>
    <p:extLst>
      <p:ext uri="{BB962C8B-B14F-4D97-AF65-F5344CB8AC3E}">
        <p14:creationId xmlns:p14="http://schemas.microsoft.com/office/powerpoint/2010/main" val="1438471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1868</Words>
  <Application>Microsoft Office PowerPoint</Application>
  <PresentationFormat>شاشة عريضة</PresentationFormat>
  <Paragraphs>257</Paragraphs>
  <Slides>17</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17</vt:i4>
      </vt:variant>
    </vt:vector>
  </HeadingPairs>
  <TitlesOfParts>
    <vt:vector size="24" baseType="lpstr">
      <vt:lpstr>Arabic Typesetting</vt:lpstr>
      <vt:lpstr>Arial</vt:lpstr>
      <vt:lpstr>Calibri</vt:lpstr>
      <vt:lpstr>Calibri Light</vt:lpstr>
      <vt:lpstr>Symbol</vt:lpstr>
      <vt:lpstr>Wingdings</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asma ..</dc:creator>
  <cp:lastModifiedBy>asma ..</cp:lastModifiedBy>
  <cp:revision>132</cp:revision>
  <dcterms:created xsi:type="dcterms:W3CDTF">2020-02-21T12:26:00Z</dcterms:created>
  <dcterms:modified xsi:type="dcterms:W3CDTF">2020-04-15T09:29:19Z</dcterms:modified>
</cp:coreProperties>
</file>