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79" r:id="rId2"/>
    <p:sldId id="280" r:id="rId3"/>
    <p:sldId id="299" r:id="rId4"/>
    <p:sldId id="300" r:id="rId5"/>
    <p:sldId id="302" r:id="rId6"/>
    <p:sldId id="292" r:id="rId7"/>
    <p:sldId id="301" r:id="rId8"/>
    <p:sldId id="303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95" r:id="rId17"/>
    <p:sldId id="276" r:id="rId18"/>
    <p:sldId id="277" r:id="rId19"/>
    <p:sldId id="298" r:id="rId20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83" autoAdjust="0"/>
    <p:restoredTop sz="82564" autoAdjust="0"/>
  </p:normalViewPr>
  <p:slideViewPr>
    <p:cSldViewPr>
      <p:cViewPr varScale="1">
        <p:scale>
          <a:sx n="72" d="100"/>
          <a:sy n="72" d="100"/>
        </p:scale>
        <p:origin x="60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notesViewPr>
    <p:cSldViewPr>
      <p:cViewPr varScale="1">
        <p:scale>
          <a:sx n="48" d="100"/>
          <a:sy n="48" d="100"/>
        </p:scale>
        <p:origin x="-1920" y="-96"/>
      </p:cViewPr>
      <p:guideLst>
        <p:guide orient="horz" pos="3223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4022937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1"/>
          <a:lstStyle>
            <a:lvl1pPr algn="r">
              <a:defRPr sz="1300"/>
            </a:lvl1pPr>
          </a:lstStyle>
          <a:p>
            <a:endParaRPr lang="ar-EG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164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1"/>
          <a:lstStyle>
            <a:lvl1pPr algn="l">
              <a:defRPr sz="1300"/>
            </a:lvl1pPr>
          </a:lstStyle>
          <a:p>
            <a:endParaRPr lang="ar-E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4022937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1" anchor="b"/>
          <a:lstStyle>
            <a:lvl1pPr algn="r">
              <a:defRPr sz="1300"/>
            </a:lvl1pPr>
          </a:lstStyle>
          <a:p>
            <a:endParaRPr lang="ar-E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164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1" anchor="b"/>
          <a:lstStyle>
            <a:lvl1pPr algn="l">
              <a:defRPr sz="1300"/>
            </a:lvl1pPr>
          </a:lstStyle>
          <a:p>
            <a:fld id="{606CB1D9-3E65-458E-B651-AE435D68497F}" type="slidenum">
              <a:rPr lang="ar-EG" smtClean="0"/>
              <a:pPr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669026084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4022937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1"/>
          <a:lstStyle>
            <a:lvl1pPr algn="r">
              <a:defRPr sz="1300"/>
            </a:lvl1pPr>
          </a:lstStyle>
          <a:p>
            <a:endParaRPr lang="ar-E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64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1"/>
          <a:lstStyle>
            <a:lvl1pPr algn="l">
              <a:defRPr sz="1300"/>
            </a:lvl1pPr>
          </a:lstStyle>
          <a:p>
            <a:endParaRPr lang="ar-E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1" anchor="ctr"/>
          <a:lstStyle/>
          <a:p>
            <a:endParaRPr lang="ar-E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4022937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1" anchor="b"/>
          <a:lstStyle>
            <a:lvl1pPr algn="r">
              <a:defRPr sz="1300"/>
            </a:lvl1pPr>
          </a:lstStyle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64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1" anchor="b"/>
          <a:lstStyle>
            <a:lvl1pPr algn="l">
              <a:defRPr sz="1300"/>
            </a:lvl1pPr>
          </a:lstStyle>
          <a:p>
            <a:fld id="{0A005EC7-42D3-47B6-A5BC-AE50E0E9F88B}" type="slidenum">
              <a:rPr lang="ar-EG" smtClean="0"/>
              <a:pPr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82712527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005EC7-42D3-47B6-A5BC-AE50E0E9F88B}" type="slidenum">
              <a:rPr lang="ar-EG" smtClean="0"/>
              <a:pPr/>
              <a:t>1</a:t>
            </a:fld>
            <a:endParaRPr lang="ar-EG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ar-EG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ar-EG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A005EC7-42D3-47B6-A5BC-AE50E0E9F88B}" type="slidenum">
              <a:rPr lang="ar-EG" smtClean="0"/>
              <a:pPr/>
              <a:t>18</a:t>
            </a:fld>
            <a:endParaRPr lang="ar-EG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dirty="0"/>
              <a:t>C#</a:t>
            </a:r>
          </a:p>
          <a:p>
            <a:pPr algn="l"/>
            <a:r>
              <a:rPr lang="en-US" sz="1200" dirty="0"/>
              <a:t> 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 A</a:t>
            </a:r>
          </a:p>
          <a:p>
            <a:pPr algn="l"/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{</a:t>
            </a:r>
          </a:p>
          <a:p>
            <a:pPr algn="l"/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public static void Main() { }</a:t>
            </a:r>
          </a:p>
          <a:p>
            <a:pPr algn="l"/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}</a:t>
            </a:r>
          </a:p>
          <a:p>
            <a:pPr algn="l"/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l"/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class B:A</a:t>
            </a:r>
          </a:p>
          <a:p>
            <a:pPr algn="l"/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{</a:t>
            </a:r>
          </a:p>
          <a:p>
            <a:pPr algn="l"/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l"/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}</a:t>
            </a:r>
            <a:endParaRPr lang="en-US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A005EC7-42D3-47B6-A5BC-AE50E0E9F88B}" type="slidenum">
              <a:rPr lang="ar-EG" smtClean="0"/>
              <a:pPr/>
              <a:t>3</a:t>
            </a:fld>
            <a:endParaRPr lang="ar-EG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, a subclass is more specific than its superclass and represents a more specialized group of objects. The direct </a:t>
            </a:r>
          </a:p>
          <a:p>
            <a:pPr algn="l" rtl="0"/>
            <a:r>
              <a:rPr lang="en-US" dirty="0"/>
              <a:t>superclass is the superclass from which the subclass explicitly inherits. An indirect superclass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/>
              <a:t>In c#</a:t>
            </a:r>
          </a:p>
          <a:p>
            <a:pPr algn="l" rtl="0"/>
            <a:r>
              <a:rPr lang="en-US" dirty="0"/>
              <a:t> Base class( parent class)</a:t>
            </a:r>
          </a:p>
          <a:p>
            <a:pPr algn="l" rtl="0"/>
            <a:r>
              <a:rPr lang="en-US" dirty="0"/>
              <a:t> Derived</a:t>
            </a:r>
            <a:r>
              <a:rPr lang="en-US" baseline="0" dirty="0"/>
              <a:t> class(child class)</a:t>
            </a:r>
          </a:p>
          <a:p>
            <a:pPr algn="l" rtl="0"/>
            <a:r>
              <a:rPr lang="en-US" baseline="0" dirty="0"/>
              <a:t>Class Employee : Person </a:t>
            </a:r>
            <a:endParaRPr lang="en-US" dirty="0"/>
          </a:p>
          <a:p>
            <a:pPr algn="l" rtl="0"/>
            <a:endParaRPr lang="ar-E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005EC7-42D3-47B6-A5BC-AE50E0E9F88B}" type="slidenum">
              <a:rPr lang="ar-EG" smtClean="0"/>
              <a:pPr/>
              <a:t>4</a:t>
            </a:fld>
            <a:endParaRPr lang="ar-EG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9A7D8233-DF50-4590-B047-BDD0AF5480C2}" type="datetime8">
              <a:rPr lang="ar-EG" smtClean="0"/>
              <a:pPr/>
              <a:t>01 آب، 17</a:t>
            </a:fld>
            <a:endParaRPr lang="ar-EG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, a subclass is more specific than its superclass and represents a more specialized group of objects. The direct </a:t>
            </a:r>
          </a:p>
          <a:p>
            <a:pPr algn="l" rtl="0"/>
            <a:r>
              <a:rPr lang="en-US" dirty="0"/>
              <a:t>superclass is the superclass from which the subclass explicitly inherits. An indirect superclass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/>
              <a:t>In c#</a:t>
            </a:r>
          </a:p>
          <a:p>
            <a:pPr algn="l" rtl="0"/>
            <a:r>
              <a:rPr lang="en-US" dirty="0"/>
              <a:t> Base class( parent class)</a:t>
            </a:r>
          </a:p>
          <a:p>
            <a:pPr algn="l" rtl="0"/>
            <a:r>
              <a:rPr lang="en-US" dirty="0"/>
              <a:t> Derived</a:t>
            </a:r>
            <a:r>
              <a:rPr lang="en-US" baseline="0" dirty="0"/>
              <a:t> class(child class)</a:t>
            </a:r>
          </a:p>
          <a:p>
            <a:pPr algn="l" rtl="0"/>
            <a:r>
              <a:rPr lang="en-US" baseline="0" dirty="0"/>
              <a:t>Class Employee : Person </a:t>
            </a:r>
            <a:endParaRPr lang="en-US" dirty="0"/>
          </a:p>
          <a:p>
            <a:pPr algn="l" rtl="0"/>
            <a:endParaRPr lang="ar-E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005EC7-42D3-47B6-A5BC-AE50E0E9F88B}" type="slidenum">
              <a:rPr lang="ar-EG" smtClean="0"/>
              <a:pPr/>
              <a:t>5</a:t>
            </a:fld>
            <a:endParaRPr lang="ar-EG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9A7D8233-DF50-4590-B047-BDD0AF5480C2}" type="datetime8">
              <a:rPr lang="ar-EG" smtClean="0"/>
              <a:pPr/>
              <a:t>01 آب، 17</a:t>
            </a:fld>
            <a:endParaRPr lang="ar-EG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dirty="0"/>
              <a:t> In c#</a:t>
            </a:r>
            <a:r>
              <a:rPr lang="en-US" baseline="0" dirty="0"/>
              <a:t>  </a:t>
            </a:r>
            <a:r>
              <a:rPr lang="en-US" dirty="0"/>
              <a:t>base()  equivalent to super()</a:t>
            </a:r>
          </a:p>
          <a:p>
            <a:pPr algn="l" rtl="0"/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 A</a:t>
            </a:r>
          </a:p>
          <a:p>
            <a:pPr algn="l" rtl="0"/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{</a:t>
            </a:r>
          </a:p>
          <a:p>
            <a:pPr algn="l" rtl="0"/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public static void Main() { }</a:t>
            </a:r>
          </a:p>
          <a:p>
            <a:pPr algn="l" rtl="0"/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public  A(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{ }</a:t>
            </a:r>
          </a:p>
          <a:p>
            <a:pPr algn="l" rtl="0"/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}</a:t>
            </a:r>
          </a:p>
          <a:p>
            <a:pPr algn="l" rtl="0"/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l" rtl="0"/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class B:A</a:t>
            </a:r>
          </a:p>
          <a:p>
            <a:pPr algn="l" rtl="0"/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{</a:t>
            </a:r>
          </a:p>
          <a:p>
            <a:pPr algn="l" rtl="0"/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B():base(5)</a:t>
            </a:r>
          </a:p>
          <a:p>
            <a:pPr algn="l" rtl="0"/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{</a:t>
            </a:r>
          </a:p>
          <a:p>
            <a:pPr algn="l" rtl="0"/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</a:t>
            </a:r>
          </a:p>
          <a:p>
            <a:pPr algn="l" rtl="0"/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}</a:t>
            </a:r>
          </a:p>
          <a:p>
            <a:pPr algn="l" rtl="0"/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l" rtl="0"/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}</a:t>
            </a:r>
          </a:p>
          <a:p>
            <a:pPr algn="l" rtl="0"/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abstract class C</a:t>
            </a:r>
          </a:p>
          <a:p>
            <a:pPr algn="l" rtl="0"/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{</a:t>
            </a:r>
          </a:p>
          <a:p>
            <a:pPr algn="l" rtl="0"/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public abstract void m();</a:t>
            </a:r>
          </a:p>
          <a:p>
            <a:pPr algn="l" rtl="0"/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l" rtl="0"/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}</a:t>
            </a:r>
            <a:endParaRPr lang="ar-E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005EC7-42D3-47B6-A5BC-AE50E0E9F88B}" type="slidenum">
              <a:rPr lang="ar-EG" smtClean="0"/>
              <a:pPr/>
              <a:t>10</a:t>
            </a:fld>
            <a:endParaRPr lang="ar-EG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60D2B72-F3FE-49D6-9745-9F9E99A3F122}" type="datetime8">
              <a:rPr lang="ar-EG" smtClean="0"/>
              <a:pPr/>
              <a:t>01 آب، 17</a:t>
            </a:fld>
            <a:endParaRPr lang="ar-EG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subclass can override a concrete method in a superclass to declare it abstract.</a:t>
            </a:r>
          </a:p>
          <a:p>
            <a:pPr algn="just" rtl="0">
              <a:buFont typeface="Wingdings" pitchFamily="2" charset="2"/>
              <a:buChar char="Ø"/>
            </a:pPr>
            <a:r>
              <a:rPr lang="en-US" sz="1200" dirty="0"/>
              <a:t>Abstract methods can </a:t>
            </a:r>
            <a:r>
              <a:rPr lang="en-US" sz="1200" dirty="0">
                <a:solidFill>
                  <a:srgbClr val="FF0000"/>
                </a:solidFill>
              </a:rPr>
              <a:t>not</a:t>
            </a:r>
            <a:r>
              <a:rPr lang="en-US" sz="1200" dirty="0"/>
              <a:t> be static</a:t>
            </a:r>
          </a:p>
          <a:p>
            <a:pPr algn="just" rtl="0">
              <a:buFont typeface="Wingdings" pitchFamily="2" charset="2"/>
              <a:buChar char="Ø"/>
            </a:pPr>
            <a:r>
              <a:rPr lang="en-US" sz="1200" dirty="0"/>
              <a:t>Any of the mentioned rules not obeyed results on a </a:t>
            </a:r>
            <a:r>
              <a:rPr lang="en-US" sz="1200" dirty="0">
                <a:solidFill>
                  <a:srgbClr val="FF0000"/>
                </a:solidFill>
              </a:rPr>
              <a:t>compile error.</a:t>
            </a:r>
          </a:p>
          <a:p>
            <a:pPr algn="just" rtl="0">
              <a:buFont typeface="Wingdings" pitchFamily="2" charset="2"/>
              <a:buChar char="Ø"/>
            </a:pPr>
            <a:r>
              <a:rPr lang="en-US" sz="1200" dirty="0">
                <a:solidFill>
                  <a:srgbClr val="002060"/>
                </a:solidFill>
              </a:rPr>
              <a:t>Non abstract methods are  concrete methods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005EC7-42D3-47B6-A5BC-AE50E0E9F88B}" type="slidenum">
              <a:rPr lang="ar-EG" smtClean="0"/>
              <a:pPr/>
              <a:t>12</a:t>
            </a:fld>
            <a:endParaRPr lang="ar-EG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r" rtl="0"/>
            <a:endParaRPr 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it is possible to execute the static methods of abstract classes, since an object instance is not required in this context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A subclass can override a concrete method in a superclass to declare it abstract.</a:t>
            </a:r>
            <a:endParaRPr lang="en-US" sz="140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A non abstract class is an  </a:t>
            </a:r>
            <a:r>
              <a:rPr lang="en-US" sz="1200" b="1" dirty="0">
                <a:solidFill>
                  <a:srgbClr val="002060"/>
                </a:solidFill>
              </a:rPr>
              <a:t>concrete</a:t>
            </a:r>
            <a:r>
              <a:rPr lang="en-US" sz="1200" b="1" dirty="0"/>
              <a:t> class</a:t>
            </a:r>
            <a:endParaRPr lang="en-US" sz="1400" dirty="0"/>
          </a:p>
          <a:p>
            <a:pPr algn="l" rtl="0"/>
            <a:endParaRPr lang="en-US" dirty="0"/>
          </a:p>
          <a:p>
            <a:pPr algn="l" rtl="0"/>
            <a:r>
              <a:rPr lang="en-US" dirty="0"/>
              <a:t>In</a:t>
            </a:r>
            <a:r>
              <a:rPr lang="en-US" baseline="0" dirty="0"/>
              <a:t> c# too, if a class has one abstract method it should be declared abstract</a:t>
            </a:r>
          </a:p>
          <a:p>
            <a:pPr algn="l"/>
            <a:endParaRPr lang="en-US" baseline="0" dirty="0"/>
          </a:p>
          <a:p>
            <a:pPr algn="l"/>
            <a:endParaRPr lang="en-US" baseline="0" dirty="0"/>
          </a:p>
          <a:p>
            <a:pPr algn="l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A005EC7-42D3-47B6-A5BC-AE50E0E9F88B}" type="slidenum">
              <a:rPr lang="ar-EG" smtClean="0"/>
              <a:pPr/>
              <a:t>13</a:t>
            </a:fld>
            <a:endParaRPr lang="ar-EG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algn="l" defTabSz="990478">
              <a:defRPr/>
            </a:pPr>
            <a:r>
              <a:rPr lang="en-US" dirty="0"/>
              <a:t>Interface is a another way for implementing polymorphism, the same methods can be implemented by different </a:t>
            </a:r>
            <a:endParaRPr lang="ar-EG" dirty="0"/>
          </a:p>
          <a:p>
            <a:pPr algn="l" defTabSz="990478">
              <a:defRPr/>
            </a:pPr>
            <a:r>
              <a:rPr lang="en-US" dirty="0"/>
              <a:t>behaviors  </a:t>
            </a:r>
          </a:p>
          <a:p>
            <a:endParaRPr lang="ar-EG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an interface is a group of related methods with empty bodies</a:t>
            </a:r>
            <a:r>
              <a:rPr lang="ar-EG" sz="1200" dirty="0"/>
              <a:t> </a:t>
            </a:r>
            <a:r>
              <a:rPr lang="en-US" sz="1200" dirty="0"/>
              <a:t>that classes can promise to implement..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C#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interface </a:t>
            </a:r>
            <a:r>
              <a:rPr lang="en-US" dirty="0" err="1"/>
              <a:t>IMyInterface</a:t>
            </a:r>
            <a:br>
              <a:rPr lang="en-US" dirty="0"/>
            </a:b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    void </a:t>
            </a:r>
            <a:r>
              <a:rPr lang="en-US" dirty="0" err="1"/>
              <a:t>MethodToImplement</a:t>
            </a:r>
            <a:r>
              <a:rPr lang="en-US" dirty="0"/>
              <a:t>();</a:t>
            </a:r>
            <a:br>
              <a:rPr lang="en-US" dirty="0"/>
            </a:br>
            <a:r>
              <a:rPr lang="en-US" dirty="0"/>
              <a:t>}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class </a:t>
            </a:r>
            <a:r>
              <a:rPr lang="en-US" dirty="0" err="1"/>
              <a:t>InterfaceImplementer</a:t>
            </a:r>
            <a:r>
              <a:rPr lang="en-US" dirty="0"/>
              <a:t> : </a:t>
            </a:r>
            <a:r>
              <a:rPr lang="en-US" dirty="0" err="1"/>
              <a:t>IMyInterface</a:t>
            </a:r>
            <a:br>
              <a:rPr lang="en-US" dirty="0"/>
            </a:b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    static void Main()</a:t>
            </a:r>
            <a:br>
              <a:rPr lang="en-US" dirty="0"/>
            </a:br>
            <a:r>
              <a:rPr lang="en-US" dirty="0"/>
              <a:t>    {</a:t>
            </a:r>
            <a:br>
              <a:rPr lang="en-US" dirty="0"/>
            </a:br>
            <a:r>
              <a:rPr lang="en-US" dirty="0"/>
              <a:t>        </a:t>
            </a:r>
            <a:r>
              <a:rPr lang="en-US" dirty="0" err="1"/>
              <a:t>InterfaceImplementer</a:t>
            </a:r>
            <a:r>
              <a:rPr lang="en-US" dirty="0"/>
              <a:t> </a:t>
            </a:r>
            <a:r>
              <a:rPr lang="en-US" dirty="0" err="1"/>
              <a:t>iImp</a:t>
            </a:r>
            <a:r>
              <a:rPr lang="en-US" dirty="0"/>
              <a:t> = new </a:t>
            </a:r>
            <a:r>
              <a:rPr lang="en-US" dirty="0" err="1"/>
              <a:t>InterfaceImplementer</a:t>
            </a:r>
            <a:r>
              <a:rPr lang="en-US" dirty="0"/>
              <a:t>();</a:t>
            </a:r>
            <a:br>
              <a:rPr lang="en-US" dirty="0"/>
            </a:br>
            <a:r>
              <a:rPr lang="en-US" dirty="0"/>
              <a:t>        </a:t>
            </a:r>
            <a:r>
              <a:rPr lang="en-US" dirty="0" err="1"/>
              <a:t>iImp.MethodToImplement</a:t>
            </a:r>
            <a:r>
              <a:rPr lang="en-US" dirty="0"/>
              <a:t>();</a:t>
            </a:r>
            <a:br>
              <a:rPr lang="en-US" dirty="0"/>
            </a:br>
            <a:r>
              <a:rPr lang="en-US" dirty="0"/>
              <a:t>    }</a:t>
            </a:r>
            <a:br>
              <a:rPr lang="en-US" dirty="0"/>
            </a:br>
            <a:br>
              <a:rPr lang="en-US" dirty="0"/>
            </a:br>
            <a:r>
              <a:rPr lang="en-US" dirty="0"/>
              <a:t>    public void </a:t>
            </a:r>
            <a:r>
              <a:rPr lang="en-US" dirty="0" err="1"/>
              <a:t>MethodToImplement</a:t>
            </a:r>
            <a:r>
              <a:rPr lang="en-US" dirty="0"/>
              <a:t>()</a:t>
            </a:r>
            <a:br>
              <a:rPr lang="en-US" dirty="0"/>
            </a:br>
            <a:r>
              <a:rPr lang="en-US" dirty="0"/>
              <a:t>    {</a:t>
            </a:r>
            <a:br>
              <a:rPr lang="en-US" dirty="0"/>
            </a:br>
            <a:r>
              <a:rPr lang="en-US" dirty="0"/>
              <a:t>        </a:t>
            </a:r>
            <a:r>
              <a:rPr lang="en-US" dirty="0" err="1"/>
              <a:t>Console.WriteLine</a:t>
            </a:r>
            <a:r>
              <a:rPr lang="en-US" dirty="0"/>
              <a:t>("</a:t>
            </a:r>
            <a:r>
              <a:rPr lang="en-US" dirty="0" err="1"/>
              <a:t>MethodToImplement</a:t>
            </a:r>
            <a:r>
              <a:rPr lang="en-US" dirty="0"/>
              <a:t>() called.");</a:t>
            </a:r>
            <a:br>
              <a:rPr lang="en-US" dirty="0"/>
            </a:br>
            <a:r>
              <a:rPr lang="en-US" dirty="0"/>
              <a:t>    }</a:t>
            </a:r>
            <a:br>
              <a:rPr lang="en-US" dirty="0"/>
            </a:br>
            <a:r>
              <a:rPr lang="en-US" dirty="0"/>
              <a:t>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/>
          </a:p>
          <a:p>
            <a:pPr algn="l" rtl="0"/>
            <a:endParaRPr lang="ar-E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005EC7-42D3-47B6-A5BC-AE50E0E9F88B}" type="slidenum">
              <a:rPr lang="ar-EG" smtClean="0"/>
              <a:pPr/>
              <a:t>15</a:t>
            </a:fld>
            <a:endParaRPr lang="ar-EG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 defTabSz="990478">
              <a:defRPr/>
            </a:pPr>
            <a:r>
              <a:rPr lang="en-US" dirty="0"/>
              <a:t>A class can implements multiple interfaces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005EC7-42D3-47B6-A5BC-AE50E0E9F88B}" type="slidenum">
              <a:rPr lang="ar-EG" smtClean="0"/>
              <a:pPr/>
              <a:t>17</a:t>
            </a:fld>
            <a:endParaRPr lang="ar-EG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60D03-1E71-4F21-8490-39E130B84F15}" type="datetime1">
              <a:rPr lang="en-US" smtClean="0"/>
              <a:pPr/>
              <a:t>8/1/2017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E325C-1AD0-4CF0-A6ED-ACF43F3E0314}" type="datetime1">
              <a:rPr lang="en-US" smtClean="0"/>
              <a:pPr/>
              <a:t>8/1/2017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8058C-4E18-4979-B0AC-603862BE3E1C}" type="datetime1">
              <a:rPr lang="en-US" smtClean="0"/>
              <a:pPr/>
              <a:t>8/1/2017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2AEE4-B8E8-47A1-A56A-15DBBE95B178}" type="datetime1">
              <a:rPr lang="en-US" smtClean="0"/>
              <a:pPr/>
              <a:t>8/1/2017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534F0-3235-46FD-857C-D3FEE0C482D4}" type="datetime1">
              <a:rPr lang="en-US" smtClean="0"/>
              <a:pPr/>
              <a:t>8/1/2017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81C4A-2F40-4B77-AE8E-FACB897078BC}" type="datetime1">
              <a:rPr lang="en-US" smtClean="0"/>
              <a:pPr/>
              <a:t>8/1/2017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0C4D8-F6B4-4C6E-9DCD-33CBF694ECD6}" type="datetime1">
              <a:rPr lang="en-US" smtClean="0"/>
              <a:pPr/>
              <a:t>8/1/2017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18FD3-F28E-4442-ABAB-6D47143570A2}" type="datetime1">
              <a:rPr lang="en-US" smtClean="0"/>
              <a:pPr/>
              <a:t>8/1/2017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3E5D7-E012-42A5-A7C4-766A1FD880EF}" type="datetime1">
              <a:rPr lang="en-US" smtClean="0"/>
              <a:pPr/>
              <a:t>8/1/2017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BBDD3-B328-4E01-92FF-497C2E1AF6C0}" type="datetime1">
              <a:rPr lang="en-US" smtClean="0"/>
              <a:pPr/>
              <a:t>8/1/2017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ABD73-29ED-43F9-AC88-C523CA74F2D8}" type="datetime1">
              <a:rPr lang="en-US" smtClean="0"/>
              <a:pPr/>
              <a:t>8/1/2017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F9ACAD-0043-4701-8D84-B08E5796C2B6}" type="datetime1">
              <a:rPr lang="en-US" smtClean="0"/>
              <a:pPr/>
              <a:t>8/1/2017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4338" name="Picture 2" descr="http://zurlocker.typepad.com/photos/uncategorized/java_logo.jpg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1"/>
            <a:ext cx="885824" cy="685799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 userDrawn="1"/>
        </p:nvSpPr>
        <p:spPr>
          <a:xfrm>
            <a:off x="6324600" y="6581001"/>
            <a:ext cx="152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Dr Walid M. </a:t>
            </a:r>
            <a:r>
              <a:rPr lang="en-US" sz="1050" dirty="0" err="1"/>
              <a:t>Aly</a:t>
            </a:r>
            <a:endParaRPr lang="en-US" sz="1050" dirty="0"/>
          </a:p>
        </p:txBody>
      </p:sp>
      <p:pic>
        <p:nvPicPr>
          <p:cNvPr id="118785" name="Picture 1" descr="LOGO CCIT(B&amp;W)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610601" y="0"/>
            <a:ext cx="533399" cy="534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 userDrawn="1"/>
        </p:nvSpPr>
        <p:spPr>
          <a:xfrm>
            <a:off x="4572000" y="6477000"/>
            <a:ext cx="6858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lec10</a:t>
            </a:r>
            <a:endParaRPr lang="ar-EG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0" y="6596390"/>
            <a:ext cx="4648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05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Object- Oriented Programming (CS243/CS612)</a:t>
            </a:r>
            <a:r>
              <a:rPr lang="en-US" sz="1100" dirty="0"/>
              <a:t>  </a:t>
            </a:r>
            <a:endParaRPr kumimoji="0" lang="ar-EG" sz="11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0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505200" y="4343400"/>
            <a:ext cx="228600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dirty="0"/>
              <a:t>Lecture 10</a:t>
            </a:r>
            <a:endParaRPr lang="ar-EG" sz="2800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838200" y="457200"/>
            <a:ext cx="7543800" cy="1143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90000" lnSpcReduction="10000"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4000" dirty="0"/>
              <a:t>Object- Oriented Programming </a:t>
            </a:r>
            <a:r>
              <a:rPr lang="en-US" sz="4400" dirty="0"/>
              <a:t>(CS201)</a:t>
            </a:r>
            <a:endParaRPr kumimoji="0" lang="ar-EG" sz="44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514600" y="4876800"/>
            <a:ext cx="6019043" cy="7837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Object-Oriented  Relationships</a:t>
            </a:r>
            <a:endParaRPr lang="ar-EG" sz="3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28600"/>
            <a:ext cx="8686800" cy="11430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just">
              <a:buFont typeface="Wingdings" pitchFamily="2" charset="2"/>
              <a:buChar char="q"/>
            </a:pPr>
            <a:r>
              <a:rPr lang="en-US" sz="1800" dirty="0"/>
              <a:t>You can use the </a:t>
            </a:r>
            <a:r>
              <a:rPr lang="en-US" sz="1800" dirty="0">
                <a:solidFill>
                  <a:srgbClr val="FF0000"/>
                </a:solidFill>
              </a:rPr>
              <a:t>super</a:t>
            </a:r>
            <a:r>
              <a:rPr lang="en-US" sz="1800" dirty="0"/>
              <a:t> keyword  in the subclass constructor to invoke another superclass constructor rather than the default.</a:t>
            </a:r>
          </a:p>
          <a:p>
            <a:pPr algn="just">
              <a:buFont typeface="Wingdings" pitchFamily="2" charset="2"/>
              <a:buChar char="q"/>
            </a:pPr>
            <a:r>
              <a:rPr lang="en-US" sz="1600" dirty="0"/>
              <a:t>In a constructor, </a:t>
            </a:r>
            <a:r>
              <a:rPr lang="en-US" sz="1600" dirty="0">
                <a:solidFill>
                  <a:srgbClr val="0070C0"/>
                </a:solidFill>
              </a:rPr>
              <a:t>super</a:t>
            </a:r>
            <a:r>
              <a:rPr lang="en-US" sz="1600" dirty="0"/>
              <a:t> can only appear at the first line, otherwise will cause </a:t>
            </a:r>
            <a:r>
              <a:rPr lang="en-US" sz="1600" dirty="0">
                <a:solidFill>
                  <a:srgbClr val="FF0000"/>
                </a:solidFill>
              </a:rPr>
              <a:t>a compile error.</a:t>
            </a:r>
            <a:endParaRPr lang="ar-EG" sz="2000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14400" y="1447800"/>
            <a:ext cx="4572000" cy="258532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 public class Employee{</a:t>
            </a:r>
          </a:p>
          <a:p>
            <a:r>
              <a:rPr lang="en-US" dirty="0"/>
              <a:t>String </a:t>
            </a:r>
            <a:r>
              <a:rPr lang="en-US" dirty="0" err="1"/>
              <a:t>firstName</a:t>
            </a:r>
            <a:r>
              <a:rPr lang="en-US" dirty="0"/>
              <a:t>;</a:t>
            </a:r>
          </a:p>
          <a:p>
            <a:r>
              <a:rPr lang="en-US" dirty="0"/>
              <a:t>String </a:t>
            </a:r>
            <a:r>
              <a:rPr lang="en-US" dirty="0" err="1"/>
              <a:t>lastName</a:t>
            </a:r>
            <a:r>
              <a:rPr lang="en-US" dirty="0"/>
              <a:t>;</a:t>
            </a:r>
          </a:p>
          <a:p>
            <a:r>
              <a:rPr lang="en-US" dirty="0"/>
              <a:t>public Employee( String first, String last)</a:t>
            </a:r>
          </a:p>
          <a:p>
            <a:r>
              <a:rPr lang="en-US" dirty="0"/>
              <a:t> {</a:t>
            </a:r>
          </a:p>
          <a:p>
            <a:r>
              <a:rPr lang="en-US" dirty="0" err="1"/>
              <a:t>firstName</a:t>
            </a:r>
            <a:r>
              <a:rPr lang="en-US" dirty="0"/>
              <a:t> = first;</a:t>
            </a:r>
          </a:p>
          <a:p>
            <a:r>
              <a:rPr lang="en-US" dirty="0" err="1"/>
              <a:t>lastName</a:t>
            </a:r>
            <a:r>
              <a:rPr lang="en-US" dirty="0"/>
              <a:t> = last;</a:t>
            </a:r>
          </a:p>
          <a:p>
            <a:r>
              <a:rPr lang="en-US" dirty="0"/>
              <a:t>} ///</a:t>
            </a:r>
          </a:p>
          <a:p>
            <a:r>
              <a:rPr lang="en-US" dirty="0"/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914400" y="4272677"/>
            <a:ext cx="6324600" cy="258532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class ComissionEmployee </a:t>
            </a:r>
            <a:r>
              <a:rPr lang="en-US" dirty="0">
                <a:solidFill>
                  <a:srgbClr val="FF0000"/>
                </a:solidFill>
              </a:rPr>
              <a:t>extends</a:t>
            </a:r>
            <a:r>
              <a:rPr lang="en-US" dirty="0"/>
              <a:t> Employee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private double </a:t>
            </a:r>
            <a:r>
              <a:rPr lang="en-US" dirty="0" err="1"/>
              <a:t>comission</a:t>
            </a:r>
            <a:r>
              <a:rPr lang="en-US" dirty="0"/>
              <a:t>;</a:t>
            </a:r>
          </a:p>
          <a:p>
            <a:r>
              <a:rPr lang="en-US" dirty="0"/>
              <a:t>public ComissionEmployee( String first, String </a:t>
            </a:r>
            <a:r>
              <a:rPr lang="en-US" dirty="0" err="1"/>
              <a:t>last,double</a:t>
            </a:r>
            <a:r>
              <a:rPr lang="en-US" dirty="0"/>
              <a:t> com )</a:t>
            </a:r>
          </a:p>
          <a:p>
            <a:r>
              <a:rPr lang="en-US" dirty="0"/>
              <a:t>{</a:t>
            </a:r>
          </a:p>
          <a:p>
            <a:r>
              <a:rPr lang="en-US" dirty="0">
                <a:solidFill>
                  <a:srgbClr val="FF0000"/>
                </a:solidFill>
              </a:rPr>
              <a:t>super( first, last);</a:t>
            </a:r>
          </a:p>
          <a:p>
            <a:r>
              <a:rPr lang="en-US" dirty="0" err="1"/>
              <a:t>comission</a:t>
            </a:r>
            <a:r>
              <a:rPr lang="en-US" dirty="0"/>
              <a:t>=com;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}</a:t>
            </a:r>
            <a:endParaRPr lang="ar-EG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grpSp>
        <p:nvGrpSpPr>
          <p:cNvPr id="2" name="Group 20"/>
          <p:cNvGrpSpPr/>
          <p:nvPr/>
        </p:nvGrpSpPr>
        <p:grpSpPr>
          <a:xfrm>
            <a:off x="609600" y="914400"/>
            <a:ext cx="1905000" cy="3276600"/>
            <a:chOff x="1752600" y="762000"/>
            <a:chExt cx="1905000" cy="3276600"/>
          </a:xfrm>
        </p:grpSpPr>
        <p:sp>
          <p:nvSpPr>
            <p:cNvPr id="5" name="Rectangle 4"/>
            <p:cNvSpPr/>
            <p:nvPr/>
          </p:nvSpPr>
          <p:spPr>
            <a:xfrm>
              <a:off x="1828800" y="2133600"/>
              <a:ext cx="17526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class B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1752600" y="762000"/>
              <a:ext cx="17526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Class A</a:t>
              </a:r>
            </a:p>
          </p:txBody>
        </p:sp>
        <p:pic>
          <p:nvPicPr>
            <p:cNvPr id="7" name="Picture 4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 rot="16200000">
              <a:off x="2355375" y="1302225"/>
              <a:ext cx="817855" cy="8042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8" name="Picture 4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 rot="16200000" flipV="1">
              <a:off x="2355375" y="2673825"/>
              <a:ext cx="817855" cy="8042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9" name="Rectangle 8"/>
            <p:cNvSpPr/>
            <p:nvPr/>
          </p:nvSpPr>
          <p:spPr>
            <a:xfrm>
              <a:off x="1905000" y="3505200"/>
              <a:ext cx="17526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class c</a:t>
              </a:r>
            </a:p>
          </p:txBody>
        </p:sp>
      </p:grpSp>
      <p:sp>
        <p:nvSpPr>
          <p:cNvPr id="10" name="Rectangle 9"/>
          <p:cNvSpPr/>
          <p:nvPr/>
        </p:nvSpPr>
        <p:spPr>
          <a:xfrm>
            <a:off x="0" y="4648200"/>
            <a:ext cx="9144000" cy="14773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dirty="0"/>
              <a:t>In the inheritance hierarchy, classes become more specific and concrete </a:t>
            </a:r>
            <a:r>
              <a:rPr lang="en-US" i="1" dirty="0"/>
              <a:t>with each new subclass. If you move </a:t>
            </a:r>
            <a:r>
              <a:rPr lang="en-US" dirty="0"/>
              <a:t>from a subclass back up to a superclass, the classes become more general and less specific.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/>
              <a:t>Class design should ensure that a superclass contains </a:t>
            </a:r>
            <a:r>
              <a:rPr lang="en-US" dirty="0">
                <a:solidFill>
                  <a:srgbClr val="FF0000"/>
                </a:solidFill>
              </a:rPr>
              <a:t>common features </a:t>
            </a:r>
            <a:r>
              <a:rPr lang="en-US" dirty="0"/>
              <a:t>of its subclasses.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/>
              <a:t>More </a:t>
            </a:r>
            <a:r>
              <a:rPr lang="en-US" dirty="0" err="1"/>
              <a:t>generalialization</a:t>
            </a:r>
            <a:r>
              <a:rPr lang="en-US" dirty="0"/>
              <a:t> means reaching the </a:t>
            </a:r>
            <a:r>
              <a:rPr lang="en-US" dirty="0">
                <a:solidFill>
                  <a:srgbClr val="FF0000"/>
                </a:solidFill>
              </a:rPr>
              <a:t>abstraction</a:t>
            </a:r>
            <a:r>
              <a:rPr lang="en-US" dirty="0"/>
              <a:t> level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667000" y="0"/>
            <a:ext cx="3719480" cy="58477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3200" dirty="0"/>
              <a:t>inheritance hierarchy</a:t>
            </a:r>
          </a:p>
        </p:txBody>
      </p:sp>
      <p:grpSp>
        <p:nvGrpSpPr>
          <p:cNvPr id="3" name="Group 17"/>
          <p:cNvGrpSpPr/>
          <p:nvPr/>
        </p:nvGrpSpPr>
        <p:grpSpPr>
          <a:xfrm>
            <a:off x="0" y="1066800"/>
            <a:ext cx="461665" cy="2895600"/>
            <a:chOff x="609600" y="991394"/>
            <a:chExt cx="461665" cy="2895600"/>
          </a:xfrm>
        </p:grpSpPr>
        <p:cxnSp>
          <p:nvCxnSpPr>
            <p:cNvPr id="13" name="Straight Arrow Connector 12"/>
            <p:cNvCxnSpPr/>
            <p:nvPr/>
          </p:nvCxnSpPr>
          <p:spPr>
            <a:xfrm rot="5400000" flipH="1" flipV="1">
              <a:off x="-457200" y="2438400"/>
              <a:ext cx="28956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609600" y="1371600"/>
              <a:ext cx="461665" cy="1981200"/>
            </a:xfrm>
            <a:prstGeom prst="rect">
              <a:avLst/>
            </a:prstGeom>
            <a:noFill/>
          </p:spPr>
          <p:txBody>
            <a:bodyPr vert="vert" wrap="square" rtlCol="0">
              <a:spAutoFit/>
            </a:bodyPr>
            <a:lstStyle/>
            <a:p>
              <a:r>
                <a:rPr lang="en-US" dirty="0"/>
                <a:t>More     general</a:t>
              </a:r>
            </a:p>
          </p:txBody>
        </p:sp>
      </p:grpSp>
      <p:grpSp>
        <p:nvGrpSpPr>
          <p:cNvPr id="12" name="Group 18"/>
          <p:cNvGrpSpPr/>
          <p:nvPr/>
        </p:nvGrpSpPr>
        <p:grpSpPr>
          <a:xfrm>
            <a:off x="2667000" y="838200"/>
            <a:ext cx="461665" cy="3124200"/>
            <a:chOff x="4419608" y="685800"/>
            <a:chExt cx="461665" cy="3124200"/>
          </a:xfrm>
        </p:grpSpPr>
        <p:cxnSp>
          <p:nvCxnSpPr>
            <p:cNvPr id="16" name="Straight Arrow Connector 15"/>
            <p:cNvCxnSpPr/>
            <p:nvPr/>
          </p:nvCxnSpPr>
          <p:spPr>
            <a:xfrm rot="5400000">
              <a:off x="3163094" y="2247106"/>
              <a:ext cx="31242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4419608" y="1143000"/>
              <a:ext cx="461665" cy="1981200"/>
            </a:xfrm>
            <a:prstGeom prst="rect">
              <a:avLst/>
            </a:prstGeom>
            <a:noFill/>
          </p:spPr>
          <p:txBody>
            <a:bodyPr vert="vert" wrap="square" rtlCol="0">
              <a:spAutoFit/>
            </a:bodyPr>
            <a:lstStyle/>
            <a:p>
              <a:r>
                <a:rPr lang="en-US" dirty="0"/>
                <a:t>More     Specific</a:t>
              </a:r>
            </a:p>
          </p:txBody>
        </p:sp>
      </p:grpSp>
      <p:grpSp>
        <p:nvGrpSpPr>
          <p:cNvPr id="15" name="Group 27"/>
          <p:cNvGrpSpPr/>
          <p:nvPr/>
        </p:nvGrpSpPr>
        <p:grpSpPr>
          <a:xfrm>
            <a:off x="4343400" y="762000"/>
            <a:ext cx="4800600" cy="3688029"/>
            <a:chOff x="4343400" y="762000"/>
            <a:chExt cx="4800600" cy="3688029"/>
          </a:xfrm>
        </p:grpSpPr>
        <p:pic>
          <p:nvPicPr>
            <p:cNvPr id="1026" name="Picture 2" descr="10fig02.jp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800600" y="762000"/>
              <a:ext cx="4038600" cy="3688029"/>
            </a:xfrm>
            <a:prstGeom prst="rect">
              <a:avLst/>
            </a:prstGeom>
            <a:noFill/>
          </p:spPr>
        </p:pic>
        <p:grpSp>
          <p:nvGrpSpPr>
            <p:cNvPr id="18" name="Group 21"/>
            <p:cNvGrpSpPr/>
            <p:nvPr/>
          </p:nvGrpSpPr>
          <p:grpSpPr>
            <a:xfrm>
              <a:off x="4343400" y="1447800"/>
              <a:ext cx="461665" cy="2895600"/>
              <a:chOff x="609600" y="991394"/>
              <a:chExt cx="461665" cy="2895600"/>
            </a:xfrm>
          </p:grpSpPr>
          <p:cxnSp>
            <p:nvCxnSpPr>
              <p:cNvPr id="23" name="Straight Arrow Connector 22"/>
              <p:cNvCxnSpPr/>
              <p:nvPr/>
            </p:nvCxnSpPr>
            <p:spPr>
              <a:xfrm rot="5400000" flipH="1" flipV="1">
                <a:off x="-457200" y="2438400"/>
                <a:ext cx="2895600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/>
              <p:cNvSpPr txBox="1"/>
              <p:nvPr/>
            </p:nvSpPr>
            <p:spPr>
              <a:xfrm>
                <a:off x="609600" y="1371600"/>
                <a:ext cx="461665" cy="1981200"/>
              </a:xfrm>
              <a:prstGeom prst="rect">
                <a:avLst/>
              </a:prstGeom>
              <a:noFill/>
            </p:spPr>
            <p:txBody>
              <a:bodyPr vert="vert" wrap="square" rtlCol="0">
                <a:spAutoFit/>
              </a:bodyPr>
              <a:lstStyle/>
              <a:p>
                <a:r>
                  <a:rPr lang="en-US" dirty="0"/>
                  <a:t>More     general</a:t>
                </a:r>
              </a:p>
            </p:txBody>
          </p:sp>
        </p:grpSp>
        <p:grpSp>
          <p:nvGrpSpPr>
            <p:cNvPr id="19" name="Group 24"/>
            <p:cNvGrpSpPr/>
            <p:nvPr/>
          </p:nvGrpSpPr>
          <p:grpSpPr>
            <a:xfrm>
              <a:off x="8682335" y="1143000"/>
              <a:ext cx="461665" cy="3124200"/>
              <a:chOff x="4419608" y="685800"/>
              <a:chExt cx="461665" cy="3124200"/>
            </a:xfrm>
          </p:grpSpPr>
          <p:cxnSp>
            <p:nvCxnSpPr>
              <p:cNvPr id="26" name="Straight Arrow Connector 25"/>
              <p:cNvCxnSpPr/>
              <p:nvPr/>
            </p:nvCxnSpPr>
            <p:spPr>
              <a:xfrm rot="5400000">
                <a:off x="3163094" y="2247106"/>
                <a:ext cx="3124200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TextBox 26"/>
              <p:cNvSpPr txBox="1"/>
              <p:nvPr/>
            </p:nvSpPr>
            <p:spPr>
              <a:xfrm>
                <a:off x="4419608" y="1143000"/>
                <a:ext cx="461665" cy="1981200"/>
              </a:xfrm>
              <a:prstGeom prst="rect">
                <a:avLst/>
              </a:prstGeom>
              <a:noFill/>
            </p:spPr>
            <p:txBody>
              <a:bodyPr vert="vert" wrap="square" rtlCol="0">
                <a:spAutoFit/>
              </a:bodyPr>
              <a:lstStyle/>
              <a:p>
                <a:r>
                  <a:rPr lang="en-US" dirty="0"/>
                  <a:t>More     Specific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/>
              <a:t>Modifier  : </a:t>
            </a:r>
            <a:r>
              <a:rPr lang="en-US" dirty="0">
                <a:solidFill>
                  <a:srgbClr val="0070C0"/>
                </a:solidFill>
              </a:rPr>
              <a:t>abstract</a:t>
            </a:r>
            <a:endParaRPr lang="ar-EG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057400"/>
            <a:ext cx="8839200" cy="23622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sz="2200" dirty="0"/>
              <a:t>An abstract method is just a method signature without any implementation.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200" dirty="0"/>
              <a:t>abstract methods </a:t>
            </a:r>
            <a:r>
              <a:rPr lang="en-US" sz="2200" dirty="0">
                <a:solidFill>
                  <a:srgbClr val="FF0000"/>
                </a:solidFill>
              </a:rPr>
              <a:t>cannot</a:t>
            </a:r>
            <a:r>
              <a:rPr lang="en-US" sz="2200" dirty="0"/>
              <a:t> have a body. 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200" dirty="0"/>
              <a:t>A constructor can  never be declared as abstract.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200" dirty="0"/>
              <a:t>If a class has </a:t>
            </a:r>
            <a:r>
              <a:rPr lang="en-US" sz="2200" dirty="0">
                <a:solidFill>
                  <a:srgbClr val="FF0000"/>
                </a:solidFill>
              </a:rPr>
              <a:t>any</a:t>
            </a:r>
            <a:r>
              <a:rPr lang="en-US" sz="2200" dirty="0"/>
              <a:t> abstract methods it </a:t>
            </a:r>
            <a:r>
              <a:rPr lang="en-US" sz="2200" dirty="0">
                <a:solidFill>
                  <a:srgbClr val="FF0000"/>
                </a:solidFill>
              </a:rPr>
              <a:t>must</a:t>
            </a:r>
            <a:r>
              <a:rPr lang="en-US" sz="2200" dirty="0"/>
              <a:t> be declared as abstract.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514600" y="4572000"/>
            <a:ext cx="3505200" cy="20313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public </a:t>
            </a:r>
            <a:r>
              <a:rPr lang="en-US" dirty="0">
                <a:solidFill>
                  <a:srgbClr val="FF0000"/>
                </a:solidFill>
              </a:rPr>
              <a:t>abstract</a:t>
            </a:r>
            <a:r>
              <a:rPr lang="en-US" dirty="0"/>
              <a:t> class M</a:t>
            </a:r>
          </a:p>
          <a:p>
            <a:r>
              <a:rPr lang="en-US" dirty="0"/>
              <a:t>{</a:t>
            </a:r>
          </a:p>
          <a:p>
            <a:r>
              <a:rPr lang="en-US" dirty="0">
                <a:solidFill>
                  <a:srgbClr val="FF0000"/>
                </a:solidFill>
              </a:rPr>
              <a:t>abstract</a:t>
            </a:r>
            <a:r>
              <a:rPr lang="en-US" dirty="0"/>
              <a:t> public void m1();</a:t>
            </a:r>
          </a:p>
          <a:p>
            <a:r>
              <a:rPr lang="en-US" dirty="0"/>
              <a:t>void m2()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}</a:t>
            </a:r>
            <a:endParaRPr lang="ar-EG" dirty="0"/>
          </a:p>
        </p:txBody>
      </p:sp>
      <p:sp>
        <p:nvSpPr>
          <p:cNvPr id="7" name="Rectangle 6"/>
          <p:cNvSpPr/>
          <p:nvPr/>
        </p:nvSpPr>
        <p:spPr>
          <a:xfrm>
            <a:off x="0" y="762000"/>
            <a:ext cx="8686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dirty="0"/>
              <a:t>A method or a class can be declared as </a:t>
            </a:r>
            <a:r>
              <a:rPr lang="en-US" dirty="0">
                <a:solidFill>
                  <a:srgbClr val="0070C0"/>
                </a:solidFill>
              </a:rPr>
              <a:t>abstract.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/>
              <a:t>Access modifiers and abstract keyword can appear in any order.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2895600" y="1447800"/>
            <a:ext cx="3352800" cy="63976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abstract method</a:t>
            </a:r>
            <a:endParaRPr kumimoji="0" lang="ar-EG" sz="28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4600" y="0"/>
            <a:ext cx="4267200" cy="639762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dirty="0"/>
              <a:t>abstract class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85800"/>
            <a:ext cx="9144000" cy="35814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sz="2400" dirty="0"/>
              <a:t>Sometimes a superclass is abstract that  it cannot have any specific instances. Such a class is referred to as an </a:t>
            </a:r>
            <a:r>
              <a:rPr lang="en-US" sz="2400" b="1" i="1" dirty="0">
                <a:solidFill>
                  <a:srgbClr val="0070C0"/>
                </a:solidFill>
              </a:rPr>
              <a:t>abstract</a:t>
            </a:r>
            <a:r>
              <a:rPr lang="en-US" sz="2400" i="1" dirty="0"/>
              <a:t> class.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400" dirty="0"/>
              <a:t>no objects can be created from an abstract class.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400" dirty="0"/>
              <a:t>An abstract  class forces its user to create a subclass to execute instance methods 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400" dirty="0"/>
              <a:t>Subclasses of this abstract class will have to implement the abstract methods of abstract class or declared as abstract themselves.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400" dirty="0"/>
              <a:t>A class can be declared abstract even if no abstract methods is included.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4549676"/>
            <a:ext cx="3124200" cy="23083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abstract</a:t>
            </a:r>
            <a:r>
              <a:rPr lang="en-US" dirty="0"/>
              <a:t> class Player</a:t>
            </a:r>
          </a:p>
          <a:p>
            <a:r>
              <a:rPr lang="en-US" dirty="0"/>
              <a:t>{</a:t>
            </a:r>
          </a:p>
          <a:p>
            <a:r>
              <a:rPr lang="en-US" dirty="0" err="1"/>
              <a:t>int</a:t>
            </a:r>
            <a:r>
              <a:rPr lang="en-US" dirty="0"/>
              <a:t> age;</a:t>
            </a:r>
          </a:p>
          <a:p>
            <a:r>
              <a:rPr lang="en-US" dirty="0"/>
              <a:t>public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getAge</a:t>
            </a:r>
            <a:r>
              <a:rPr lang="en-US" dirty="0"/>
              <a:t>()</a:t>
            </a:r>
          </a:p>
          <a:p>
            <a:r>
              <a:rPr lang="en-US" dirty="0"/>
              <a:t>{return age;}</a:t>
            </a:r>
          </a:p>
          <a:p>
            <a:r>
              <a:rPr lang="en-US" dirty="0">
                <a:solidFill>
                  <a:srgbClr val="FF0000"/>
                </a:solidFill>
              </a:rPr>
              <a:t>public abstract  void play ();</a:t>
            </a:r>
          </a:p>
          <a:p>
            <a:endParaRPr lang="en-US" dirty="0"/>
          </a:p>
          <a:p>
            <a:r>
              <a:rPr lang="en-US" dirty="0"/>
              <a:t>}</a:t>
            </a:r>
            <a:endParaRPr lang="ar-EG" dirty="0"/>
          </a:p>
        </p:txBody>
      </p:sp>
      <p:sp>
        <p:nvSpPr>
          <p:cNvPr id="6" name="TextBox 5"/>
          <p:cNvSpPr txBox="1"/>
          <p:nvPr/>
        </p:nvSpPr>
        <p:spPr>
          <a:xfrm>
            <a:off x="3505200" y="4495800"/>
            <a:ext cx="3505200" cy="20313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r>
              <a:rPr lang="en-US" dirty="0"/>
              <a:t>class </a:t>
            </a:r>
            <a:r>
              <a:rPr lang="en-US" dirty="0" err="1"/>
              <a:t>FootbalPlayer</a:t>
            </a:r>
            <a:r>
              <a:rPr lang="en-US" dirty="0"/>
              <a:t> extends Player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public void play ()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……………..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}</a:t>
            </a:r>
            <a:endParaRPr lang="ar-EG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0" y="914400"/>
            <a:ext cx="3962400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public abstract  class Shape {</a:t>
            </a:r>
          </a:p>
          <a:p>
            <a:r>
              <a:rPr lang="en-US" dirty="0">
                <a:solidFill>
                  <a:srgbClr val="C00000"/>
                </a:solidFill>
              </a:rPr>
              <a:t>public abstract double </a:t>
            </a:r>
            <a:r>
              <a:rPr lang="en-US" dirty="0" err="1">
                <a:solidFill>
                  <a:srgbClr val="C00000"/>
                </a:solidFill>
              </a:rPr>
              <a:t>calculateArea</a:t>
            </a:r>
            <a:r>
              <a:rPr lang="en-US" dirty="0">
                <a:solidFill>
                  <a:srgbClr val="C00000"/>
                </a:solidFill>
              </a:rPr>
              <a:t>();</a:t>
            </a:r>
          </a:p>
          <a:p>
            <a:r>
              <a:rPr lang="en-US" dirty="0"/>
              <a:t>}</a:t>
            </a:r>
            <a:endParaRPr lang="ar-EG" dirty="0"/>
          </a:p>
        </p:txBody>
      </p:sp>
      <p:sp>
        <p:nvSpPr>
          <p:cNvPr id="11" name="Rectangle 10"/>
          <p:cNvSpPr/>
          <p:nvPr/>
        </p:nvSpPr>
        <p:spPr>
          <a:xfrm>
            <a:off x="4724400" y="533400"/>
            <a:ext cx="4191000" cy="28623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public class Circle extends Shape {</a:t>
            </a:r>
          </a:p>
          <a:p>
            <a:r>
              <a:rPr lang="en-US" dirty="0"/>
              <a:t>private double radius;</a:t>
            </a:r>
          </a:p>
          <a:p>
            <a:r>
              <a:rPr lang="en-US" dirty="0"/>
              <a:t>public Circle(double radius){</a:t>
            </a:r>
          </a:p>
          <a:p>
            <a:r>
              <a:rPr lang="en-US" dirty="0"/>
              <a:t>    </a:t>
            </a:r>
            <a:r>
              <a:rPr lang="en-US" dirty="0" err="1"/>
              <a:t>this.radius</a:t>
            </a:r>
            <a:r>
              <a:rPr lang="en-US" dirty="0"/>
              <a:t>=radius;</a:t>
            </a:r>
          </a:p>
          <a:p>
            <a:r>
              <a:rPr lang="en-US" dirty="0"/>
              <a:t>}</a:t>
            </a:r>
          </a:p>
          <a:p>
            <a:r>
              <a:rPr lang="en-US" dirty="0">
                <a:solidFill>
                  <a:srgbClr val="C00000"/>
                </a:solidFill>
              </a:rPr>
              <a:t>public  double </a:t>
            </a:r>
            <a:r>
              <a:rPr lang="en-US" dirty="0" err="1">
                <a:solidFill>
                  <a:srgbClr val="C00000"/>
                </a:solidFill>
              </a:rPr>
              <a:t>calculateArea</a:t>
            </a:r>
            <a:r>
              <a:rPr lang="en-US" dirty="0">
                <a:solidFill>
                  <a:srgbClr val="C00000"/>
                </a:solidFill>
              </a:rPr>
              <a:t>()</a:t>
            </a:r>
          </a:p>
          <a:p>
            <a:r>
              <a:rPr lang="en-US" dirty="0">
                <a:solidFill>
                  <a:srgbClr val="C00000"/>
                </a:solidFill>
              </a:rPr>
              <a:t>{</a:t>
            </a:r>
          </a:p>
          <a:p>
            <a:r>
              <a:rPr lang="en-US" dirty="0">
                <a:solidFill>
                  <a:srgbClr val="C00000"/>
                </a:solidFill>
              </a:rPr>
              <a:t>    return 3.14*radius*radius;</a:t>
            </a:r>
          </a:p>
          <a:p>
            <a:r>
              <a:rPr lang="en-US" dirty="0">
                <a:solidFill>
                  <a:srgbClr val="C00000"/>
                </a:solidFill>
              </a:rPr>
              <a:t>}</a:t>
            </a:r>
          </a:p>
          <a:p>
            <a:r>
              <a:rPr lang="en-US" dirty="0"/>
              <a:t>}</a:t>
            </a:r>
          </a:p>
        </p:txBody>
      </p:sp>
      <p:sp>
        <p:nvSpPr>
          <p:cNvPr id="12" name="Rectangle 11"/>
          <p:cNvSpPr/>
          <p:nvPr/>
        </p:nvSpPr>
        <p:spPr>
          <a:xfrm>
            <a:off x="0" y="1905000"/>
            <a:ext cx="4572000" cy="369331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dirty="0"/>
              <a:t>public class Rectangle  extends Shape{</a:t>
            </a:r>
          </a:p>
          <a:p>
            <a:r>
              <a:rPr lang="en-US" dirty="0"/>
              <a:t>private double height, width;</a:t>
            </a:r>
          </a:p>
          <a:p>
            <a:r>
              <a:rPr lang="en-US" dirty="0"/>
              <a:t>public Rectangle( double </a:t>
            </a:r>
            <a:r>
              <a:rPr lang="en-US" dirty="0" err="1"/>
              <a:t>height,double</a:t>
            </a:r>
            <a:r>
              <a:rPr lang="en-US" dirty="0"/>
              <a:t> width)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</a:t>
            </a:r>
            <a:r>
              <a:rPr lang="en-US" dirty="0" err="1"/>
              <a:t>this.height</a:t>
            </a:r>
            <a:r>
              <a:rPr lang="en-US" dirty="0"/>
              <a:t>=height;</a:t>
            </a:r>
          </a:p>
          <a:p>
            <a:r>
              <a:rPr lang="en-US" dirty="0"/>
              <a:t>    </a:t>
            </a:r>
            <a:r>
              <a:rPr lang="en-US" dirty="0" err="1"/>
              <a:t>this.width</a:t>
            </a:r>
            <a:r>
              <a:rPr lang="en-US" dirty="0"/>
              <a:t>=width;</a:t>
            </a:r>
          </a:p>
          <a:p>
            <a:r>
              <a:rPr lang="en-US" dirty="0"/>
              <a:t>}</a:t>
            </a:r>
          </a:p>
          <a:p>
            <a:r>
              <a:rPr lang="en-US" dirty="0">
                <a:solidFill>
                  <a:srgbClr val="C00000"/>
                </a:solidFill>
              </a:rPr>
              <a:t>public  double </a:t>
            </a:r>
            <a:r>
              <a:rPr lang="en-US" dirty="0" err="1">
                <a:solidFill>
                  <a:srgbClr val="C00000"/>
                </a:solidFill>
              </a:rPr>
              <a:t>calculateArea</a:t>
            </a:r>
            <a:r>
              <a:rPr lang="en-US" dirty="0">
                <a:solidFill>
                  <a:srgbClr val="C00000"/>
                </a:solidFill>
              </a:rPr>
              <a:t>()</a:t>
            </a:r>
          </a:p>
          <a:p>
            <a:r>
              <a:rPr lang="en-US" dirty="0">
                <a:solidFill>
                  <a:srgbClr val="C00000"/>
                </a:solidFill>
              </a:rPr>
              <a:t>{</a:t>
            </a:r>
          </a:p>
          <a:p>
            <a:r>
              <a:rPr lang="en-US" dirty="0">
                <a:solidFill>
                  <a:srgbClr val="C00000"/>
                </a:solidFill>
              </a:rPr>
              <a:t>    return height*width;</a:t>
            </a:r>
          </a:p>
          <a:p>
            <a:r>
              <a:rPr lang="en-US" dirty="0">
                <a:solidFill>
                  <a:srgbClr val="C00000"/>
                </a:solidFill>
              </a:rPr>
              <a:t>}</a:t>
            </a:r>
          </a:p>
          <a:p>
            <a:endParaRPr lang="en-US" dirty="0"/>
          </a:p>
          <a:p>
            <a:r>
              <a:rPr lang="en-US" dirty="0"/>
              <a:t>}</a:t>
            </a:r>
            <a:endParaRPr lang="ar-EG" dirty="0"/>
          </a:p>
        </p:txBody>
      </p:sp>
      <p:sp>
        <p:nvSpPr>
          <p:cNvPr id="13" name="TextBox 12"/>
          <p:cNvSpPr txBox="1"/>
          <p:nvPr/>
        </p:nvSpPr>
        <p:spPr>
          <a:xfrm>
            <a:off x="1905000" y="0"/>
            <a:ext cx="5791200" cy="52322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r>
              <a:rPr lang="en-US" sz="2800" dirty="0"/>
              <a:t>Example : extending abstract class</a:t>
            </a:r>
            <a:endParaRPr lang="ar-EG" sz="2800" dirty="0"/>
          </a:p>
        </p:txBody>
      </p:sp>
      <p:grpSp>
        <p:nvGrpSpPr>
          <p:cNvPr id="2" name="Group 8"/>
          <p:cNvGrpSpPr/>
          <p:nvPr/>
        </p:nvGrpSpPr>
        <p:grpSpPr>
          <a:xfrm>
            <a:off x="228600" y="3429000"/>
            <a:ext cx="8686800" cy="3429000"/>
            <a:chOff x="228600" y="3733800"/>
            <a:chExt cx="8686800" cy="3124200"/>
          </a:xfrm>
        </p:grpSpPr>
        <p:pic>
          <p:nvPicPr>
            <p:cNvPr id="36866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4648200" y="3733800"/>
              <a:ext cx="4267200" cy="3124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8" name="TextBox 7"/>
            <p:cNvSpPr txBox="1"/>
            <p:nvPr/>
          </p:nvSpPr>
          <p:spPr>
            <a:xfrm>
              <a:off x="228600" y="5943600"/>
              <a:ext cx="4419600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/>
                <a:t>Abstract elements are  </a:t>
              </a:r>
              <a:r>
                <a:rPr lang="en-US" i="1" dirty="0"/>
                <a:t>italic</a:t>
              </a:r>
              <a:r>
                <a:rPr lang="en-US" dirty="0"/>
                <a:t> in UML Diagrams</a:t>
              </a:r>
              <a:endParaRPr lang="ar-EG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457200"/>
            <a:ext cx="9144000" cy="37856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400" dirty="0"/>
              <a:t>An </a:t>
            </a:r>
            <a:r>
              <a:rPr lang="en-US" sz="2400" i="1" dirty="0"/>
              <a:t>interface is a classlike that contains </a:t>
            </a:r>
            <a:r>
              <a:rPr lang="en-US" sz="2400" i="1" dirty="0">
                <a:solidFill>
                  <a:srgbClr val="0070C0"/>
                </a:solidFill>
              </a:rPr>
              <a:t>only</a:t>
            </a:r>
            <a:r>
              <a:rPr lang="en-US" sz="2400" i="1" dirty="0"/>
              <a:t> constants and abstract methods and </a:t>
            </a:r>
            <a:r>
              <a:rPr lang="en-US" sz="2400" i="1" dirty="0">
                <a:solidFill>
                  <a:srgbClr val="FF0000"/>
                </a:solidFill>
              </a:rPr>
              <a:t>no</a:t>
            </a:r>
            <a:r>
              <a:rPr lang="en-US" sz="2400" i="1" dirty="0"/>
              <a:t> constructors.</a:t>
            </a:r>
            <a:endParaRPr lang="en-US" sz="2400" dirty="0"/>
          </a:p>
          <a:p>
            <a:pPr>
              <a:buFont typeface="Wingdings" pitchFamily="2" charset="2"/>
              <a:buChar char="§"/>
            </a:pPr>
            <a:r>
              <a:rPr lang="en-US" sz="2400" dirty="0"/>
              <a:t>A class </a:t>
            </a:r>
            <a:r>
              <a:rPr lang="en-US" sz="2400" dirty="0">
                <a:solidFill>
                  <a:srgbClr val="0070C0"/>
                </a:solidFill>
              </a:rPr>
              <a:t>implements</a:t>
            </a:r>
            <a:r>
              <a:rPr lang="en-US" sz="2400" dirty="0"/>
              <a:t> an interface by implementing </a:t>
            </a:r>
            <a:r>
              <a:rPr lang="en-US" sz="2400" dirty="0">
                <a:solidFill>
                  <a:srgbClr val="FF0000"/>
                </a:solidFill>
              </a:rPr>
              <a:t>all</a:t>
            </a:r>
            <a:r>
              <a:rPr lang="en-US" sz="2400" dirty="0"/>
              <a:t> methods in the interface.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/>
              <a:t>An interface represents the relation  “</a:t>
            </a:r>
            <a:r>
              <a:rPr lang="en-US" sz="2400" dirty="0">
                <a:solidFill>
                  <a:srgbClr val="FF0000"/>
                </a:solidFill>
              </a:rPr>
              <a:t>provides a</a:t>
            </a:r>
            <a:r>
              <a:rPr lang="en-US" sz="2400" dirty="0"/>
              <a:t>”(promises).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/>
              <a:t>If a class is declared to implement an interface and does not implement all the methods in the interface , it must be declared </a:t>
            </a:r>
            <a:r>
              <a:rPr lang="en-US" sz="2400" dirty="0">
                <a:solidFill>
                  <a:srgbClr val="0070C0"/>
                </a:solidFill>
              </a:rPr>
              <a:t>abstract</a:t>
            </a:r>
            <a:r>
              <a:rPr lang="en-US" sz="2400" dirty="0"/>
              <a:t>  otherwise </a:t>
            </a:r>
            <a:r>
              <a:rPr lang="en-US" sz="2400" dirty="0">
                <a:solidFill>
                  <a:srgbClr val="FF0000"/>
                </a:solidFill>
              </a:rPr>
              <a:t>a compile error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400" dirty="0"/>
              <a:t>An interface  can extend one or more interfaces..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/>
              <a:t>A class can implements more than one interface.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114800" y="5029200"/>
            <a:ext cx="4267200" cy="17543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r>
              <a:rPr lang="en-US" dirty="0"/>
              <a:t>class Company </a:t>
            </a:r>
            <a:r>
              <a:rPr lang="en-US" dirty="0">
                <a:solidFill>
                  <a:srgbClr val="00B0F0"/>
                </a:solidFill>
              </a:rPr>
              <a:t>implements</a:t>
            </a:r>
            <a:r>
              <a:rPr lang="en-US" dirty="0"/>
              <a:t> Payable{</a:t>
            </a:r>
          </a:p>
          <a:p>
            <a:r>
              <a:rPr lang="en-US" dirty="0">
                <a:solidFill>
                  <a:srgbClr val="FF0000"/>
                </a:solidFill>
              </a:rPr>
              <a:t>public</a:t>
            </a:r>
            <a:r>
              <a:rPr lang="en-US" dirty="0"/>
              <a:t> double getPaymentAmount()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////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} </a:t>
            </a:r>
            <a:endParaRPr lang="ar-EG" dirty="0"/>
          </a:p>
        </p:txBody>
      </p:sp>
      <p:sp>
        <p:nvSpPr>
          <p:cNvPr id="14" name="TextBox 13"/>
          <p:cNvSpPr txBox="1"/>
          <p:nvPr/>
        </p:nvSpPr>
        <p:spPr>
          <a:xfrm>
            <a:off x="0" y="5105400"/>
            <a:ext cx="3581400" cy="132343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r>
              <a:rPr lang="en-US" sz="2000" dirty="0"/>
              <a:t>public interface Payable</a:t>
            </a:r>
          </a:p>
          <a:p>
            <a:r>
              <a:rPr lang="en-US" sz="2000" dirty="0"/>
              <a:t>{</a:t>
            </a:r>
            <a:endParaRPr lang="ar-EG" sz="2000" dirty="0"/>
          </a:p>
          <a:p>
            <a:r>
              <a:rPr lang="en-US" sz="2000" dirty="0"/>
              <a:t>double getPaymentAmount(); </a:t>
            </a:r>
          </a:p>
          <a:p>
            <a:r>
              <a:rPr lang="en-US" sz="2000" dirty="0"/>
              <a:t> } 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411162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br>
              <a:rPr lang="en-US" sz="2700" dirty="0"/>
            </a:br>
            <a:br>
              <a:rPr lang="en-US" sz="2700" dirty="0"/>
            </a:br>
            <a:r>
              <a:rPr lang="en-US" sz="2700" dirty="0"/>
              <a:t>Implementing Object-Oriented  Relationships : </a:t>
            </a:r>
            <a:r>
              <a:rPr lang="en-US" sz="2700" dirty="0">
                <a:solidFill>
                  <a:srgbClr val="FF0000"/>
                </a:solidFill>
              </a:rPr>
              <a:t>provides  a </a:t>
            </a:r>
            <a:br>
              <a:rPr lang="en-US" dirty="0">
                <a:solidFill>
                  <a:srgbClr val="FF0000"/>
                </a:solidFill>
              </a:rPr>
            </a:br>
            <a:endParaRPr lang="ar-EG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86000" y="4572000"/>
            <a:ext cx="34290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Company </a:t>
            </a:r>
            <a:r>
              <a:rPr lang="en-US" dirty="0">
                <a:solidFill>
                  <a:srgbClr val="FF0000"/>
                </a:solidFill>
              </a:rPr>
              <a:t>provides</a:t>
            </a:r>
            <a:r>
              <a:rPr lang="en-US" dirty="0"/>
              <a:t> Payable </a:t>
            </a:r>
            <a:endParaRPr lang="ar-EG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4" grpId="0" animBg="1"/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43200"/>
            <a:ext cx="8229600" cy="30480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85000" lnSpcReduction="20000"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sz="2800" dirty="0"/>
              <a:t>Interface names may be adjectives or nouns.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800" dirty="0"/>
              <a:t>Variables in interfaces are implicitly </a:t>
            </a:r>
            <a:r>
              <a:rPr lang="en-US" sz="2800" dirty="0">
                <a:solidFill>
                  <a:srgbClr val="FF0000"/>
                </a:solidFill>
              </a:rPr>
              <a:t>static</a:t>
            </a:r>
            <a:r>
              <a:rPr lang="en-US" sz="2800" dirty="0"/>
              <a:t> and </a:t>
            </a:r>
            <a:r>
              <a:rPr lang="en-US" sz="2800" dirty="0">
                <a:solidFill>
                  <a:srgbClr val="FF0000"/>
                </a:solidFill>
              </a:rPr>
              <a:t>final</a:t>
            </a:r>
            <a:r>
              <a:rPr lang="en-US" sz="2800" dirty="0"/>
              <a:t> and should be initialized with a value.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800" dirty="0"/>
              <a:t>Methods in interface are implicitly  </a:t>
            </a:r>
            <a:r>
              <a:rPr lang="en-US" sz="2800" dirty="0">
                <a:solidFill>
                  <a:srgbClr val="FF0000"/>
                </a:solidFill>
              </a:rPr>
              <a:t>public</a:t>
            </a:r>
            <a:r>
              <a:rPr lang="en-US" sz="2800" dirty="0"/>
              <a:t>  (even if left without a modifier)  and abstract(even if abstract modifier is not declared),</a:t>
            </a:r>
            <a:r>
              <a:rPr lang="en-US" sz="2800" b="1" dirty="0"/>
              <a:t> they should only be implemented only  by </a:t>
            </a:r>
            <a:r>
              <a:rPr lang="en-US" sz="2800" b="1" dirty="0">
                <a:solidFill>
                  <a:srgbClr val="FF0000"/>
                </a:solidFill>
              </a:rPr>
              <a:t>public</a:t>
            </a:r>
            <a:r>
              <a:rPr lang="en-US" sz="2800" b="1" dirty="0"/>
              <a:t> methods</a:t>
            </a:r>
            <a:r>
              <a:rPr lang="en-US" b="1" dirty="0"/>
              <a:t>.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800" dirty="0"/>
              <a:t>Methods declared in an interface can be declared as </a:t>
            </a:r>
            <a:r>
              <a:rPr lang="en-US" sz="2800" dirty="0">
                <a:solidFill>
                  <a:srgbClr val="00B050"/>
                </a:solidFill>
              </a:rPr>
              <a:t>abstract  </a:t>
            </a:r>
            <a:r>
              <a:rPr lang="en-US" sz="2800" dirty="0"/>
              <a:t> (although unneeded).</a:t>
            </a:r>
            <a:endParaRPr lang="ar-EG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457200"/>
            <a:ext cx="7515225" cy="165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762000" y="0"/>
            <a:ext cx="8229600" cy="533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dirty="0"/>
              <a:t>C</a:t>
            </a:r>
            <a:r>
              <a:rPr kumimoji="0" lang="en-US" sz="4400" b="0" i="0" u="none" strike="noStrike" kern="1200" cap="none" spc="0" normalizeH="0" baseline="0" noProof="0" dirty="0" err="1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asestudy</a:t>
            </a:r>
            <a:r>
              <a:rPr kumimoji="0" lang="en-US" sz="4400" b="0" i="0" u="none" strike="noStrike" kern="1200" cap="none" spc="0" normalizeH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:Payable interface</a:t>
            </a:r>
            <a:endParaRPr kumimoji="0" lang="ar-EG" sz="44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762000"/>
            <a:ext cx="3124200" cy="12003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r>
              <a:rPr lang="en-US" dirty="0"/>
              <a:t>public interface Payable</a:t>
            </a:r>
          </a:p>
          <a:p>
            <a:r>
              <a:rPr lang="en-US" dirty="0"/>
              <a:t>{</a:t>
            </a:r>
            <a:endParaRPr lang="ar-EG" dirty="0"/>
          </a:p>
          <a:p>
            <a:r>
              <a:rPr lang="en-US" b="1" dirty="0">
                <a:solidFill>
                  <a:srgbClr val="0070C0"/>
                </a:solidFill>
              </a:rPr>
              <a:t>double getPaymentAmount(); </a:t>
            </a:r>
          </a:p>
          <a:p>
            <a:r>
              <a:rPr lang="en-US" dirty="0"/>
              <a:t> } </a:t>
            </a:r>
          </a:p>
        </p:txBody>
      </p:sp>
      <p:sp>
        <p:nvSpPr>
          <p:cNvPr id="8" name="Rectangle 7"/>
          <p:cNvSpPr/>
          <p:nvPr/>
        </p:nvSpPr>
        <p:spPr>
          <a:xfrm>
            <a:off x="4038600" y="762000"/>
            <a:ext cx="4572000" cy="397031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dirty="0"/>
              <a:t>public class Invoice </a:t>
            </a:r>
            <a:r>
              <a:rPr lang="en-US" dirty="0">
                <a:solidFill>
                  <a:srgbClr val="FF0000"/>
                </a:solidFill>
              </a:rPr>
              <a:t>implements</a:t>
            </a:r>
            <a:r>
              <a:rPr lang="en-US" dirty="0"/>
              <a:t> Payable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private </a:t>
            </a:r>
            <a:r>
              <a:rPr lang="en-US" dirty="0" err="1"/>
              <a:t>int</a:t>
            </a:r>
            <a:r>
              <a:rPr lang="en-US" dirty="0"/>
              <a:t> quantity;</a:t>
            </a:r>
          </a:p>
          <a:p>
            <a:r>
              <a:rPr lang="en-US" dirty="0"/>
              <a:t>private double </a:t>
            </a:r>
            <a:r>
              <a:rPr lang="en-US" dirty="0" err="1"/>
              <a:t>pricePerItem</a:t>
            </a:r>
            <a:r>
              <a:rPr lang="en-US" dirty="0"/>
              <a:t>;</a:t>
            </a:r>
          </a:p>
          <a:p>
            <a:r>
              <a:rPr lang="en-US" dirty="0"/>
              <a:t>Invoice(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quantity,double</a:t>
            </a:r>
            <a:r>
              <a:rPr lang="en-US" dirty="0"/>
              <a:t> </a:t>
            </a:r>
            <a:r>
              <a:rPr lang="en-US" dirty="0" err="1"/>
              <a:t>pricePerItem</a:t>
            </a:r>
            <a:r>
              <a:rPr lang="en-US" dirty="0"/>
              <a:t> )</a:t>
            </a:r>
          </a:p>
          <a:p>
            <a:r>
              <a:rPr lang="en-US" dirty="0"/>
              <a:t>{</a:t>
            </a:r>
          </a:p>
          <a:p>
            <a:r>
              <a:rPr lang="en-US" dirty="0" err="1"/>
              <a:t>this.quantity</a:t>
            </a:r>
            <a:r>
              <a:rPr lang="en-US" dirty="0"/>
              <a:t>=quantity;</a:t>
            </a:r>
          </a:p>
          <a:p>
            <a:r>
              <a:rPr lang="en-US" dirty="0" err="1"/>
              <a:t>this.pricePerItem</a:t>
            </a:r>
            <a:r>
              <a:rPr lang="en-US" dirty="0"/>
              <a:t>=</a:t>
            </a:r>
            <a:r>
              <a:rPr lang="en-US" dirty="0" err="1"/>
              <a:t>pricePerItem</a:t>
            </a:r>
            <a:r>
              <a:rPr lang="en-US" dirty="0"/>
              <a:t>;</a:t>
            </a:r>
          </a:p>
          <a:p>
            <a:r>
              <a:rPr lang="en-US" dirty="0"/>
              <a:t>}</a:t>
            </a:r>
          </a:p>
          <a:p>
            <a:r>
              <a:rPr lang="en-US" b="1" dirty="0">
                <a:solidFill>
                  <a:srgbClr val="0070C0"/>
                </a:solidFill>
              </a:rPr>
              <a:t>public double </a:t>
            </a:r>
            <a:r>
              <a:rPr lang="en-US" b="1" dirty="0" err="1">
                <a:solidFill>
                  <a:srgbClr val="0070C0"/>
                </a:solidFill>
              </a:rPr>
              <a:t>getPaymentAmount</a:t>
            </a:r>
            <a:r>
              <a:rPr lang="en-US" b="1" dirty="0">
                <a:solidFill>
                  <a:srgbClr val="0070C0"/>
                </a:solidFill>
              </a:rPr>
              <a:t>()</a:t>
            </a:r>
          </a:p>
          <a:p>
            <a:r>
              <a:rPr lang="en-US" b="1" dirty="0">
                <a:solidFill>
                  <a:srgbClr val="0070C0"/>
                </a:solidFill>
              </a:rPr>
              <a:t>{</a:t>
            </a:r>
          </a:p>
          <a:p>
            <a:r>
              <a:rPr lang="en-US" b="1" dirty="0">
                <a:solidFill>
                  <a:srgbClr val="0070C0"/>
                </a:solidFill>
              </a:rPr>
              <a:t>return quantity*</a:t>
            </a:r>
            <a:r>
              <a:rPr lang="en-US" b="1" dirty="0" err="1">
                <a:solidFill>
                  <a:srgbClr val="0070C0"/>
                </a:solidFill>
              </a:rPr>
              <a:t>pricePerItem</a:t>
            </a:r>
            <a:r>
              <a:rPr lang="en-US" b="1" dirty="0">
                <a:solidFill>
                  <a:srgbClr val="0070C0"/>
                </a:solidFill>
              </a:rPr>
              <a:t>;</a:t>
            </a:r>
          </a:p>
          <a:p>
            <a:r>
              <a:rPr lang="en-US" b="1" dirty="0">
                <a:solidFill>
                  <a:srgbClr val="0070C0"/>
                </a:solidFill>
              </a:rPr>
              <a:t>}</a:t>
            </a:r>
          </a:p>
          <a:p>
            <a:r>
              <a:rPr lang="en-US" dirty="0"/>
              <a:t>}</a:t>
            </a:r>
            <a:endParaRPr lang="ar-EG" dirty="0"/>
          </a:p>
        </p:txBody>
      </p:sp>
      <p:sp>
        <p:nvSpPr>
          <p:cNvPr id="9" name="Rectangle 8"/>
          <p:cNvSpPr/>
          <p:nvPr/>
        </p:nvSpPr>
        <p:spPr>
          <a:xfrm>
            <a:off x="0" y="2209800"/>
            <a:ext cx="3733800" cy="393954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/>
              <a:t>public class Employee </a:t>
            </a:r>
            <a:r>
              <a:rPr lang="en-US" sz="1600" dirty="0">
                <a:solidFill>
                  <a:srgbClr val="FF0000"/>
                </a:solidFill>
              </a:rPr>
              <a:t>implements</a:t>
            </a:r>
            <a:r>
              <a:rPr lang="en-US" sz="1600" dirty="0"/>
              <a:t> Payable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private int days;</a:t>
            </a:r>
          </a:p>
          <a:p>
            <a:r>
              <a:rPr lang="en-US" dirty="0"/>
              <a:t>private double </a:t>
            </a:r>
            <a:r>
              <a:rPr lang="en-US" dirty="0" err="1"/>
              <a:t>dayWage</a:t>
            </a:r>
            <a:r>
              <a:rPr lang="en-US" dirty="0"/>
              <a:t>;</a:t>
            </a:r>
          </a:p>
          <a:p>
            <a:r>
              <a:rPr lang="en-US" dirty="0"/>
              <a:t>Employee(int </a:t>
            </a:r>
            <a:r>
              <a:rPr lang="en-US" dirty="0" err="1"/>
              <a:t>days,double</a:t>
            </a:r>
            <a:r>
              <a:rPr lang="en-US" dirty="0"/>
              <a:t> </a:t>
            </a:r>
            <a:r>
              <a:rPr lang="en-US" dirty="0" err="1"/>
              <a:t>dayWage</a:t>
            </a:r>
            <a:r>
              <a:rPr lang="en-US" dirty="0"/>
              <a:t> )</a:t>
            </a:r>
          </a:p>
          <a:p>
            <a:r>
              <a:rPr lang="en-US" dirty="0"/>
              <a:t>{</a:t>
            </a:r>
          </a:p>
          <a:p>
            <a:r>
              <a:rPr lang="en-US" dirty="0" err="1"/>
              <a:t>this.days</a:t>
            </a:r>
            <a:r>
              <a:rPr lang="en-US" dirty="0"/>
              <a:t>=days;</a:t>
            </a:r>
          </a:p>
          <a:p>
            <a:r>
              <a:rPr lang="en-US" dirty="0" err="1"/>
              <a:t>this.dayWage</a:t>
            </a:r>
            <a:r>
              <a:rPr lang="en-US" dirty="0"/>
              <a:t>=</a:t>
            </a:r>
            <a:r>
              <a:rPr lang="en-US" dirty="0" err="1"/>
              <a:t>dayWage</a:t>
            </a:r>
            <a:r>
              <a:rPr lang="en-US" dirty="0"/>
              <a:t>;</a:t>
            </a:r>
          </a:p>
          <a:p>
            <a:r>
              <a:rPr lang="en-US" dirty="0"/>
              <a:t>}</a:t>
            </a:r>
          </a:p>
          <a:p>
            <a:r>
              <a:rPr lang="en-US" b="1" dirty="0">
                <a:solidFill>
                  <a:srgbClr val="0070C0"/>
                </a:solidFill>
              </a:rPr>
              <a:t>public double getPaymentAmount()</a:t>
            </a:r>
          </a:p>
          <a:p>
            <a:r>
              <a:rPr lang="en-US" b="1" dirty="0">
                <a:solidFill>
                  <a:srgbClr val="0070C0"/>
                </a:solidFill>
              </a:rPr>
              <a:t>{</a:t>
            </a:r>
          </a:p>
          <a:p>
            <a:r>
              <a:rPr lang="en-US" b="1" dirty="0">
                <a:solidFill>
                  <a:srgbClr val="0070C0"/>
                </a:solidFill>
              </a:rPr>
              <a:t>return </a:t>
            </a:r>
            <a:r>
              <a:rPr lang="en-US" b="1" dirty="0" err="1">
                <a:solidFill>
                  <a:srgbClr val="0070C0"/>
                </a:solidFill>
              </a:rPr>
              <a:t>dayWage</a:t>
            </a:r>
            <a:r>
              <a:rPr lang="en-US" b="1" dirty="0">
                <a:solidFill>
                  <a:srgbClr val="0070C0"/>
                </a:solidFill>
              </a:rPr>
              <a:t>*days;</a:t>
            </a:r>
          </a:p>
          <a:p>
            <a:r>
              <a:rPr lang="en-US" b="1" dirty="0">
                <a:solidFill>
                  <a:srgbClr val="0070C0"/>
                </a:solidFill>
              </a:rPr>
              <a:t>}</a:t>
            </a:r>
          </a:p>
          <a:p>
            <a:r>
              <a:rPr lang="en-US" dirty="0"/>
              <a:t>}</a:t>
            </a:r>
            <a:endParaRPr lang="ar-EG" dirty="0"/>
          </a:p>
        </p:txBody>
      </p:sp>
      <p:pic>
        <p:nvPicPr>
          <p:cNvPr id="162817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67200" y="4800600"/>
            <a:ext cx="3838575" cy="166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60416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" y="0"/>
            <a:ext cx="7162800" cy="63135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90675" y="1219200"/>
            <a:ext cx="596265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609600"/>
            <a:ext cx="8229600" cy="6858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90000"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four OOP Principles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6934200" y="1981200"/>
            <a:ext cx="1983492" cy="46166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400" dirty="0"/>
              <a:t>Polymorphism</a:t>
            </a:r>
          </a:p>
        </p:txBody>
      </p:sp>
      <p:sp>
        <p:nvSpPr>
          <p:cNvPr id="9" name="Rectangle 8"/>
          <p:cNvSpPr/>
          <p:nvPr/>
        </p:nvSpPr>
        <p:spPr>
          <a:xfrm>
            <a:off x="5181600" y="1981200"/>
            <a:ext cx="1606850" cy="46166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400" dirty="0"/>
              <a:t>Association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438400" y="1981200"/>
            <a:ext cx="2667000" cy="4616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lvl="0" indent="-342900" algn="ctr">
              <a:spcBef>
                <a:spcPct val="20000"/>
              </a:spcBef>
            </a:pPr>
            <a:r>
              <a:rPr lang="en-US" sz="2400" dirty="0">
                <a:solidFill>
                  <a:prstClr val="black"/>
                </a:solidFill>
              </a:rPr>
              <a:t>Encapsulation</a:t>
            </a:r>
            <a:endParaRPr lang="en-US" sz="3200" dirty="0">
              <a:solidFill>
                <a:prstClr val="black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1981200"/>
            <a:ext cx="2286000" cy="4616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lvl="0" indent="-342900" algn="ctr">
              <a:spcBef>
                <a:spcPct val="20000"/>
              </a:spcBef>
            </a:pPr>
            <a:r>
              <a:rPr lang="en-US" sz="2400" dirty="0">
                <a:solidFill>
                  <a:prstClr val="black"/>
                </a:solidFill>
              </a:rPr>
              <a:t>Abstraction </a:t>
            </a:r>
            <a:endParaRPr lang="en-US" sz="3200" dirty="0">
              <a:solidFill>
                <a:prstClr val="black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3200400"/>
            <a:ext cx="6019043" cy="7837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Object-Oriented  Relationships</a:t>
            </a:r>
            <a:endParaRPr lang="ar-EG" sz="3200" dirty="0"/>
          </a:p>
        </p:txBody>
      </p:sp>
      <p:sp>
        <p:nvSpPr>
          <p:cNvPr id="12" name="TextBox 11"/>
          <p:cNvSpPr txBox="1"/>
          <p:nvPr/>
        </p:nvSpPr>
        <p:spPr>
          <a:xfrm>
            <a:off x="609600" y="5410200"/>
            <a:ext cx="3465012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Inheritance : is a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09600" y="4579819"/>
            <a:ext cx="3465012" cy="4949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Aggregation : has a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09600" y="5943600"/>
            <a:ext cx="3465012" cy="4949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Implementation : provides a 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91000" y="5334000"/>
            <a:ext cx="2317227" cy="536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67200" y="5867400"/>
            <a:ext cx="2284742" cy="5106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" name="TextBox 17"/>
          <p:cNvSpPr txBox="1"/>
          <p:nvPr/>
        </p:nvSpPr>
        <p:spPr>
          <a:xfrm>
            <a:off x="609600" y="3967091"/>
            <a:ext cx="3465012" cy="61871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Association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247863" y="4069212"/>
            <a:ext cx="2076737" cy="41036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UML symbol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267200" y="4495800"/>
            <a:ext cx="1905000" cy="5192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0" name="TextBox 19"/>
          <p:cNvSpPr txBox="1"/>
          <p:nvPr/>
        </p:nvSpPr>
        <p:spPr>
          <a:xfrm>
            <a:off x="609600" y="5029200"/>
            <a:ext cx="346501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Composition: owns a</a:t>
            </a:r>
          </a:p>
        </p:txBody>
      </p: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267200" y="5105400"/>
            <a:ext cx="2019300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br>
              <a:rPr lang="en-US" sz="2700" dirty="0"/>
            </a:br>
            <a:br>
              <a:rPr lang="en-US" sz="2700" dirty="0"/>
            </a:br>
            <a:r>
              <a:rPr lang="en-US" sz="2700" dirty="0"/>
              <a:t>Implementing Object-Oriented  Relationships : </a:t>
            </a:r>
            <a:r>
              <a:rPr lang="en-US" sz="2700" dirty="0">
                <a:solidFill>
                  <a:srgbClr val="FF0000"/>
                </a:solidFill>
              </a:rPr>
              <a:t>is a </a:t>
            </a:r>
            <a:br>
              <a:rPr lang="en-US" dirty="0">
                <a:solidFill>
                  <a:srgbClr val="FF0000"/>
                </a:solidFill>
              </a:rPr>
            </a:br>
            <a:endParaRPr lang="ar-EG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066800" y="762000"/>
            <a:ext cx="2819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“  employee is a  person   ”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5800" y="1219200"/>
            <a:ext cx="1600200" cy="14773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r>
              <a:rPr lang="en-US" dirty="0"/>
              <a:t>class Person</a:t>
            </a:r>
          </a:p>
          <a:p>
            <a:r>
              <a:rPr lang="en-US" dirty="0"/>
              <a:t>{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}</a:t>
            </a:r>
            <a:endParaRPr lang="ar-EG" dirty="0"/>
          </a:p>
        </p:txBody>
      </p:sp>
      <p:sp>
        <p:nvSpPr>
          <p:cNvPr id="12" name="TextBox 11"/>
          <p:cNvSpPr txBox="1"/>
          <p:nvPr/>
        </p:nvSpPr>
        <p:spPr>
          <a:xfrm>
            <a:off x="0" y="5867400"/>
            <a:ext cx="693420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Is a </a:t>
            </a:r>
            <a:r>
              <a:rPr lang="en-US"/>
              <a:t>relationship is implemented by making a class </a:t>
            </a:r>
            <a:r>
              <a:rPr lang="en-US">
                <a:solidFill>
                  <a:srgbClr val="FF0000"/>
                </a:solidFill>
              </a:rPr>
              <a:t>extends</a:t>
            </a:r>
            <a:r>
              <a:rPr lang="en-US"/>
              <a:t> another class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819400" y="1219200"/>
            <a:ext cx="3200400" cy="14773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r>
              <a:rPr lang="en-US" dirty="0"/>
              <a:t>class Employee </a:t>
            </a:r>
            <a:r>
              <a:rPr lang="en-US" dirty="0">
                <a:solidFill>
                  <a:srgbClr val="FF0000"/>
                </a:solidFill>
              </a:rPr>
              <a:t>extends</a:t>
            </a:r>
            <a:r>
              <a:rPr lang="en-US" dirty="0"/>
              <a:t> Person</a:t>
            </a:r>
          </a:p>
          <a:p>
            <a:r>
              <a:rPr lang="en-US" dirty="0"/>
              <a:t>{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}</a:t>
            </a:r>
            <a:endParaRPr lang="ar-EG" dirty="0"/>
          </a:p>
        </p:txBody>
      </p:sp>
      <p:sp>
        <p:nvSpPr>
          <p:cNvPr id="14" name="TextBox 13"/>
          <p:cNvSpPr txBox="1"/>
          <p:nvPr/>
        </p:nvSpPr>
        <p:spPr>
          <a:xfrm>
            <a:off x="2590800" y="5486400"/>
            <a:ext cx="1447800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r>
              <a:rPr lang="en-US"/>
              <a:t>Inheritance</a:t>
            </a:r>
            <a:endParaRPr lang="ar-EG"/>
          </a:p>
        </p:txBody>
      </p:sp>
      <p:sp>
        <p:nvSpPr>
          <p:cNvPr id="16" name="Rectangle 15"/>
          <p:cNvSpPr/>
          <p:nvPr/>
        </p:nvSpPr>
        <p:spPr>
          <a:xfrm>
            <a:off x="1066800" y="3276600"/>
            <a:ext cx="2819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“ car loan is a loan   ”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28600" y="3657600"/>
            <a:ext cx="1600200" cy="14773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r>
              <a:rPr lang="en-US" dirty="0"/>
              <a:t>class Loan</a:t>
            </a:r>
          </a:p>
          <a:p>
            <a:r>
              <a:rPr lang="en-US" dirty="0"/>
              <a:t>{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}</a:t>
            </a:r>
            <a:endParaRPr lang="ar-EG" dirty="0"/>
          </a:p>
        </p:txBody>
      </p:sp>
      <p:sp>
        <p:nvSpPr>
          <p:cNvPr id="19" name="TextBox 18"/>
          <p:cNvSpPr txBox="1"/>
          <p:nvPr/>
        </p:nvSpPr>
        <p:spPr>
          <a:xfrm>
            <a:off x="2895600" y="3581400"/>
            <a:ext cx="2743200" cy="14773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r>
              <a:rPr lang="en-US" dirty="0"/>
              <a:t>class CarLoan </a:t>
            </a:r>
            <a:r>
              <a:rPr lang="en-US" dirty="0">
                <a:solidFill>
                  <a:srgbClr val="FF0000"/>
                </a:solidFill>
              </a:rPr>
              <a:t>extends</a:t>
            </a:r>
            <a:r>
              <a:rPr lang="en-US" dirty="0"/>
              <a:t> Loan</a:t>
            </a:r>
          </a:p>
          <a:p>
            <a:r>
              <a:rPr lang="en-US" dirty="0"/>
              <a:t>{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}</a:t>
            </a:r>
            <a:endParaRPr lang="ar-EG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  <p:bldP spid="12" grpId="0" animBg="1"/>
      <p:bldP spid="11" grpId="0" animBg="1"/>
      <p:bldP spid="14" grpId="0" animBg="1"/>
      <p:bldP spid="17" grpId="0" animBg="1"/>
      <p:bldP spid="1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457200"/>
            <a:ext cx="8915400" cy="35814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just"/>
            <a:r>
              <a:rPr lang="en-US" sz="2800" dirty="0"/>
              <a:t>When creating a class, rather than declaring completely new members, the programmer can designate that the new class </a:t>
            </a:r>
            <a:r>
              <a:rPr lang="en-US" sz="2800" dirty="0">
                <a:solidFill>
                  <a:srgbClr val="FF0000"/>
                </a:solidFill>
              </a:rPr>
              <a:t>inherit</a:t>
            </a:r>
            <a:r>
              <a:rPr lang="en-US" sz="2800" dirty="0"/>
              <a:t> the </a:t>
            </a:r>
            <a:r>
              <a:rPr lang="en-US" sz="2800" dirty="0">
                <a:solidFill>
                  <a:srgbClr val="FF0000"/>
                </a:solidFill>
              </a:rPr>
              <a:t>members</a:t>
            </a:r>
            <a:r>
              <a:rPr lang="en-US" sz="2800" dirty="0"/>
              <a:t> of an existing class. </a:t>
            </a:r>
          </a:p>
          <a:p>
            <a:pPr algn="just"/>
            <a:r>
              <a:rPr lang="en-US" sz="2800" dirty="0"/>
              <a:t>The existing class is called the </a:t>
            </a:r>
            <a:r>
              <a:rPr lang="en-US" sz="2800" dirty="0">
                <a:solidFill>
                  <a:srgbClr val="FF0000"/>
                </a:solidFill>
              </a:rPr>
              <a:t>superclass</a:t>
            </a:r>
            <a:r>
              <a:rPr lang="en-US" sz="2800" dirty="0"/>
              <a:t>, and the new class is the </a:t>
            </a:r>
            <a:r>
              <a:rPr lang="en-US" sz="2800" dirty="0">
                <a:solidFill>
                  <a:srgbClr val="FF0000"/>
                </a:solidFill>
              </a:rPr>
              <a:t>subclass</a:t>
            </a:r>
            <a:r>
              <a:rPr lang="en-US" sz="2800" dirty="0"/>
              <a:t>. </a:t>
            </a:r>
          </a:p>
          <a:p>
            <a:pPr algn="just"/>
            <a:r>
              <a:rPr lang="en-US" sz="2800" dirty="0"/>
              <a:t>A subclass normally adds its own fields and methods. </a:t>
            </a:r>
          </a:p>
        </p:txBody>
      </p:sp>
      <p:sp>
        <p:nvSpPr>
          <p:cNvPr id="6" name="Rectangle 5"/>
          <p:cNvSpPr/>
          <p:nvPr/>
        </p:nvSpPr>
        <p:spPr>
          <a:xfrm>
            <a:off x="5410200" y="4343400"/>
            <a:ext cx="3505200" cy="172354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class Test{</a:t>
            </a:r>
          </a:p>
          <a:p>
            <a:r>
              <a:rPr lang="en-US" sz="1600" dirty="0"/>
              <a:t>public static void main (String [] </a:t>
            </a:r>
            <a:r>
              <a:rPr lang="en-US" sz="1600" dirty="0" err="1"/>
              <a:t>arg</a:t>
            </a:r>
            <a:r>
              <a:rPr lang="en-US" sz="1600" dirty="0"/>
              <a:t>){</a:t>
            </a:r>
          </a:p>
          <a:p>
            <a:r>
              <a:rPr lang="en-US" dirty="0"/>
              <a:t>B b1=new B();</a:t>
            </a:r>
          </a:p>
          <a:p>
            <a:r>
              <a:rPr lang="en-US" dirty="0">
                <a:solidFill>
                  <a:srgbClr val="0070C0"/>
                </a:solidFill>
              </a:rPr>
              <a:t>b1.i=10;</a:t>
            </a:r>
          </a:p>
          <a:p>
            <a:r>
              <a:rPr lang="en-US" dirty="0">
                <a:solidFill>
                  <a:srgbClr val="0070C0"/>
                </a:solidFill>
              </a:rPr>
              <a:t>b1.m1();</a:t>
            </a:r>
          </a:p>
          <a:p>
            <a:r>
              <a:rPr lang="en-US" dirty="0"/>
              <a:t>}}</a:t>
            </a:r>
            <a:endParaRPr lang="ar-EG" dirty="0"/>
          </a:p>
        </p:txBody>
      </p:sp>
      <p:sp>
        <p:nvSpPr>
          <p:cNvPr id="7" name="Rectangle 6"/>
          <p:cNvSpPr/>
          <p:nvPr/>
        </p:nvSpPr>
        <p:spPr>
          <a:xfrm>
            <a:off x="3276600" y="4114800"/>
            <a:ext cx="1736725" cy="14773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/>
            <a:r>
              <a:rPr lang="en-US" dirty="0">
                <a:solidFill>
                  <a:prstClr val="black"/>
                </a:solidFill>
              </a:rPr>
              <a:t>class A{</a:t>
            </a:r>
          </a:p>
          <a:p>
            <a:pPr lvl="0"/>
            <a:r>
              <a:rPr lang="en-US" dirty="0" err="1">
                <a:solidFill>
                  <a:prstClr val="black"/>
                </a:solidFill>
              </a:rPr>
              <a:t>int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prstClr val="black"/>
                </a:solidFill>
              </a:rPr>
              <a:t>i</a:t>
            </a:r>
            <a:r>
              <a:rPr lang="en-US" dirty="0">
                <a:solidFill>
                  <a:prstClr val="black"/>
                </a:solidFill>
              </a:rPr>
              <a:t>;</a:t>
            </a:r>
          </a:p>
          <a:p>
            <a:pPr lvl="0"/>
            <a:r>
              <a:rPr lang="en-US" dirty="0" err="1">
                <a:solidFill>
                  <a:prstClr val="black"/>
                </a:solidFill>
              </a:rPr>
              <a:t>int</a:t>
            </a:r>
            <a:r>
              <a:rPr lang="en-US" dirty="0">
                <a:solidFill>
                  <a:prstClr val="black"/>
                </a:solidFill>
              </a:rPr>
              <a:t> j;</a:t>
            </a:r>
          </a:p>
          <a:p>
            <a:pPr lvl="0"/>
            <a:r>
              <a:rPr lang="en-US" dirty="0">
                <a:solidFill>
                  <a:prstClr val="black"/>
                </a:solidFill>
              </a:rPr>
              <a:t>void m1(){}</a:t>
            </a:r>
          </a:p>
          <a:p>
            <a:pPr lvl="0"/>
            <a:r>
              <a:rPr lang="en-US" dirty="0">
                <a:solidFill>
                  <a:prstClr val="black"/>
                </a:solidFill>
              </a:rPr>
              <a:t>}</a:t>
            </a:r>
          </a:p>
        </p:txBody>
      </p:sp>
      <p:sp>
        <p:nvSpPr>
          <p:cNvPr id="8" name="Rectangle 7"/>
          <p:cNvSpPr/>
          <p:nvPr/>
        </p:nvSpPr>
        <p:spPr>
          <a:xfrm>
            <a:off x="3276600" y="5657671"/>
            <a:ext cx="1981200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/>
            <a:r>
              <a:rPr lang="en-US" dirty="0">
                <a:solidFill>
                  <a:prstClr val="black"/>
                </a:solidFill>
              </a:rPr>
              <a:t>class B </a:t>
            </a:r>
            <a:r>
              <a:rPr lang="en-US" dirty="0">
                <a:solidFill>
                  <a:srgbClr val="FF0000"/>
                </a:solidFill>
              </a:rPr>
              <a:t>extends</a:t>
            </a:r>
            <a:r>
              <a:rPr lang="en-US" dirty="0">
                <a:solidFill>
                  <a:prstClr val="black"/>
                </a:solidFill>
              </a:rPr>
              <a:t>  A{</a:t>
            </a:r>
          </a:p>
          <a:p>
            <a:pPr lvl="0"/>
            <a:r>
              <a:rPr lang="en-US" dirty="0" err="1">
                <a:solidFill>
                  <a:prstClr val="black"/>
                </a:solidFill>
              </a:rPr>
              <a:t>int</a:t>
            </a:r>
            <a:r>
              <a:rPr lang="en-US" dirty="0">
                <a:solidFill>
                  <a:prstClr val="black"/>
                </a:solidFill>
              </a:rPr>
              <a:t> k;</a:t>
            </a:r>
          </a:p>
          <a:p>
            <a:pPr lvl="0"/>
            <a:r>
              <a:rPr lang="en-US" dirty="0">
                <a:solidFill>
                  <a:prstClr val="black"/>
                </a:solidFill>
              </a:rPr>
              <a:t>void m2(){}</a:t>
            </a:r>
          </a:p>
          <a:p>
            <a:pPr lvl="0"/>
            <a:r>
              <a:rPr lang="en-US" dirty="0">
                <a:solidFill>
                  <a:prstClr val="black"/>
                </a:solidFill>
              </a:rPr>
              <a:t>}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8229600" cy="411162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br>
              <a:rPr lang="en-US" sz="2700" dirty="0"/>
            </a:br>
            <a:br>
              <a:rPr lang="en-US" sz="2700" dirty="0"/>
            </a:br>
            <a:r>
              <a:rPr lang="en-US" sz="2700" dirty="0"/>
              <a:t>Inheritance: </a:t>
            </a:r>
            <a:r>
              <a:rPr lang="en-US" sz="2700" dirty="0">
                <a:solidFill>
                  <a:srgbClr val="FF0000"/>
                </a:solidFill>
              </a:rPr>
              <a:t>is a </a:t>
            </a:r>
            <a:r>
              <a:rPr lang="en-US" sz="2700" dirty="0">
                <a:solidFill>
                  <a:schemeClr val="tx1"/>
                </a:solidFill>
              </a:rPr>
              <a:t>relationship</a:t>
            </a:r>
            <a:r>
              <a:rPr lang="en-US" sz="2700" dirty="0">
                <a:solidFill>
                  <a:srgbClr val="FF0000"/>
                </a:solidFill>
              </a:rPr>
              <a:t> </a:t>
            </a:r>
            <a:br>
              <a:rPr lang="en-US" dirty="0">
                <a:solidFill>
                  <a:srgbClr val="FF0000"/>
                </a:solidFill>
              </a:rPr>
            </a:br>
            <a:endParaRPr lang="ar-EG" dirty="0">
              <a:solidFill>
                <a:srgbClr val="FF0000"/>
              </a:solidFill>
            </a:endParaRPr>
          </a:p>
        </p:txBody>
      </p:sp>
      <p:grpSp>
        <p:nvGrpSpPr>
          <p:cNvPr id="2" name="Group 13"/>
          <p:cNvGrpSpPr/>
          <p:nvPr/>
        </p:nvGrpSpPr>
        <p:grpSpPr>
          <a:xfrm>
            <a:off x="0" y="4953000"/>
            <a:ext cx="2971800" cy="750332"/>
            <a:chOff x="0" y="3657600"/>
            <a:chExt cx="2971800" cy="750332"/>
          </a:xfrm>
        </p:grpSpPr>
        <p:sp>
          <p:nvSpPr>
            <p:cNvPr id="12" name="TextBox 11"/>
            <p:cNvSpPr txBox="1"/>
            <p:nvPr/>
          </p:nvSpPr>
          <p:spPr>
            <a:xfrm>
              <a:off x="228600" y="3657600"/>
              <a:ext cx="1600200" cy="3693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r>
                <a:rPr lang="en-US" dirty="0"/>
                <a:t>class Loan{}</a:t>
              </a:r>
              <a:endParaRPr lang="ar-EG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0" y="4038600"/>
              <a:ext cx="2971800" cy="3693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r>
                <a:rPr lang="en-US" dirty="0"/>
                <a:t>class CarLoan </a:t>
              </a:r>
              <a:r>
                <a:rPr lang="en-US" dirty="0">
                  <a:solidFill>
                    <a:srgbClr val="FF0000"/>
                  </a:solidFill>
                </a:rPr>
                <a:t>extends</a:t>
              </a:r>
              <a:r>
                <a:rPr lang="en-US" dirty="0"/>
                <a:t> Loan {}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457200"/>
            <a:ext cx="8686800" cy="31242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just"/>
            <a:r>
              <a:rPr lang="en-US" sz="2800" dirty="0"/>
              <a:t>Each subclass can become the superclass for future subclasses.</a:t>
            </a:r>
          </a:p>
          <a:p>
            <a:pPr algn="just"/>
            <a:r>
              <a:rPr lang="en-US" sz="2800" dirty="0"/>
              <a:t>Multiple inheritance  is not allowed.</a:t>
            </a:r>
            <a:endParaRPr lang="ar-EG" sz="2800" dirty="0"/>
          </a:p>
          <a:p>
            <a:pPr algn="just"/>
            <a:r>
              <a:rPr lang="en-US" sz="2800" dirty="0"/>
              <a:t>In Java, the class hierarchy begins with class </a:t>
            </a:r>
            <a:r>
              <a:rPr lang="en-US" sz="2800" b="1" dirty="0" err="1">
                <a:solidFill>
                  <a:srgbClr val="0070C0"/>
                </a:solidFill>
              </a:rPr>
              <a:t>java.lang.Object</a:t>
            </a:r>
            <a:r>
              <a:rPr lang="en-US" sz="2800" dirty="0"/>
              <a:t> which every class in Java directly or indirectly extends (or "inherits from"). 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0" y="3886200"/>
            <a:ext cx="56388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8229600" cy="411162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br>
              <a:rPr lang="en-US" sz="2700" dirty="0"/>
            </a:br>
            <a:br>
              <a:rPr lang="en-US" sz="2700" dirty="0"/>
            </a:br>
            <a:r>
              <a:rPr lang="en-US" sz="2700" dirty="0"/>
              <a:t>Inheritance: </a:t>
            </a:r>
            <a:r>
              <a:rPr lang="en-US" sz="2700" dirty="0">
                <a:solidFill>
                  <a:srgbClr val="FF0000"/>
                </a:solidFill>
              </a:rPr>
              <a:t>is a </a:t>
            </a:r>
            <a:r>
              <a:rPr lang="en-US" sz="2700" dirty="0">
                <a:solidFill>
                  <a:schemeClr val="tx1"/>
                </a:solidFill>
              </a:rPr>
              <a:t>relationship</a:t>
            </a:r>
            <a:r>
              <a:rPr lang="en-US" sz="2700" dirty="0">
                <a:solidFill>
                  <a:srgbClr val="FF0000"/>
                </a:solidFill>
              </a:rPr>
              <a:t> </a:t>
            </a:r>
            <a:br>
              <a:rPr lang="en-US" dirty="0">
                <a:solidFill>
                  <a:srgbClr val="FF0000"/>
                </a:solidFill>
              </a:rPr>
            </a:br>
            <a:endParaRPr lang="ar-EG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04800" y="381000"/>
          <a:ext cx="8233011" cy="2362199"/>
        </p:xfrm>
        <a:graphic>
          <a:graphicData uri="http://schemas.openxmlformats.org/drawingml/2006/table">
            <a:tbl>
              <a:tblPr rtl="1"/>
              <a:tblGrid>
                <a:gridCol w="62823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50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2905">
                <a:tc>
                  <a:txBody>
                    <a:bodyPr/>
                    <a:lstStyle/>
                    <a:p>
                      <a:pPr marL="0" marR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323232"/>
                          </a:solidFill>
                          <a:latin typeface="Verdana"/>
                          <a:ea typeface="Times New Roman"/>
                          <a:cs typeface="Verdana"/>
                        </a:rPr>
                        <a:t>Subclasses </a:t>
                      </a:r>
                      <a:endParaRPr lang="en-US" sz="1600" dirty="0">
                        <a:solidFill>
                          <a:srgbClr val="000000"/>
                        </a:solidFill>
                        <a:latin typeface="Verdana"/>
                        <a:ea typeface="Times New Roman"/>
                        <a:cs typeface="Verdana"/>
                      </a:endParaRPr>
                    </a:p>
                  </a:txBody>
                  <a:tcPr marL="68580" marR="68580" marT="0" marB="0" anchor="ctr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323232"/>
                          </a:solidFill>
                          <a:latin typeface="Verdana"/>
                          <a:ea typeface="Times New Roman"/>
                          <a:cs typeface="Verdana"/>
                        </a:rPr>
                        <a:t>Superclass </a:t>
                      </a:r>
                      <a:endParaRPr lang="en-US" sz="1600" dirty="0">
                        <a:solidFill>
                          <a:srgbClr val="000000"/>
                        </a:solidFill>
                        <a:latin typeface="Verdana"/>
                        <a:ea typeface="Times New Roman"/>
                        <a:cs typeface="Verdana"/>
                      </a:endParaRPr>
                    </a:p>
                  </a:txBody>
                  <a:tcPr marL="68580" marR="68580" marT="0" marB="0" anchor="ctr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4768">
                <a:tc>
                  <a:txBody>
                    <a:bodyPr/>
                    <a:lstStyle/>
                    <a:p>
                      <a:pPr marL="0" marR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790029"/>
                          </a:solidFill>
                          <a:latin typeface="Courier New"/>
                          <a:ea typeface="Times New Roman"/>
                          <a:cs typeface="Verdana"/>
                        </a:rPr>
                        <a:t>GraduateStudent, UndergraduateStudent </a:t>
                      </a:r>
                      <a:endParaRPr lang="en-US" sz="1600">
                        <a:solidFill>
                          <a:srgbClr val="000000"/>
                        </a:solidFill>
                        <a:latin typeface="Verdana"/>
                        <a:ea typeface="Times New Roman"/>
                        <a:cs typeface="Verdana"/>
                      </a:endParaRPr>
                    </a:p>
                  </a:txBody>
                  <a:tcPr marL="68580" marR="68580" marT="0" marB="0" anchor="ctr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790029"/>
                          </a:solidFill>
                          <a:latin typeface="Courier New"/>
                          <a:ea typeface="Times New Roman"/>
                          <a:cs typeface="Verdana"/>
                        </a:rPr>
                        <a:t>Student </a:t>
                      </a:r>
                      <a:endParaRPr lang="en-US" sz="1600" dirty="0">
                        <a:solidFill>
                          <a:srgbClr val="000000"/>
                        </a:solidFill>
                        <a:latin typeface="Verdana"/>
                        <a:ea typeface="Times New Roman"/>
                        <a:cs typeface="Verdana"/>
                      </a:endParaRPr>
                    </a:p>
                  </a:txBody>
                  <a:tcPr marL="68580" marR="68580" marT="0" marB="0" anchor="ctr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126">
                <a:tc>
                  <a:txBody>
                    <a:bodyPr/>
                    <a:lstStyle/>
                    <a:p>
                      <a:pPr marL="0" marR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790029"/>
                          </a:solidFill>
                          <a:latin typeface="Courier New"/>
                          <a:ea typeface="Times New Roman"/>
                          <a:cs typeface="Verdana"/>
                        </a:rPr>
                        <a:t>Circle, Triangle, Rectangle </a:t>
                      </a:r>
                      <a:endParaRPr lang="en-US" sz="1600" dirty="0">
                        <a:solidFill>
                          <a:srgbClr val="000000"/>
                        </a:solidFill>
                        <a:latin typeface="Verdana"/>
                        <a:ea typeface="Times New Roman"/>
                        <a:cs typeface="Verdana"/>
                      </a:endParaRPr>
                    </a:p>
                  </a:txBody>
                  <a:tcPr marL="68580" marR="68580" marT="0" marB="0" anchor="ctr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790029"/>
                          </a:solidFill>
                          <a:latin typeface="Courier New"/>
                          <a:ea typeface="Times New Roman"/>
                          <a:cs typeface="Verdana"/>
                        </a:rPr>
                        <a:t>Shape </a:t>
                      </a:r>
                      <a:endParaRPr lang="en-US" sz="1600" dirty="0">
                        <a:solidFill>
                          <a:srgbClr val="000000"/>
                        </a:solidFill>
                        <a:latin typeface="Verdana"/>
                        <a:ea typeface="Times New Roman"/>
                        <a:cs typeface="Verdana"/>
                      </a:endParaRPr>
                    </a:p>
                  </a:txBody>
                  <a:tcPr marL="68580" marR="68580" marT="0" marB="0" anchor="ctr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0148">
                <a:tc>
                  <a:txBody>
                    <a:bodyPr/>
                    <a:lstStyle/>
                    <a:p>
                      <a:pPr marL="0" marR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790029"/>
                          </a:solidFill>
                          <a:latin typeface="Courier New"/>
                          <a:ea typeface="Times New Roman"/>
                          <a:cs typeface="Verdana"/>
                        </a:rPr>
                        <a:t>CarLoan, HomeImprovementLoan, MortgageLoan </a:t>
                      </a:r>
                      <a:endParaRPr lang="en-US" sz="1600">
                        <a:solidFill>
                          <a:srgbClr val="000000"/>
                        </a:solidFill>
                        <a:latin typeface="Verdana"/>
                        <a:ea typeface="Times New Roman"/>
                        <a:cs typeface="Verdana"/>
                      </a:endParaRPr>
                    </a:p>
                  </a:txBody>
                  <a:tcPr marL="68580" marR="68580" marT="0" marB="0" anchor="ctr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790029"/>
                          </a:solidFill>
                          <a:latin typeface="Courier New"/>
                          <a:ea typeface="Times New Roman"/>
                          <a:cs typeface="Verdana"/>
                        </a:rPr>
                        <a:t>Loan </a:t>
                      </a:r>
                      <a:endParaRPr lang="en-US" sz="1600" dirty="0">
                        <a:solidFill>
                          <a:srgbClr val="000000"/>
                        </a:solidFill>
                        <a:latin typeface="Verdana"/>
                        <a:ea typeface="Times New Roman"/>
                        <a:cs typeface="Verdana"/>
                      </a:endParaRPr>
                    </a:p>
                  </a:txBody>
                  <a:tcPr marL="68580" marR="68580" marT="0" marB="0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8126">
                <a:tc>
                  <a:txBody>
                    <a:bodyPr/>
                    <a:lstStyle/>
                    <a:p>
                      <a:pPr marL="0" marR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solidFill>
                            <a:srgbClr val="790029"/>
                          </a:solidFill>
                          <a:latin typeface="Courier New"/>
                          <a:ea typeface="Times New Roman"/>
                          <a:cs typeface="Verdana"/>
                        </a:rPr>
                        <a:t>SaliredEmployee,CommisionEmployee</a:t>
                      </a:r>
                      <a:r>
                        <a:rPr lang="en-US" sz="1600" dirty="0">
                          <a:solidFill>
                            <a:srgbClr val="790029"/>
                          </a:solidFill>
                          <a:latin typeface="Courier New"/>
                          <a:ea typeface="Times New Roman"/>
                          <a:cs typeface="Verdana"/>
                        </a:rPr>
                        <a:t> </a:t>
                      </a:r>
                      <a:endParaRPr lang="en-US" sz="1600" dirty="0">
                        <a:solidFill>
                          <a:srgbClr val="000000"/>
                        </a:solidFill>
                        <a:latin typeface="Verdana"/>
                        <a:ea typeface="Times New Roman"/>
                        <a:cs typeface="Verdana"/>
                      </a:endParaRPr>
                    </a:p>
                  </a:txBody>
                  <a:tcPr marL="68580" marR="68580" marT="0" marB="0" anchor="ctr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790029"/>
                          </a:solidFill>
                          <a:latin typeface="Courier New"/>
                          <a:ea typeface="Times New Roman"/>
                          <a:cs typeface="Verdana"/>
                        </a:rPr>
                        <a:t>Employee </a:t>
                      </a:r>
                      <a:endParaRPr lang="en-US" sz="1600" dirty="0">
                        <a:solidFill>
                          <a:srgbClr val="000000"/>
                        </a:solidFill>
                        <a:latin typeface="Verdana"/>
                        <a:ea typeface="Times New Roman"/>
                        <a:cs typeface="Verdana"/>
                      </a:endParaRPr>
                    </a:p>
                  </a:txBody>
                  <a:tcPr marL="68580" marR="68580" marT="0" marB="0" anchor="ctr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8126">
                <a:tc>
                  <a:txBody>
                    <a:bodyPr/>
                    <a:lstStyle/>
                    <a:p>
                      <a:pPr marL="0" marR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solidFill>
                            <a:srgbClr val="790029"/>
                          </a:solidFill>
                          <a:latin typeface="Courier New"/>
                          <a:ea typeface="Times New Roman"/>
                          <a:cs typeface="Verdana"/>
                        </a:rPr>
                        <a:t>CheckingAccount</a:t>
                      </a:r>
                      <a:r>
                        <a:rPr lang="en-US" sz="1600" dirty="0">
                          <a:solidFill>
                            <a:srgbClr val="790029"/>
                          </a:solidFill>
                          <a:latin typeface="Courier New"/>
                          <a:ea typeface="Times New Roman"/>
                          <a:cs typeface="Verdana"/>
                        </a:rPr>
                        <a:t>, </a:t>
                      </a:r>
                      <a:r>
                        <a:rPr lang="en-US" sz="1600" dirty="0" err="1">
                          <a:solidFill>
                            <a:srgbClr val="790029"/>
                          </a:solidFill>
                          <a:latin typeface="Courier New"/>
                          <a:ea typeface="Times New Roman"/>
                          <a:cs typeface="Verdana"/>
                        </a:rPr>
                        <a:t>SavingsAccount</a:t>
                      </a:r>
                      <a:r>
                        <a:rPr lang="en-US" sz="1600" dirty="0">
                          <a:solidFill>
                            <a:srgbClr val="790029"/>
                          </a:solidFill>
                          <a:latin typeface="Courier New"/>
                          <a:ea typeface="Times New Roman"/>
                          <a:cs typeface="Verdana"/>
                        </a:rPr>
                        <a:t> </a:t>
                      </a:r>
                      <a:endParaRPr lang="en-US" sz="1600" dirty="0">
                        <a:solidFill>
                          <a:srgbClr val="000000"/>
                        </a:solidFill>
                        <a:latin typeface="Verdana"/>
                        <a:ea typeface="Times New Roman"/>
                        <a:cs typeface="Verdana"/>
                      </a:endParaRPr>
                    </a:p>
                  </a:txBody>
                  <a:tcPr marL="68580" marR="68580" marT="0" marB="0" anchor="ctr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790029"/>
                          </a:solidFill>
                          <a:latin typeface="Courier New"/>
                          <a:ea typeface="Times New Roman"/>
                          <a:cs typeface="Verdana"/>
                        </a:rPr>
                        <a:t>BankAccount </a:t>
                      </a:r>
                      <a:endParaRPr lang="en-US" sz="1600" dirty="0">
                        <a:solidFill>
                          <a:srgbClr val="000000"/>
                        </a:solidFill>
                        <a:latin typeface="Verdana"/>
                        <a:ea typeface="Times New Roman"/>
                        <a:cs typeface="Verdana"/>
                      </a:endParaRPr>
                    </a:p>
                  </a:txBody>
                  <a:tcPr marL="68580" marR="68580" marT="0" marB="0" anchor="ctr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3352800" y="0"/>
            <a:ext cx="2287999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b="1" dirty="0"/>
              <a:t>Inheritance examples.</a:t>
            </a:r>
          </a:p>
        </p:txBody>
      </p:sp>
      <p:sp>
        <p:nvSpPr>
          <p:cNvPr id="8" name="Slide Number Placeholder 3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724400" y="3429000"/>
            <a:ext cx="1676400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r>
              <a:rPr lang="en-US" dirty="0"/>
              <a:t>class Employee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}</a:t>
            </a:r>
            <a:endParaRPr lang="ar-EG" dirty="0"/>
          </a:p>
        </p:txBody>
      </p:sp>
      <p:sp>
        <p:nvSpPr>
          <p:cNvPr id="12" name="TextBox 11"/>
          <p:cNvSpPr txBox="1"/>
          <p:nvPr/>
        </p:nvSpPr>
        <p:spPr>
          <a:xfrm>
            <a:off x="4267200" y="4495800"/>
            <a:ext cx="4876800" cy="8617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r>
              <a:rPr lang="en-US" sz="1400" dirty="0">
                <a:solidFill>
                  <a:schemeClr val="tx1"/>
                </a:solidFill>
              </a:rPr>
              <a:t>class </a:t>
            </a:r>
            <a:r>
              <a:rPr lang="en-US" sz="1400" dirty="0">
                <a:solidFill>
                  <a:schemeClr val="tx1"/>
                </a:solidFill>
                <a:latin typeface="Courier New"/>
                <a:ea typeface="Times New Roman"/>
                <a:cs typeface="Verdana"/>
              </a:rPr>
              <a:t>CommisionEmployee </a:t>
            </a:r>
            <a:r>
              <a:rPr lang="en-US" sz="1400" dirty="0">
                <a:solidFill>
                  <a:srgbClr val="FF0000"/>
                </a:solidFill>
                <a:latin typeface="Courier New"/>
                <a:ea typeface="Times New Roman"/>
                <a:cs typeface="Verdana"/>
              </a:rPr>
              <a:t>extends</a:t>
            </a:r>
            <a:r>
              <a:rPr lang="en-US" sz="1400" dirty="0">
                <a:solidFill>
                  <a:schemeClr val="tx1"/>
                </a:solidFill>
                <a:latin typeface="Courier New"/>
                <a:ea typeface="Times New Roman"/>
                <a:cs typeface="Verdana"/>
              </a:rPr>
              <a:t> employee</a:t>
            </a:r>
            <a:endParaRPr lang="en-US" sz="1400" dirty="0">
              <a:solidFill>
                <a:schemeClr val="tx1"/>
              </a:solidFill>
            </a:endParaRPr>
          </a:p>
          <a:p>
            <a:r>
              <a:rPr lang="en-US" dirty="0"/>
              <a:t>{………………..</a:t>
            </a:r>
          </a:p>
          <a:p>
            <a:r>
              <a:rPr lang="en-US" dirty="0"/>
              <a:t>}</a:t>
            </a:r>
            <a:endParaRPr lang="ar-EG" dirty="0"/>
          </a:p>
        </p:txBody>
      </p:sp>
      <p:sp>
        <p:nvSpPr>
          <p:cNvPr id="13" name="TextBox 12"/>
          <p:cNvSpPr txBox="1"/>
          <p:nvPr/>
        </p:nvSpPr>
        <p:spPr>
          <a:xfrm>
            <a:off x="4267200" y="5410200"/>
            <a:ext cx="4724400" cy="8617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r>
              <a:rPr lang="en-US" sz="1400" dirty="0">
                <a:solidFill>
                  <a:schemeClr val="tx1"/>
                </a:solidFill>
              </a:rPr>
              <a:t>class </a:t>
            </a:r>
            <a:r>
              <a:rPr lang="en-US" sz="1400" dirty="0">
                <a:solidFill>
                  <a:schemeClr val="tx1"/>
                </a:solidFill>
                <a:latin typeface="Courier New"/>
                <a:ea typeface="Times New Roman"/>
                <a:cs typeface="Verdana"/>
              </a:rPr>
              <a:t>SaliredEmployee </a:t>
            </a:r>
            <a:r>
              <a:rPr lang="en-US" sz="1400" dirty="0">
                <a:solidFill>
                  <a:srgbClr val="FF0000"/>
                </a:solidFill>
                <a:latin typeface="Courier New"/>
                <a:ea typeface="Times New Roman"/>
                <a:cs typeface="Verdana"/>
              </a:rPr>
              <a:t>extends</a:t>
            </a:r>
            <a:r>
              <a:rPr lang="en-US" sz="1400" dirty="0">
                <a:solidFill>
                  <a:schemeClr val="tx1"/>
                </a:solidFill>
                <a:latin typeface="Courier New"/>
                <a:ea typeface="Times New Roman"/>
                <a:cs typeface="Verdana"/>
              </a:rPr>
              <a:t> employee</a:t>
            </a:r>
            <a:endParaRPr lang="en-US" sz="1400" dirty="0">
              <a:solidFill>
                <a:schemeClr val="tx1"/>
              </a:solidFill>
            </a:endParaRPr>
          </a:p>
          <a:p>
            <a:r>
              <a:rPr lang="en-US" dirty="0"/>
              <a:t>{……………..</a:t>
            </a:r>
          </a:p>
          <a:p>
            <a:r>
              <a:rPr lang="en-US" dirty="0"/>
              <a:t>}</a:t>
            </a:r>
            <a:endParaRPr lang="ar-EG" dirty="0"/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810000"/>
            <a:ext cx="4003829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TextBox 14"/>
          <p:cNvSpPr txBox="1"/>
          <p:nvPr/>
        </p:nvSpPr>
        <p:spPr>
          <a:xfrm>
            <a:off x="1981200" y="2971800"/>
            <a:ext cx="4419600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dirty="0"/>
              <a:t>UML Employee Hierarchy Diagram</a:t>
            </a:r>
            <a:endParaRPr lang="ar-EG" dirty="0"/>
          </a:p>
        </p:txBody>
      </p:sp>
      <p:sp>
        <p:nvSpPr>
          <p:cNvPr id="16" name="Rectangle 15"/>
          <p:cNvSpPr/>
          <p:nvPr/>
        </p:nvSpPr>
        <p:spPr>
          <a:xfrm>
            <a:off x="0" y="2895600"/>
            <a:ext cx="91440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  <p:sp>
        <p:nvSpPr>
          <p:cNvPr id="17" name="TextBox 16"/>
          <p:cNvSpPr txBox="1"/>
          <p:nvPr/>
        </p:nvSpPr>
        <p:spPr>
          <a:xfrm>
            <a:off x="0" y="6488668"/>
            <a:ext cx="6248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r>
              <a:rPr lang="en-US" dirty="0"/>
              <a:t>UML defines inheritance as a </a:t>
            </a:r>
            <a:r>
              <a:rPr lang="en-US" dirty="0">
                <a:solidFill>
                  <a:srgbClr val="FF0000"/>
                </a:solidFill>
              </a:rPr>
              <a:t>generalization</a:t>
            </a:r>
            <a:r>
              <a:rPr lang="en-US" dirty="0"/>
              <a:t> relation</a:t>
            </a:r>
            <a:endParaRPr lang="ar-EG" dirty="0"/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12CFA-F5DC-4884-944C-67A915FDD7AA}" type="slidenum">
              <a:rPr lang="en-US"/>
              <a:pPr/>
              <a:t>7</a:t>
            </a:fld>
            <a:endParaRPr lang="en-US"/>
          </a:p>
        </p:txBody>
      </p:sp>
      <p:sp>
        <p:nvSpPr>
          <p:cNvPr id="1412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dirty="0"/>
              <a:t>Case Study: Law Firm</a:t>
            </a:r>
          </a:p>
        </p:txBody>
      </p:sp>
      <p:sp>
        <p:nvSpPr>
          <p:cNvPr id="1412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457200"/>
            <a:ext cx="8610600" cy="2514599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77500" lnSpcReduction="20000"/>
          </a:bodyPr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dirty="0"/>
              <a:t>Consider a law firm with many types of employees.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common rules: hours, vacation time, benefits, regulations, ...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all employees attend common orientation to learn general rules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each employee receives 20-page manual of the common rules</a:t>
            </a:r>
          </a:p>
          <a:p>
            <a:pPr lvl="2">
              <a:lnSpc>
                <a:spcPct val="90000"/>
              </a:lnSpc>
            </a:pPr>
            <a:endParaRPr lang="en-US" sz="800" dirty="0"/>
          </a:p>
          <a:p>
            <a:pPr>
              <a:lnSpc>
                <a:spcPct val="90000"/>
              </a:lnSpc>
            </a:pPr>
            <a:r>
              <a:rPr lang="en-US" sz="2000" dirty="0"/>
              <a:t>each subdivision also has specific rules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employee attends a subdivision-specific orientation to learn them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employee receives a smaller (1-3 page) manual of these rules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smaller manual adds some rules and also changes some rules from the large manual ("use the pink form instead of yellow form"...)</a:t>
            </a:r>
          </a:p>
          <a:p>
            <a:pPr lvl="1">
              <a:lnSpc>
                <a:spcPct val="90000"/>
              </a:lnSpc>
            </a:pPr>
            <a:endParaRPr lang="en-US" dirty="0"/>
          </a:p>
          <a:p>
            <a:pPr lvl="1">
              <a:lnSpc>
                <a:spcPct val="90000"/>
              </a:lnSpc>
            </a:pPr>
            <a:endParaRPr lang="en-US" dirty="0"/>
          </a:p>
          <a:p>
            <a:pPr lvl="1">
              <a:lnSpc>
                <a:spcPct val="90000"/>
              </a:lnSpc>
            </a:pPr>
            <a:endParaRPr lang="en-US" dirty="0"/>
          </a:p>
          <a:p>
            <a:pPr lvl="1">
              <a:lnSpc>
                <a:spcPct val="90000"/>
              </a:lnSpc>
            </a:pPr>
            <a:endParaRPr lang="en-US" dirty="0"/>
          </a:p>
          <a:p>
            <a:pPr lvl="1">
              <a:lnSpc>
                <a:spcPct val="90000"/>
              </a:lnSpc>
            </a:pPr>
            <a:endParaRPr lang="en-US" dirty="0"/>
          </a:p>
          <a:p>
            <a:pPr lvl="1">
              <a:lnSpc>
                <a:spcPct val="90000"/>
              </a:lnSpc>
            </a:pPr>
            <a:endParaRPr lang="en-US" dirty="0"/>
          </a:p>
          <a:p>
            <a:pPr lvl="1">
              <a:lnSpc>
                <a:spcPct val="90000"/>
              </a:lnSpc>
            </a:pPr>
            <a:endParaRPr lang="en-US" sz="1200" dirty="0"/>
          </a:p>
        </p:txBody>
      </p:sp>
      <p:pic>
        <p:nvPicPr>
          <p:cNvPr id="175105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3048000"/>
            <a:ext cx="64770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0" y="6488668"/>
            <a:ext cx="6248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r>
              <a:rPr lang="en-US" dirty="0"/>
              <a:t>UML defines inheritance as a </a:t>
            </a:r>
            <a:r>
              <a:rPr lang="en-US" dirty="0">
                <a:solidFill>
                  <a:srgbClr val="FF0000"/>
                </a:solidFill>
              </a:rPr>
              <a:t>generalization</a:t>
            </a:r>
            <a:r>
              <a:rPr lang="en-US" dirty="0"/>
              <a:t> relation</a:t>
            </a:r>
            <a:endParaRPr lang="ar-EG" dirty="0"/>
          </a:p>
        </p:txBody>
      </p:sp>
      <p:sp>
        <p:nvSpPr>
          <p:cNvPr id="7" name="Rectangle 6"/>
          <p:cNvSpPr/>
          <p:nvPr/>
        </p:nvSpPr>
        <p:spPr>
          <a:xfrm>
            <a:off x="0" y="5867400"/>
            <a:ext cx="8763000" cy="5909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Why not just have a 22 page Lawyer manual, a 21-page Secretary manual, a 23-page Marketer manual, etc.?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2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2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2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2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2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2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2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2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2099" grpId="0" build="p" autoUpdateAnimBg="0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563562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dirty="0"/>
              <a:t>A Simple Inheritance case study </a:t>
            </a:r>
            <a:endParaRPr lang="ar-E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685800"/>
            <a:ext cx="3505200" cy="34163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public class Person{</a:t>
            </a:r>
          </a:p>
          <a:p>
            <a:r>
              <a:rPr lang="en-US" dirty="0"/>
              <a:t>private String name;</a:t>
            </a:r>
          </a:p>
          <a:p>
            <a:r>
              <a:rPr lang="en-US" dirty="0"/>
              <a:t>public Person ()</a:t>
            </a:r>
          </a:p>
          <a:p>
            <a:r>
              <a:rPr lang="en-US" dirty="0"/>
              <a:t>{}</a:t>
            </a:r>
          </a:p>
          <a:p>
            <a:r>
              <a:rPr lang="en-US" dirty="0"/>
              <a:t>public void </a:t>
            </a:r>
            <a:r>
              <a:rPr lang="en-US" dirty="0" err="1"/>
              <a:t>setName</a:t>
            </a:r>
            <a:r>
              <a:rPr lang="en-US" dirty="0"/>
              <a:t> (String name){</a:t>
            </a:r>
          </a:p>
          <a:p>
            <a:r>
              <a:rPr lang="en-US" dirty="0"/>
              <a:t>this.name=name;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public String </a:t>
            </a:r>
            <a:r>
              <a:rPr lang="en-US" dirty="0" err="1"/>
              <a:t>getName</a:t>
            </a:r>
            <a:r>
              <a:rPr lang="en-US" dirty="0"/>
              <a:t>(){</a:t>
            </a:r>
          </a:p>
          <a:p>
            <a:r>
              <a:rPr lang="en-US" dirty="0"/>
              <a:t>return name;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3581400" y="685800"/>
            <a:ext cx="5486400" cy="31393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public  class Student </a:t>
            </a:r>
            <a:r>
              <a:rPr lang="en-US" dirty="0">
                <a:solidFill>
                  <a:srgbClr val="FF0000"/>
                </a:solidFill>
              </a:rPr>
              <a:t>extends</a:t>
            </a:r>
            <a:r>
              <a:rPr lang="en-US" dirty="0"/>
              <a:t> Person{</a:t>
            </a:r>
          </a:p>
          <a:p>
            <a:r>
              <a:rPr lang="en-US" dirty="0"/>
              <a:t>private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registerationNumber</a:t>
            </a:r>
            <a:r>
              <a:rPr lang="en-US" dirty="0"/>
              <a:t>;</a:t>
            </a:r>
          </a:p>
          <a:p>
            <a:r>
              <a:rPr lang="en-US" dirty="0"/>
              <a:t>public Student ()</a:t>
            </a:r>
          </a:p>
          <a:p>
            <a:r>
              <a:rPr lang="en-US" dirty="0"/>
              <a:t>{}</a:t>
            </a:r>
          </a:p>
          <a:p>
            <a:r>
              <a:rPr lang="en-US" sz="1600" dirty="0"/>
              <a:t>public void </a:t>
            </a:r>
            <a:r>
              <a:rPr lang="en-US" sz="1600" dirty="0" err="1"/>
              <a:t>setRegisterationNumber</a:t>
            </a:r>
            <a:r>
              <a:rPr lang="en-US" sz="1600" dirty="0"/>
              <a:t> (</a:t>
            </a:r>
            <a:r>
              <a:rPr lang="en-US" sz="1600" dirty="0" err="1"/>
              <a:t>int</a:t>
            </a:r>
            <a:r>
              <a:rPr lang="en-US" sz="1600" dirty="0"/>
              <a:t> </a:t>
            </a:r>
            <a:r>
              <a:rPr lang="en-US" sz="1600" dirty="0" err="1"/>
              <a:t>registerationNumber</a:t>
            </a:r>
            <a:r>
              <a:rPr lang="en-US" dirty="0"/>
              <a:t>){</a:t>
            </a:r>
          </a:p>
          <a:p>
            <a:r>
              <a:rPr lang="en-US" dirty="0" err="1"/>
              <a:t>this.registerationNumber</a:t>
            </a:r>
            <a:r>
              <a:rPr lang="en-US" dirty="0"/>
              <a:t>=</a:t>
            </a:r>
            <a:r>
              <a:rPr lang="en-US" dirty="0" err="1"/>
              <a:t>registerationNumber</a:t>
            </a:r>
            <a:r>
              <a:rPr lang="en-US" dirty="0"/>
              <a:t>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public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getRegisterationNumber</a:t>
            </a:r>
            <a:r>
              <a:rPr lang="en-US" dirty="0"/>
              <a:t>(){</a:t>
            </a:r>
          </a:p>
          <a:p>
            <a:r>
              <a:rPr lang="en-US" dirty="0"/>
              <a:t>return	</a:t>
            </a:r>
            <a:r>
              <a:rPr lang="en-US" dirty="0" err="1"/>
              <a:t>registerationNumber</a:t>
            </a:r>
            <a:r>
              <a:rPr lang="en-US" dirty="0"/>
              <a:t>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1295400" y="4343400"/>
            <a:ext cx="6172200" cy="230832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public class Test{</a:t>
            </a:r>
          </a:p>
          <a:p>
            <a:r>
              <a:rPr lang="en-US" dirty="0"/>
              <a:t>	public static void main (String [] </a:t>
            </a:r>
            <a:r>
              <a:rPr lang="en-US" dirty="0" err="1"/>
              <a:t>arg</a:t>
            </a:r>
            <a:r>
              <a:rPr lang="en-US" dirty="0"/>
              <a:t>)</a:t>
            </a:r>
          </a:p>
          <a:p>
            <a:r>
              <a:rPr lang="en-US" dirty="0"/>
              <a:t>	{</a:t>
            </a:r>
          </a:p>
          <a:p>
            <a:r>
              <a:rPr lang="en-US" dirty="0"/>
              <a:t>	Student student1=new 	 Student();</a:t>
            </a:r>
          </a:p>
          <a:p>
            <a:r>
              <a:rPr lang="en-US" dirty="0"/>
              <a:t>	student1.setName ("Ahmed </a:t>
            </a:r>
            <a:r>
              <a:rPr lang="en-US" dirty="0" err="1"/>
              <a:t>Hussien</a:t>
            </a:r>
            <a:r>
              <a:rPr lang="en-US" dirty="0"/>
              <a:t>");</a:t>
            </a:r>
          </a:p>
          <a:p>
            <a:r>
              <a:rPr lang="en-US" dirty="0"/>
              <a:t>	student1.setRegisterationNumber(4564);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  <a:endParaRPr lang="ar-EG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graphicFrame>
        <p:nvGraphicFramePr>
          <p:cNvPr id="626690" name="Object 2"/>
          <p:cNvGraphicFramePr>
            <a:graphicFrameLocks noChangeAspect="1"/>
          </p:cNvGraphicFramePr>
          <p:nvPr/>
        </p:nvGraphicFramePr>
        <p:xfrm>
          <a:off x="609600" y="4800600"/>
          <a:ext cx="8074025" cy="1476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8" name="Picture" r:id="rId3" imgW="4118760" imgH="754200" progId="Word.Picture.8">
                  <p:embed/>
                </p:oleObj>
              </mc:Choice>
              <mc:Fallback>
                <p:oleObj name="Picture" r:id="rId3" imgW="4118760" imgH="754200" progId="Word.Picture.8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4800600"/>
                        <a:ext cx="8074025" cy="1476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6691" name="Object 3"/>
          <p:cNvGraphicFramePr>
            <a:graphicFrameLocks noChangeAspect="1"/>
          </p:cNvGraphicFramePr>
          <p:nvPr/>
        </p:nvGraphicFramePr>
        <p:xfrm>
          <a:off x="695325" y="3124200"/>
          <a:ext cx="8448675" cy="1235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9" name="Picture" r:id="rId5" imgW="4118760" imgH="603360" progId="Word.Picture.8">
                  <p:embed/>
                </p:oleObj>
              </mc:Choice>
              <mc:Fallback>
                <p:oleObj name="Picture" r:id="rId5" imgW="4118760" imgH="603360" progId="Word.Picture.8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5325" y="3124200"/>
                        <a:ext cx="8448675" cy="1235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/>
          <p:nvPr/>
        </p:nvSpPr>
        <p:spPr>
          <a:xfrm>
            <a:off x="0" y="838200"/>
            <a:ext cx="8839200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/>
              <a:t>Creating an instance of sub class means </a:t>
            </a:r>
            <a:r>
              <a:rPr lang="en-US" dirty="0">
                <a:solidFill>
                  <a:srgbClr val="C00000"/>
                </a:solidFill>
              </a:rPr>
              <a:t>automatically</a:t>
            </a:r>
            <a:r>
              <a:rPr lang="en-US" dirty="0"/>
              <a:t> creating an instance of the super class by invoking the </a:t>
            </a:r>
            <a:r>
              <a:rPr lang="en-US" dirty="0">
                <a:solidFill>
                  <a:srgbClr val="C00000"/>
                </a:solidFill>
              </a:rPr>
              <a:t>default  no argument </a:t>
            </a:r>
            <a:r>
              <a:rPr lang="en-US" dirty="0"/>
              <a:t>constructor. 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Java adds automatically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super() </a:t>
            </a:r>
            <a:r>
              <a:rPr lang="en-US" dirty="0"/>
              <a:t>to the first line in the constructor  of sub class to invoke  the default  no argument  constructor  of the super class.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153400" cy="563562"/>
          </a:xfr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Calling a subclass constructor invokes super class constructor</a:t>
            </a:r>
            <a:endParaRPr lang="ar-EG"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12120</TotalTime>
  <Words>1737</Words>
  <Application>Microsoft Office PowerPoint</Application>
  <PresentationFormat>On-screen Show (4:3)</PresentationFormat>
  <Paragraphs>387</Paragraphs>
  <Slides>19</Slides>
  <Notes>10</Notes>
  <HiddenSlides>1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Calibri</vt:lpstr>
      <vt:lpstr>Courier New</vt:lpstr>
      <vt:lpstr>Times New Roman</vt:lpstr>
      <vt:lpstr>Verdana</vt:lpstr>
      <vt:lpstr>Wingdings</vt:lpstr>
      <vt:lpstr>Office Theme</vt:lpstr>
      <vt:lpstr>Picture</vt:lpstr>
      <vt:lpstr>PowerPoint Presentation</vt:lpstr>
      <vt:lpstr>PowerPoint Presentation</vt:lpstr>
      <vt:lpstr>  Implementing Object-Oriented  Relationships : is a  </vt:lpstr>
      <vt:lpstr>  Inheritance: is a relationship  </vt:lpstr>
      <vt:lpstr>  Inheritance: is a relationship  </vt:lpstr>
      <vt:lpstr>PowerPoint Presentation</vt:lpstr>
      <vt:lpstr>Case Study: Law Firm</vt:lpstr>
      <vt:lpstr>A Simple Inheritance case study </vt:lpstr>
      <vt:lpstr>Calling a subclass constructor invokes super class constructor</vt:lpstr>
      <vt:lpstr>PowerPoint Presentation</vt:lpstr>
      <vt:lpstr>PowerPoint Presentation</vt:lpstr>
      <vt:lpstr>Modifier  : abstract</vt:lpstr>
      <vt:lpstr>abstract class</vt:lpstr>
      <vt:lpstr>PowerPoint Presentation</vt:lpstr>
      <vt:lpstr>  Implementing Object-Oriented  Relationships : provides  a  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Lenovo</dc:creator>
  <cp:lastModifiedBy>Ashraf</cp:lastModifiedBy>
  <cp:revision>870</cp:revision>
  <cp:lastPrinted>2012-05-06T07:01:21Z</cp:lastPrinted>
  <dcterms:created xsi:type="dcterms:W3CDTF">2006-08-16T00:00:00Z</dcterms:created>
  <dcterms:modified xsi:type="dcterms:W3CDTF">2017-08-01T07:29:45Z</dcterms:modified>
</cp:coreProperties>
</file>