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BA355-4FE4-48BB-832A-4E201A49300B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A8ED-DE94-4680-9627-F043B03E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2237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 c  #</a:t>
            </a:r>
          </a:p>
          <a:p>
            <a:pPr algn="l"/>
            <a:r>
              <a:rPr lang="en-US" dirty="0"/>
              <a:t>virtual</a:t>
            </a:r>
            <a:r>
              <a:rPr lang="en-US" baseline="0" dirty="0"/>
              <a:t> void m(){}</a:t>
            </a:r>
          </a:p>
          <a:p>
            <a:pPr algn="l"/>
            <a:r>
              <a:rPr lang="en-US" baseline="0" dirty="0"/>
              <a:t>class B:A </a:t>
            </a:r>
          </a:p>
          <a:p>
            <a:pPr algn="l"/>
            <a:r>
              <a:rPr lang="en-US" baseline="0" dirty="0"/>
              <a:t>{</a:t>
            </a:r>
          </a:p>
          <a:p>
            <a:pPr algn="l"/>
            <a:r>
              <a:rPr lang="en-US" baseline="0" dirty="0"/>
              <a:t>override void m()</a:t>
            </a:r>
          </a:p>
          <a:p>
            <a:pPr algn="l"/>
            <a:r>
              <a:rPr lang="en-US" baseline="0" dirty="0"/>
              <a:t>{</a:t>
            </a:r>
          </a:p>
          <a:p>
            <a:pPr algn="l" rtl="0"/>
            <a:r>
              <a:rPr lang="en-US" baseline="0" dirty="0"/>
              <a:t>}</a:t>
            </a:r>
          </a:p>
          <a:p>
            <a:pPr algn="l" rtl="0"/>
            <a:r>
              <a:rPr lang="en-US" baseline="0" dirty="0"/>
              <a:t>}</a:t>
            </a:r>
          </a:p>
          <a:p>
            <a:pPr algn="l" rtl="0"/>
            <a:r>
              <a:rPr lang="en-US" dirty="0"/>
              <a:t>//in c# if a method is written in sub class with new keyword  : new void m(){} it completely cancel \the </a:t>
            </a:r>
            <a:r>
              <a:rPr lang="en-US"/>
              <a:t>super class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18247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 c  #</a:t>
            </a:r>
          </a:p>
          <a:p>
            <a:pPr algn="l"/>
            <a:r>
              <a:rPr lang="en-US" dirty="0"/>
              <a:t>virtual</a:t>
            </a:r>
            <a:r>
              <a:rPr lang="en-US" baseline="0" dirty="0"/>
              <a:t> void m(){}</a:t>
            </a:r>
          </a:p>
          <a:p>
            <a:pPr algn="l"/>
            <a:r>
              <a:rPr lang="en-US" baseline="0" dirty="0"/>
              <a:t>class B:A </a:t>
            </a:r>
          </a:p>
          <a:p>
            <a:pPr algn="l"/>
            <a:r>
              <a:rPr lang="en-US" baseline="0" dirty="0"/>
              <a:t>{</a:t>
            </a:r>
          </a:p>
          <a:p>
            <a:pPr algn="l"/>
            <a:r>
              <a:rPr lang="en-US" baseline="0" dirty="0"/>
              <a:t>override void m()</a:t>
            </a:r>
          </a:p>
          <a:p>
            <a:pPr algn="l"/>
            <a:r>
              <a:rPr lang="en-US" baseline="0" dirty="0"/>
              <a:t>{</a:t>
            </a:r>
          </a:p>
          <a:p>
            <a:pPr algn="l" rtl="0"/>
            <a:r>
              <a:rPr lang="en-US" baseline="0" dirty="0"/>
              <a:t>}</a:t>
            </a:r>
          </a:p>
          <a:p>
            <a:pPr algn="l" rtl="0"/>
            <a:r>
              <a:rPr lang="en-US" baseline="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13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5DAFCA6-95DD-4CE9-8889-A4DED9A20DD4}" type="datetime8">
              <a:rPr lang="ar-EG" smtClean="0"/>
              <a:pPr/>
              <a:t>01 آب، 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906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 defTabSz="990478">
              <a:defRPr/>
            </a:pPr>
            <a:r>
              <a:rPr lang="en-US" dirty="0"/>
              <a:t>Interface is a another way for implementing polymorphism, the same methods can be implemented by different </a:t>
            </a:r>
            <a:endParaRPr lang="ar-EG" dirty="0"/>
          </a:p>
          <a:p>
            <a:pPr algn="l" defTabSz="990478">
              <a:defRPr/>
            </a:pPr>
            <a:r>
              <a:rPr lang="en-US" dirty="0"/>
              <a:t>behaviors  </a:t>
            </a:r>
          </a:p>
          <a:p>
            <a:endParaRPr lang="ar-E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 interface is a group of related methods with empty bodies</a:t>
            </a:r>
            <a:r>
              <a:rPr lang="ar-EG" sz="1200" dirty="0"/>
              <a:t> </a:t>
            </a:r>
            <a:r>
              <a:rPr lang="en-US" sz="1200" dirty="0"/>
              <a:t>that classes can promise to implement..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interface </a:t>
            </a:r>
            <a:r>
              <a:rPr lang="en-US" dirty="0" err="1"/>
              <a:t>IMyInterface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void </a:t>
            </a:r>
            <a:r>
              <a:rPr lang="en-US" dirty="0" err="1"/>
              <a:t>MethodToImplement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</a:t>
            </a:r>
            <a:r>
              <a:rPr lang="en-US" dirty="0" err="1"/>
              <a:t>InterfaceImplementer</a:t>
            </a:r>
            <a:r>
              <a:rPr lang="en-US" dirty="0"/>
              <a:t> : </a:t>
            </a:r>
            <a:r>
              <a:rPr lang="en-US" dirty="0" err="1"/>
              <a:t>IMyInterface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static void Main()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InterfaceImplementer</a:t>
            </a:r>
            <a:r>
              <a:rPr lang="en-US" dirty="0"/>
              <a:t> </a:t>
            </a:r>
            <a:r>
              <a:rPr lang="en-US" dirty="0" err="1"/>
              <a:t>iImp</a:t>
            </a:r>
            <a:r>
              <a:rPr lang="en-US" dirty="0"/>
              <a:t> = new </a:t>
            </a:r>
            <a:r>
              <a:rPr lang="en-US" dirty="0" err="1"/>
              <a:t>InterfaceImplementer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iImp.MethodToImplement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 public void </a:t>
            </a:r>
            <a:r>
              <a:rPr lang="en-US" dirty="0" err="1"/>
              <a:t>MethodToImplement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MethodToImplement</a:t>
            </a:r>
            <a:r>
              <a:rPr lang="en-US" dirty="0"/>
              <a:t>() called.");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7111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defTabSz="990478">
              <a:defRPr/>
            </a:pPr>
            <a:r>
              <a:rPr lang="en-US" dirty="0"/>
              <a:t>A class can implements multiple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2035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448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305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9642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8864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to max is ambiguous, both method max(</a:t>
            </a:r>
            <a:r>
              <a:rPr lang="en-US" dirty="0" err="1"/>
              <a:t>int,double</a:t>
            </a:r>
            <a:r>
              <a:rPr lang="en-US" dirty="0"/>
              <a:t>) in A and method max(</a:t>
            </a:r>
            <a:r>
              <a:rPr lang="en-US" dirty="0" err="1"/>
              <a:t>double,int</a:t>
            </a:r>
            <a:r>
              <a:rPr lang="en-US" dirty="0"/>
              <a:t>) in A match </a:t>
            </a:r>
            <a:r>
              <a:rPr lang="en-US" dirty="0" err="1"/>
              <a:t>System.out.println</a:t>
            </a:r>
            <a:r>
              <a:rPr lang="en-US" dirty="0"/>
              <a:t>(max(1, 2)); </a:t>
            </a:r>
            <a:endParaRPr lang="ar-EG" dirty="0"/>
          </a:p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991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844C7B-7DC2-44A3-9F54-BE3C1BAA1FA2}" type="datetime8">
              <a:rPr lang="ar-EG" smtClean="0"/>
              <a:pPr/>
              <a:t>01 آب، 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23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0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E4F8-64EF-483E-8583-31F8897F5B2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BA19-11FC-43B2-BC46-057BE6A6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0" y="609600"/>
            <a:ext cx="8229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/>
              <a:t>The four OOP Principles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1981201"/>
            <a:ext cx="198349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Polymorphism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1981201"/>
            <a:ext cx="16068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Association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400" y="1981201"/>
            <a:ext cx="2667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Encapsulation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1981201"/>
            <a:ext cx="2286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Abstraction 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1" y="3200401"/>
            <a:ext cx="5294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Object-Oriented  Relationships</a:t>
            </a:r>
            <a:endParaRPr lang="ar-EG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410201"/>
            <a:ext cx="34650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Inheritance : is 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4579819"/>
            <a:ext cx="34650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Aggregation : has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600" y="5943600"/>
            <a:ext cx="34650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Implementation : provides a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1" y="5334001"/>
            <a:ext cx="2317227" cy="53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867400"/>
            <a:ext cx="2284742" cy="5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133600" y="3967092"/>
            <a:ext cx="34650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Association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1864" y="4069212"/>
            <a:ext cx="2076737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UML symbol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4495801"/>
            <a:ext cx="1905000" cy="5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133600" y="5029200"/>
            <a:ext cx="34650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Composition: owns a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5105401"/>
            <a:ext cx="2019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724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4038601"/>
            <a:ext cx="326179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i="1" dirty="0"/>
              <a:t>2-ambiguous invocation.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4419600"/>
            <a:ext cx="731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If a calling to a method  is ambiguous will result in a </a:t>
            </a:r>
            <a:r>
              <a:rPr lang="en-US" dirty="0">
                <a:solidFill>
                  <a:srgbClr val="FF0000"/>
                </a:solidFill>
              </a:rPr>
              <a:t>compile</a:t>
            </a:r>
            <a:r>
              <a:rPr lang="en-US" dirty="0"/>
              <a:t> error</a:t>
            </a:r>
            <a:endParaRPr lang="ar-EG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4826676"/>
            <a:ext cx="39624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{….</a:t>
            </a:r>
          </a:p>
          <a:p>
            <a:r>
              <a:rPr lang="en-US" dirty="0"/>
              <a:t>double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num1, double num2)</a:t>
            </a:r>
          </a:p>
          <a:p>
            <a:r>
              <a:rPr lang="en-US" dirty="0"/>
              <a:t>{…} </a:t>
            </a:r>
          </a:p>
          <a:p>
            <a:r>
              <a:rPr lang="en-US" dirty="0"/>
              <a:t>double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(double num1, </a:t>
            </a:r>
            <a:r>
              <a:rPr lang="en-US" dirty="0" err="1"/>
              <a:t>int</a:t>
            </a:r>
            <a:r>
              <a:rPr lang="en-US" dirty="0"/>
              <a:t> num2) </a:t>
            </a:r>
          </a:p>
          <a:p>
            <a:r>
              <a:rPr lang="en-US" dirty="0"/>
              <a:t>{….}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grpSp>
        <p:nvGrpSpPr>
          <p:cNvPr id="2" name="Group 30"/>
          <p:cNvGrpSpPr/>
          <p:nvPr/>
        </p:nvGrpSpPr>
        <p:grpSpPr>
          <a:xfrm>
            <a:off x="5181600" y="5410200"/>
            <a:ext cx="3810000" cy="762000"/>
            <a:chOff x="3048000" y="4800600"/>
            <a:chExt cx="3810000" cy="762000"/>
          </a:xfrm>
        </p:grpSpPr>
        <p:sp>
          <p:nvSpPr>
            <p:cNvPr id="5" name="Rectangle 4"/>
            <p:cNvSpPr/>
            <p:nvPr/>
          </p:nvSpPr>
          <p:spPr>
            <a:xfrm>
              <a:off x="5257800" y="5029200"/>
              <a:ext cx="16002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max(1, 2);</a:t>
              </a:r>
            </a:p>
          </p:txBody>
        </p:sp>
        <p:cxnSp>
          <p:nvCxnSpPr>
            <p:cNvPr id="16" name="Straight Arrow Connector 15"/>
            <p:cNvCxnSpPr>
              <a:stCxn id="5" idx="1"/>
            </p:cNvCxnSpPr>
            <p:nvPr/>
          </p:nvCxnSpPr>
          <p:spPr>
            <a:xfrm rot="10800000">
              <a:off x="3048000" y="4953000"/>
              <a:ext cx="2209800" cy="260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3048000" y="5334000"/>
              <a:ext cx="2133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67200" y="5181600"/>
              <a:ext cx="2920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?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800600"/>
              <a:ext cx="29206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?</a:t>
              </a:r>
              <a:endParaRPr lang="ar-EG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524000" y="762001"/>
            <a:ext cx="9144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If match of a certain argument is not exactly met,  </a:t>
            </a:r>
            <a:r>
              <a:rPr lang="en-US" sz="1600" dirty="0">
                <a:solidFill>
                  <a:srgbClr val="FF0000"/>
                </a:solidFill>
              </a:rPr>
              <a:t>automatic type conversions </a:t>
            </a:r>
            <a:r>
              <a:rPr lang="en-US" sz="1600" dirty="0"/>
              <a:t>can play a role in overload resolution as long as the data type argument  of the method calling is smaller than the data type of the argument in method signature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4400" y="381000"/>
            <a:ext cx="3343736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1-Automatic type conversions </a:t>
            </a:r>
            <a:endParaRPr lang="ar-EG" sz="2000" dirty="0"/>
          </a:p>
        </p:txBody>
      </p:sp>
      <p:sp>
        <p:nvSpPr>
          <p:cNvPr id="26" name="Rectangle 25"/>
          <p:cNvSpPr/>
          <p:nvPr/>
        </p:nvSpPr>
        <p:spPr>
          <a:xfrm>
            <a:off x="8153400" y="2362200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test(2);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rot="10800000" flipV="1">
            <a:off x="7239000" y="2546866"/>
            <a:ext cx="914400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524000" y="388620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Rectangle 24"/>
          <p:cNvSpPr/>
          <p:nvPr/>
        </p:nvSpPr>
        <p:spPr>
          <a:xfrm>
            <a:off x="4648200" y="1600200"/>
            <a:ext cx="2514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A{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rgbClr val="C00000"/>
                </a:solidFill>
              </a:rPr>
              <a:t>test</a:t>
            </a:r>
            <a:r>
              <a:rPr lang="en-US" dirty="0"/>
              <a:t>(){…}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rgbClr val="C00000"/>
                </a:solidFill>
              </a:rPr>
              <a:t>test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{..}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rgbClr val="C00000"/>
                </a:solidFill>
              </a:rPr>
              <a:t>test</a:t>
            </a:r>
            <a:r>
              <a:rPr lang="en-US" dirty="0"/>
              <a:t>(double a) {..}</a:t>
            </a:r>
          </a:p>
          <a:p>
            <a:r>
              <a:rPr lang="en-US" dirty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0"/>
            <a:ext cx="38100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Two Basic Rules for Overloading</a:t>
            </a:r>
            <a:endParaRPr lang="ar-EG" sz="20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11" grpId="0" animBg="1"/>
      <p:bldP spid="23" grpId="0" animBg="1"/>
      <p:bldP spid="24" grpId="0" animBg="1"/>
      <p:bldP spid="26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4582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Overriding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685800"/>
            <a:ext cx="8763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when a method in a subclass has the same name and type signature as a method in its superclass, then the method in the subclass  </a:t>
            </a:r>
            <a:r>
              <a:rPr lang="en-US" i="1" dirty="0">
                <a:solidFill>
                  <a:srgbClr val="C00000"/>
                </a:solidFill>
              </a:rPr>
              <a:t>overrides</a:t>
            </a:r>
            <a:r>
              <a:rPr lang="en-US" i="1" dirty="0"/>
              <a:t>  the method in the superclass.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/>
              <a:t> When an overridden method is called by an object from a </a:t>
            </a:r>
            <a:r>
              <a:rPr lang="en-US" dirty="0"/>
              <a:t>subclass, it refers to the version of that method defined by the subclass.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By overriding the subclass redefines a the behavior of a method.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209800"/>
            <a:ext cx="44196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u="sng" dirty="0"/>
              <a:t>Overriding Rules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two methods must have :same name-same arguments same return type.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access modifier of an overriding  must provide at least </a:t>
            </a:r>
            <a:r>
              <a:rPr lang="en-US" dirty="0">
                <a:solidFill>
                  <a:srgbClr val="FF0000"/>
                </a:solidFill>
              </a:rPr>
              <a:t>as much access </a:t>
            </a:r>
            <a:r>
              <a:rPr lang="en-US" dirty="0"/>
              <a:t>as the overridden method,.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Static /non static methods can only be overridden by static /non static methods, 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905000" y="2286001"/>
            <a:ext cx="3505200" cy="2190929"/>
            <a:chOff x="381000" y="2286000"/>
            <a:chExt cx="3505200" cy="2190929"/>
          </a:xfrm>
        </p:grpSpPr>
        <p:sp>
          <p:nvSpPr>
            <p:cNvPr id="12" name="Rectangle 11"/>
            <p:cNvSpPr/>
            <p:nvPr/>
          </p:nvSpPr>
          <p:spPr>
            <a:xfrm>
              <a:off x="609600" y="2286000"/>
              <a:ext cx="2743200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class Employee{</a:t>
              </a:r>
            </a:p>
            <a:p>
              <a:pPr lvl="0"/>
              <a:r>
                <a:rPr lang="en-US" dirty="0">
                  <a:solidFill>
                    <a:srgbClr val="0070C0"/>
                  </a:solidFill>
                </a:rPr>
                <a:t>public double </a:t>
              </a:r>
              <a:r>
                <a:rPr lang="en-US" dirty="0" err="1">
                  <a:solidFill>
                    <a:srgbClr val="0070C0"/>
                  </a:solidFill>
                </a:rPr>
                <a:t>getSallary</a:t>
              </a:r>
              <a:r>
                <a:rPr lang="en-US" dirty="0">
                  <a:solidFill>
                    <a:srgbClr val="0070C0"/>
                  </a:solidFill>
                </a:rPr>
                <a:t>(){</a:t>
              </a:r>
            </a:p>
            <a:p>
              <a:pPr lvl="0"/>
              <a:r>
                <a:rPr lang="en-US" dirty="0">
                  <a:solidFill>
                    <a:srgbClr val="0070C0"/>
                  </a:solidFill>
                </a:rPr>
                <a:t>return 1000;}</a:t>
              </a:r>
              <a:r>
                <a:rPr lang="en-US" dirty="0">
                  <a:solidFill>
                    <a:prstClr val="black"/>
                  </a:solidFill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3276600"/>
              <a:ext cx="3505200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class Manager </a:t>
              </a:r>
              <a:r>
                <a:rPr lang="en-US" dirty="0">
                  <a:solidFill>
                    <a:srgbClr val="FF0000"/>
                  </a:solidFill>
                </a:rPr>
                <a:t>extends</a:t>
              </a:r>
              <a:r>
                <a:rPr lang="en-US" dirty="0">
                  <a:solidFill>
                    <a:prstClr val="black"/>
                  </a:solidFill>
                </a:rPr>
                <a:t> Employee{</a:t>
              </a:r>
            </a:p>
            <a:p>
              <a:pPr lvl="0"/>
              <a:r>
                <a:rPr lang="en-US" b="1" dirty="0">
                  <a:solidFill>
                    <a:srgbClr val="0070C0"/>
                  </a:solidFill>
                </a:rPr>
                <a:t>public double </a:t>
              </a:r>
              <a:r>
                <a:rPr lang="en-US" b="1" dirty="0" err="1">
                  <a:solidFill>
                    <a:srgbClr val="0070C0"/>
                  </a:solidFill>
                </a:rPr>
                <a:t>getSallary</a:t>
              </a:r>
              <a:r>
                <a:rPr lang="en-US" b="1" dirty="0">
                  <a:solidFill>
                    <a:srgbClr val="0070C0"/>
                  </a:solidFill>
                </a:rPr>
                <a:t>(){</a:t>
              </a:r>
            </a:p>
            <a:p>
              <a:pPr lvl="0"/>
              <a:r>
                <a:rPr lang="en-US" b="1" dirty="0">
                  <a:solidFill>
                    <a:srgbClr val="0070C0"/>
                  </a:solidFill>
                </a:rPr>
                <a:t>return 1500;</a:t>
              </a:r>
            </a:p>
            <a:p>
              <a:pPr lvl="0"/>
              <a:r>
                <a:rPr lang="en-US" b="1" dirty="0">
                  <a:solidFill>
                    <a:srgbClr val="0070C0"/>
                  </a:solidFill>
                </a:rPr>
                <a:t>}</a:t>
              </a:r>
              <a:r>
                <a:rPr lang="en-US" dirty="0">
                  <a:solidFill>
                    <a:prstClr val="black"/>
                  </a:solidFill>
                </a:rPr>
                <a:t>}</a:t>
              </a:r>
              <a:endParaRPr lang="ar-EG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524000" y="4549677"/>
            <a:ext cx="44196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class Test{</a:t>
            </a:r>
          </a:p>
          <a:p>
            <a:r>
              <a:rPr lang="en-US" dirty="0"/>
              <a:t>public static void main(String 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r>
              <a:rPr lang="en-US" dirty="0"/>
              <a:t>Employee  </a:t>
            </a:r>
            <a:r>
              <a:rPr lang="en-US" dirty="0" err="1"/>
              <a:t>emp</a:t>
            </a:r>
            <a:r>
              <a:rPr lang="en-US" dirty="0"/>
              <a:t>=new Employee();</a:t>
            </a:r>
          </a:p>
          <a:p>
            <a:r>
              <a:rPr lang="en-US" dirty="0"/>
              <a:t>Manager  </a:t>
            </a:r>
            <a:r>
              <a:rPr lang="en-US" dirty="0" err="1"/>
              <a:t>manager</a:t>
            </a:r>
            <a:r>
              <a:rPr lang="en-US" dirty="0"/>
              <a:t>=new Manager();</a:t>
            </a:r>
          </a:p>
          <a:p>
            <a:r>
              <a:rPr lang="en-US" dirty="0"/>
              <a:t>double salary1=</a:t>
            </a:r>
            <a:r>
              <a:rPr lang="en-US" dirty="0" err="1"/>
              <a:t>emp.getSallary</a:t>
            </a:r>
            <a:r>
              <a:rPr lang="en-US" dirty="0"/>
              <a:t>();//1000</a:t>
            </a:r>
          </a:p>
          <a:p>
            <a:r>
              <a:rPr lang="en-US" dirty="0"/>
              <a:t>double salary2=</a:t>
            </a:r>
            <a:r>
              <a:rPr lang="en-US" dirty="0" err="1"/>
              <a:t>manager.getSallary</a:t>
            </a:r>
            <a:r>
              <a:rPr lang="en-US" dirty="0"/>
              <a:t>();//1500</a:t>
            </a:r>
          </a:p>
          <a:p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893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57201"/>
            <a:ext cx="480060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Box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double height;</a:t>
            </a:r>
          </a:p>
          <a:p>
            <a:r>
              <a:rPr lang="en-US" dirty="0"/>
              <a:t>double width;</a:t>
            </a:r>
          </a:p>
          <a:p>
            <a:r>
              <a:rPr lang="en-US" dirty="0"/>
              <a:t>double depth;</a:t>
            </a:r>
          </a:p>
          <a:p>
            <a:r>
              <a:rPr lang="en-US" dirty="0"/>
              <a:t>Box(double </a:t>
            </a:r>
            <a:r>
              <a:rPr lang="en-US" dirty="0" err="1"/>
              <a:t>h,double</a:t>
            </a:r>
            <a:r>
              <a:rPr lang="en-US" dirty="0"/>
              <a:t> </a:t>
            </a:r>
            <a:r>
              <a:rPr lang="en-US" dirty="0" err="1"/>
              <a:t>w,double</a:t>
            </a:r>
            <a:r>
              <a:rPr lang="en-US" dirty="0"/>
              <a:t> 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height=h;</a:t>
            </a:r>
          </a:p>
          <a:p>
            <a:r>
              <a:rPr lang="en-US" dirty="0"/>
              <a:t>width=w;</a:t>
            </a:r>
          </a:p>
          <a:p>
            <a:r>
              <a:rPr lang="en-US" dirty="0"/>
              <a:t>depth=d;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void show()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System.out.printf("width=%.2f &amp; height=%.2f&amp;depth=%.2f",width,height,depth);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1"/>
            <a:ext cx="4191000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 Cube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Box {</a:t>
            </a:r>
          </a:p>
          <a:p>
            <a:r>
              <a:rPr lang="en-US" dirty="0"/>
              <a:t>Cube(double dim)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super(</a:t>
            </a:r>
            <a:r>
              <a:rPr lang="en-US" dirty="0" err="1"/>
              <a:t>dim,dim,dim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FF0000"/>
                </a:solidFill>
              </a:rPr>
              <a:t>void show()</a:t>
            </a:r>
          </a:p>
          <a:p>
            <a:r>
              <a:rPr lang="en-US" dirty="0"/>
              <a:t>{</a:t>
            </a:r>
          </a:p>
          <a:p>
            <a:r>
              <a:rPr lang="en-US" sz="1400" dirty="0"/>
              <a:t>System.out.printf(("\</a:t>
            </a:r>
            <a:r>
              <a:rPr lang="en-US" sz="1400" dirty="0" err="1"/>
              <a:t>nDimension</a:t>
            </a:r>
            <a:r>
              <a:rPr lang="en-US" sz="1400" dirty="0"/>
              <a:t>=%.2f\n"), width);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6553200" y="2971801"/>
            <a:ext cx="41148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Box b1=new Box(10,11,12);</a:t>
            </a:r>
          </a:p>
          <a:p>
            <a:r>
              <a:rPr lang="en-US" dirty="0"/>
              <a:t>	Cube b2=new Cube(5);</a:t>
            </a:r>
          </a:p>
          <a:p>
            <a:r>
              <a:rPr lang="en-US" dirty="0"/>
              <a:t>	b1.show();</a:t>
            </a:r>
          </a:p>
          <a:p>
            <a:r>
              <a:rPr lang="en-US" dirty="0"/>
              <a:t>	b2.show();</a:t>
            </a:r>
          </a:p>
          <a:p>
            <a:r>
              <a:rPr lang="en-US" dirty="0"/>
              <a:t>	}}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"/>
            <a:ext cx="44196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Overriding Example</a:t>
            </a:r>
            <a:endParaRPr lang="ar-EG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1" y="5867401"/>
            <a:ext cx="468566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3658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1219200"/>
            <a:ext cx="35052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class Employee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private double salary=1000;</a:t>
            </a:r>
          </a:p>
          <a:p>
            <a:pPr lvl="0"/>
            <a:r>
              <a:rPr lang="en-US" dirty="0">
                <a:solidFill>
                  <a:srgbClr val="0070C0"/>
                </a:solidFill>
              </a:rPr>
              <a:t>public double </a:t>
            </a:r>
            <a:r>
              <a:rPr lang="en-US" dirty="0" err="1">
                <a:solidFill>
                  <a:srgbClr val="0070C0"/>
                </a:solidFill>
              </a:rPr>
              <a:t>getSalary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lvl="0"/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>
                <a:solidFill>
                  <a:prstClr val="black"/>
                </a:solidFill>
              </a:rPr>
              <a:t>salary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lvl="0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1447801"/>
            <a:ext cx="41148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class Manager extends Employee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public double </a:t>
            </a:r>
            <a:r>
              <a:rPr lang="en-US" b="1" dirty="0" err="1">
                <a:solidFill>
                  <a:srgbClr val="0070C0"/>
                </a:solidFill>
              </a:rPr>
              <a:t>getSalary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return </a:t>
            </a:r>
            <a:r>
              <a:rPr lang="en-US" b="1" dirty="0">
                <a:solidFill>
                  <a:srgbClr val="FF0000"/>
                </a:solidFill>
              </a:rPr>
              <a:t>super</a:t>
            </a:r>
            <a:r>
              <a:rPr lang="en-US" b="1" dirty="0">
                <a:solidFill>
                  <a:srgbClr val="0070C0"/>
                </a:solidFill>
              </a:rPr>
              <a:t>.getSalary()+500;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}</a:t>
            </a:r>
            <a:endParaRPr lang="ar-E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381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/>
              <a:t>Using </a:t>
            </a:r>
            <a:r>
              <a:rPr lang="en-US" sz="4000" dirty="0">
                <a:solidFill>
                  <a:srgbClr val="FF0000"/>
                </a:solidFill>
              </a:rPr>
              <a:t>super</a:t>
            </a:r>
            <a:r>
              <a:rPr lang="en-US" sz="4000" dirty="0"/>
              <a:t> to overcome member hiding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3657600"/>
            <a:ext cx="48006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public class Test{</a:t>
            </a:r>
          </a:p>
          <a:p>
            <a:r>
              <a:rPr lang="en-US" dirty="0"/>
              <a:t>public static void main(String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Employee  </a:t>
            </a:r>
            <a:r>
              <a:rPr lang="en-US" dirty="0" err="1"/>
              <a:t>emp</a:t>
            </a:r>
            <a:r>
              <a:rPr lang="en-US" dirty="0"/>
              <a:t>=new Employee();</a:t>
            </a:r>
          </a:p>
          <a:p>
            <a:r>
              <a:rPr lang="en-US" dirty="0"/>
              <a:t>Manager  </a:t>
            </a:r>
            <a:r>
              <a:rPr lang="en-US" dirty="0" err="1"/>
              <a:t>manager</a:t>
            </a:r>
            <a:r>
              <a:rPr lang="en-US" dirty="0"/>
              <a:t>=new Manager();</a:t>
            </a:r>
          </a:p>
          <a:p>
            <a:r>
              <a:rPr lang="en-US" dirty="0"/>
              <a:t>double salary1=</a:t>
            </a:r>
            <a:r>
              <a:rPr lang="en-US" dirty="0" err="1"/>
              <a:t>emp.getSalary</a:t>
            </a:r>
            <a:r>
              <a:rPr lang="en-US" dirty="0"/>
              <a:t>(); //1000</a:t>
            </a:r>
          </a:p>
          <a:p>
            <a:r>
              <a:rPr lang="en-US" dirty="0"/>
              <a:t>double salary2=</a:t>
            </a:r>
            <a:r>
              <a:rPr lang="en-US" dirty="0" err="1"/>
              <a:t>manager.getSalary</a:t>
            </a:r>
            <a:r>
              <a:rPr lang="en-US" dirty="0"/>
              <a:t>();//1500</a:t>
            </a:r>
          </a:p>
          <a:p>
            <a:r>
              <a:rPr lang="en-US" dirty="0"/>
              <a:t>}}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762000"/>
            <a:ext cx="830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super</a:t>
            </a:r>
            <a:r>
              <a:rPr lang="en-US" dirty="0"/>
              <a:t> can be used at the subclass to point to members of superclass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1524000" y="6211670"/>
            <a:ext cx="91440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Usage : </a:t>
            </a:r>
            <a:r>
              <a:rPr lang="en-US" dirty="0" err="1"/>
              <a:t>super.</a:t>
            </a:r>
            <a:r>
              <a:rPr lang="en-US" i="1" dirty="0" err="1"/>
              <a:t>member</a:t>
            </a:r>
            <a:endParaRPr lang="en-US" i="1" dirty="0"/>
          </a:p>
          <a:p>
            <a:r>
              <a:rPr lang="en-US" dirty="0"/>
              <a:t> </a:t>
            </a:r>
            <a:r>
              <a:rPr lang="en-US" i="1" dirty="0"/>
              <a:t>member can be either a method or an instance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533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manager takes 500 L.E. more than an employee</a:t>
            </a:r>
          </a:p>
        </p:txBody>
      </p:sp>
    </p:spTree>
    <p:extLst>
      <p:ext uri="{BB962C8B-B14F-4D97-AF65-F5344CB8AC3E}">
        <p14:creationId xmlns:p14="http://schemas.microsoft.com/office/powerpoint/2010/main" val="38313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457200"/>
            <a:ext cx="9144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An </a:t>
            </a:r>
            <a:r>
              <a:rPr lang="en-US" sz="2400" i="1" dirty="0"/>
              <a:t>interface is a classlike that contains </a:t>
            </a:r>
            <a:r>
              <a:rPr lang="en-US" sz="2400" i="1" dirty="0">
                <a:solidFill>
                  <a:srgbClr val="0070C0"/>
                </a:solidFill>
              </a:rPr>
              <a:t>only</a:t>
            </a:r>
            <a:r>
              <a:rPr lang="en-US" sz="2400" i="1" dirty="0"/>
              <a:t> constants and abstract methods and </a:t>
            </a:r>
            <a:r>
              <a:rPr lang="en-US" sz="2400" i="1" dirty="0">
                <a:solidFill>
                  <a:srgbClr val="FF0000"/>
                </a:solidFill>
              </a:rPr>
              <a:t>no</a:t>
            </a:r>
            <a:r>
              <a:rPr lang="en-US" sz="2400" i="1" dirty="0"/>
              <a:t> constructors.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 class </a:t>
            </a:r>
            <a:r>
              <a:rPr lang="en-US" sz="2400" dirty="0">
                <a:solidFill>
                  <a:srgbClr val="0070C0"/>
                </a:solidFill>
              </a:rPr>
              <a:t>implements</a:t>
            </a:r>
            <a:r>
              <a:rPr lang="en-US" sz="2400" dirty="0"/>
              <a:t> an interface by implementing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methods in the interface.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An interface represents the relation  “</a:t>
            </a:r>
            <a:r>
              <a:rPr lang="en-US" sz="2400" dirty="0">
                <a:solidFill>
                  <a:srgbClr val="FF0000"/>
                </a:solidFill>
              </a:rPr>
              <a:t>provides a</a:t>
            </a:r>
            <a:r>
              <a:rPr lang="en-US" sz="2400" dirty="0"/>
              <a:t>”(promises).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If a class is declared to implement an interface and does not implement all the methods in the interface , it must be declared </a:t>
            </a:r>
            <a:r>
              <a:rPr lang="en-US" sz="2400" dirty="0">
                <a:solidFill>
                  <a:srgbClr val="0070C0"/>
                </a:solidFill>
              </a:rPr>
              <a:t>abstract</a:t>
            </a:r>
            <a:r>
              <a:rPr lang="en-US" sz="2400" dirty="0"/>
              <a:t>  otherwise </a:t>
            </a:r>
            <a:r>
              <a:rPr lang="en-US" sz="2400" dirty="0">
                <a:solidFill>
                  <a:srgbClr val="FF0000"/>
                </a:solidFill>
              </a:rPr>
              <a:t>a compile error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An interface  can extend one or more interfaces..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class can implement more than one interface.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5029200"/>
            <a:ext cx="4267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Company </a:t>
            </a:r>
            <a:r>
              <a:rPr lang="en-US" dirty="0">
                <a:solidFill>
                  <a:srgbClr val="00B0F0"/>
                </a:solidFill>
              </a:rPr>
              <a:t>implements</a:t>
            </a:r>
            <a:r>
              <a:rPr lang="en-US" dirty="0"/>
              <a:t> Payable{</a:t>
            </a:r>
          </a:p>
          <a:p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double getPaymentAmount()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////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05401"/>
            <a:ext cx="358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public interface Payable</a:t>
            </a:r>
          </a:p>
          <a:p>
            <a:r>
              <a:rPr lang="en-US" sz="2000" dirty="0"/>
              <a:t>{</a:t>
            </a:r>
            <a:endParaRPr lang="ar-EG" sz="2000" dirty="0"/>
          </a:p>
          <a:p>
            <a:r>
              <a:rPr lang="en-US" sz="2000" dirty="0"/>
              <a:t>double getPaymentAmount(); </a:t>
            </a:r>
          </a:p>
          <a:p>
            <a:r>
              <a:rPr lang="en-US" sz="2000" dirty="0"/>
              <a:t> }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111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Implementing Object-Oriented  Relationships : </a:t>
            </a:r>
            <a:r>
              <a:rPr lang="en-US" sz="2700" dirty="0">
                <a:solidFill>
                  <a:srgbClr val="FF0000"/>
                </a:solidFill>
              </a:rPr>
              <a:t>provides  a 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4572000"/>
            <a:ext cx="3429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Company </a:t>
            </a:r>
            <a:r>
              <a:rPr lang="en-US" dirty="0">
                <a:solidFill>
                  <a:srgbClr val="FF0000"/>
                </a:solidFill>
              </a:rPr>
              <a:t>provides</a:t>
            </a:r>
            <a:r>
              <a:rPr lang="en-US" dirty="0"/>
              <a:t> Payable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48241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304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Interface names may be adjectives or nouns.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Variables in interfaces are implicitly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final</a:t>
            </a:r>
            <a:r>
              <a:rPr lang="en-US" dirty="0"/>
              <a:t> and should be initialized with a value.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Methods in interface are implicitly 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 (even if left without a modifier)  and abstract(even if abstract modifier is not declared),</a:t>
            </a:r>
            <a:r>
              <a:rPr lang="en-US" b="1" dirty="0"/>
              <a:t> they should only be implemented only  by </a:t>
            </a:r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b="1" dirty="0"/>
              <a:t> methods.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Methods declared in an interface can be declared as </a:t>
            </a:r>
            <a:r>
              <a:rPr lang="en-US" dirty="0">
                <a:solidFill>
                  <a:srgbClr val="00B050"/>
                </a:solidFill>
              </a:rPr>
              <a:t>abstract  </a:t>
            </a:r>
            <a:r>
              <a:rPr lang="en-US" dirty="0"/>
              <a:t> (although unneeded).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457200"/>
            <a:ext cx="7515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2059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0" y="0"/>
            <a:ext cx="8229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/>
              <a:t>Case Study :Payable interface</a:t>
            </a:r>
            <a:endParaRPr lang="ar-EG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762001"/>
            <a:ext cx="31242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public interface Payable</a:t>
            </a:r>
          </a:p>
          <a:p>
            <a:r>
              <a:rPr lang="en-US" dirty="0"/>
              <a:t>{</a:t>
            </a:r>
            <a:endParaRPr lang="ar-EG" dirty="0"/>
          </a:p>
          <a:p>
            <a:r>
              <a:rPr lang="en-US" b="1" dirty="0">
                <a:solidFill>
                  <a:srgbClr val="0070C0"/>
                </a:solidFill>
              </a:rPr>
              <a:t>double getPaymentAmount(); </a:t>
            </a:r>
          </a:p>
          <a:p>
            <a:r>
              <a:rPr lang="en-US" dirty="0"/>
              <a:t> }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762000"/>
            <a:ext cx="4572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public class Invoice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Payable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quantity;</a:t>
            </a:r>
          </a:p>
          <a:p>
            <a:r>
              <a:rPr lang="en-US" dirty="0"/>
              <a:t>private double </a:t>
            </a:r>
            <a:r>
              <a:rPr lang="en-US" dirty="0" err="1"/>
              <a:t>pricePerItem</a:t>
            </a:r>
            <a:r>
              <a:rPr lang="en-US" dirty="0"/>
              <a:t>;</a:t>
            </a:r>
          </a:p>
          <a:p>
            <a:r>
              <a:rPr lang="en-US" dirty="0"/>
              <a:t>Invoice(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quantity,double</a:t>
            </a:r>
            <a:r>
              <a:rPr lang="en-US" dirty="0"/>
              <a:t> </a:t>
            </a:r>
            <a:r>
              <a:rPr lang="en-US" dirty="0" err="1"/>
              <a:t>pricePerItem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this.quantity</a:t>
            </a:r>
            <a:r>
              <a:rPr lang="en-US" dirty="0"/>
              <a:t>=quantity;</a:t>
            </a:r>
          </a:p>
          <a:p>
            <a:r>
              <a:rPr lang="en-US" dirty="0" err="1"/>
              <a:t>this.pricePerItem</a:t>
            </a:r>
            <a:r>
              <a:rPr lang="en-US" dirty="0"/>
              <a:t>=</a:t>
            </a:r>
            <a:r>
              <a:rPr lang="en-US" dirty="0" err="1"/>
              <a:t>pricePerItem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double </a:t>
            </a:r>
            <a:r>
              <a:rPr lang="en-US" b="1" dirty="0" err="1">
                <a:solidFill>
                  <a:srgbClr val="0070C0"/>
                </a:solidFill>
              </a:rPr>
              <a:t>getPaymentAmount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return quantity*</a:t>
            </a:r>
            <a:r>
              <a:rPr lang="en-US" b="1" dirty="0" err="1">
                <a:solidFill>
                  <a:srgbClr val="0070C0"/>
                </a:solidFill>
              </a:rPr>
              <a:t>pricePerItem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1524000" y="2209800"/>
            <a:ext cx="3733800" cy="39395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public class Employee </a:t>
            </a:r>
            <a:r>
              <a:rPr lang="en-US" sz="1600" dirty="0">
                <a:solidFill>
                  <a:srgbClr val="FF0000"/>
                </a:solidFill>
              </a:rPr>
              <a:t>implements</a:t>
            </a:r>
            <a:r>
              <a:rPr lang="en-US" sz="1600" dirty="0"/>
              <a:t> Payable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 int days;</a:t>
            </a:r>
          </a:p>
          <a:p>
            <a:r>
              <a:rPr lang="en-US" dirty="0"/>
              <a:t>private double </a:t>
            </a:r>
            <a:r>
              <a:rPr lang="en-US" dirty="0" err="1"/>
              <a:t>dayWage</a:t>
            </a:r>
            <a:r>
              <a:rPr lang="en-US" dirty="0"/>
              <a:t>;</a:t>
            </a:r>
          </a:p>
          <a:p>
            <a:r>
              <a:rPr lang="en-US" dirty="0"/>
              <a:t>Employee(int </a:t>
            </a:r>
            <a:r>
              <a:rPr lang="en-US" dirty="0" err="1"/>
              <a:t>days,double</a:t>
            </a:r>
            <a:r>
              <a:rPr lang="en-US" dirty="0"/>
              <a:t> </a:t>
            </a:r>
            <a:r>
              <a:rPr lang="en-US" dirty="0" err="1"/>
              <a:t>dayWage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this.days</a:t>
            </a:r>
            <a:r>
              <a:rPr lang="en-US" dirty="0"/>
              <a:t>=days;</a:t>
            </a:r>
          </a:p>
          <a:p>
            <a:r>
              <a:rPr lang="en-US" dirty="0" err="1"/>
              <a:t>this.dayWage</a:t>
            </a:r>
            <a:r>
              <a:rPr lang="en-US" dirty="0"/>
              <a:t>=</a:t>
            </a:r>
            <a:r>
              <a:rPr lang="en-US" dirty="0" err="1"/>
              <a:t>dayWage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double getPaymentAmount()</a:t>
            </a:r>
          </a:p>
          <a:p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</a:rPr>
              <a:t>return </a:t>
            </a:r>
            <a:r>
              <a:rPr lang="en-US" b="1" dirty="0" err="1">
                <a:solidFill>
                  <a:srgbClr val="0070C0"/>
                </a:solidFill>
              </a:rPr>
              <a:t>dayWage</a:t>
            </a:r>
            <a:r>
              <a:rPr lang="en-US" b="1" dirty="0">
                <a:solidFill>
                  <a:srgbClr val="0070C0"/>
                </a:solidFill>
              </a:rPr>
              <a:t>*days;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pic>
        <p:nvPicPr>
          <p:cNvPr id="162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1" y="4800601"/>
            <a:ext cx="38385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041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04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"/>
            <a:ext cx="7162800" cy="631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6022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4675" y="1219200"/>
            <a:ext cx="5962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36034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"/>
            <a:ext cx="4267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Polymorphism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762001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/>
              <a:t>polymorphism</a:t>
            </a:r>
            <a:r>
              <a:rPr lang="en-US" dirty="0"/>
              <a:t>: The ability for the </a:t>
            </a:r>
            <a:r>
              <a:rPr lang="en-US" dirty="0">
                <a:solidFill>
                  <a:srgbClr val="0070C0"/>
                </a:solidFill>
              </a:rPr>
              <a:t>same code </a:t>
            </a:r>
            <a:r>
              <a:rPr lang="en-US" dirty="0"/>
              <a:t>to behave </a:t>
            </a:r>
            <a:r>
              <a:rPr lang="en-US" dirty="0">
                <a:solidFill>
                  <a:srgbClr val="0070C0"/>
                </a:solidFill>
              </a:rPr>
              <a:t>differently</a:t>
            </a:r>
            <a:r>
              <a:rPr lang="en-US" dirty="0"/>
              <a:t> depending on the type of argument used.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3048001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/>
              <a:t>polymorphism</a:t>
            </a:r>
            <a:r>
              <a:rPr lang="en-US" dirty="0"/>
              <a:t>: The ability for the </a:t>
            </a:r>
            <a:r>
              <a:rPr lang="en-US" dirty="0">
                <a:solidFill>
                  <a:srgbClr val="0070C0"/>
                </a:solidFill>
              </a:rPr>
              <a:t>same code </a:t>
            </a:r>
            <a:r>
              <a:rPr lang="en-US" dirty="0"/>
              <a:t>to be used with </a:t>
            </a:r>
            <a:r>
              <a:rPr lang="en-US" dirty="0">
                <a:solidFill>
                  <a:srgbClr val="0070C0"/>
                </a:solidFill>
              </a:rPr>
              <a:t>several</a:t>
            </a:r>
            <a:r>
              <a:rPr lang="en-US" dirty="0"/>
              <a:t> different types of objects and behave </a:t>
            </a:r>
            <a:r>
              <a:rPr lang="en-US" dirty="0">
                <a:solidFill>
                  <a:srgbClr val="0070C0"/>
                </a:solidFill>
              </a:rPr>
              <a:t>differently</a:t>
            </a:r>
            <a:r>
              <a:rPr lang="en-US" dirty="0"/>
              <a:t> depending on the type of object used.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8033690" y="4724400"/>
            <a:ext cx="2634311" cy="1359932"/>
            <a:chOff x="6509689" y="4724400"/>
            <a:chExt cx="2634311" cy="1359932"/>
          </a:xfrm>
        </p:grpSpPr>
        <p:sp>
          <p:nvSpPr>
            <p:cNvPr id="10" name="Rectangle 9"/>
            <p:cNvSpPr/>
            <p:nvPr/>
          </p:nvSpPr>
          <p:spPr>
            <a:xfrm>
              <a:off x="6629400" y="4724400"/>
              <a:ext cx="21207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Method </a:t>
              </a:r>
              <a:r>
                <a:rPr lang="en-US" dirty="0">
                  <a:solidFill>
                    <a:srgbClr val="FF0000"/>
                  </a:solidFill>
                </a:rPr>
                <a:t>Overriding </a:t>
              </a:r>
              <a:endParaRPr lang="ar-E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09689" y="5715000"/>
              <a:ext cx="2634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Dynamic method dispatch</a:t>
              </a:r>
              <a:endParaRPr lang="ar-EG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0" y="5257800"/>
              <a:ext cx="304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+</a:t>
              </a:r>
              <a:endParaRPr lang="ar-EG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752600" y="1447800"/>
            <a:ext cx="8677458" cy="1304330"/>
            <a:chOff x="228600" y="1447800"/>
            <a:chExt cx="8677458" cy="130433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0" y="1447800"/>
              <a:ext cx="3572058" cy="1266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" name="Group 16"/>
            <p:cNvGrpSpPr/>
            <p:nvPr/>
          </p:nvGrpSpPr>
          <p:grpSpPr>
            <a:xfrm>
              <a:off x="228600" y="1524000"/>
              <a:ext cx="2857520" cy="1228130"/>
              <a:chOff x="228600" y="2057400"/>
              <a:chExt cx="2857520" cy="122813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28600" y="2362200"/>
                <a:ext cx="2857520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Open(Window w)</a:t>
                </a:r>
              </a:p>
              <a:p>
                <a:r>
                  <a:rPr lang="en-US" dirty="0"/>
                  <a:t>Open (Present p)</a:t>
                </a:r>
              </a:p>
              <a:p>
                <a:r>
                  <a:rPr lang="en-US" dirty="0"/>
                  <a:t>Open(BankAccount  </a:t>
                </a:r>
                <a:r>
                  <a:rPr lang="en-US" dirty="0" err="1"/>
                  <a:t>ba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8600" y="2057400"/>
                <a:ext cx="285752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Person</a:t>
                </a: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648201" y="1828800"/>
            <a:ext cx="2272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Method </a:t>
            </a:r>
            <a:r>
              <a:rPr lang="en-US" dirty="0">
                <a:solidFill>
                  <a:srgbClr val="FF0000"/>
                </a:solidFill>
              </a:rPr>
              <a:t>Overloading </a:t>
            </a:r>
            <a:endParaRPr lang="ar-EG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86200"/>
            <a:ext cx="6324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524000" y="2819401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592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524001"/>
            <a:ext cx="8839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/>
              <a:t>Method </a:t>
            </a:r>
            <a:r>
              <a:rPr lang="en-US" i="1" dirty="0">
                <a:solidFill>
                  <a:srgbClr val="0070C0"/>
                </a:solidFill>
              </a:rPr>
              <a:t>overloading</a:t>
            </a:r>
            <a:r>
              <a:rPr lang="en-US" i="1" dirty="0"/>
              <a:t>  : </a:t>
            </a:r>
            <a:r>
              <a:rPr lang="en-US" dirty="0"/>
              <a:t>define two or more methods within the same class that share the same name, as long as their parameter declarations are different.</a:t>
            </a:r>
            <a:endParaRPr lang="ar-EG" dirty="0"/>
          </a:p>
        </p:txBody>
      </p:sp>
      <p:grpSp>
        <p:nvGrpSpPr>
          <p:cNvPr id="2" name="Group 13"/>
          <p:cNvGrpSpPr/>
          <p:nvPr/>
        </p:nvGrpSpPr>
        <p:grpSpPr>
          <a:xfrm>
            <a:off x="2362200" y="3200400"/>
            <a:ext cx="3505200" cy="2966324"/>
            <a:chOff x="381000" y="1219200"/>
            <a:chExt cx="3276600" cy="2966324"/>
          </a:xfrm>
        </p:grpSpPr>
        <p:sp>
          <p:nvSpPr>
            <p:cNvPr id="16" name="TextBox 15"/>
            <p:cNvSpPr txBox="1"/>
            <p:nvPr/>
          </p:nvSpPr>
          <p:spPr>
            <a:xfrm>
              <a:off x="381000" y="1219200"/>
              <a:ext cx="32766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Without using Overloading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" y="1600201"/>
              <a:ext cx="3276600" cy="25853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class Math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int </a:t>
              </a:r>
              <a:r>
                <a:rPr lang="en-US" dirty="0" err="1"/>
                <a:t>absoluteInt</a:t>
              </a:r>
              <a:r>
                <a:rPr lang="en-US" dirty="0"/>
                <a:t>(int x)</a:t>
              </a:r>
            </a:p>
            <a:p>
              <a:r>
                <a:rPr lang="en-US" dirty="0"/>
                <a:t>{…..}</a:t>
              </a:r>
            </a:p>
            <a:p>
              <a:r>
                <a:rPr lang="en-US" dirty="0"/>
                <a:t>double  </a:t>
              </a:r>
              <a:r>
                <a:rPr lang="en-US" dirty="0" err="1"/>
                <a:t>absoluteDouble</a:t>
              </a:r>
              <a:r>
                <a:rPr lang="en-US" dirty="0"/>
                <a:t>(double x)</a:t>
              </a:r>
            </a:p>
            <a:p>
              <a:r>
                <a:rPr lang="en-US" dirty="0"/>
                <a:t>{…..}</a:t>
              </a:r>
            </a:p>
            <a:p>
              <a:r>
                <a:rPr lang="en-US" dirty="0"/>
                <a:t>float   </a:t>
              </a:r>
              <a:r>
                <a:rPr lang="en-US" dirty="0" err="1"/>
                <a:t>absoluteFloat</a:t>
              </a:r>
              <a:r>
                <a:rPr lang="en-US" dirty="0"/>
                <a:t>(float x)</a:t>
              </a:r>
            </a:p>
            <a:p>
              <a:r>
                <a:rPr lang="en-US" dirty="0"/>
                <a:t>{…..}</a:t>
              </a:r>
            </a:p>
            <a:p>
              <a:r>
                <a:rPr lang="en-US" dirty="0"/>
                <a:t>}</a:t>
              </a:r>
              <a:endParaRPr lang="ar-EG" dirty="0"/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6324600" y="3124201"/>
            <a:ext cx="3124200" cy="3262645"/>
            <a:chOff x="4495800" y="1219200"/>
            <a:chExt cx="3124200" cy="3105162"/>
          </a:xfrm>
        </p:grpSpPr>
        <p:sp>
          <p:nvSpPr>
            <p:cNvPr id="21" name="TextBox 20"/>
            <p:cNvSpPr txBox="1"/>
            <p:nvPr/>
          </p:nvSpPr>
          <p:spPr>
            <a:xfrm>
              <a:off x="4495800" y="1219200"/>
              <a:ext cx="3124200" cy="3515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With Overloading</a:t>
              </a:r>
              <a:endParaRPr lang="ar-E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0" y="1600200"/>
              <a:ext cx="3048000" cy="27241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class Math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int absolute(int x)</a:t>
              </a:r>
            </a:p>
            <a:p>
              <a:r>
                <a:rPr lang="en-US" dirty="0"/>
                <a:t>{…..}</a:t>
              </a:r>
            </a:p>
            <a:p>
              <a:r>
                <a:rPr lang="en-US" dirty="0"/>
                <a:t>double  absolute(double x)</a:t>
              </a:r>
            </a:p>
            <a:p>
              <a:r>
                <a:rPr lang="en-US" dirty="0"/>
                <a:t>{…..}</a:t>
              </a:r>
            </a:p>
            <a:p>
              <a:r>
                <a:rPr lang="en-US" dirty="0"/>
                <a:t>float   absolute(float x)</a:t>
              </a:r>
            </a:p>
            <a:p>
              <a:r>
                <a:rPr lang="en-US" dirty="0"/>
                <a:t>{…..}</a:t>
              </a:r>
            </a:p>
            <a:p>
              <a:r>
                <a:rPr lang="en-US" dirty="0"/>
                <a:t>}</a:t>
              </a:r>
            </a:p>
            <a:p>
              <a:endParaRPr lang="ar-EG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752600" y="0"/>
            <a:ext cx="8458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</a:rPr>
              <a:t>Polymorphism</a:t>
            </a:r>
            <a:r>
              <a:rPr lang="en-US" sz="4400" dirty="0"/>
              <a:t> </a:t>
            </a:r>
            <a:r>
              <a:rPr lang="en-US" sz="4000" dirty="0"/>
              <a:t>with </a:t>
            </a:r>
            <a:r>
              <a:rPr lang="en-US" sz="4400" dirty="0">
                <a:solidFill>
                  <a:srgbClr val="FF0000"/>
                </a:solidFill>
              </a:rPr>
              <a:t>Method </a:t>
            </a:r>
            <a:r>
              <a:rPr lang="en-US" sz="4000" dirty="0">
                <a:solidFill>
                  <a:srgbClr val="FF0000"/>
                </a:solidFill>
              </a:rPr>
              <a:t>Overloading </a:t>
            </a:r>
            <a:endParaRPr lang="ar-E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1"/>
            <a:ext cx="2514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void m1(int x )</a:t>
            </a:r>
          </a:p>
          <a:p>
            <a:r>
              <a:rPr lang="en-US" dirty="0"/>
              <a:t>{ …}</a:t>
            </a:r>
          </a:p>
          <a:p>
            <a:r>
              <a:rPr lang="en-US" dirty="0"/>
              <a:t>void m1(int x, int y)</a:t>
            </a:r>
          </a:p>
          <a:p>
            <a:r>
              <a:rPr lang="en-US" dirty="0"/>
              <a:t>{…}</a:t>
            </a:r>
          </a:p>
          <a:p>
            <a:r>
              <a:rPr lang="en-US" dirty="0"/>
              <a:t>void m1(double  x)</a:t>
            </a:r>
          </a:p>
          <a:p>
            <a:r>
              <a:rPr lang="en-US" dirty="0"/>
              <a:t>{…}</a:t>
            </a:r>
          </a:p>
          <a:p>
            <a:r>
              <a:rPr lang="en-US" dirty="0"/>
              <a:t>void m1()</a:t>
            </a:r>
          </a:p>
          <a:p>
            <a:r>
              <a:rPr lang="en-US" dirty="0"/>
              <a:t>{…}</a:t>
            </a:r>
          </a:p>
          <a:p>
            <a:r>
              <a:rPr lang="en-US" dirty="0"/>
              <a:t>int m1(String S)</a:t>
            </a:r>
          </a:p>
          <a:p>
            <a:r>
              <a:rPr lang="en-US" dirty="0"/>
              <a:t>{…}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331119"/>
            <a:ext cx="3657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m1(3);</a:t>
            </a:r>
          </a:p>
          <a:p>
            <a:r>
              <a:rPr lang="en-US" dirty="0"/>
              <a:t>m1(3,4);</a:t>
            </a:r>
          </a:p>
          <a:p>
            <a:r>
              <a:rPr lang="en-US" dirty="0"/>
              <a:t>m1(0.7);</a:t>
            </a:r>
          </a:p>
          <a:p>
            <a:r>
              <a:rPr lang="en-US" dirty="0"/>
              <a:t>m1();</a:t>
            </a:r>
          </a:p>
          <a:p>
            <a:r>
              <a:rPr lang="en-US" dirty="0"/>
              <a:t>Int  x=m1(“Hello”);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914402"/>
            <a:ext cx="2667000" cy="569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4191000" y="1447802"/>
            <a:ext cx="2286000" cy="34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rot="10800000">
            <a:off x="4191000" y="1981202"/>
            <a:ext cx="2286000" cy="88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581400" y="2321719"/>
            <a:ext cx="2895600" cy="192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114800" y="2626519"/>
            <a:ext cx="2362200" cy="345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950119"/>
            <a:ext cx="175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Method calling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1524000" y="3810000"/>
            <a:ext cx="9144000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When an overloaded method is invoked, Java uses the type and/or number of arguments as its guide to determine which version of the overloaded method to actually call.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overloaded methods must differ in the type and/or number of their parameters.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 return type alone is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insufficient</a:t>
            </a:r>
            <a:r>
              <a:rPr lang="en-US" sz="2000" dirty="0"/>
              <a:t> to distinguish two versions of a method.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29000" y="5562600"/>
            <a:ext cx="3124200" cy="1131332"/>
            <a:chOff x="1905000" y="5562600"/>
            <a:chExt cx="3124200" cy="1131332"/>
          </a:xfrm>
        </p:grpSpPr>
        <p:sp>
          <p:nvSpPr>
            <p:cNvPr id="15" name="TextBox 14"/>
            <p:cNvSpPr txBox="1"/>
            <p:nvPr/>
          </p:nvSpPr>
          <p:spPr>
            <a:xfrm>
              <a:off x="2362200" y="5562600"/>
              <a:ext cx="22860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/>
                <a:t>java.util.Random</a:t>
              </a:r>
              <a:endParaRPr lang="ar-E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5000" y="5943600"/>
              <a:ext cx="31242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nextInt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6324600"/>
              <a:ext cx="31242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nextInt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 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72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Widescreen</PresentationFormat>
  <Paragraphs>285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  Implementing Object-Oriented  Relationships : provides  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Overriding</vt:lpstr>
      <vt:lpstr>PowerPoint Presentation</vt:lpstr>
      <vt:lpstr>Using super to overcome member hiding.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Kholief</dc:creator>
  <cp:lastModifiedBy>Ashraf</cp:lastModifiedBy>
  <cp:revision>2</cp:revision>
  <dcterms:created xsi:type="dcterms:W3CDTF">2014-12-28T07:48:36Z</dcterms:created>
  <dcterms:modified xsi:type="dcterms:W3CDTF">2017-08-01T07:32:54Z</dcterms:modified>
</cp:coreProperties>
</file>