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63" r:id="rId2"/>
    <p:sldId id="774" r:id="rId3"/>
    <p:sldId id="775" r:id="rId4"/>
    <p:sldId id="771" r:id="rId5"/>
    <p:sldId id="772" r:id="rId6"/>
    <p:sldId id="776" r:id="rId7"/>
    <p:sldId id="767" r:id="rId8"/>
    <p:sldId id="778" r:id="rId9"/>
    <p:sldId id="777" r:id="rId10"/>
    <p:sldId id="780" r:id="rId11"/>
    <p:sldId id="753" r:id="rId12"/>
    <p:sldId id="781" r:id="rId13"/>
    <p:sldId id="754" r:id="rId14"/>
    <p:sldId id="758" r:id="rId15"/>
    <p:sldId id="731" r:id="rId16"/>
    <p:sldId id="765" r:id="rId17"/>
    <p:sldId id="782" r:id="rId18"/>
    <p:sldId id="732" r:id="rId19"/>
    <p:sldId id="734" r:id="rId20"/>
    <p:sldId id="762" r:id="rId21"/>
    <p:sldId id="763" r:id="rId22"/>
    <p:sldId id="764" r:id="rId23"/>
    <p:sldId id="761" r:id="rId24"/>
    <p:sldId id="769" r:id="rId25"/>
    <p:sldId id="770" r:id="rId26"/>
    <p:sldId id="766" r:id="rId2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8" autoAdjust="0"/>
    <p:restoredTop sz="92051" autoAdjust="0"/>
  </p:normalViewPr>
  <p:slideViewPr>
    <p:cSldViewPr>
      <p:cViewPr varScale="1">
        <p:scale>
          <a:sx n="72" d="100"/>
          <a:sy n="72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8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8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563413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8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1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8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28709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8D659-684E-48EF-B1F3-F21E4D673E49}" type="slidenum">
              <a:rPr lang="ar-EG" smtClean="0"/>
              <a:pPr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917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18</a:t>
            </a:fld>
            <a:endParaRPr 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19</a:t>
            </a:fld>
            <a:endParaRPr 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Logic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latin typeface="Courier New" pitchFamily="49" charset="0"/>
              </a:rPr>
              <a:t>&amp;,|,^,~,&lt;&lt;,&gt;&gt;,&gt;&gt;&gt;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83A3-DEBF-474D-A11C-F6633664B924}" type="slidenum">
              <a:rPr lang="ar-EG" smtClean="0"/>
              <a:pPr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0809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83A3-DEBF-474D-A11C-F6633664B924}" type="slidenum">
              <a:rPr lang="ar-EG" smtClean="0"/>
              <a:pPr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74329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183A3-DEBF-474D-A11C-F6633664B924}" type="slidenum">
              <a:rPr lang="ar-EG" smtClean="0"/>
              <a:pPr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862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23</a:t>
            </a:fld>
            <a:endParaRPr lang="ar-E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24</a:t>
            </a:fld>
            <a:endParaRPr lang="ar-E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25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180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Both primitive values and object references can be converted and cast, so you must consider four general cases: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Conversion of primitives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Casting of primitives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Conversion of object references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/>
              <a:t>Casting of object references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9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Java is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case-sensitive, </a:t>
            </a:r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and x are different identifiers.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14</a:t>
            </a:fld>
            <a:endParaRPr 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This relaxation of the rule applies only when the assigned value is an integral literal. </a:t>
            </a:r>
          </a:p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12;</a:t>
            </a:r>
          </a:p>
          <a:p>
            <a:pPr algn="l"/>
            <a:r>
              <a:rPr lang="en-US" dirty="0"/>
              <a:t>byte b = I // compile error</a:t>
            </a:r>
            <a:endParaRPr lang="ar-EG" dirty="0"/>
          </a:p>
          <a:p>
            <a:pPr algn="l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15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0D03-1E71-4F21-8490-39E130B84F15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5C-1AD0-4CF0-A6ED-ACF43F3E0314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058C-4E18-4979-B0AC-603862BE3E1C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AEE4-B8E8-47A1-A56A-15DBBE95B178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4F0-3235-46FD-857C-D3FEE0C482D4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C4A-2F40-4B77-AE8E-FACB897078BC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4D8-F6B4-4C6E-9DCD-33CBF694ECD6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FD3-F28E-4442-ABAB-6D47143570A2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5D7-E012-42A5-A7C4-766A1FD880EF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BDD3-B328-4E01-92FF-497C2E1AF6C0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D73-29ED-43F9-AC88-C523CA74F2D8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ACAD-0043-4701-8D84-B08E5796C2B6}" type="datetime1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8" name="Picture 2" descr="http://zurlocker.typepad.com/photos/uncategorized/java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885824" cy="6857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6596390"/>
            <a:ext cx="464820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 Oriented Programming (CS243)</a:t>
            </a:r>
            <a:endParaRPr lang="en-US" sz="1050" dirty="0"/>
          </a:p>
          <a:p>
            <a:pPr lvl="0" algn="ctr">
              <a:spcBef>
                <a:spcPct val="0"/>
              </a:spcBef>
              <a:defRPr/>
            </a:pP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/>
              <a:t> 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lec2</a:t>
            </a:r>
            <a:endParaRPr lang="ar-E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thenewboston.org/tutorials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7100" y="3505200"/>
            <a:ext cx="2286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Lecture 2</a:t>
            </a:r>
            <a:endParaRPr lang="ar-EG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57200"/>
            <a:ext cx="7543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/>
              <a:t>Object- Oriented Programming </a:t>
            </a:r>
            <a:r>
              <a:rPr lang="en-US" sz="4400" dirty="0"/>
              <a:t>(CS201)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4797" y="4495800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Java Basics</a:t>
            </a:r>
            <a:endParaRPr lang="ar-EG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Declaring constants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sz="2400" dirty="0"/>
              <a:t>Java does not directly support constants. However, a </a:t>
            </a:r>
            <a:r>
              <a:rPr lang="en-US" sz="2400" dirty="0">
                <a:solidFill>
                  <a:srgbClr val="FF0000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final</a:t>
            </a:r>
            <a:r>
              <a:rPr lang="en-US" sz="2400" dirty="0"/>
              <a:t> variable is </a:t>
            </a:r>
            <a:r>
              <a:rPr lang="en-US" sz="2400" i="1" dirty="0"/>
              <a:t>effectively</a:t>
            </a:r>
            <a:r>
              <a:rPr lang="en-US" sz="2400" dirty="0"/>
              <a:t> a constant.</a:t>
            </a:r>
          </a:p>
          <a:p>
            <a:pPr algn="just" fontAlgn="base"/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static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modifier causes the variable to be available without the need to create an object of the class where it is defined.</a:t>
            </a:r>
          </a:p>
          <a:p>
            <a:pPr algn="just" fontAlgn="base"/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final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modifier causes the variable to be unchangeable</a:t>
            </a:r>
          </a:p>
          <a:p>
            <a:pPr algn="just" fontAlgn="base"/>
            <a:r>
              <a:rPr lang="en-US" sz="2400" dirty="0"/>
              <a:t>Java constants are normally declared in ALL CAPS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0602" y="3886200"/>
            <a:ext cx="5047398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class Math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rgbClr val="0070C0"/>
                </a:solidFill>
              </a:rPr>
              <a:t>static final </a:t>
            </a:r>
            <a:r>
              <a:rPr lang="en-US" dirty="0"/>
              <a:t>double PI=3.14;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6725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Comments in Java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6705600" cy="15239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1400" dirty="0">
                <a:latin typeface="Courier" charset="0"/>
                <a:cs typeface="Times New Roman" pitchFamily="18" charset="0"/>
              </a:rPr>
              <a:t>In Java, comments are preceded:-</a:t>
            </a:r>
          </a:p>
          <a:p>
            <a:pPr lvl="1"/>
            <a:r>
              <a:rPr lang="en-US" sz="1400" dirty="0">
                <a:latin typeface="Courier" charset="0"/>
                <a:cs typeface="Times New Roman" pitchFamily="18" charset="0"/>
              </a:rPr>
              <a:t> by two slashes (</a:t>
            </a:r>
            <a:r>
              <a:rPr lang="en-US" sz="1400" dirty="0">
                <a:solidFill>
                  <a:srgbClr val="C00000"/>
                </a:solidFill>
                <a:latin typeface="Courier" charset="0"/>
                <a:cs typeface="Times New Roman" pitchFamily="18" charset="0"/>
              </a:rPr>
              <a:t>//</a:t>
            </a:r>
            <a:r>
              <a:rPr lang="en-US" sz="1400" dirty="0">
                <a:latin typeface="Courier" charset="0"/>
                <a:cs typeface="Times New Roman" pitchFamily="18" charset="0"/>
              </a:rPr>
              <a:t>) in a line, </a:t>
            </a:r>
          </a:p>
          <a:p>
            <a:pPr lvl="1"/>
            <a:r>
              <a:rPr lang="en-US" sz="1400" dirty="0">
                <a:latin typeface="Courier" charset="0"/>
                <a:cs typeface="Times New Roman" pitchFamily="18" charset="0"/>
              </a:rPr>
              <a:t>or enclosed between </a:t>
            </a:r>
            <a:r>
              <a:rPr lang="en-US" sz="1400" dirty="0">
                <a:solidFill>
                  <a:srgbClr val="C00000"/>
                </a:solidFill>
                <a:latin typeface="Courier" charset="0"/>
                <a:cs typeface="Times New Roman" pitchFamily="18" charset="0"/>
              </a:rPr>
              <a:t>/*</a:t>
            </a:r>
            <a:r>
              <a:rPr lang="en-US" sz="1400" dirty="0">
                <a:latin typeface="Courier" charset="0"/>
                <a:cs typeface="Times New Roman" pitchFamily="18" charset="0"/>
              </a:rPr>
              <a:t> and </a:t>
            </a:r>
            <a:r>
              <a:rPr lang="en-US" sz="1400" dirty="0">
                <a:solidFill>
                  <a:srgbClr val="C00000"/>
                </a:solidFill>
                <a:latin typeface="Courier" charset="0"/>
                <a:cs typeface="Times New Roman" pitchFamily="18" charset="0"/>
              </a:rPr>
              <a:t>*/ </a:t>
            </a:r>
            <a:r>
              <a:rPr lang="en-US" sz="1400" dirty="0">
                <a:latin typeface="Courier" charset="0"/>
                <a:cs typeface="Times New Roman" pitchFamily="18" charset="0"/>
              </a:rPr>
              <a:t>in one or multiple lines.</a:t>
            </a:r>
          </a:p>
          <a:p>
            <a:r>
              <a:rPr lang="en-US" sz="1400" dirty="0">
                <a:latin typeface="Courier" charset="0"/>
                <a:cs typeface="Times New Roman" pitchFamily="18" charset="0"/>
              </a:rPr>
              <a:t> When the compiler sees //, it ignores all text after // in the same line. </a:t>
            </a:r>
          </a:p>
          <a:p>
            <a:r>
              <a:rPr lang="en-US" sz="1400" dirty="0">
                <a:latin typeface="Courier" charset="0"/>
                <a:cs typeface="Times New Roman" pitchFamily="18" charset="0"/>
              </a:rPr>
              <a:t>When it sees /*, it scans for the next */ and ignores any text between /* and */</a:t>
            </a:r>
            <a:endParaRPr lang="ar-E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14600"/>
            <a:ext cx="6553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// This application program prints Welcome to Java!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22860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/* This application program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prints Welcome to Java!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*/</a:t>
            </a:r>
            <a:endParaRPr lang="ar-EG" sz="1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114800"/>
            <a:ext cx="2286000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dirty="0"/>
              <a:t>class A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rgbClr val="C00000"/>
                </a:solidFill>
              </a:rPr>
              <a:t>// Author :Ahmed </a:t>
            </a:r>
            <a:r>
              <a:rPr lang="en-US" sz="1600" dirty="0" err="1">
                <a:solidFill>
                  <a:srgbClr val="C00000"/>
                </a:solidFill>
              </a:rPr>
              <a:t>Aly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/>
              <a:t>int</a:t>
            </a:r>
            <a:r>
              <a:rPr lang="en-US" sz="1600" dirty="0"/>
              <a:t> x;</a:t>
            </a:r>
          </a:p>
          <a:p>
            <a:r>
              <a:rPr lang="en-US" sz="1600" dirty="0"/>
              <a:t>public static  void m()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………..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  <a:endParaRPr lang="ar-EG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191000"/>
            <a:ext cx="2286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dirty="0"/>
              <a:t>class A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x;</a:t>
            </a:r>
          </a:p>
          <a:p>
            <a:r>
              <a:rPr lang="en-US" sz="1600" dirty="0"/>
              <a:t>public static  void m()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………..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  <a:endParaRPr lang="ar-EG" sz="1600" dirty="0"/>
          </a:p>
        </p:txBody>
      </p:sp>
      <p:sp>
        <p:nvSpPr>
          <p:cNvPr id="9" name="Right Arrow 8"/>
          <p:cNvSpPr/>
          <p:nvPr/>
        </p:nvSpPr>
        <p:spPr>
          <a:xfrm>
            <a:off x="3276600" y="5257800"/>
            <a:ext cx="1600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/>
          <p:cNvSpPr txBox="1"/>
          <p:nvPr/>
        </p:nvSpPr>
        <p:spPr>
          <a:xfrm>
            <a:off x="3276600" y="4953000"/>
            <a:ext cx="167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Compiler view 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Identifier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14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JAVA use </a:t>
            </a:r>
            <a:r>
              <a:rPr lang="en-US" sz="1800" i="1" dirty="0"/>
              <a:t>identifiers to name  </a:t>
            </a:r>
            <a:r>
              <a:rPr lang="en-US" sz="1800" dirty="0">
                <a:solidFill>
                  <a:srgbClr val="7030A0"/>
                </a:solidFill>
              </a:rPr>
              <a:t>variables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constants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methods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classes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7030A0"/>
                </a:solidFill>
              </a:rPr>
              <a:t>packages</a:t>
            </a:r>
          </a:p>
          <a:p>
            <a:r>
              <a:rPr lang="en-US" sz="1800" dirty="0"/>
              <a:t>An identifier is a sequence of characters that consists of letters, digits, underscores (_), and dollar signs ($)</a:t>
            </a:r>
            <a:r>
              <a:rPr lang="ar-EG" sz="1800" b="1" dirty="0"/>
              <a:t>.</a:t>
            </a:r>
          </a:p>
          <a:p>
            <a:r>
              <a:rPr lang="en-US" sz="1800" dirty="0"/>
              <a:t>A n identifier </a:t>
            </a:r>
            <a:r>
              <a:rPr lang="en-US" sz="1800" b="1" dirty="0"/>
              <a:t> cannot start with a digit.</a:t>
            </a:r>
          </a:p>
          <a:p>
            <a:r>
              <a:rPr lang="en-US" sz="1800" dirty="0"/>
              <a:t>An identifier cannot be a </a:t>
            </a:r>
            <a:r>
              <a:rPr lang="en-US" sz="1800" dirty="0">
                <a:solidFill>
                  <a:srgbClr val="C00000"/>
                </a:solidFill>
              </a:rPr>
              <a:t>reserved word</a:t>
            </a:r>
            <a:r>
              <a:rPr lang="en-US" sz="1800" dirty="0"/>
              <a:t>.</a:t>
            </a:r>
          </a:p>
          <a:p>
            <a:r>
              <a:rPr lang="en-US" sz="1800" dirty="0"/>
              <a:t>An identifier cannot be </a:t>
            </a:r>
            <a:r>
              <a:rPr lang="en-US" sz="1800" b="1" dirty="0"/>
              <a:t>true, false, or null.</a:t>
            </a:r>
          </a:p>
          <a:p>
            <a:r>
              <a:rPr lang="en-US" sz="1800" dirty="0"/>
              <a:t>An identifier can be of any length.</a:t>
            </a:r>
            <a:endParaRPr lang="ar-E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3657600"/>
            <a:ext cx="2286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$2</a:t>
            </a:r>
          </a:p>
          <a:p>
            <a:r>
              <a:rPr lang="en-US" b="1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ComputeArea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area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radius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showMessageDialog</a:t>
            </a:r>
            <a:endParaRPr lang="ar-EG" dirty="0"/>
          </a:p>
        </p:txBody>
      </p:sp>
      <p:pic>
        <p:nvPicPr>
          <p:cNvPr id="125954" name="Picture 2" descr="http://www.shirleytaylor.com/images/tic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962400"/>
            <a:ext cx="809627" cy="8096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257800" y="5334000"/>
            <a:ext cx="990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2A</a:t>
            </a:r>
          </a:p>
          <a:p>
            <a:r>
              <a:rPr lang="en-US" b="1" dirty="0">
                <a:solidFill>
                  <a:srgbClr val="002060"/>
                </a:solidFill>
              </a:rPr>
              <a:t>A-b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d+4</a:t>
            </a:r>
            <a:endParaRPr lang="ar-EG" dirty="0"/>
          </a:p>
        </p:txBody>
      </p:sp>
      <p:pic>
        <p:nvPicPr>
          <p:cNvPr id="125956" name="Picture 4" descr="Cross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5486400"/>
            <a:ext cx="609600" cy="6096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1000" y="3657600"/>
            <a:ext cx="34290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// author: Ahmed Ali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package racing;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public class </a:t>
            </a:r>
            <a:r>
              <a:rPr lang="en-US" sz="1600" b="1" dirty="0">
                <a:solidFill>
                  <a:srgbClr val="7030A0"/>
                </a:solidFill>
              </a:rPr>
              <a:t>Car</a:t>
            </a:r>
            <a:r>
              <a:rPr lang="en-US" sz="1600" dirty="0">
                <a:solidFill>
                  <a:srgbClr val="C00000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String</a:t>
            </a:r>
            <a:r>
              <a:rPr lang="en-US" sz="1600" b="1" dirty="0">
                <a:solidFill>
                  <a:srgbClr val="7030A0"/>
                </a:solidFill>
              </a:rPr>
              <a:t> color;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private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speed;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private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numOfDoors</a:t>
            </a:r>
            <a:r>
              <a:rPr lang="en-US" sz="1600" b="1" dirty="0">
                <a:solidFill>
                  <a:schemeClr val="tx1"/>
                </a:solidFill>
              </a:rPr>
              <a:t>=4</a:t>
            </a:r>
            <a:r>
              <a:rPr lang="en-US" sz="1600" b="1" dirty="0">
                <a:solidFill>
                  <a:srgbClr val="7030A0"/>
                </a:solidFill>
              </a:rPr>
              <a:t>;</a:t>
            </a:r>
          </a:p>
          <a:p>
            <a:r>
              <a:rPr lang="en-US" sz="1600" dirty="0"/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incrementSpeed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value){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C00000"/>
                </a:solidFill>
              </a:rPr>
              <a:t>}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88668"/>
            <a:ext cx="7086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racing, Car, color, speed, numOfDoors, incrementSpeed are all </a:t>
            </a:r>
            <a:r>
              <a:rPr lang="en-US" dirty="0">
                <a:solidFill>
                  <a:srgbClr val="FF0000"/>
                </a:solidFill>
              </a:rPr>
              <a:t>identifiers </a:t>
            </a:r>
            <a:endParaRPr lang="ar-E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6211F-ACC0-4AB7-9985-AF10C4BA6E6D}" type="slidenum">
              <a:rPr lang="en-US"/>
              <a:pPr/>
              <a:t>13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572000" cy="533400"/>
          </a:xfrm>
          <a:noFill/>
          <a:ln/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Reserved Words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5257800" cy="24384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i="1" dirty="0">
                <a:latin typeface="Courier" charset="0"/>
                <a:cs typeface="Times New Roman" pitchFamily="18" charset="0"/>
              </a:rPr>
              <a:t>Reserved words</a:t>
            </a:r>
            <a:r>
              <a:rPr lang="en-US" sz="1800" dirty="0">
                <a:latin typeface="Courier" charset="0"/>
                <a:cs typeface="Times New Roman" pitchFamily="18" charset="0"/>
              </a:rPr>
              <a:t> or </a:t>
            </a:r>
            <a:r>
              <a:rPr lang="en-US" sz="1800" i="1" dirty="0">
                <a:solidFill>
                  <a:srgbClr val="FF0000"/>
                </a:solidFill>
                <a:latin typeface="Courier" charset="0"/>
                <a:cs typeface="Times New Roman" pitchFamily="18" charset="0"/>
              </a:rPr>
              <a:t>keywords</a:t>
            </a:r>
            <a:r>
              <a:rPr lang="en-US" sz="1800" dirty="0">
                <a:latin typeface="Courier" charset="0"/>
                <a:cs typeface="Times New Roman" pitchFamily="18" charset="0"/>
              </a:rPr>
              <a:t> are words that have a specific meaning to the compiler and cannot be used for other purposes in the program.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>
                <a:latin typeface="Courier" charset="0"/>
                <a:cs typeface="Times New Roman" pitchFamily="18" charset="0"/>
              </a:rPr>
              <a:t>For example: </a:t>
            </a:r>
            <a:r>
              <a:rPr lang="en-US" sz="1800" dirty="0">
                <a:solidFill>
                  <a:srgbClr val="C00000"/>
                </a:solidFill>
                <a:latin typeface="Courier" charset="0"/>
                <a:cs typeface="Times New Roman" pitchFamily="18" charset="0"/>
              </a:rPr>
              <a:t>class</a:t>
            </a:r>
            <a:r>
              <a:rPr lang="en-US" sz="1800" dirty="0">
                <a:latin typeface="Courier" charset="0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urier" charset="0"/>
                <a:cs typeface="Times New Roman" pitchFamily="18" charset="0"/>
              </a:rPr>
              <a:t>public</a:t>
            </a:r>
            <a:r>
              <a:rPr lang="en-US" sz="1800" dirty="0">
                <a:latin typeface="Courier" charset="0"/>
                <a:cs typeface="Times New Roman" pitchFamily="18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urier" charset="0"/>
                <a:cs typeface="Times New Roman" pitchFamily="18" charset="0"/>
              </a:rPr>
              <a:t>static</a:t>
            </a:r>
            <a:r>
              <a:rPr lang="en-US" sz="1800" dirty="0">
                <a:latin typeface="Courier" charset="0"/>
                <a:cs typeface="Times New Roman" pitchFamily="18" charset="0"/>
              </a:rPr>
              <a:t>, and </a:t>
            </a:r>
            <a:r>
              <a:rPr lang="en-US" sz="1800" dirty="0">
                <a:solidFill>
                  <a:srgbClr val="C00000"/>
                </a:solidFill>
                <a:latin typeface="Courier" charset="0"/>
                <a:cs typeface="Times New Roman" pitchFamily="18" charset="0"/>
              </a:rPr>
              <a:t>void</a:t>
            </a:r>
            <a:r>
              <a:rPr lang="en-US" sz="1800" dirty="0">
                <a:solidFill>
                  <a:schemeClr val="tx2"/>
                </a:solidFill>
                <a:latin typeface="Courier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4267200"/>
            <a:ext cx="4953000" cy="1447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Java uses certain reserved words called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modifiers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 that specify the properties of the data, methods, and classes and how they can be used.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For</a:t>
            </a:r>
            <a:r>
              <a:rPr kumimoji="0" lang="en-US" b="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 example:</a:t>
            </a:r>
            <a:r>
              <a:rPr kumimoji="0" lang="en-US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 </a:t>
            </a: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public</a:t>
            </a:r>
            <a:r>
              <a:rPr kumimoji="0" lang="en-US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 ,</a:t>
            </a: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private</a:t>
            </a:r>
            <a:r>
              <a:rPr kumimoji="0" lang="en-US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, </a:t>
            </a: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final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private </a:t>
            </a:r>
            <a:r>
              <a:rPr kumimoji="0" lang="en-US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int</a:t>
            </a: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charset="0"/>
                <a:ea typeface="+mn-ea"/>
                <a:cs typeface="Times New Roman" pitchFamily="18" charset="0"/>
              </a:rPr>
              <a:t> speed;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public static </a:t>
            </a:r>
            <a:r>
              <a:rPr lang="en-US" dirty="0"/>
              <a:t>void </a:t>
            </a:r>
            <a:r>
              <a:rPr lang="en-US" dirty="0" err="1"/>
              <a:t>getNumberOfCars</a:t>
            </a:r>
            <a:r>
              <a:rPr lang="en-US" dirty="0"/>
              <a:t>(){ 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97010" y="3733800"/>
            <a:ext cx="4393095" cy="533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Modifiers</a:t>
            </a:r>
          </a:p>
        </p:txBody>
      </p:sp>
      <p:grpSp>
        <p:nvGrpSpPr>
          <p:cNvPr id="9" name="Group 14"/>
          <p:cNvGrpSpPr/>
          <p:nvPr/>
        </p:nvGrpSpPr>
        <p:grpSpPr>
          <a:xfrm>
            <a:off x="304800" y="2819400"/>
            <a:ext cx="4664694" cy="457200"/>
            <a:chOff x="762000" y="1676400"/>
            <a:chExt cx="2498194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1676400"/>
              <a:ext cx="685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speed;</a:t>
              </a:r>
              <a:endParaRPr lang="ar-E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800" y="1676400"/>
              <a:ext cx="990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class;</a:t>
              </a:r>
              <a:endParaRPr lang="ar-EG" dirty="0"/>
            </a:p>
          </p:txBody>
        </p:sp>
        <p:pic>
          <p:nvPicPr>
            <p:cNvPr id="13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1676400"/>
              <a:ext cx="381000" cy="615553"/>
            </a:xfrm>
            <a:prstGeom prst="rect">
              <a:avLst/>
            </a:prstGeom>
            <a:noFill/>
          </p:spPr>
        </p:pic>
        <p:pic>
          <p:nvPicPr>
            <p:cNvPr id="14" name="Picture 4" descr="Cross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20841" y="1676400"/>
              <a:ext cx="539353" cy="539352"/>
            </a:xfrm>
            <a:prstGeom prst="rect">
              <a:avLst/>
            </a:prstGeom>
            <a:noFill/>
          </p:spPr>
        </p:pic>
      </p:grpSp>
      <p:sp>
        <p:nvSpPr>
          <p:cNvPr id="16" name="Rectangle 15"/>
          <p:cNvSpPr/>
          <p:nvPr/>
        </p:nvSpPr>
        <p:spPr>
          <a:xfrm>
            <a:off x="5562600" y="914400"/>
            <a:ext cx="342900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// author: Ahmed Ali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public class Car{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String color;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private </a:t>
            </a:r>
            <a:r>
              <a:rPr lang="en-US" sz="1600" b="1" dirty="0" err="1">
                <a:solidFill>
                  <a:srgbClr val="7030A0"/>
                </a:solidFill>
              </a:rPr>
              <a:t>int</a:t>
            </a:r>
            <a:r>
              <a:rPr lang="en-US" sz="1600" b="1" dirty="0">
                <a:solidFill>
                  <a:srgbClr val="7030A0"/>
                </a:solidFill>
              </a:rPr>
              <a:t> speed;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private </a:t>
            </a:r>
            <a:r>
              <a:rPr lang="en-US" sz="1600" b="1" dirty="0" err="1">
                <a:solidFill>
                  <a:srgbClr val="7030A0"/>
                </a:solidFill>
              </a:rPr>
              <a:t>int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numOfDoors</a:t>
            </a:r>
            <a:r>
              <a:rPr lang="en-US" sz="1600" dirty="0">
                <a:solidFill>
                  <a:schemeClr val="tx1"/>
                </a:solidFill>
              </a:rPr>
              <a:t>=4</a:t>
            </a:r>
            <a:r>
              <a:rPr lang="en-US" sz="1600" b="1" dirty="0">
                <a:solidFill>
                  <a:srgbClr val="7030A0"/>
                </a:solidFill>
              </a:rPr>
              <a:t>;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incrementSpeed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value){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decrementSpeed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value){</a:t>
            </a:r>
          </a:p>
          <a:p>
            <a:r>
              <a:rPr lang="en-US" sz="1600" dirty="0"/>
              <a:t>speed=speed-value;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getSpeed</a:t>
            </a:r>
            <a:r>
              <a:rPr lang="en-US" sz="1600" dirty="0"/>
              <a:t>(){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isMoving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static void </a:t>
            </a:r>
            <a:r>
              <a:rPr lang="en-US" sz="1600" dirty="0" err="1"/>
              <a:t>getNumberOfCars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C00000"/>
                </a:solidFill>
              </a:rPr>
              <a:t>}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2224088"/>
            <a:ext cx="8153400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438400" y="228600"/>
            <a:ext cx="4648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List of Java Keywords</a:t>
            </a:r>
            <a:endParaRPr lang="ar-EG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" y="-5090"/>
            <a:ext cx="8229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Literal Values for  primitives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5943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By default, a numeric literal is either a 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or an </a:t>
            </a:r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1066800"/>
            <a:ext cx="228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7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10668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5.6</a:t>
            </a:r>
            <a:endParaRPr lang="ar-EG" dirty="0"/>
          </a:p>
        </p:txBody>
      </p:sp>
      <p:sp>
        <p:nvSpPr>
          <p:cNvPr id="13" name="Oval 12"/>
          <p:cNvSpPr/>
          <p:nvPr/>
        </p:nvSpPr>
        <p:spPr>
          <a:xfrm>
            <a:off x="1371600" y="12954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int</a:t>
            </a:r>
            <a:endParaRPr lang="ar-EG" dirty="0"/>
          </a:p>
        </p:txBody>
      </p:sp>
      <p:sp>
        <p:nvSpPr>
          <p:cNvPr id="14" name="Oval 13"/>
          <p:cNvSpPr/>
          <p:nvPr/>
        </p:nvSpPr>
        <p:spPr>
          <a:xfrm>
            <a:off x="3886200" y="12954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double</a:t>
            </a:r>
            <a:endParaRPr lang="ar-EG" dirty="0"/>
          </a:p>
        </p:txBody>
      </p:sp>
      <p:sp>
        <p:nvSpPr>
          <p:cNvPr id="19" name="Rectangle 18"/>
          <p:cNvSpPr/>
          <p:nvPr/>
        </p:nvSpPr>
        <p:spPr>
          <a:xfrm>
            <a:off x="0" y="1828800"/>
            <a:ext cx="9144000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34" name="Group 33"/>
          <p:cNvGrpSpPr/>
          <p:nvPr/>
        </p:nvGrpSpPr>
        <p:grpSpPr>
          <a:xfrm>
            <a:off x="-78616" y="1977236"/>
            <a:ext cx="9144000" cy="416688"/>
            <a:chOff x="0" y="2057399"/>
            <a:chExt cx="9144000" cy="783772"/>
          </a:xfrm>
        </p:grpSpPr>
        <p:sp>
          <p:nvSpPr>
            <p:cNvPr id="8" name="TextBox 7"/>
            <p:cNvSpPr txBox="1"/>
            <p:nvPr/>
          </p:nvSpPr>
          <p:spPr>
            <a:xfrm>
              <a:off x="1817000" y="2091051"/>
              <a:ext cx="1462087" cy="6946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float x=4.7</a:t>
              </a:r>
              <a:r>
                <a:rPr lang="en-US" dirty="0">
                  <a:solidFill>
                    <a:srgbClr val="FF0000"/>
                  </a:solidFill>
                </a:rPr>
                <a:t>f</a:t>
              </a:r>
              <a:r>
                <a:rPr lang="en-US" dirty="0"/>
                <a:t>;   </a:t>
              </a:r>
              <a:endParaRPr lang="ar-EG" dirty="0"/>
            </a:p>
          </p:txBody>
        </p:sp>
        <p:pic>
          <p:nvPicPr>
            <p:cNvPr id="15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8963" y="2164343"/>
              <a:ext cx="428626" cy="428625"/>
            </a:xfrm>
            <a:prstGeom prst="rect">
              <a:avLst/>
            </a:prstGeom>
            <a:noFill/>
          </p:spPr>
        </p:pic>
        <p:sp>
          <p:nvSpPr>
            <p:cNvPr id="17" name="Rectangle 16"/>
            <p:cNvSpPr/>
            <p:nvPr/>
          </p:nvSpPr>
          <p:spPr>
            <a:xfrm>
              <a:off x="0" y="2764971"/>
              <a:ext cx="9144000" cy="76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2057399"/>
              <a:ext cx="1290225" cy="6946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float x=4.7; </a:t>
              </a:r>
              <a:endParaRPr lang="ar-EG" dirty="0"/>
            </a:p>
          </p:txBody>
        </p:sp>
        <p:pic>
          <p:nvPicPr>
            <p:cNvPr id="23" name="Picture 4" descr="Cross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2057400"/>
              <a:ext cx="381000" cy="381000"/>
            </a:xfrm>
            <a:prstGeom prst="rect">
              <a:avLst/>
            </a:prstGeom>
            <a:noFill/>
          </p:spPr>
        </p:pic>
      </p:grpSp>
      <p:grpSp>
        <p:nvGrpSpPr>
          <p:cNvPr id="35" name="Group 34"/>
          <p:cNvGrpSpPr/>
          <p:nvPr/>
        </p:nvGrpSpPr>
        <p:grpSpPr>
          <a:xfrm>
            <a:off x="0" y="2743200"/>
            <a:ext cx="9144000" cy="914400"/>
            <a:chOff x="0" y="2743200"/>
            <a:chExt cx="9144000" cy="914400"/>
          </a:xfrm>
        </p:grpSpPr>
        <p:sp>
          <p:nvSpPr>
            <p:cNvPr id="9" name="Rectangle 8"/>
            <p:cNvSpPr/>
            <p:nvPr/>
          </p:nvSpPr>
          <p:spPr>
            <a:xfrm>
              <a:off x="228600" y="2743200"/>
              <a:ext cx="144780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byte b = 1;</a:t>
              </a:r>
            </a:p>
            <a:p>
              <a:r>
                <a:rPr lang="en-US" dirty="0"/>
                <a:t>short s = 2;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200" y="2895600"/>
              <a:ext cx="379892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Java relaxes its assignment conversion </a:t>
              </a:r>
              <a:endParaRPr lang="ar-E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3581400"/>
              <a:ext cx="9144000" cy="76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pic>
          <p:nvPicPr>
            <p:cNvPr id="26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0" y="3048000"/>
              <a:ext cx="428626" cy="428625"/>
            </a:xfrm>
            <a:prstGeom prst="rect">
              <a:avLst/>
            </a:prstGeom>
            <a:noFill/>
          </p:spPr>
        </p:pic>
      </p:grpSp>
      <p:sp>
        <p:nvSpPr>
          <p:cNvPr id="29" name="Rectangle 28"/>
          <p:cNvSpPr/>
          <p:nvPr/>
        </p:nvSpPr>
        <p:spPr>
          <a:xfrm>
            <a:off x="0" y="4724400"/>
            <a:ext cx="9144000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41" name="Group 40"/>
          <p:cNvGrpSpPr/>
          <p:nvPr/>
        </p:nvGrpSpPr>
        <p:grpSpPr>
          <a:xfrm>
            <a:off x="0" y="3810000"/>
            <a:ext cx="2562226" cy="750332"/>
            <a:chOff x="0" y="3810000"/>
            <a:chExt cx="2562226" cy="750332"/>
          </a:xfrm>
        </p:grpSpPr>
        <p:sp>
          <p:nvSpPr>
            <p:cNvPr id="24" name="Rectangle 23"/>
            <p:cNvSpPr/>
            <p:nvPr/>
          </p:nvSpPr>
          <p:spPr>
            <a:xfrm>
              <a:off x="0" y="3810000"/>
              <a:ext cx="19812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err="1"/>
                <a:t>boolean</a:t>
              </a:r>
              <a:r>
                <a:rPr lang="en-US" dirty="0"/>
                <a:t> b = true;</a:t>
              </a:r>
            </a:p>
          </p:txBody>
        </p:sp>
        <p:pic>
          <p:nvPicPr>
            <p:cNvPr id="27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3810000"/>
              <a:ext cx="428626" cy="428625"/>
            </a:xfrm>
            <a:prstGeom prst="rect">
              <a:avLst/>
            </a:prstGeom>
            <a:noFill/>
          </p:spPr>
        </p:pic>
        <p:sp>
          <p:nvSpPr>
            <p:cNvPr id="30" name="Rectangle 29"/>
            <p:cNvSpPr/>
            <p:nvPr/>
          </p:nvSpPr>
          <p:spPr>
            <a:xfrm>
              <a:off x="0" y="4191000"/>
              <a:ext cx="19812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err="1"/>
                <a:t>boolean</a:t>
              </a:r>
              <a:r>
                <a:rPr lang="en-US" dirty="0"/>
                <a:t> v = false;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29000" y="3810000"/>
            <a:ext cx="3048000" cy="750332"/>
            <a:chOff x="3429000" y="4343400"/>
            <a:chExt cx="3048000" cy="750332"/>
          </a:xfrm>
        </p:grpSpPr>
        <p:sp>
          <p:nvSpPr>
            <p:cNvPr id="25" name="Rectangle 24"/>
            <p:cNvSpPr/>
            <p:nvPr/>
          </p:nvSpPr>
          <p:spPr>
            <a:xfrm>
              <a:off x="3429000" y="4343400"/>
              <a:ext cx="24384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err="1"/>
                <a:t>boolean</a:t>
              </a:r>
              <a:r>
                <a:rPr lang="en-US" dirty="0"/>
                <a:t> b = True;</a:t>
              </a:r>
            </a:p>
          </p:txBody>
        </p:sp>
        <p:pic>
          <p:nvPicPr>
            <p:cNvPr id="28" name="Picture 4" descr="Cross Clip Ar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6000" y="4648200"/>
              <a:ext cx="381000" cy="381000"/>
            </a:xfrm>
            <a:prstGeom prst="rect">
              <a:avLst/>
            </a:prstGeom>
            <a:noFill/>
          </p:spPr>
        </p:pic>
        <p:sp>
          <p:nvSpPr>
            <p:cNvPr id="31" name="Rectangle 30"/>
            <p:cNvSpPr/>
            <p:nvPr/>
          </p:nvSpPr>
          <p:spPr>
            <a:xfrm>
              <a:off x="3429000" y="4724400"/>
              <a:ext cx="243840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 err="1"/>
                <a:t>boolean</a:t>
              </a:r>
              <a:r>
                <a:rPr lang="en-US" dirty="0"/>
                <a:t> x = False;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33800" y="5137666"/>
            <a:ext cx="1876426" cy="978932"/>
            <a:chOff x="304800" y="4953000"/>
            <a:chExt cx="1876426" cy="978932"/>
          </a:xfrm>
        </p:grpSpPr>
        <p:pic>
          <p:nvPicPr>
            <p:cNvPr id="38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52600" y="5181600"/>
              <a:ext cx="428626" cy="428625"/>
            </a:xfrm>
            <a:prstGeom prst="rect">
              <a:avLst/>
            </a:prstGeom>
            <a:noFill/>
          </p:spPr>
        </p:pic>
        <p:sp>
          <p:nvSpPr>
            <p:cNvPr id="36" name="Rectangle 35"/>
            <p:cNvSpPr/>
            <p:nvPr/>
          </p:nvSpPr>
          <p:spPr>
            <a:xfrm>
              <a:off x="304800" y="4953000"/>
              <a:ext cx="119847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char x=‘A’; </a:t>
              </a:r>
              <a:endParaRPr lang="ar-EG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800" y="5562600"/>
              <a:ext cx="121219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/>
                <a:t>char x=65; </a:t>
              </a:r>
              <a:endParaRPr lang="ar-EG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543800" y="1963364"/>
            <a:ext cx="142804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x=1_342; </a:t>
            </a:r>
            <a:endParaRPr lang="ar-EG" dirty="0"/>
          </a:p>
        </p:txBody>
      </p:sp>
      <p:sp>
        <p:nvSpPr>
          <p:cNvPr id="44" name="TextBox 43"/>
          <p:cNvSpPr txBox="1"/>
          <p:nvPr/>
        </p:nvSpPr>
        <p:spPr>
          <a:xfrm>
            <a:off x="3733800" y="1974458"/>
            <a:ext cx="122253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x=1342; </a:t>
            </a:r>
            <a:endParaRPr lang="ar-EG" dirty="0"/>
          </a:p>
        </p:txBody>
      </p:sp>
      <p:sp>
        <p:nvSpPr>
          <p:cNvPr id="10" name="Rectangle 9"/>
          <p:cNvSpPr/>
          <p:nvPr/>
        </p:nvSpPr>
        <p:spPr>
          <a:xfrm>
            <a:off x="5520446" y="1974458"/>
            <a:ext cx="1928733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double x=1_767.2;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8229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/>
              <a:t>Strings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6635" y="3019425"/>
            <a:ext cx="3515365" cy="1200329"/>
            <a:chOff x="3276600" y="5029200"/>
            <a:chExt cx="3515365" cy="1200329"/>
          </a:xfrm>
        </p:grpSpPr>
        <p:pic>
          <p:nvPicPr>
            <p:cNvPr id="6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63339" y="5676990"/>
              <a:ext cx="428626" cy="428625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276600" y="5029200"/>
              <a:ext cx="3076433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String name1=“Ahmed  ”;</a:t>
              </a:r>
            </a:p>
            <a:p>
              <a:r>
                <a:rPr lang="en-US" dirty="0"/>
                <a:t>String name2=“Mohamed”;</a:t>
              </a:r>
            </a:p>
            <a:p>
              <a:r>
                <a:rPr lang="en-US" dirty="0"/>
                <a:t>String name=name1+name2;</a:t>
              </a:r>
            </a:p>
            <a:p>
              <a:r>
                <a:rPr lang="en-US" dirty="0"/>
                <a:t>String x=7+” ”;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056635" y="5334000"/>
            <a:ext cx="2438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y=10;</a:t>
            </a:r>
          </a:p>
          <a:p>
            <a:r>
              <a:rPr lang="en-US" dirty="0"/>
              <a:t>//prints y=10</a:t>
            </a:r>
            <a:endParaRPr lang="ar-EG" dirty="0"/>
          </a:p>
          <a:p>
            <a:r>
              <a:rPr lang="en-US" dirty="0"/>
              <a:t>String s=“y=“+y;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607004"/>
            <a:ext cx="32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Combining variables and string</a:t>
            </a:r>
            <a:endParaRPr lang="ar-EG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20108"/>
            <a:ext cx="7848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String </a:t>
            </a:r>
            <a:r>
              <a:rPr lang="en-US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 is applied using the + operator</a:t>
            </a:r>
            <a:endParaRPr lang="ar-EG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762000"/>
            <a:ext cx="800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data type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hold an array of characters</a:t>
            </a:r>
          </a:p>
          <a:p>
            <a:r>
              <a:rPr lang="en-US" dirty="0"/>
              <a:t>String values are surrounded by double  quotation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2844354" y="1653064"/>
            <a:ext cx="261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String name1=“Ahmed  ”;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26877" y="2133600"/>
            <a:ext cx="377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String name1=</a:t>
            </a:r>
            <a:r>
              <a:rPr lang="en-US" b="1" dirty="0">
                <a:solidFill>
                  <a:srgbClr val="C00000"/>
                </a:solidFill>
              </a:rPr>
              <a:t>new</a:t>
            </a:r>
            <a:r>
              <a:rPr lang="en-US" b="1" dirty="0">
                <a:solidFill>
                  <a:srgbClr val="0070C0"/>
                </a:solidFill>
              </a:rPr>
              <a:t> String(“Ahmed ”);</a:t>
            </a:r>
          </a:p>
        </p:txBody>
      </p:sp>
    </p:spTree>
    <p:extLst>
      <p:ext uri="{BB962C8B-B14F-4D97-AF65-F5344CB8AC3E}">
        <p14:creationId xmlns:p14="http://schemas.microsoft.com/office/powerpoint/2010/main" val="41224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1132114"/>
            <a:ext cx="8565356" cy="389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705600" cy="533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62600"/>
            <a:ext cx="3148012" cy="40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Primitive data type conversion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685800"/>
            <a:ext cx="8915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primitive data type can be converted to another type, provided the conversion is a </a:t>
            </a:r>
            <a:r>
              <a:rPr lang="en-US" i="1" dirty="0">
                <a:solidFill>
                  <a:srgbClr val="FF0000"/>
                </a:solidFill>
              </a:rPr>
              <a:t>widening</a:t>
            </a:r>
            <a:r>
              <a:rPr lang="en-US" i="1" dirty="0">
                <a:solidFill>
                  <a:schemeClr val="tx1"/>
                </a:solidFill>
              </a:rPr>
              <a:t> conversion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2438400"/>
            <a:ext cx="3200400" cy="1103531"/>
            <a:chOff x="0" y="2590800"/>
            <a:chExt cx="3200400" cy="1103531"/>
          </a:xfrm>
        </p:grpSpPr>
        <p:sp>
          <p:nvSpPr>
            <p:cNvPr id="10" name="TextBox 9"/>
            <p:cNvSpPr txBox="1"/>
            <p:nvPr/>
          </p:nvSpPr>
          <p:spPr>
            <a:xfrm>
              <a:off x="533400" y="3048000"/>
              <a:ext cx="1295400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=12;</a:t>
              </a:r>
            </a:p>
            <a:p>
              <a:r>
                <a:rPr lang="en-US" dirty="0"/>
                <a:t>double d=</a:t>
              </a:r>
              <a:r>
                <a:rPr lang="en-US" dirty="0" err="1"/>
                <a:t>i</a:t>
              </a:r>
              <a:r>
                <a:rPr lang="en-US" dirty="0"/>
                <a:t>;</a:t>
              </a:r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2590800"/>
              <a:ext cx="3200400" cy="4001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1-Conversion by Assignment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3810000"/>
            <a:ext cx="3200400" cy="3048000"/>
            <a:chOff x="0" y="3810000"/>
            <a:chExt cx="3200400" cy="3048000"/>
          </a:xfrm>
        </p:grpSpPr>
        <p:sp>
          <p:nvSpPr>
            <p:cNvPr id="13" name="Rectangle 12"/>
            <p:cNvSpPr/>
            <p:nvPr/>
          </p:nvSpPr>
          <p:spPr>
            <a:xfrm>
              <a:off x="0" y="3810000"/>
              <a:ext cx="3200400" cy="4001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2-Conversion by Method call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272677"/>
              <a:ext cx="2133600" cy="25853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class test{</a:t>
              </a:r>
            </a:p>
            <a:p>
              <a:r>
                <a:rPr lang="en-US" dirty="0"/>
                <a:t>void m1(){</a:t>
              </a:r>
            </a:p>
            <a:p>
              <a:r>
                <a:rPr lang="en-US" dirty="0"/>
                <a:t>int </a:t>
              </a:r>
              <a:r>
                <a:rPr lang="en-US" dirty="0" err="1"/>
                <a:t>i</a:t>
              </a:r>
              <a:r>
                <a:rPr lang="en-US" dirty="0"/>
                <a:t>=9;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m2(</a:t>
              </a:r>
              <a:r>
                <a:rPr lang="en-US" b="1" dirty="0" err="1">
                  <a:solidFill>
                    <a:srgbClr val="00B050"/>
                  </a:solidFill>
                </a:rPr>
                <a:t>i</a:t>
              </a:r>
              <a:r>
                <a:rPr lang="en-US" b="1" dirty="0">
                  <a:solidFill>
                    <a:srgbClr val="00B050"/>
                  </a:solidFill>
                </a:rPr>
                <a:t>); </a:t>
              </a:r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void m2(double d){</a:t>
              </a:r>
            </a:p>
            <a:p>
              <a:r>
                <a:rPr lang="en-US" dirty="0"/>
                <a:t>///</a:t>
              </a:r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}</a:t>
              </a:r>
              <a:endParaRPr lang="ar-EG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29000" y="2590800"/>
            <a:ext cx="5410200" cy="2236351"/>
            <a:chOff x="3429000" y="2590800"/>
            <a:chExt cx="5410200" cy="2236351"/>
          </a:xfrm>
        </p:grpSpPr>
        <p:sp>
          <p:nvSpPr>
            <p:cNvPr id="17" name="Rectangle 16"/>
            <p:cNvSpPr/>
            <p:nvPr/>
          </p:nvSpPr>
          <p:spPr>
            <a:xfrm>
              <a:off x="3429000" y="2971800"/>
              <a:ext cx="533400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dirty="0"/>
                <a:t>All operands are set to the  wider type of them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dirty="0"/>
                <a:t>The promotion should be to at least </a:t>
              </a:r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62400" y="2590800"/>
              <a:ext cx="4495800" cy="4001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3-Conversion by </a:t>
              </a:r>
              <a:r>
                <a:rPr lang="en-US" sz="2000" dirty="0" err="1">
                  <a:solidFill>
                    <a:srgbClr val="C00000"/>
                  </a:solidFill>
                </a:rPr>
                <a:t>Arithmatic</a:t>
              </a:r>
              <a:r>
                <a:rPr lang="en-US" sz="2000" dirty="0">
                  <a:solidFill>
                    <a:srgbClr val="C00000"/>
                  </a:solidFill>
                </a:rPr>
                <a:t> Promotion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29000" y="3657600"/>
              <a:ext cx="5410200" cy="11695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short s1=7;</a:t>
              </a:r>
            </a:p>
            <a:p>
              <a:r>
                <a:rPr lang="en-US" dirty="0"/>
                <a:t>short s2=13;</a:t>
              </a:r>
            </a:p>
            <a:p>
              <a:r>
                <a:rPr lang="en-US" sz="1600" dirty="0"/>
                <a:t>// short s3=s1</a:t>
              </a:r>
              <a:r>
                <a:rPr lang="en-US" sz="1600" dirty="0">
                  <a:solidFill>
                    <a:srgbClr val="FF0000"/>
                  </a:solidFill>
                </a:rPr>
                <a:t>+</a:t>
              </a:r>
              <a:r>
                <a:rPr lang="en-US" sz="1600" dirty="0"/>
                <a:t>s2; compile error as s1,s2 are converted to int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int </a:t>
              </a:r>
              <a:r>
                <a:rPr lang="en-US" dirty="0" err="1">
                  <a:solidFill>
                    <a:srgbClr val="00B050"/>
                  </a:solidFill>
                </a:rPr>
                <a:t>i</a:t>
              </a:r>
              <a:r>
                <a:rPr lang="en-US" dirty="0">
                  <a:solidFill>
                    <a:srgbClr val="00B050"/>
                  </a:solidFill>
                </a:rPr>
                <a:t>=s1+s2;</a:t>
              </a:r>
              <a:endParaRPr lang="ar-EG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Primitive  Casting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610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Casting is explicitly telling Java to make a conversion.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A casting operation may widen or narrow its argument.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To cast, just precede a value with the parenthesized name of the desired type.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7200" y="3048000"/>
            <a:ext cx="2105026" cy="1190625"/>
            <a:chOff x="457200" y="3048000"/>
            <a:chExt cx="2105026" cy="1190625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048000"/>
              <a:ext cx="10668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int </a:t>
              </a:r>
              <a:r>
                <a:rPr lang="en-US" dirty="0" err="1"/>
                <a:t>i</a:t>
              </a:r>
              <a:r>
                <a:rPr lang="en-US" dirty="0"/>
                <a:t>=12;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3810000"/>
              <a:ext cx="16802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short s=</a:t>
              </a:r>
              <a:r>
                <a:rPr lang="en-US" dirty="0">
                  <a:solidFill>
                    <a:srgbClr val="0070C0"/>
                  </a:solidFill>
                </a:rPr>
                <a:t>(short)</a:t>
              </a:r>
              <a:r>
                <a:rPr lang="en-US" dirty="0"/>
                <a:t>i;</a:t>
              </a:r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" y="3429000"/>
              <a:ext cx="1048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short s=</a:t>
              </a:r>
              <a:r>
                <a:rPr lang="en-US" dirty="0" err="1"/>
                <a:t>i</a:t>
              </a:r>
              <a:r>
                <a:rPr lang="en-US" dirty="0"/>
                <a:t>;</a:t>
              </a:r>
              <a:endParaRPr lang="ar-EG" dirty="0"/>
            </a:p>
          </p:txBody>
        </p:sp>
        <p:pic>
          <p:nvPicPr>
            <p:cNvPr id="11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3810000"/>
              <a:ext cx="428626" cy="428625"/>
            </a:xfrm>
            <a:prstGeom prst="rect">
              <a:avLst/>
            </a:prstGeom>
            <a:noFill/>
          </p:spPr>
        </p:pic>
        <p:pic>
          <p:nvPicPr>
            <p:cNvPr id="12" name="Picture 4" descr="Cross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3505200"/>
              <a:ext cx="228600" cy="228600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4191000" y="2895600"/>
            <a:ext cx="2409826" cy="1359932"/>
            <a:chOff x="4191000" y="2895600"/>
            <a:chExt cx="2409826" cy="1359932"/>
          </a:xfrm>
        </p:grpSpPr>
        <p:sp>
          <p:nvSpPr>
            <p:cNvPr id="7" name="Rectangle 6"/>
            <p:cNvSpPr/>
            <p:nvPr/>
          </p:nvSpPr>
          <p:spPr>
            <a:xfrm>
              <a:off x="4267200" y="3276600"/>
              <a:ext cx="1752600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b="1" dirty="0"/>
                <a:t> </a:t>
              </a:r>
              <a:r>
                <a:rPr lang="en-US" b="1" dirty="0" err="1"/>
                <a:t>i</a:t>
              </a:r>
              <a:r>
                <a:rPr lang="en-US" b="1" dirty="0"/>
                <a:t> = d;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2895600"/>
              <a:ext cx="1606530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/>
              <a:r>
                <a:rPr lang="en-US" b="1" dirty="0">
                  <a:solidFill>
                    <a:prstClr val="black"/>
                  </a:solidFill>
                </a:rPr>
                <a:t>double d = 4.5;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3886200"/>
              <a:ext cx="1752600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b="1" dirty="0"/>
                <a:t> </a:t>
              </a:r>
              <a:r>
                <a:rPr lang="en-US" b="1" dirty="0" err="1"/>
                <a:t>i</a:t>
              </a:r>
              <a:r>
                <a:rPr lang="en-US" b="1" dirty="0"/>
                <a:t> = </a:t>
              </a:r>
              <a:r>
                <a:rPr lang="en-US" b="1" dirty="0">
                  <a:solidFill>
                    <a:srgbClr val="002060"/>
                  </a:solidFill>
                </a:rPr>
                <a:t>(</a:t>
              </a:r>
              <a:r>
                <a:rPr lang="en-US" b="1" dirty="0" err="1">
                  <a:solidFill>
                    <a:srgbClr val="002060"/>
                  </a:solidFill>
                </a:rPr>
                <a:t>int</a:t>
              </a:r>
              <a:r>
                <a:rPr lang="en-US" b="1" dirty="0">
                  <a:solidFill>
                    <a:srgbClr val="002060"/>
                  </a:solidFill>
                </a:rPr>
                <a:t>)</a:t>
              </a:r>
              <a:r>
                <a:rPr lang="en-US" b="1" dirty="0"/>
                <a:t>d;</a:t>
              </a:r>
              <a:endParaRPr lang="ar-EG" dirty="0"/>
            </a:p>
          </p:txBody>
        </p:sp>
        <p:pic>
          <p:nvPicPr>
            <p:cNvPr id="15" name="Picture 4" descr="Cross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3352800"/>
              <a:ext cx="228600" cy="228600"/>
            </a:xfrm>
            <a:prstGeom prst="rect">
              <a:avLst/>
            </a:prstGeom>
            <a:noFill/>
          </p:spPr>
        </p:pic>
        <p:pic>
          <p:nvPicPr>
            <p:cNvPr id="16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3810000"/>
              <a:ext cx="428626" cy="42862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381000" y="5105400"/>
            <a:ext cx="2943226" cy="1038225"/>
            <a:chOff x="381000" y="5105400"/>
            <a:chExt cx="2943226" cy="1038225"/>
          </a:xfrm>
        </p:grpSpPr>
        <p:sp>
          <p:nvSpPr>
            <p:cNvPr id="17" name="Rectangle 16"/>
            <p:cNvSpPr/>
            <p:nvPr/>
          </p:nvSpPr>
          <p:spPr>
            <a:xfrm>
              <a:off x="457200" y="5105400"/>
              <a:ext cx="23622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b="1" dirty="0"/>
                <a:t> </a:t>
              </a:r>
              <a:r>
                <a:rPr lang="en-US" b="1" dirty="0" err="1"/>
                <a:t>i</a:t>
              </a:r>
              <a:r>
                <a:rPr lang="en-US" b="1" dirty="0"/>
                <a:t>=4 +7.0;</a:t>
              </a:r>
              <a:endParaRPr lang="ar-EG" dirty="0"/>
            </a:p>
          </p:txBody>
        </p:sp>
        <p:pic>
          <p:nvPicPr>
            <p:cNvPr id="18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95600" y="5715000"/>
              <a:ext cx="428626" cy="428625"/>
            </a:xfrm>
            <a:prstGeom prst="rect">
              <a:avLst/>
            </a:prstGeom>
            <a:noFill/>
          </p:spPr>
        </p:pic>
        <p:sp>
          <p:nvSpPr>
            <p:cNvPr id="21" name="Rectangle 20"/>
            <p:cNvSpPr/>
            <p:nvPr/>
          </p:nvSpPr>
          <p:spPr>
            <a:xfrm>
              <a:off x="381000" y="5715000"/>
              <a:ext cx="23622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b="1" dirty="0"/>
                <a:t> </a:t>
              </a:r>
              <a:r>
                <a:rPr lang="en-US" b="1" dirty="0" err="1"/>
                <a:t>i</a:t>
              </a:r>
              <a:r>
                <a:rPr lang="en-US" b="1" dirty="0"/>
                <a:t>=(</a:t>
              </a:r>
              <a:r>
                <a:rPr lang="en-US" b="1" dirty="0" err="1"/>
                <a:t>int</a:t>
              </a:r>
              <a:r>
                <a:rPr lang="en-US" b="1" dirty="0"/>
                <a:t>) (4 +7.0);</a:t>
              </a:r>
              <a:endParaRPr lang="ar-EG" dirty="0"/>
            </a:p>
          </p:txBody>
        </p:sp>
        <p:pic>
          <p:nvPicPr>
            <p:cNvPr id="23" name="Picture 4" descr="Cross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0" y="5181600"/>
              <a:ext cx="228600" cy="2286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4114800" y="4800600"/>
            <a:ext cx="3248026" cy="1408331"/>
            <a:chOff x="4114800" y="4800600"/>
            <a:chExt cx="3248026" cy="1408331"/>
          </a:xfrm>
        </p:grpSpPr>
        <p:sp>
          <p:nvSpPr>
            <p:cNvPr id="19" name="Rectangle 18"/>
            <p:cNvSpPr/>
            <p:nvPr/>
          </p:nvSpPr>
          <p:spPr>
            <a:xfrm>
              <a:off x="4114800" y="4800600"/>
              <a:ext cx="26670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/>
                <a:t>short i=7</a:t>
              </a:r>
              <a:r>
                <a:rPr lang="en-US" b="1" dirty="0"/>
                <a:t>;</a:t>
              </a:r>
            </a:p>
            <a:p>
              <a:r>
                <a:rPr lang="en-US" b="1" dirty="0"/>
                <a:t>i=i +3;</a:t>
              </a:r>
              <a:endParaRPr lang="ar-EG" dirty="0"/>
            </a:p>
          </p:txBody>
        </p:sp>
        <p:pic>
          <p:nvPicPr>
            <p:cNvPr id="20" name="Picture 2" descr="http://www.shirleytaylor.com/images/tick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4200" y="5638800"/>
              <a:ext cx="428626" cy="428625"/>
            </a:xfrm>
            <a:prstGeom prst="rect">
              <a:avLst/>
            </a:prstGeom>
            <a:noFill/>
          </p:spPr>
        </p:pic>
        <p:sp>
          <p:nvSpPr>
            <p:cNvPr id="22" name="Rectangle 21"/>
            <p:cNvSpPr/>
            <p:nvPr/>
          </p:nvSpPr>
          <p:spPr>
            <a:xfrm>
              <a:off x="4114800" y="5562600"/>
              <a:ext cx="26670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b="1" dirty="0"/>
                <a:t> </a:t>
              </a:r>
              <a:r>
                <a:rPr lang="en-US" b="1" dirty="0" err="1"/>
                <a:t>i</a:t>
              </a:r>
              <a:r>
                <a:rPr lang="en-US" b="1" dirty="0"/>
                <a:t>;</a:t>
              </a:r>
            </a:p>
            <a:p>
              <a:r>
                <a:rPr lang="en-US" b="1" dirty="0"/>
                <a:t>short s=(short) (</a:t>
              </a:r>
              <a:r>
                <a:rPr lang="en-US" b="1" dirty="0" err="1"/>
                <a:t>i</a:t>
              </a:r>
              <a:r>
                <a:rPr lang="en-US" b="1" dirty="0"/>
                <a:t> +3);</a:t>
              </a:r>
              <a:endParaRPr lang="ar-EG" dirty="0"/>
            </a:p>
          </p:txBody>
        </p:sp>
        <p:pic>
          <p:nvPicPr>
            <p:cNvPr id="24" name="Picture 4" descr="Cross Clip A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4953000"/>
              <a:ext cx="228600" cy="228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Variables 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store information such as letters, numbers, words, sentences</a:t>
            </a:r>
          </a:p>
          <a:p>
            <a:r>
              <a:rPr lang="en-US" dirty="0"/>
              <a:t>A variable has three properties:</a:t>
            </a:r>
          </a:p>
          <a:p>
            <a:pPr lvl="3"/>
            <a:r>
              <a:rPr lang="en-US" dirty="0"/>
              <a:t>A memory location to store the value,</a:t>
            </a:r>
          </a:p>
          <a:p>
            <a:pPr lvl="3"/>
            <a:r>
              <a:rPr lang="en-US" dirty="0"/>
              <a:t>The type of data stored in the memory location, and</a:t>
            </a:r>
          </a:p>
          <a:p>
            <a:pPr lvl="3"/>
            <a:r>
              <a:rPr lang="en-US" dirty="0"/>
              <a:t>The name (</a:t>
            </a:r>
            <a:r>
              <a:rPr lang="en-US" dirty="0">
                <a:solidFill>
                  <a:srgbClr val="0070C0"/>
                </a:solidFill>
              </a:rPr>
              <a:t>identifier</a:t>
            </a:r>
            <a:r>
              <a:rPr lang="en-US" dirty="0"/>
              <a:t>)  used to refer to the memory location. </a:t>
            </a:r>
          </a:p>
          <a:p>
            <a:r>
              <a:rPr lang="en-US" dirty="0"/>
              <a:t>Sample variable declarations:</a:t>
            </a:r>
            <a:endParaRPr lang="en-US" altLang="ja-JP" sz="2400" dirty="0">
              <a:latin typeface="Courier New" pitchFamily="49" charset="0"/>
              <a:ea typeface="MS PGothic" pitchFamily="34" charset="-128"/>
            </a:endParaRPr>
          </a:p>
          <a:p>
            <a:pPr lvl="1">
              <a:buNone/>
            </a:pPr>
            <a:r>
              <a:rPr lang="en-US" altLang="ja-JP" sz="2000" dirty="0">
                <a:solidFill>
                  <a:srgbClr val="7F7F7F"/>
                </a:solidFill>
                <a:latin typeface="Courier New" pitchFamily="49" charset="0"/>
                <a:ea typeface="MS PGothic" pitchFamily="34" charset="-128"/>
              </a:rPr>
              <a:t>				</a:t>
            </a:r>
            <a:r>
              <a:rPr lang="en-US" altLang="ja-JP" sz="2000" dirty="0" err="1">
                <a:latin typeface="Courier New" pitchFamily="49" charset="0"/>
                <a:ea typeface="MS PGothic" pitchFamily="34" charset="-128"/>
              </a:rPr>
              <a:t>int</a:t>
            </a:r>
            <a:r>
              <a:rPr lang="en-US" altLang="ja-JP" sz="2000" dirty="0">
                <a:latin typeface="Courier New" pitchFamily="49" charset="0"/>
                <a:ea typeface="MS PGothic" pitchFamily="34" charset="-128"/>
              </a:rPr>
              <a:t> x;</a:t>
            </a:r>
            <a:br>
              <a:rPr lang="en-US" altLang="ja-JP" sz="2000" dirty="0">
                <a:latin typeface="Courier New" pitchFamily="49" charset="0"/>
                <a:ea typeface="MS PGothic" pitchFamily="34" charset="-128"/>
              </a:rPr>
            </a:br>
            <a:r>
              <a:rPr lang="en-US" altLang="ja-JP" sz="2000" dirty="0">
                <a:solidFill>
                  <a:srgbClr val="7F7F7F"/>
                </a:solidFill>
                <a:latin typeface="Courier New" pitchFamily="49" charset="0"/>
                <a:ea typeface="MS PGothic" pitchFamily="34" charset="-128"/>
              </a:rPr>
              <a:t>			</a:t>
            </a:r>
            <a:r>
              <a:rPr lang="en-US" altLang="ja-JP" sz="2000" dirty="0" err="1">
                <a:latin typeface="Courier New" pitchFamily="49" charset="0"/>
                <a:ea typeface="MS PGothic" pitchFamily="34" charset="-128"/>
              </a:rPr>
              <a:t>int</a:t>
            </a:r>
            <a:r>
              <a:rPr lang="en-US" altLang="ja-JP" sz="2000" dirty="0">
                <a:latin typeface="Courier New" pitchFamily="49" charset="0"/>
                <a:ea typeface="MS PGothic" pitchFamily="34" charset="-128"/>
              </a:rPr>
              <a:t> v, w, y;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Arithmetic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</a:rPr>
              <a:t>+,-,*,/,%,++,--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Logic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</a:rPr>
              <a:t>&amp;,|,~,&amp;&amp;,||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Assignment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</a:rPr>
              <a:t>=, +=, -=, etc..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Comparison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>
                <a:latin typeface="Courier New" pitchFamily="49" charset="0"/>
              </a:rPr>
              <a:t>&lt;,&lt;=,&gt;,&gt;=,==,!=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Work just like in C/C++,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759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for loop is similar to C/C++</a:t>
            </a:r>
          </a:p>
          <a:p>
            <a:r>
              <a:rPr lang="en-US" sz="2800" dirty="0"/>
              <a:t>Java also has support for </a:t>
            </a:r>
            <a:r>
              <a:rPr lang="en-US" sz="2800" b="1" dirty="0">
                <a:latin typeface="Courier New" pitchFamily="49" charset="0"/>
              </a:rPr>
              <a:t>continue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>
                <a:latin typeface="Courier New" pitchFamily="49" charset="0"/>
              </a:rPr>
              <a:t>break</a:t>
            </a:r>
            <a:r>
              <a:rPr lang="en-US" sz="2800" dirty="0"/>
              <a:t> keywords</a:t>
            </a:r>
          </a:p>
          <a:p>
            <a:r>
              <a:rPr lang="en-US" sz="2800" dirty="0"/>
              <a:t>Again, work very similar to C/C++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Control Structures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" y="4114547"/>
            <a:ext cx="4267200" cy="1523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137160" r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for(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i = 0; i &lt; 10;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a +=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(a &gt; 100)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</a:rPr>
              <a:t>break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818185" y="4114547"/>
            <a:ext cx="4114800" cy="166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137160" r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for(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i = 0; i &lt; 10;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(i == 5)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</a:rPr>
              <a:t>continue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   a +=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7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Structures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b="1">
                <a:latin typeface="Courier New" pitchFamily="49" charset="0"/>
              </a:rPr>
              <a:t>if/else, for, while, do/while, switch</a:t>
            </a:r>
          </a:p>
          <a:p>
            <a:r>
              <a:rPr lang="en-US" sz="2700"/>
              <a:t>Basically work the same as in C/C++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76600" y="3962400"/>
            <a:ext cx="1981200" cy="180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(a &gt; 3)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a = 3;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else</a:t>
            </a:r>
            <a:r>
              <a:rPr lang="en-US">
                <a:latin typeface="Courier New" pitchFamily="49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a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76600" y="2743200"/>
            <a:ext cx="37338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for(</a:t>
            </a:r>
            <a:r>
              <a:rPr lang="en-US">
                <a:latin typeface="Courier New" pitchFamily="49" charset="0"/>
              </a:rPr>
              <a:t>i = 0; i &lt; 10; i++)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a +=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3400" y="2743200"/>
            <a:ext cx="2514600" cy="152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while</a:t>
            </a:r>
            <a:r>
              <a:rPr lang="en-US">
                <a:latin typeface="Courier New" pitchFamily="49" charset="0"/>
              </a:rPr>
              <a:t>(i &lt; 10)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a +=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i++;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33400" y="4495800"/>
            <a:ext cx="2514600" cy="180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do </a:t>
            </a:r>
            <a:r>
              <a:rPr lang="en-US">
                <a:latin typeface="Courier New" pitchFamily="49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a += i;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i++;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>
                <a:latin typeface="Courier New" pitchFamily="49" charset="0"/>
              </a:rPr>
              <a:t>(i &lt; 10); </a:t>
            </a:r>
            <a:endParaRPr lang="en-US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>
              <a:latin typeface="Courier New" pitchFamily="49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486400" y="3962400"/>
            <a:ext cx="3276600" cy="2354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switch</a:t>
            </a:r>
            <a:r>
              <a:rPr lang="en-US">
                <a:latin typeface="Courier New" pitchFamily="49" charset="0"/>
              </a:rPr>
              <a:t>(i)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</a:t>
            </a:r>
            <a:r>
              <a:rPr lang="en-US" b="1">
                <a:latin typeface="Courier New" pitchFamily="49" charset="0"/>
              </a:rPr>
              <a:t>case</a:t>
            </a:r>
            <a:r>
              <a:rPr lang="en-US">
                <a:latin typeface="Courier New" pitchFamily="49" charset="0"/>
              </a:rPr>
              <a:t> 1: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string = “foo”;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</a:t>
            </a:r>
            <a:r>
              <a:rPr lang="en-US" b="1">
                <a:latin typeface="Courier New" pitchFamily="49" charset="0"/>
              </a:rPr>
              <a:t>case</a:t>
            </a:r>
            <a:r>
              <a:rPr lang="en-US">
                <a:latin typeface="Courier New" pitchFamily="49" charset="0"/>
              </a:rPr>
              <a:t> 2: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string = “bar”;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</a:t>
            </a:r>
            <a:r>
              <a:rPr lang="en-US" b="1">
                <a:latin typeface="Courier New" pitchFamily="49" charset="0"/>
              </a:rPr>
              <a:t>default</a:t>
            </a:r>
            <a:r>
              <a:rPr lang="en-US">
                <a:latin typeface="Courier New" pitchFamily="49" charset="0"/>
              </a:rPr>
              <a:t>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string = “”;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}</a:t>
            </a: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755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 Type of Errors might be in your program</a:t>
            </a:r>
            <a:endParaRPr lang="ar-EG" sz="36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838201"/>
            <a:ext cx="80772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-Compile Errors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Compile errors occurs  on attempting to compile your file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Compile errors prevent the creation of the .class file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Compile error occurs when a syntax rule is not obeyed </a:t>
            </a:r>
          </a:p>
          <a:p>
            <a:pPr>
              <a:buFont typeface="Wingdings" pitchFamily="2" charset="2"/>
              <a:buChar char="Ø"/>
            </a:pPr>
            <a:endParaRPr lang="ar-EG" dirty="0"/>
          </a:p>
          <a:p>
            <a:r>
              <a:rPr lang="en-US" dirty="0">
                <a:solidFill>
                  <a:srgbClr val="0070C0"/>
                </a:solidFill>
              </a:rPr>
              <a:t>ii-Runtime Errors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Runtime errors occurs  after the program has compiled successfully and is running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Runtime error in java are called Exceptions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Exceptions  can occur for many reasons including a wrong input from user or a certain resource (</a:t>
            </a: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. A file) that was not found.</a:t>
            </a:r>
          </a:p>
          <a:p>
            <a:endParaRPr lang="ar-EG" dirty="0"/>
          </a:p>
          <a:p>
            <a:r>
              <a:rPr lang="en-US" dirty="0">
                <a:solidFill>
                  <a:srgbClr val="0070C0"/>
                </a:solidFill>
              </a:rPr>
              <a:t>iii-Logic Error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class compiled and run without reporting any errors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task  is not executed correctly due to algorithmic error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1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0"/>
            <a:ext cx="65532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Brief Introduction to objects and classes</a:t>
            </a:r>
            <a:endParaRPr lang="ar-EG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57200"/>
            <a:ext cx="8839200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We work with </a:t>
            </a:r>
            <a:r>
              <a:rPr lang="en-US" sz="1600" dirty="0">
                <a:solidFill>
                  <a:srgbClr val="C00000"/>
                </a:solidFill>
              </a:rPr>
              <a:t>physical objects </a:t>
            </a:r>
            <a:r>
              <a:rPr lang="en-US" sz="1600" dirty="0"/>
              <a:t>all the time: </a:t>
            </a:r>
            <a:r>
              <a:rPr lang="en-US" sz="1600" dirty="0">
                <a:solidFill>
                  <a:srgbClr val="002060"/>
                </a:solidFill>
              </a:rPr>
              <a:t>televisions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2060"/>
                </a:solidFill>
              </a:rPr>
              <a:t>cars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2060"/>
                </a:solidFill>
              </a:rPr>
              <a:t>customers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2060"/>
                </a:solidFill>
              </a:rPr>
              <a:t>reports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2060"/>
                </a:solidFill>
              </a:rPr>
              <a:t>light </a:t>
            </a:r>
            <a:r>
              <a:rPr lang="en-US" sz="1600" dirty="0" err="1">
                <a:solidFill>
                  <a:srgbClr val="002060"/>
                </a:solidFill>
              </a:rPr>
              <a:t>bulbs</a:t>
            </a:r>
            <a:r>
              <a:rPr lang="en-US" sz="1600" dirty="0" err="1"/>
              <a:t>,</a:t>
            </a:r>
            <a:r>
              <a:rPr lang="en-US" sz="1600" dirty="0" err="1">
                <a:solidFill>
                  <a:srgbClr val="002060"/>
                </a:solidFill>
              </a:rPr>
              <a:t>printers</a:t>
            </a:r>
            <a:r>
              <a:rPr lang="en-US" sz="1600" dirty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A software </a:t>
            </a:r>
            <a:r>
              <a:rPr lang="en-US" sz="1600" i="1" dirty="0"/>
              <a:t>object</a:t>
            </a:r>
            <a:r>
              <a:rPr lang="en-US" sz="1600" dirty="0"/>
              <a:t> is   a representation of a thing that we want to manipulate in our program.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class is a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that defines what an object's data and methods will be.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objects share two characteristics:  </a:t>
            </a:r>
            <a:r>
              <a:rPr lang="en-US" i="1" dirty="0">
                <a:solidFill>
                  <a:srgbClr val="FF0000"/>
                </a:solidFill>
              </a:rPr>
              <a:t>state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behavior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i="1" dirty="0">
                <a:solidFill>
                  <a:srgbClr val="C00000"/>
                </a:solidFill>
              </a:rPr>
              <a:t>state</a:t>
            </a:r>
            <a:r>
              <a:rPr lang="en-US" i="1" dirty="0"/>
              <a:t> of an object is represented by  </a:t>
            </a:r>
            <a:r>
              <a:rPr lang="en-US" i="1" dirty="0">
                <a:solidFill>
                  <a:srgbClr val="FF0000"/>
                </a:solidFill>
              </a:rPr>
              <a:t>variables </a:t>
            </a:r>
            <a:r>
              <a:rPr lang="en-US" i="1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behavior</a:t>
            </a:r>
            <a:r>
              <a:rPr lang="en-US" i="1" dirty="0"/>
              <a:t> by a set of </a:t>
            </a:r>
            <a:r>
              <a:rPr lang="en-US" i="1" dirty="0">
                <a:solidFill>
                  <a:srgbClr val="0070C0"/>
                </a:solidFill>
              </a:rPr>
              <a:t>methods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solidFill>
                  <a:srgbClr val="0070C0"/>
                </a:solidFill>
              </a:rPr>
              <a:t>OOP reflects how people think of </a:t>
            </a:r>
            <a:r>
              <a:rPr lang="en-US" i="1">
                <a:solidFill>
                  <a:srgbClr val="0070C0"/>
                </a:solidFill>
              </a:rPr>
              <a:t>real world.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383303"/>
            <a:ext cx="2133600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/>
              <a:t>class Circle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double radius;</a:t>
            </a:r>
          </a:p>
          <a:p>
            <a:r>
              <a:rPr lang="en-US" sz="1400" dirty="0"/>
              <a:t>…………………..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double </a:t>
            </a:r>
            <a:r>
              <a:rPr lang="en-US" sz="1400" b="1" dirty="0" err="1">
                <a:solidFill>
                  <a:srgbClr val="0070C0"/>
                </a:solidFill>
              </a:rPr>
              <a:t>getArea</a:t>
            </a:r>
            <a:r>
              <a:rPr lang="en-US" sz="14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…………………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1400" dirty="0"/>
              <a:t>…………………….</a:t>
            </a:r>
          </a:p>
          <a:p>
            <a:r>
              <a:rPr lang="en-US" sz="1400" dirty="0"/>
              <a:t>}</a:t>
            </a:r>
            <a:endParaRPr lang="ar-EG" sz="1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52400" y="2598747"/>
            <a:ext cx="2362200" cy="1815882"/>
            <a:chOff x="152400" y="2209800"/>
            <a:chExt cx="2362200" cy="1815882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2209800"/>
              <a:ext cx="2362200" cy="181588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400" dirty="0"/>
                <a:t>class </a:t>
              </a:r>
              <a:r>
                <a:rPr lang="en-US" sz="1400" dirty="0" err="1"/>
                <a:t>className</a:t>
              </a:r>
              <a:endParaRPr lang="en-US" sz="1400" dirty="0"/>
            </a:p>
            <a:p>
              <a:r>
                <a:rPr lang="en-US" sz="1400" dirty="0"/>
                <a:t>{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}</a:t>
              </a:r>
              <a:endParaRPr lang="ar-EG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" y="2971800"/>
              <a:ext cx="2362200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600" dirty="0"/>
                <a:t>Variables describing state </a:t>
              </a:r>
              <a:endParaRPr lang="ar-E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3352800"/>
              <a:ext cx="2362200" cy="3077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400" dirty="0"/>
                <a:t>Methods describing behavior</a:t>
              </a:r>
              <a:endParaRPr lang="ar-EG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11454" y="2214027"/>
            <a:ext cx="2133600" cy="2893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/>
              <a:t>class Student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String name;</a:t>
            </a:r>
          </a:p>
          <a:p>
            <a:r>
              <a:rPr lang="en-US" sz="1400" dirty="0"/>
              <a:t>double GPA;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registerationNumber</a:t>
            </a:r>
            <a:r>
              <a:rPr lang="en-US" sz="1400" dirty="0"/>
              <a:t>;</a:t>
            </a:r>
          </a:p>
          <a:p>
            <a:r>
              <a:rPr lang="en-US" sz="1400" dirty="0"/>
              <a:t>…………………..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void </a:t>
            </a:r>
            <a:r>
              <a:rPr lang="en-US" sz="1400" b="1" dirty="0" err="1">
                <a:solidFill>
                  <a:srgbClr val="0070C0"/>
                </a:solidFill>
              </a:rPr>
              <a:t>registerUnit</a:t>
            </a:r>
            <a:r>
              <a:rPr lang="en-US" sz="14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…………………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void </a:t>
            </a:r>
            <a:r>
              <a:rPr lang="en-US" sz="1400" b="1" dirty="0" err="1">
                <a:solidFill>
                  <a:srgbClr val="0070C0"/>
                </a:solidFill>
              </a:rPr>
              <a:t>payFees</a:t>
            </a:r>
            <a:r>
              <a:rPr lang="en-US" sz="1400" b="1" dirty="0">
                <a:solidFill>
                  <a:srgbClr val="0070C0"/>
                </a:solidFill>
              </a:rPr>
              <a:t>(){……}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  <a:endParaRPr lang="ar-EG" sz="1400" dirty="0"/>
          </a:p>
        </p:txBody>
      </p:sp>
      <p:grpSp>
        <p:nvGrpSpPr>
          <p:cNvPr id="10" name="Group 14"/>
          <p:cNvGrpSpPr/>
          <p:nvPr/>
        </p:nvGrpSpPr>
        <p:grpSpPr>
          <a:xfrm>
            <a:off x="304800" y="5067300"/>
            <a:ext cx="3200400" cy="1676400"/>
            <a:chOff x="609600" y="4648200"/>
            <a:chExt cx="3200400" cy="1676400"/>
          </a:xfrm>
        </p:grpSpPr>
        <p:sp>
          <p:nvSpPr>
            <p:cNvPr id="13" name="TextBox 12"/>
            <p:cNvSpPr txBox="1"/>
            <p:nvPr/>
          </p:nvSpPr>
          <p:spPr>
            <a:xfrm>
              <a:off x="609600" y="4648200"/>
              <a:ext cx="3200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Student object 1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" y="5029200"/>
              <a:ext cx="3200400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name =Ahmed </a:t>
              </a:r>
              <a:r>
                <a:rPr lang="en-US" dirty="0" err="1">
                  <a:solidFill>
                    <a:srgbClr val="FF0000"/>
                  </a:solidFill>
                </a:rPr>
                <a:t>Aly</a:t>
              </a:r>
              <a:endParaRPr lang="ar-EG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registration number=245245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GPA=3.2</a:t>
              </a:r>
              <a:endParaRPr lang="ar-EG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600" y="5943600"/>
              <a:ext cx="3200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register a unit</a:t>
              </a:r>
              <a:endParaRPr lang="ar-EG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15"/>
          <p:cNvGrpSpPr/>
          <p:nvPr/>
        </p:nvGrpSpPr>
        <p:grpSpPr>
          <a:xfrm>
            <a:off x="3657600" y="5077310"/>
            <a:ext cx="2949054" cy="1676400"/>
            <a:chOff x="609600" y="4648200"/>
            <a:chExt cx="3200400" cy="1676400"/>
          </a:xfrm>
        </p:grpSpPr>
        <p:sp>
          <p:nvSpPr>
            <p:cNvPr id="22" name="TextBox 21"/>
            <p:cNvSpPr txBox="1"/>
            <p:nvPr/>
          </p:nvSpPr>
          <p:spPr>
            <a:xfrm>
              <a:off x="609600" y="4648200"/>
              <a:ext cx="3200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Student object 2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" y="5029200"/>
              <a:ext cx="3200400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name =Mohamed  </a:t>
              </a:r>
              <a:r>
                <a:rPr lang="en-US" dirty="0" err="1">
                  <a:solidFill>
                    <a:srgbClr val="FF0000"/>
                  </a:solidFill>
                </a:rPr>
                <a:t>Fathi</a:t>
              </a:r>
              <a:endParaRPr lang="ar-EG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registration number=34345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GPA=2.2</a:t>
              </a:r>
              <a:endParaRPr lang="ar-EG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9600" y="5943600"/>
              <a:ext cx="3200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rgbClr val="002060"/>
                  </a:solidFill>
                </a:rPr>
                <a:t>payFees</a:t>
              </a:r>
              <a:endParaRPr lang="ar-EG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0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/>
              <a:t>A Simple Java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0" y="990600"/>
            <a:ext cx="3429000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// author: Ahmed Ali</a:t>
            </a:r>
          </a:p>
          <a:p>
            <a:r>
              <a:rPr lang="en-US" sz="1600" dirty="0">
                <a:solidFill>
                  <a:schemeClr val="tx1"/>
                </a:solidFill>
              </a:rPr>
              <a:t>package racing;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public class Car{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String color;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private </a:t>
            </a:r>
            <a:r>
              <a:rPr lang="en-US" sz="1600" b="1" dirty="0" err="1">
                <a:solidFill>
                  <a:srgbClr val="7030A0"/>
                </a:solidFill>
              </a:rPr>
              <a:t>int</a:t>
            </a:r>
            <a:r>
              <a:rPr lang="en-US" sz="1600" b="1" dirty="0">
                <a:solidFill>
                  <a:srgbClr val="7030A0"/>
                </a:solidFill>
              </a:rPr>
              <a:t> speed;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private </a:t>
            </a:r>
            <a:r>
              <a:rPr lang="en-US" sz="1600" b="1" dirty="0" err="1">
                <a:solidFill>
                  <a:srgbClr val="7030A0"/>
                </a:solidFill>
              </a:rPr>
              <a:t>int</a:t>
            </a:r>
            <a:r>
              <a:rPr lang="en-US" sz="1600" b="1" dirty="0">
                <a:solidFill>
                  <a:srgbClr val="7030A0"/>
                </a:solidFill>
              </a:rPr>
              <a:t> numOfDoors=4;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incrementSpeed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value){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void </a:t>
            </a:r>
            <a:r>
              <a:rPr lang="en-US" sz="1600" dirty="0" err="1"/>
              <a:t>decrementSpeed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value){</a:t>
            </a:r>
          </a:p>
          <a:p>
            <a:r>
              <a:rPr lang="en-US" sz="1600" dirty="0"/>
              <a:t>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getSpeed</a:t>
            </a:r>
            <a:r>
              <a:rPr lang="en-US" sz="1600" dirty="0"/>
              <a:t>(){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isMoving</a:t>
            </a:r>
            <a:r>
              <a:rPr lang="en-US" sz="1600" dirty="0"/>
              <a:t>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…………………..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static void </a:t>
            </a:r>
            <a:r>
              <a:rPr lang="en-US" sz="1600" dirty="0" err="1"/>
              <a:t>getNumberOfCars</a:t>
            </a:r>
            <a:r>
              <a:rPr lang="en-US" sz="1600" dirty="0"/>
              <a:t>()</a:t>
            </a:r>
          </a:p>
          <a:p>
            <a:r>
              <a:rPr lang="en-US" sz="1600" dirty="0"/>
              <a:t>{…………………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C00000"/>
                </a:solidFill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71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286000"/>
            <a:ext cx="506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http://thenewboston.org/tutorials.php</a:t>
            </a:r>
            <a:endParaRPr lang="ar-EG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0"/>
            <a:ext cx="30861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83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Variable declaration and initialization</a:t>
            </a:r>
            <a:endParaRPr lang="ar-EG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Variable declaration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x,y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r>
              <a:rPr lang="en-US" sz="2000" dirty="0"/>
              <a:t>Variable initialization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x=5;</a:t>
            </a:r>
          </a:p>
          <a:p>
            <a:r>
              <a:rPr lang="en-US" sz="2000" dirty="0"/>
              <a:t>Variable declaration and initialization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x=5;</a:t>
            </a:r>
            <a:endParaRPr lang="ar-EG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0"/>
            <a:ext cx="51054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The 8 Java Primitive data types</a:t>
            </a:r>
            <a:endParaRPr lang="ar-E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Numeric data types</a:t>
            </a:r>
            <a:endParaRPr lang="ar-E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1055"/>
              </p:ext>
            </p:extLst>
          </p:nvPr>
        </p:nvGraphicFramePr>
        <p:xfrm>
          <a:off x="1143000" y="15240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9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example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Number of bytes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 type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byte x=5;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Byte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short</a:t>
                      </a:r>
                      <a:r>
                        <a:rPr lang="en-US" baseline="0" dirty="0"/>
                        <a:t> y=12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Short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int</a:t>
                      </a:r>
                      <a:r>
                        <a:rPr lang="en-US" baseline="0" dirty="0"/>
                        <a:t> x=10;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Integer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long s=12l;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Long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float r=1.2f;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Float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double t=4.7;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Double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441960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Boolean data type</a:t>
            </a:r>
            <a:endParaRPr lang="ar-EG" dirty="0"/>
          </a:p>
        </p:txBody>
      </p:sp>
      <p:sp>
        <p:nvSpPr>
          <p:cNvPr id="13" name="TextBox 12"/>
          <p:cNvSpPr txBox="1"/>
          <p:nvPr/>
        </p:nvSpPr>
        <p:spPr>
          <a:xfrm>
            <a:off x="353704" y="5630965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Character data type</a:t>
            </a:r>
            <a:endParaRPr lang="ar-E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6414"/>
              </p:ext>
            </p:extLst>
          </p:nvPr>
        </p:nvGraphicFramePr>
        <p:xfrm>
          <a:off x="1143000" y="4990885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boolean x=true;</a:t>
                      </a:r>
                    </a:p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boolean y=false;</a:t>
                      </a:r>
                      <a:endParaRPr lang="ar-E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ar-E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ar-E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90014"/>
              </p:ext>
            </p:extLst>
          </p:nvPr>
        </p:nvGraphicFramePr>
        <p:xfrm>
          <a:off x="1219200" y="60198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char x=‘a’;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Character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5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DDAC4-0A30-4CB2-BC46-B89A5C4543EB}" type="slidenum">
              <a:rPr lang="en-US"/>
              <a:pPr/>
              <a:t>5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241300"/>
            <a:ext cx="7772400" cy="6111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Numeric Operators</a:t>
            </a: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22027"/>
              </p:ext>
            </p:extLst>
          </p:nvPr>
        </p:nvGraphicFramePr>
        <p:xfrm>
          <a:off x="152400" y="1066800"/>
          <a:ext cx="8443913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Picture" r:id="rId3" imgW="3414166" imgH="1510814" progId="Word.Picture.8">
                  <p:embed/>
                </p:oleObj>
              </mc:Choice>
              <mc:Fallback>
                <p:oleObj name="Picture" r:id="rId3" imgW="3414166" imgH="1510814" progId="Word.Picture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443913" cy="3741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4784" y="5352365"/>
            <a:ext cx="8218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tabLst>
                <a:tab pos="2286000" algn="l"/>
              </a:tabLst>
            </a:pPr>
            <a:r>
              <a:rPr lang="en-US" dirty="0"/>
              <a:t>When we divide integers, the quotient is also an integer.</a:t>
            </a:r>
          </a:p>
          <a:p>
            <a:pPr marL="639763" lvl="1" indent="-246063">
              <a:tabLst>
                <a:tab pos="2286000" algn="l"/>
              </a:tabLst>
            </a:pPr>
            <a:r>
              <a:rPr lang="en-US" dirty="0">
                <a:latin typeface="Courier New" pitchFamily="49" charset="0"/>
              </a:rPr>
              <a:t>14 / 4</a:t>
            </a:r>
            <a:r>
              <a:rPr lang="en-US" dirty="0"/>
              <a:t>  is  </a:t>
            </a:r>
            <a:r>
              <a:rPr lang="en-US" dirty="0">
                <a:latin typeface="Courier New" pitchFamily="49" charset="0"/>
              </a:rPr>
              <a:t>3</a:t>
            </a:r>
            <a:r>
              <a:rPr lang="en-US" dirty="0"/>
              <a:t>, not </a:t>
            </a:r>
            <a:r>
              <a:rPr lang="en-US" dirty="0">
                <a:latin typeface="Courier New" pitchFamily="49" charset="0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24651056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540245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4600" y="152400"/>
            <a:ext cx="384724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Example </a:t>
            </a:r>
            <a:endParaRPr lang="ar-EG" sz="28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24312"/>
            <a:ext cx="5026751" cy="78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6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Methods in java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http://mathbits.com/MathBits/Java/methods/method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66" y="2971800"/>
            <a:ext cx="2978012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5912"/>
            <a:ext cx="7696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0329" y="692985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 method is a set of code which is referred to by name and can be called (invoked) at any point in a program simply by utilizing the method's name.</a:t>
            </a:r>
            <a:endParaRPr lang="ar-EG" dirty="0"/>
          </a:p>
        </p:txBody>
      </p:sp>
      <p:pic>
        <p:nvPicPr>
          <p:cNvPr id="4101" name="Picture 5" descr="Java Metho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571846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4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 Parts of a method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rgbClr val="0070C0"/>
                </a:solidFill>
              </a:rPr>
              <a:t>Modifiers:</a:t>
            </a:r>
            <a:r>
              <a:rPr lang="en-US" sz="1800" dirty="0"/>
              <a:t> The modifier, which is optional, tells the compiler how to call the method. This defines the access type of the method.</a:t>
            </a:r>
          </a:p>
          <a:p>
            <a:pPr algn="just"/>
            <a:r>
              <a:rPr lang="en-US" sz="1800" b="1" dirty="0">
                <a:solidFill>
                  <a:srgbClr val="0070C0"/>
                </a:solidFill>
              </a:rPr>
              <a:t>Return Type</a:t>
            </a:r>
            <a:r>
              <a:rPr lang="en-US" sz="1800" b="1" dirty="0"/>
              <a:t>:</a:t>
            </a:r>
            <a:r>
              <a:rPr lang="en-US" sz="1800" dirty="0"/>
              <a:t> A method may return a value. The </a:t>
            </a:r>
            <a:r>
              <a:rPr lang="en-US" sz="1800" dirty="0" err="1"/>
              <a:t>returnValueType</a:t>
            </a:r>
            <a:r>
              <a:rPr lang="en-US" sz="1800" dirty="0"/>
              <a:t> is the data type of the value the method returns. Some methods perform the desired operations without returning a value. In this case, the </a:t>
            </a:r>
            <a:r>
              <a:rPr lang="en-US" sz="1800" dirty="0" err="1"/>
              <a:t>returnValueType</a:t>
            </a:r>
            <a:r>
              <a:rPr lang="en-US" sz="1800" dirty="0"/>
              <a:t> is the keyword </a:t>
            </a:r>
            <a:r>
              <a:rPr lang="en-US" sz="1800" b="1" dirty="0"/>
              <a:t>void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>
                <a:solidFill>
                  <a:srgbClr val="0070C0"/>
                </a:solidFill>
              </a:rPr>
              <a:t>Method Name:</a:t>
            </a:r>
            <a:r>
              <a:rPr lang="en-US" sz="1800" dirty="0"/>
              <a:t> This is the actual name of the method. The method name and the parameter list together constitute the method signature.</a:t>
            </a:r>
          </a:p>
          <a:p>
            <a:pPr algn="just"/>
            <a:r>
              <a:rPr lang="en-US" sz="1800" b="1" dirty="0">
                <a:solidFill>
                  <a:srgbClr val="0070C0"/>
                </a:solidFill>
              </a:rPr>
              <a:t>Parameters:</a:t>
            </a:r>
            <a:r>
              <a:rPr lang="en-US" sz="1800" dirty="0"/>
              <a:t> A parameter is like a placeholder. When a method is invoked, you pass a value to the parameter. This value is referred to as actual parameter or argument. The parameter list refers to the type, order, and number of the parameters of a method. Parameters are optional; that is, a method may contain no parameters.</a:t>
            </a:r>
          </a:p>
          <a:p>
            <a:pPr algn="just"/>
            <a:r>
              <a:rPr lang="en-US" sz="1800" b="1" dirty="0">
                <a:solidFill>
                  <a:srgbClr val="0070C0"/>
                </a:solidFill>
              </a:rPr>
              <a:t>Method Body:</a:t>
            </a:r>
            <a:r>
              <a:rPr lang="en-US" sz="1800" dirty="0"/>
              <a:t> The method body contains a collection of statements that define what the method does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5" descr="Java Metho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93" y="4385481"/>
            <a:ext cx="5718464" cy="24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5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705600" cy="334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Calling methods in Java 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9144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The easiest way to call a method  is to declare it as </a:t>
            </a:r>
            <a:r>
              <a:rPr lang="en-US" sz="8000" dirty="0">
                <a:solidFill>
                  <a:srgbClr val="FF0000"/>
                </a:solidFill>
              </a:rPr>
              <a:t>public</a:t>
            </a:r>
            <a:r>
              <a:rPr lang="en-US" sz="8000" dirty="0"/>
              <a:t>  </a:t>
            </a:r>
            <a:r>
              <a:rPr lang="en-US" sz="8000" dirty="0">
                <a:solidFill>
                  <a:srgbClr val="FF0000"/>
                </a:solidFill>
              </a:rPr>
              <a:t>static </a:t>
            </a:r>
            <a:endParaRPr lang="en-US" sz="8000" dirty="0"/>
          </a:p>
          <a:p>
            <a:pPr lvl="2"/>
            <a:r>
              <a:rPr lang="en-US" sz="7200" dirty="0"/>
              <a:t>In the same class call the method using its name</a:t>
            </a:r>
          </a:p>
          <a:p>
            <a:pPr lvl="2"/>
            <a:r>
              <a:rPr lang="en-US" sz="7200" dirty="0"/>
              <a:t>In another class , call the method as </a:t>
            </a:r>
            <a:r>
              <a:rPr lang="en-US" sz="7200" dirty="0" err="1"/>
              <a:t>classname.methodName</a:t>
            </a:r>
            <a:endParaRPr lang="en-US" sz="72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209800"/>
            <a:ext cx="41148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 void m1()</a:t>
            </a:r>
          </a:p>
          <a:p>
            <a:r>
              <a:rPr lang="en-US" b="1" dirty="0">
                <a:solidFill>
                  <a:srgbClr val="002060"/>
                </a:solidFill>
              </a:rPr>
              <a:t>{</a:t>
            </a:r>
          </a:p>
          <a:p>
            <a:r>
              <a:rPr lang="en-US" b="1">
                <a:solidFill>
                  <a:srgbClr val="002060"/>
                </a:solidFill>
              </a:rPr>
              <a:t>System.out.println</a:t>
            </a:r>
            <a:r>
              <a:rPr lang="en-US" b="1" dirty="0">
                <a:solidFill>
                  <a:srgbClr val="002060"/>
                </a:solidFill>
              </a:rPr>
              <a:t>(“Hello 2”);</a:t>
            </a:r>
          </a:p>
          <a:p>
            <a:r>
              <a:rPr lang="en-US" b="1" dirty="0">
                <a:solidFill>
                  <a:srgbClr val="002060"/>
                </a:solidFill>
              </a:rPr>
              <a:t>} </a:t>
            </a:r>
          </a:p>
          <a:p>
            <a:r>
              <a:rPr lang="en-US" dirty="0"/>
              <a:t>public static void main (String [ ] </a:t>
            </a:r>
            <a:r>
              <a:rPr lang="en-US" dirty="0" err="1"/>
              <a:t>arg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(“Hello 1”);</a:t>
            </a:r>
          </a:p>
          <a:p>
            <a:r>
              <a:rPr lang="en-US" b="1" dirty="0">
                <a:solidFill>
                  <a:srgbClr val="C00000"/>
                </a:solidFill>
              </a:rPr>
              <a:t>m1();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(“Hello 3”);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38862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 (String [ ] </a:t>
            </a:r>
            <a:r>
              <a:rPr lang="en-US" dirty="0" err="1"/>
              <a:t>arg</a:t>
            </a:r>
            <a:r>
              <a:rPr lang="en-US" dirty="0"/>
              <a:t> 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(“Hello 1”);</a:t>
            </a:r>
          </a:p>
          <a:p>
            <a:r>
              <a:rPr lang="en-US" b="1" dirty="0">
                <a:solidFill>
                  <a:srgbClr val="002060"/>
                </a:solidFill>
              </a:rPr>
              <a:t>A.m1();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(“Hello 3”);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}</a:t>
            </a:r>
          </a:p>
          <a:p>
            <a:r>
              <a:rPr lang="en-US" dirty="0"/>
              <a:t>} </a:t>
            </a:r>
            <a:endParaRPr lang="ar-E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7806" y="2971800"/>
            <a:ext cx="305594" cy="1982788"/>
            <a:chOff x="151606" y="2667000"/>
            <a:chExt cx="305594" cy="1982788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152400" y="46482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-800100" y="3619500"/>
              <a:ext cx="190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2400" y="26670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rot="10800000">
            <a:off x="2743200" y="29718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762625"/>
            <a:ext cx="2914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8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13249</TotalTime>
  <Words>1914</Words>
  <Application>Microsoft Office PowerPoint</Application>
  <PresentationFormat>On-screen Show (4:3)</PresentationFormat>
  <Paragraphs>462</Paragraphs>
  <Slides>26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MS PGothic</vt:lpstr>
      <vt:lpstr>Arial</vt:lpstr>
      <vt:lpstr>Calibri</vt:lpstr>
      <vt:lpstr>Courier</vt:lpstr>
      <vt:lpstr>Courier New</vt:lpstr>
      <vt:lpstr>Monotype Sorts</vt:lpstr>
      <vt:lpstr>Palatino</vt:lpstr>
      <vt:lpstr>Times New Roman</vt:lpstr>
      <vt:lpstr>Wingdings</vt:lpstr>
      <vt:lpstr>Office Theme</vt:lpstr>
      <vt:lpstr>Picture</vt:lpstr>
      <vt:lpstr>PowerPoint Presentation</vt:lpstr>
      <vt:lpstr>Variables </vt:lpstr>
      <vt:lpstr>Variable declaration and initialization</vt:lpstr>
      <vt:lpstr>PowerPoint Presentation</vt:lpstr>
      <vt:lpstr>Numeric Operators</vt:lpstr>
      <vt:lpstr>PowerPoint Presentation</vt:lpstr>
      <vt:lpstr>Methods in java</vt:lpstr>
      <vt:lpstr> Parts of a method</vt:lpstr>
      <vt:lpstr>Calling methods in Java  </vt:lpstr>
      <vt:lpstr>Declaring constants</vt:lpstr>
      <vt:lpstr>Comments in Java</vt:lpstr>
      <vt:lpstr>Identifier</vt:lpstr>
      <vt:lpstr>Reserved Words</vt:lpstr>
      <vt:lpstr>PowerPoint Presentation</vt:lpstr>
      <vt:lpstr>PowerPoint Presentation</vt:lpstr>
      <vt:lpstr>PowerPoint Presentation</vt:lpstr>
      <vt:lpstr>Example</vt:lpstr>
      <vt:lpstr>Primitive data type conversion</vt:lpstr>
      <vt:lpstr>Primitive  Casting</vt:lpstr>
      <vt:lpstr>Java Operators</vt:lpstr>
      <vt:lpstr>Control Structures</vt:lpstr>
      <vt:lpstr>Control Structures</vt:lpstr>
      <vt:lpstr>3 Type of Errors might be in your program</vt:lpstr>
      <vt:lpstr>PowerPoint Presentation</vt:lpstr>
      <vt:lpstr>A Simple Java class 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Ashraf</cp:lastModifiedBy>
  <cp:revision>880</cp:revision>
  <cp:lastPrinted>2013-02-20T18:29:14Z</cp:lastPrinted>
  <dcterms:created xsi:type="dcterms:W3CDTF">2006-08-16T00:00:00Z</dcterms:created>
  <dcterms:modified xsi:type="dcterms:W3CDTF">2017-09-29T18:23:17Z</dcterms:modified>
</cp:coreProperties>
</file>