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88" r:id="rId2"/>
    <p:sldId id="663" r:id="rId3"/>
    <p:sldId id="784" r:id="rId4"/>
    <p:sldId id="785" r:id="rId5"/>
    <p:sldId id="786" r:id="rId6"/>
    <p:sldId id="787" r:id="rId7"/>
    <p:sldId id="766" r:id="rId8"/>
    <p:sldId id="768" r:id="rId9"/>
    <p:sldId id="783" r:id="rId10"/>
    <p:sldId id="763" r:id="rId11"/>
    <p:sldId id="762" r:id="rId12"/>
    <p:sldId id="765" r:id="rId13"/>
    <p:sldId id="756" r:id="rId14"/>
    <p:sldId id="757" r:id="rId15"/>
    <p:sldId id="758" r:id="rId16"/>
    <p:sldId id="759" r:id="rId17"/>
    <p:sldId id="760" r:id="rId18"/>
    <p:sldId id="761" r:id="rId19"/>
    <p:sldId id="769" r:id="rId20"/>
    <p:sldId id="767" r:id="rId21"/>
    <p:sldId id="770" r:id="rId22"/>
    <p:sldId id="773" r:id="rId23"/>
    <p:sldId id="774" r:id="rId24"/>
    <p:sldId id="771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2051" autoAdjust="0"/>
  </p:normalViewPr>
  <p:slideViewPr>
    <p:cSldViewPr>
      <p:cViewPr varScale="1">
        <p:scale>
          <a:sx n="72" d="100"/>
          <a:sy n="72" d="100"/>
        </p:scale>
        <p:origin x="17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76281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81741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 in Listing 1.1 displays the text on the console, as shown in Figure 1.13. You can rewrite the</a:t>
            </a:r>
          </a:p>
          <a:p>
            <a:pPr algn="l"/>
            <a:r>
              <a: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to display the text in a message dialog box. To do so, you need to use the </a:t>
            </a:r>
            <a:r>
              <a:rPr lang="en-US" sz="10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showMessageDialog</a:t>
            </a:r>
            <a:endParaRPr lang="en-US" sz="10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in the </a:t>
            </a:r>
            <a:r>
              <a:rPr lang="en-US" sz="10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JOptionPane</a:t>
            </a:r>
            <a:r>
              <a:rPr lang="en-US" sz="1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 </a:t>
            </a:r>
            <a:r>
              <a:rPr lang="en-US" sz="10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JOptionPane</a:t>
            </a:r>
            <a:r>
              <a:rPr lang="en-US" sz="1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one of the many predefined classes in the Java system that</a:t>
            </a:r>
          </a:p>
          <a:p>
            <a:pPr algn="l"/>
            <a:r>
              <a: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reuse rather than "reinventing the wheel." You can use the </a:t>
            </a:r>
            <a:r>
              <a:rPr lang="en-US" sz="10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showMessageDialog</a:t>
            </a:r>
            <a:r>
              <a:rPr lang="en-US" sz="1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to display</a:t>
            </a:r>
          </a:p>
          <a:p>
            <a:pPr algn="l"/>
            <a:r>
              <a: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text in a message dialog box, as shown in Figure 1.14. The new program is given in </a:t>
            </a:r>
            <a:endParaRPr lang="ar-EG" sz="10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0"/>
            <a:endParaRPr lang="ar-EG" sz="10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ar-EG" sz="10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14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15</a:t>
            </a:fld>
            <a:endParaRPr 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16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17</a:t>
            </a:fld>
            <a:endParaRPr lang="ar-E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18</a:t>
            </a:fld>
            <a:endParaRPr 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19</a:t>
            </a:fld>
            <a:endParaRPr 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20</a:t>
            </a:fld>
            <a:endParaRPr 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24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Package == </a:t>
            </a:r>
            <a:r>
              <a:rPr lang="en-US" dirty="0" err="1"/>
              <a:t>nameSpace</a:t>
            </a:r>
            <a:endParaRPr lang="en-US" dirty="0"/>
          </a:p>
          <a:p>
            <a:pPr algn="l"/>
            <a:r>
              <a:rPr lang="en-US" dirty="0"/>
              <a:t>( need check) in</a:t>
            </a:r>
            <a:r>
              <a:rPr lang="en-US" baseline="0" dirty="0"/>
              <a:t> c# you have to import package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7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596390"/>
            <a:ext cx="46482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(CS243)              </a:t>
            </a:r>
            <a:endParaRPr lang="en-US" sz="1050" dirty="0"/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64770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lec3</a:t>
            </a:r>
            <a:endParaRPr lang="ar-E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Java%20Sources%20&amp;%20tools/jdk-7-apidocs/docs/api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Java%20Sources%20&amp;%20tools/jdk-7-apidocs/docs/api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Welcome.exe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Java%20Sources%20&amp;%20tools/jdk-7-apidocs/docs/api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util/Random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Java%20Sources%20&amp;%20tools/jdk-7u2-apidocs/docs/api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hyperlink" Target="../../../../../Public/Java%20Sources%20&amp;%20tools/jdk-7u2-apidocs/docs/api/index.html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A Simple Java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0" y="990600"/>
            <a:ext cx="3429000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// author: Ahmed Ali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package racing;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public class Car{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String color;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speed;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numOfDoors=4;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incrementSpeed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decrementSpeed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getSpeed</a:t>
            </a:r>
            <a:r>
              <a:rPr lang="en-US" sz="1600" dirty="0"/>
              <a:t>(){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isMoving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static void </a:t>
            </a:r>
            <a:r>
              <a:rPr lang="en-US" sz="1600" dirty="0" err="1"/>
              <a:t>getNumberOfCars</a:t>
            </a:r>
            <a:r>
              <a:rPr lang="en-US" sz="1600" dirty="0"/>
              <a:t>()</a:t>
            </a:r>
          </a:p>
          <a:p>
            <a:r>
              <a:rPr lang="en-US" sz="1600" dirty="0"/>
              <a:t>{…………………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7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classes from Java API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458200" cy="97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:java.lang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Math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90800"/>
          <a:ext cx="8458200" cy="1051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</a:t>
                      </a:r>
                      <a:r>
                        <a:rPr lang="en-US" sz="2400" b="1" dirty="0" err="1"/>
                        <a:t>java.lang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Integer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5257800"/>
          <a:ext cx="8458200" cy="97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</a:t>
                      </a:r>
                      <a:r>
                        <a:rPr lang="en-US" sz="2400" b="1" dirty="0" err="1"/>
                        <a:t>java.util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Random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962400"/>
          <a:ext cx="8458200" cy="97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:javax.swing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JOptionPane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133600" y="0"/>
            <a:ext cx="5791200" cy="63976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class  </a:t>
            </a:r>
            <a:r>
              <a:rPr lang="en-US" dirty="0">
                <a:hlinkClick r:id="rId3" action="ppaction://hlinkfile"/>
              </a:rPr>
              <a:t>java.lang.Math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219200"/>
          <a:ext cx="4343400" cy="3789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5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Method Summary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abs</a:t>
                      </a:r>
                      <a:r>
                        <a:rPr lang="en-US" sz="1400" dirty="0"/>
                        <a:t>(double a)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(float a)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1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ceil</a:t>
                      </a:r>
                      <a:r>
                        <a:rPr lang="en-US" sz="1400" dirty="0"/>
                        <a:t>(double a)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 err="1">
                          <a:hlinkClick r:id="" action="ppaction://noaction"/>
                        </a:rPr>
                        <a:t>cos</a:t>
                      </a:r>
                      <a:r>
                        <a:rPr lang="en-US" sz="1400" dirty="0"/>
                        <a:t>(double a)  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1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floor</a:t>
                      </a:r>
                      <a:r>
                        <a:rPr lang="en-US" sz="1400" dirty="0"/>
                        <a:t>(double a)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max</a:t>
                      </a:r>
                      <a:r>
                        <a:rPr lang="en-US" sz="1400" dirty="0"/>
                        <a:t>(double a, double b)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min</a:t>
                      </a:r>
                      <a:r>
                        <a:rPr lang="en-US" sz="1400" dirty="0"/>
                        <a:t>(double a, double b)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1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 err="1">
                          <a:hlinkClick r:id="" action="ppaction://noaction"/>
                        </a:rPr>
                        <a:t>pow</a:t>
                      </a:r>
                      <a:r>
                        <a:rPr lang="en-US" sz="1400" dirty="0"/>
                        <a:t>(double a, double b)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1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random</a:t>
                      </a:r>
                      <a:r>
                        <a:rPr lang="en-US" sz="1400" dirty="0"/>
                        <a:t>() 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>
                          <a:hlinkClick r:id="" action="ppaction://noaction"/>
                        </a:rPr>
                        <a:t>sin</a:t>
                      </a:r>
                      <a:r>
                        <a:rPr lang="en-US" sz="1400" dirty="0"/>
                        <a:t>(double a)   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public  static double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u="sng" dirty="0" err="1">
                          <a:hlinkClick r:id="" action="ppaction://noaction"/>
                        </a:rPr>
                        <a:t>sqrt</a:t>
                      </a:r>
                      <a:r>
                        <a:rPr lang="en-US" sz="1400" dirty="0"/>
                        <a:t>(double a)          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1219200"/>
            <a:ext cx="3810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java.lang.Math</a:t>
            </a:r>
            <a:r>
              <a:rPr lang="en-US" dirty="0"/>
              <a:t>;</a:t>
            </a:r>
          </a:p>
          <a:p>
            <a:r>
              <a:rPr lang="en-US" dirty="0"/>
              <a:t>public 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a=Math.abs(-4);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("a="+a);</a:t>
            </a:r>
          </a:p>
          <a:p>
            <a:r>
              <a:rPr lang="en-US" dirty="0" err="1"/>
              <a:t>int</a:t>
            </a:r>
            <a:r>
              <a:rPr lang="en-US" dirty="0"/>
              <a:t> b=</a:t>
            </a:r>
            <a:r>
              <a:rPr lang="en-US" dirty="0" err="1"/>
              <a:t>Math.round</a:t>
            </a:r>
            <a:r>
              <a:rPr lang="en-US" dirty="0"/>
              <a:t>(4.6f);</a:t>
            </a:r>
          </a:p>
          <a:p>
            <a:r>
              <a:rPr lang="en-US" dirty="0" err="1"/>
              <a:t>int</a:t>
            </a:r>
            <a:r>
              <a:rPr lang="en-US" dirty="0"/>
              <a:t> c=Math.max(4,7);</a:t>
            </a:r>
          </a:p>
          <a:p>
            <a:r>
              <a:rPr lang="en-US" dirty="0"/>
              <a:t>double d=</a:t>
            </a:r>
            <a:r>
              <a:rPr lang="en-US" dirty="0" err="1"/>
              <a:t>Math.random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90600" y="0"/>
            <a:ext cx="6934200" cy="639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class </a:t>
            </a:r>
            <a:r>
              <a:rPr lang="en-US" b="1" dirty="0">
                <a:hlinkClick r:id="rId3" action="ppaction://hlinkfile"/>
              </a:rPr>
              <a:t>javax.swing.JOptionPane</a:t>
            </a: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0"/>
          <a:ext cx="8534400" cy="10289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5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Method Summary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5640" marR="15640" marT="15640" marB="156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07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public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sz="1800" dirty="0"/>
                        <a:t> void </a:t>
                      </a:r>
                      <a:r>
                        <a:rPr lang="en-US" sz="1800" b="1" dirty="0" err="1"/>
                        <a:t>showMessageDialog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hlinkClick r:id="" action="ppaction://hlinkfile"/>
                        </a:rPr>
                        <a:t>Component</a:t>
                      </a:r>
                      <a:r>
                        <a:rPr lang="en-US" sz="1800" dirty="0"/>
                        <a:t> </a:t>
                      </a:r>
                      <a:r>
                        <a:rPr lang="en-US" sz="1800" dirty="0" err="1"/>
                        <a:t>parentComponent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" action="ppaction://hlinkfile"/>
                        </a:rPr>
                        <a:t>Object</a:t>
                      </a:r>
                      <a:r>
                        <a:rPr lang="en-US" sz="1800" dirty="0"/>
                        <a:t> message) </a:t>
                      </a: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1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public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hlinkClick r:id="" action="ppaction://hlinkfile"/>
                        </a:rPr>
                        <a:t>String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showInputDialog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" action="ppaction://hlinkfile"/>
                        </a:rPr>
                        <a:t>Component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sz="1800" dirty="0" err="1"/>
                        <a:t>parentComponent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" action="ppaction://hlinkfile"/>
                        </a:rPr>
                        <a:t>Object</a:t>
                      </a:r>
                      <a:r>
                        <a:rPr lang="en-US" sz="1800" dirty="0"/>
                        <a:t> message)</a:t>
                      </a:r>
                    </a:p>
                  </a:txBody>
                  <a:tcPr marL="15640" marR="15640" marT="15640" marB="156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38200"/>
          <a:ext cx="8458200" cy="1889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:javax.swing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JOptionPane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public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dirty="0"/>
                        <a:t> void </a:t>
                      </a:r>
                      <a:r>
                        <a:rPr lang="en-US" b="1" dirty="0"/>
                        <a:t>showMessageDialog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Component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parentComponent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" action="ppaction://hlinkfile"/>
                        </a:rPr>
                        <a:t>Object</a:t>
                      </a:r>
                      <a:r>
                        <a:rPr lang="en-US" dirty="0"/>
                        <a:t> message) 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Brings up an information-message dialog titled "Message". 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0"/>
            <a:ext cx="81534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b="1" dirty="0"/>
              <a:t>Example  1:Displaying Text in a Message Dialog Box</a:t>
            </a:r>
            <a:endParaRPr lang="ar-EG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971800"/>
            <a:ext cx="3200400" cy="151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5715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Ex: </a:t>
            </a:r>
            <a:r>
              <a:rPr lang="en-US" b="1" dirty="0" err="1">
                <a:solidFill>
                  <a:srgbClr val="0070C0"/>
                </a:solidFill>
              </a:rPr>
              <a:t>JOptionPane.showMessageDialog</a:t>
            </a:r>
            <a:r>
              <a:rPr lang="en-US" b="1" dirty="0">
                <a:solidFill>
                  <a:srgbClr val="0070C0"/>
                </a:solidFill>
              </a:rPr>
              <a:t>(null, "Welcome to Java!“);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10600" cy="2819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javax.swing.JOptionPane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000" dirty="0"/>
              <a:t>public class Welcome {</a:t>
            </a:r>
          </a:p>
          <a:p>
            <a:pPr>
              <a:buNone/>
            </a:pPr>
            <a:r>
              <a:rPr lang="en-US" sz="2000" dirty="0"/>
              <a:t>public static void main(String[] args) {</a:t>
            </a:r>
          </a:p>
          <a:p>
            <a:pPr>
              <a:buNone/>
            </a:pPr>
            <a:r>
              <a:rPr lang="en-US" sz="2000" dirty="0" err="1"/>
              <a:t>JOptionPane.showMessageDialog</a:t>
            </a:r>
            <a:r>
              <a:rPr lang="en-US" sz="2000" dirty="0"/>
              <a:t>(null, "Welcome to Java!“);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}</a:t>
            </a:r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1497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Welcome.java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800600"/>
            <a:ext cx="3429000" cy="162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40"/>
                            </p:stCondLst>
                            <p:childTnLst>
                              <p:par>
                                <p:cTn id="2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458200" cy="3078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:javax.swing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JOptionPane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public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dirty="0"/>
                        <a:t> void </a:t>
                      </a:r>
                      <a:r>
                        <a:rPr lang="en-US" b="1" dirty="0"/>
                        <a:t>showMessageDialog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Component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parentComponent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" action="ppaction://hlinkfile"/>
                        </a:rPr>
                        <a:t>Object</a:t>
                      </a:r>
                      <a:r>
                        <a:rPr lang="en-US" dirty="0"/>
                        <a:t> message) 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Brings up an information-message dialog titled "Message". 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public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showInputDialog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" action="ppaction://hlinkfile"/>
                        </a:rPr>
                        <a:t>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err="1"/>
                        <a:t>parentComponent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" action="ppaction://hlinkfile"/>
                        </a:rPr>
                        <a:t>Object</a:t>
                      </a:r>
                      <a:r>
                        <a:rPr lang="en-US" dirty="0"/>
                        <a:t> message)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Shows a question-message dialog requesting input from the user.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0"/>
            <a:ext cx="73152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Example 2  :</a:t>
            </a:r>
            <a:r>
              <a:rPr lang="en-US" sz="2800" b="1" dirty="0"/>
              <a:t> Getting Input from Input Dialogs</a:t>
            </a:r>
            <a:endParaRPr lang="ar-EG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953000"/>
            <a:ext cx="3200400" cy="151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3352800" cy="14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289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import javax.swing.JOptionPane;</a:t>
            </a:r>
          </a:p>
          <a:p>
            <a:pPr>
              <a:buNone/>
            </a:pPr>
            <a:r>
              <a:rPr lang="en-US" sz="2000" dirty="0"/>
              <a:t>public class WelcomeInMessageDialogBox {</a:t>
            </a:r>
          </a:p>
          <a:p>
            <a:pPr>
              <a:buNone/>
            </a:pPr>
            <a:r>
              <a:rPr lang="en-US" sz="2000" dirty="0"/>
              <a:t>public static void main(String[] args) {</a:t>
            </a:r>
          </a:p>
          <a:p>
            <a:pPr>
              <a:buNone/>
            </a:pPr>
            <a:r>
              <a:rPr lang="en-US" sz="2000" dirty="0"/>
              <a:t>String name=</a:t>
            </a:r>
            <a:r>
              <a:rPr lang="en-US" sz="2000" b="1" dirty="0" err="1">
                <a:solidFill>
                  <a:srgbClr val="0070C0"/>
                </a:solidFill>
              </a:rPr>
              <a:t>JOptionPane.showInputDialog</a:t>
            </a:r>
            <a:r>
              <a:rPr lang="en-US" sz="2000" dirty="0"/>
              <a:t>(null, "</a:t>
            </a:r>
            <a:r>
              <a:rPr lang="en-US" sz="2000" dirty="0" err="1"/>
              <a:t>Plz</a:t>
            </a:r>
            <a:r>
              <a:rPr lang="en-US" sz="2000" dirty="0"/>
              <a:t> enter your name “);</a:t>
            </a:r>
          </a:p>
          <a:p>
            <a:pPr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JOptionPane.showMessageDialog</a:t>
            </a:r>
            <a:r>
              <a:rPr lang="en-US" sz="2000" dirty="0"/>
              <a:t>(null, "Welcome "+ name +" to Java!“);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ar-EG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267200"/>
            <a:ext cx="34339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WelcomeInMessageDialogBox.java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81650"/>
            <a:ext cx="28670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791200"/>
            <a:ext cx="255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5105400"/>
            <a:ext cx="685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hlinkClick r:id="rId5" action="ppaction://program"/>
              </a:rPr>
              <a:t>Run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95400"/>
          <a:ext cx="8458200" cy="15811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Package :</a:t>
                      </a:r>
                      <a:r>
                        <a:rPr lang="en-US" sz="2400" b="1" dirty="0" err="1"/>
                        <a:t>java.lang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Class </a:t>
                      </a:r>
                      <a:r>
                        <a:rPr lang="en-US" sz="2800" b="1" dirty="0">
                          <a:hlinkClick r:id="rId3" action="ppaction://hlinkfile"/>
                        </a:rPr>
                        <a:t>Integer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 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    </a:t>
                      </a:r>
                      <a:r>
                        <a:rPr lang="en-US" b="1" dirty="0" err="1">
                          <a:hlinkClick r:id="" action="ppaction://hlinkfile"/>
                        </a:rPr>
                        <a:t>parseInt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s)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Parses the string argument as a signed decimal integer.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0"/>
            <a:ext cx="81534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Example 3: Converting Strings to Numbers</a:t>
            </a:r>
            <a:endParaRPr lang="ar-EG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6858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convert a string into an </a:t>
            </a:r>
            <a:r>
              <a:rPr lang="en-US" dirty="0" err="1"/>
              <a:t>int</a:t>
            </a:r>
            <a:r>
              <a:rPr lang="en-US" dirty="0"/>
              <a:t> value, use the </a:t>
            </a:r>
            <a:r>
              <a:rPr lang="en-US" dirty="0" err="1">
                <a:solidFill>
                  <a:srgbClr val="002060"/>
                </a:solidFill>
              </a:rPr>
              <a:t>parseInt</a:t>
            </a:r>
            <a:r>
              <a:rPr lang="en-US" dirty="0"/>
              <a:t> method in the Integer class, as follows: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3733800"/>
            <a:ext cx="4972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intValue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Integer.parseInt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intString</a:t>
            </a:r>
            <a:r>
              <a:rPr lang="en-US" dirty="0">
                <a:solidFill>
                  <a:srgbClr val="C00000"/>
                </a:solidFill>
              </a:rPr>
              <a:t>);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4572000"/>
            <a:ext cx="43434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///////////</a:t>
            </a:r>
          </a:p>
          <a:p>
            <a:r>
              <a:rPr lang="en-US" sz="2400" dirty="0"/>
              <a:t>String s1=“14”;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Integer.parseInt</a:t>
            </a:r>
            <a:r>
              <a:rPr lang="en-US" sz="2400" dirty="0"/>
              <a:t>(s1);</a:t>
            </a:r>
            <a:endParaRPr lang="ar-EG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889844"/>
            <a:ext cx="81534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javax.swing.JOptionPane;</a:t>
            </a:r>
          </a:p>
          <a:p>
            <a:r>
              <a:rPr lang="en-US" dirty="0"/>
              <a:t>public class Adder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String num1=</a:t>
            </a:r>
            <a:r>
              <a:rPr lang="en-US" dirty="0" err="1"/>
              <a:t>JOptionPane.showInputDialog</a:t>
            </a:r>
            <a:r>
              <a:rPr lang="en-US" dirty="0"/>
              <a:t>(null, "Please  enter first number");</a:t>
            </a:r>
          </a:p>
          <a:p>
            <a:r>
              <a:rPr lang="en-US" dirty="0"/>
              <a:t>String num2=</a:t>
            </a:r>
            <a:r>
              <a:rPr lang="en-US" dirty="0" err="1"/>
              <a:t>JOptionPane.showInputDialog</a:t>
            </a:r>
            <a:r>
              <a:rPr lang="en-US" dirty="0"/>
              <a:t>(null, "Please  enter second  number");</a:t>
            </a:r>
          </a:p>
          <a:p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x=</a:t>
            </a:r>
            <a:r>
              <a:rPr lang="en-US" dirty="0" err="1">
                <a:solidFill>
                  <a:srgbClr val="C00000"/>
                </a:solidFill>
              </a:rPr>
              <a:t>Integer.parseInt</a:t>
            </a:r>
            <a:r>
              <a:rPr lang="en-US" dirty="0">
                <a:solidFill>
                  <a:srgbClr val="C00000"/>
                </a:solidFill>
              </a:rPr>
              <a:t>(num1);</a:t>
            </a:r>
          </a:p>
          <a:p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y=</a:t>
            </a:r>
            <a:r>
              <a:rPr lang="en-US" dirty="0" err="1">
                <a:solidFill>
                  <a:srgbClr val="C00000"/>
                </a:solidFill>
              </a:rPr>
              <a:t>Integer.parseInt</a:t>
            </a:r>
            <a:r>
              <a:rPr lang="en-US" dirty="0">
                <a:solidFill>
                  <a:srgbClr val="C00000"/>
                </a:solidFill>
              </a:rPr>
              <a:t>(num2);</a:t>
            </a:r>
          </a:p>
          <a:p>
            <a:r>
              <a:rPr lang="en-US" dirty="0" err="1"/>
              <a:t>int</a:t>
            </a:r>
            <a:r>
              <a:rPr lang="en-US" dirty="0"/>
              <a:t> z=</a:t>
            </a:r>
            <a:r>
              <a:rPr lang="en-US" dirty="0" err="1"/>
              <a:t>x+y</a:t>
            </a:r>
            <a:r>
              <a:rPr lang="en-US" dirty="0"/>
              <a:t>;</a:t>
            </a:r>
          </a:p>
          <a:p>
            <a:r>
              <a:rPr lang="en-US" dirty="0" err="1"/>
              <a:t>JOptionPane.showMessageDialog</a:t>
            </a:r>
            <a:r>
              <a:rPr lang="en-US" dirty="0"/>
              <a:t>(null, "the sum is  "+ z);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H="1">
            <a:off x="2133600" y="0"/>
            <a:ext cx="5791200" cy="6397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 java.util.Random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676400"/>
            <a:ext cx="5029200" cy="1991618"/>
            <a:chOff x="762000" y="2286000"/>
            <a:chExt cx="5334000" cy="1991618"/>
          </a:xfrm>
        </p:grpSpPr>
        <p:sp>
          <p:nvSpPr>
            <p:cNvPr id="3073" name="Rectangle 1"/>
            <p:cNvSpPr>
              <a:spLocks noChangeArrowheads="1"/>
            </p:cNvSpPr>
            <p:nvPr/>
          </p:nvSpPr>
          <p:spPr bwMode="auto">
            <a:xfrm>
              <a:off x="762000" y="2590800"/>
              <a:ext cx="53340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EG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8"/>
                  <a:cs typeface="Times New Roman" pitchFamily="18" charset="0"/>
                  <a:hlinkClick r:id="rId3"/>
                </a:rPr>
                <a:t>Random</a:t>
              </a:r>
              <a:r>
                <a:rPr kumimoji="0" lang="ar-EG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8"/>
                  <a:cs typeface="Times New Roman" pitchFamily="18" charset="0"/>
                </a:rPr>
                <a:t>(  )</a:t>
              </a:r>
              <a:r>
                <a:rPr kumimoji="0" lang="ar-EG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  <a:cs typeface="Times New Roman" pitchFamily="18" charset="0"/>
                </a:rPr>
                <a:t> </a:t>
              </a:r>
              <a:r>
                <a:rPr kumimoji="0" lang="ar-EG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762000" y="2286000"/>
              <a:ext cx="53340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 Unicode MS" pitchFamily="34" charset="-128"/>
                  <a:cs typeface="Times New Roman" pitchFamily="18" charset="0"/>
                </a:rPr>
                <a:t>Constructor</a:t>
              </a:r>
              <a:endParaRPr kumimoji="0" 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762000" y="2895600"/>
              <a:ext cx="53340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Methods</a:t>
              </a:r>
              <a:endParaRPr kumimoji="0" 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762000" y="3200400"/>
              <a:ext cx="5334000" cy="107721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public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b="1" dirty="0" err="1"/>
                <a:t>nextInt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 n)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Returns a pseudorandom, uniformly distributed </a:t>
              </a:r>
              <a:r>
                <a:rPr lang="en-US" sz="1600" dirty="0" err="1"/>
                <a:t>int</a:t>
              </a:r>
              <a:r>
                <a:rPr lang="en-US" sz="1600" dirty="0"/>
                <a:t> value between 0 (inclusive) and the specified value (exclusive)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kumimoji="0" 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410200" y="762000"/>
            <a:ext cx="3581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java.util.Random;</a:t>
            </a:r>
          </a:p>
          <a:p>
            <a:r>
              <a:rPr lang="en-US" dirty="0"/>
              <a:t>public 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 err="1">
                <a:solidFill>
                  <a:srgbClr val="FF0000"/>
                </a:solidFill>
              </a:rPr>
              <a:t>rnd</a:t>
            </a:r>
            <a:r>
              <a:rPr lang="en-US" dirty="0">
                <a:solidFill>
                  <a:srgbClr val="FF0000"/>
                </a:solidFill>
              </a:rPr>
              <a:t>=new Random();</a:t>
            </a:r>
          </a:p>
          <a:p>
            <a:r>
              <a:rPr lang="en-US" dirty="0" err="1"/>
              <a:t>int</a:t>
            </a:r>
            <a:r>
              <a:rPr lang="en-US" dirty="0"/>
              <a:t> x=0;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&lt;10;i++)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x=</a:t>
            </a:r>
            <a:r>
              <a:rPr lang="en-US" dirty="0" err="1">
                <a:solidFill>
                  <a:srgbClr val="FF0000"/>
                </a:solidFill>
              </a:rPr>
              <a:t>rnd.nextInt</a:t>
            </a:r>
            <a:r>
              <a:rPr lang="en-US" dirty="0">
                <a:solidFill>
                  <a:srgbClr val="FF0000"/>
                </a:solidFill>
              </a:rPr>
              <a:t>(11</a:t>
            </a:r>
            <a:r>
              <a:rPr lang="en-US" dirty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("x="+x);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038600"/>
            <a:ext cx="73342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4353580"/>
            <a:ext cx="419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3:Using Java API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Creating a random guess Game</a:t>
            </a: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85800"/>
            <a:ext cx="8763000" cy="4216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import java.util.Random;</a:t>
            </a:r>
          </a:p>
          <a:p>
            <a:r>
              <a:rPr lang="en-US" dirty="0"/>
              <a:t>import javax.swing.JOptionPane;</a:t>
            </a:r>
          </a:p>
          <a:p>
            <a:r>
              <a:rPr lang="en-US" dirty="0"/>
              <a:t>class </a:t>
            </a:r>
            <a:r>
              <a:rPr lang="en-US" dirty="0" err="1"/>
              <a:t>GuessingGame</a:t>
            </a:r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numofTrials</a:t>
            </a:r>
            <a:r>
              <a:rPr lang="en-US" dirty="0"/>
              <a:t>=5;</a:t>
            </a:r>
          </a:p>
          <a:p>
            <a:r>
              <a:rPr lang="en-US" dirty="0"/>
              <a:t>Random </a:t>
            </a:r>
            <a:r>
              <a:rPr lang="en-US" dirty="0" err="1"/>
              <a:t>rnd</a:t>
            </a:r>
            <a:r>
              <a:rPr lang="en-US" dirty="0"/>
              <a:t>=new Random();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secretNum</a:t>
            </a:r>
            <a:r>
              <a:rPr lang="en-US" dirty="0"/>
              <a:t>=</a:t>
            </a:r>
            <a:r>
              <a:rPr lang="en-US" dirty="0" err="1"/>
              <a:t>rnd.nextInt</a:t>
            </a:r>
            <a:r>
              <a:rPr lang="en-US" dirty="0"/>
              <a:t>(11);</a:t>
            </a:r>
          </a:p>
          <a:p>
            <a:r>
              <a:rPr lang="en-US" sz="1600" dirty="0" err="1"/>
              <a:t>JOptionPane.showMessageDialog</a:t>
            </a:r>
            <a:r>
              <a:rPr lang="en-US" sz="1600" dirty="0"/>
              <a:t>(</a:t>
            </a:r>
            <a:r>
              <a:rPr lang="en-US" sz="1600" dirty="0" err="1"/>
              <a:t>null,"Choose</a:t>
            </a:r>
            <a:r>
              <a:rPr lang="en-US" sz="1600" dirty="0"/>
              <a:t> a number between 0 and 10 \n you have only 5 trials");</a:t>
            </a:r>
          </a:p>
          <a:p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sucess</a:t>
            </a:r>
            <a:r>
              <a:rPr lang="en-US" dirty="0"/>
              <a:t>=false;</a:t>
            </a:r>
          </a:p>
          <a:p>
            <a:r>
              <a:rPr lang="en-US" dirty="0"/>
              <a:t> String </a:t>
            </a:r>
            <a:r>
              <a:rPr lang="en-US" dirty="0" err="1"/>
              <a:t>guessString</a:t>
            </a:r>
            <a:r>
              <a:rPr lang="en-US" dirty="0"/>
              <a:t>="";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guess=0;</a:t>
            </a:r>
          </a:p>
          <a:p>
            <a:r>
              <a:rPr lang="en-US" dirty="0"/>
              <a:t>for 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numofTrials;i</a:t>
            </a:r>
            <a:r>
              <a:rPr lang="en-US" dirty="0"/>
              <a:t>++){</a:t>
            </a:r>
          </a:p>
          <a:p>
            <a:r>
              <a:rPr lang="en-US" dirty="0"/>
              <a:t>  </a:t>
            </a:r>
            <a:r>
              <a:rPr lang="en-US" dirty="0" err="1"/>
              <a:t>guessString</a:t>
            </a:r>
            <a:r>
              <a:rPr lang="en-US" dirty="0"/>
              <a:t>=</a:t>
            </a:r>
            <a:r>
              <a:rPr lang="en-US" dirty="0" err="1"/>
              <a:t>JOptionPane.showInputDialog</a:t>
            </a:r>
            <a:r>
              <a:rPr lang="en-US" dirty="0"/>
              <a:t>(</a:t>
            </a:r>
            <a:r>
              <a:rPr lang="en-US" dirty="0" err="1"/>
              <a:t>null,"What</a:t>
            </a:r>
            <a:r>
              <a:rPr lang="en-US" dirty="0"/>
              <a:t> is your guess");</a:t>
            </a:r>
          </a:p>
          <a:p>
            <a:r>
              <a:rPr lang="en-US" dirty="0"/>
              <a:t>   guess=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guessString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534400" cy="5355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(guess==</a:t>
            </a:r>
            <a:r>
              <a:rPr lang="en-US" dirty="0" err="1"/>
              <a:t>secretNum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JOptionPane.showMessageDialog</a:t>
            </a:r>
            <a:r>
              <a:rPr lang="en-US" dirty="0"/>
              <a:t>(</a:t>
            </a:r>
            <a:r>
              <a:rPr lang="en-US" dirty="0" err="1"/>
              <a:t>null,"Congratulations</a:t>
            </a:r>
            <a:r>
              <a:rPr lang="en-US" dirty="0"/>
              <a:t> ");</a:t>
            </a:r>
          </a:p>
          <a:p>
            <a:r>
              <a:rPr lang="en-US" dirty="0"/>
              <a:t>	</a:t>
            </a:r>
            <a:r>
              <a:rPr lang="en-US" dirty="0" err="1"/>
              <a:t>sucess</a:t>
            </a:r>
            <a:r>
              <a:rPr lang="en-US" dirty="0"/>
              <a:t>=true;</a:t>
            </a:r>
          </a:p>
          <a:p>
            <a:r>
              <a:rPr lang="en-US" dirty="0"/>
              <a:t>	break;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(guess&gt;</a:t>
            </a:r>
            <a:r>
              <a:rPr lang="en-US" dirty="0" err="1"/>
              <a:t>secretNum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JOptionPane.showMessageDialog</a:t>
            </a:r>
            <a:r>
              <a:rPr lang="en-US" dirty="0"/>
              <a:t>(</a:t>
            </a:r>
            <a:r>
              <a:rPr lang="en-US" dirty="0" err="1"/>
              <a:t>null,"Too</a:t>
            </a:r>
            <a:r>
              <a:rPr lang="en-US" dirty="0"/>
              <a:t> Big 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(guess&lt;</a:t>
            </a:r>
            <a:r>
              <a:rPr lang="en-US" dirty="0" err="1"/>
              <a:t>secretNum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JOptionPane.showMessageDialog</a:t>
            </a:r>
            <a:r>
              <a:rPr lang="en-US" dirty="0"/>
              <a:t>(</a:t>
            </a:r>
            <a:r>
              <a:rPr lang="en-US" dirty="0" err="1"/>
              <a:t>null,"Too</a:t>
            </a:r>
            <a:r>
              <a:rPr lang="en-US" dirty="0"/>
              <a:t> small 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}// end loop</a:t>
            </a:r>
          </a:p>
          <a:p>
            <a:r>
              <a:rPr lang="en-US" dirty="0"/>
              <a:t>	if(!(</a:t>
            </a:r>
            <a:r>
              <a:rPr lang="en-US" dirty="0" err="1"/>
              <a:t>sucess</a:t>
            </a:r>
            <a:r>
              <a:rPr lang="en-US" dirty="0"/>
              <a:t>))</a:t>
            </a:r>
          </a:p>
          <a:p>
            <a:r>
              <a:rPr lang="en-US" dirty="0"/>
              <a:t>			</a:t>
            </a:r>
            <a:r>
              <a:rPr lang="en-US" dirty="0" err="1"/>
              <a:t>JOptionPane.showMessageDialog</a:t>
            </a:r>
            <a:r>
              <a:rPr lang="en-US" dirty="0"/>
              <a:t>(</a:t>
            </a:r>
            <a:r>
              <a:rPr lang="en-US" dirty="0" err="1"/>
              <a:t>null,"You</a:t>
            </a:r>
            <a:r>
              <a:rPr lang="en-US" dirty="0"/>
              <a:t> Lost ");</a:t>
            </a:r>
          </a:p>
          <a:p>
            <a:r>
              <a:rPr lang="en-US" dirty="0"/>
              <a:t>}//end of main method</a:t>
            </a:r>
          </a:p>
          <a:p>
            <a:r>
              <a:rPr lang="en-US" dirty="0"/>
              <a:t>}//end of class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:Reading from Console</a:t>
            </a: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97414"/>
              </p:ext>
            </p:extLst>
          </p:nvPr>
        </p:nvGraphicFramePr>
        <p:xfrm>
          <a:off x="914400" y="1371600"/>
          <a:ext cx="6629400" cy="2565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Java.util.Scanner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Scanner</a:t>
                      </a:r>
                      <a:r>
                        <a:rPr lang="en-US" u="none" dirty="0"/>
                        <a:t>(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u="none" dirty="0"/>
                        <a:t> </a:t>
                      </a:r>
                      <a:r>
                        <a:rPr lang="en-US" dirty="0"/>
                        <a:t>source)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new Scanner that produces values scanned from the specified input stream.</a:t>
                      </a:r>
                    </a:p>
                    <a:p>
                      <a:pPr rtl="1"/>
                      <a:r>
                        <a:rPr lang="en-US" dirty="0"/>
                        <a:t>Hint: System.in represents</a:t>
                      </a:r>
                      <a:r>
                        <a:rPr lang="en-US" baseline="0" dirty="0"/>
                        <a:t> the Console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 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nextInt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an 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 double </a:t>
                      </a:r>
                      <a:r>
                        <a:rPr lang="en-US" dirty="0" err="1"/>
                        <a:t>nextDouble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 double.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8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612845"/>
            <a:ext cx="74676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ScannerDemo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Scanner scan=new Scanner(System.in);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("Please Enter first number");</a:t>
            </a:r>
          </a:p>
          <a:p>
            <a:r>
              <a:rPr lang="en-US" dirty="0" err="1"/>
              <a:t>int</a:t>
            </a:r>
            <a:r>
              <a:rPr lang="en-US" dirty="0"/>
              <a:t> num1=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("Please Enter Second number");</a:t>
            </a:r>
          </a:p>
          <a:p>
            <a:r>
              <a:rPr lang="en-US" dirty="0" err="1"/>
              <a:t>int</a:t>
            </a:r>
            <a:r>
              <a:rPr lang="en-US" dirty="0"/>
              <a:t> num2=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sum=num1+num2;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("The sum of " + num1 +" and "+num2+"="+sum);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3487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 Type of Errors might be in your program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838201"/>
            <a:ext cx="80772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-Compile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errors occurs  on attempting to compile your file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errors prevent the creation of the .class file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 occurs when a syntax rule is not obeyed </a:t>
            </a:r>
          </a:p>
          <a:p>
            <a:pPr>
              <a:buFont typeface="Wingdings" pitchFamily="2" charset="2"/>
              <a:buChar char="Ø"/>
            </a:pPr>
            <a:endParaRPr lang="ar-EG" dirty="0"/>
          </a:p>
          <a:p>
            <a:r>
              <a:rPr lang="en-US" dirty="0">
                <a:solidFill>
                  <a:srgbClr val="0070C0"/>
                </a:solidFill>
              </a:rPr>
              <a:t>ii-Runtime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Runtime errors occurs  after the program has compiled successfully and is running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Runtime error in java are called Exceptions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Exceptions  can occur for many reasons including a wrong input from user or a certain resource (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A file) that was not found.</a:t>
            </a:r>
          </a:p>
          <a:p>
            <a:endParaRPr lang="ar-EG" dirty="0"/>
          </a:p>
          <a:p>
            <a:r>
              <a:rPr lang="en-US" dirty="0">
                <a:solidFill>
                  <a:srgbClr val="0070C0"/>
                </a:solidFill>
              </a:rPr>
              <a:t>iii-Logic Error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class compiled and run without reporting any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task  is not executed correctly due to algorithmic error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 Libraries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class library</a:t>
            </a:r>
            <a:r>
              <a:rPr lang="en-US" dirty="0"/>
              <a:t> is a collection of classes that we can use when developing programs</a:t>
            </a:r>
          </a:p>
          <a:p>
            <a:pPr>
              <a:spcBef>
                <a:spcPct val="75000"/>
              </a:spcBef>
            </a:pPr>
            <a:r>
              <a:rPr lang="en-US" dirty="0"/>
              <a:t>The </a:t>
            </a:r>
            <a:r>
              <a:rPr lang="en-US" i="1" dirty="0"/>
              <a:t>Java standard class library</a:t>
            </a:r>
            <a:r>
              <a:rPr lang="en-US" dirty="0"/>
              <a:t> is part of any Java development environment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 Java class library is sometimes referred to as the </a:t>
            </a:r>
            <a:r>
              <a:rPr lang="en-US" dirty="0">
                <a:solidFill>
                  <a:srgbClr val="0070C0"/>
                </a:solidFill>
              </a:rPr>
              <a:t>Java API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API stands for Application Programming Interface</a:t>
            </a:r>
          </a:p>
          <a:p>
            <a:pPr>
              <a:spcBef>
                <a:spcPct val="7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51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Java API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21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/>
              <a:t>Get comfortable navigating the online Java API documentation</a:t>
            </a:r>
          </a:p>
        </p:txBody>
      </p:sp>
      <p:pic>
        <p:nvPicPr>
          <p:cNvPr id="5" name="Picture 4" descr="Figure3.3 AND FigureM.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133600"/>
            <a:ext cx="5413375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57354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5486400" cy="487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6858000" cy="2971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A package is a collection of </a:t>
            </a:r>
            <a:r>
              <a:rPr lang="en-US" sz="2400" dirty="0">
                <a:solidFill>
                  <a:srgbClr val="C00000"/>
                </a:solidFill>
              </a:rPr>
              <a:t>related</a:t>
            </a:r>
            <a:r>
              <a:rPr lang="en-US" sz="2400" dirty="0"/>
              <a:t> classes.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If the class belongs to a certain package , The file should be in a folder with the same name as package.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 class can only be in </a:t>
            </a:r>
            <a:r>
              <a:rPr lang="en-US" sz="2400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package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Placing the package declaration at the </a:t>
            </a:r>
            <a:r>
              <a:rPr lang="en-US" sz="2400" dirty="0">
                <a:solidFill>
                  <a:srgbClr val="FF0000"/>
                </a:solidFill>
              </a:rPr>
              <a:t>top</a:t>
            </a:r>
            <a:r>
              <a:rPr lang="en-US" sz="2400" dirty="0"/>
              <a:t> of your source file includes these classes in a package with the name that you specify. </a:t>
            </a:r>
          </a:p>
          <a:p>
            <a:pPr algn="just">
              <a:buNone/>
            </a:pPr>
            <a:r>
              <a:rPr lang="en-US" sz="2400" dirty="0"/>
              <a:t>ex:    </a:t>
            </a:r>
            <a:r>
              <a:rPr lang="en-US" sz="2400" dirty="0">
                <a:solidFill>
                  <a:srgbClr val="FF0000"/>
                </a:solidFill>
              </a:rPr>
              <a:t>package graphics;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If no package is explicitly declared, Java places your classes into a </a:t>
            </a:r>
            <a:r>
              <a:rPr lang="en-US" sz="2400" b="1" dirty="0">
                <a:solidFill>
                  <a:srgbClr val="002060"/>
                </a:solidFill>
              </a:rPr>
              <a:t>default</a:t>
            </a:r>
            <a:r>
              <a:rPr lang="en-US" sz="2400" dirty="0"/>
              <a:t> package containing all files in the same folder.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09600"/>
            <a:ext cx="19050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package racing;</a:t>
            </a:r>
          </a:p>
          <a:p>
            <a:r>
              <a:rPr lang="en-US" dirty="0"/>
              <a:t>class Car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8534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Java platform provides an enormous class library  ,organized as  packages. </a:t>
            </a:r>
          </a:p>
          <a:p>
            <a:r>
              <a:rPr lang="en-US" dirty="0"/>
              <a:t>This library is known as the "Application Programming Interface“(API).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54864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JAVA API Documentation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362200"/>
            <a:ext cx="19050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package graphics;</a:t>
            </a:r>
          </a:p>
          <a:p>
            <a:r>
              <a:rPr lang="en-US" dirty="0"/>
              <a:t>class Button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5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0"/>
            <a:ext cx="1905000" cy="457200"/>
          </a:xfrm>
          <a:prstGeom prst="rect">
            <a:avLst/>
          </a:prstGeom>
        </p:spPr>
        <p:txBody>
          <a:bodyPr/>
          <a:lstStyle/>
          <a:p>
            <a:fld id="{C7B9835F-2038-449B-96C6-614DBFA47D2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31825" name="Object 81"/>
          <p:cNvGraphicFramePr>
            <a:graphicFrameLocks noChangeAspect="1"/>
          </p:cNvGraphicFramePr>
          <p:nvPr/>
        </p:nvGraphicFramePr>
        <p:xfrm>
          <a:off x="374650" y="1289050"/>
          <a:ext cx="7869238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7972092" imgH="4214426" progId="Word.Document.8">
                  <p:embed/>
                </p:oleObj>
              </mc:Choice>
              <mc:Fallback>
                <p:oleObj name="Document" r:id="rId4" imgW="7972092" imgH="4214426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289050"/>
                        <a:ext cx="7869238" cy="416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28600"/>
          <a:ext cx="4267200" cy="30480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09600" marR="0" indent="-60960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Java API packages (a subset).</a:t>
                      </a:r>
                      <a:endParaRPr lang="en-US" sz="20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54864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file"/>
              </a:rPr>
              <a:t>JAVA API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0"/>
            <a:ext cx="289560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Java  classes</a:t>
            </a:r>
            <a:endParaRPr lang="ar-E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6019800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Classes in your program might be  your own classes or  classes that already exist in java API.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Java class has static and non static variables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Java class has static and non static methods(instance embers)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class has one or more  Constructors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Constructors are special type of methods , the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the  same name as class , and  with no return type.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 use constructor to create objects from classes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Variables, methods and constructors are known as </a:t>
            </a:r>
            <a:r>
              <a:rPr lang="en-US" dirty="0">
                <a:solidFill>
                  <a:srgbClr val="FF0000"/>
                </a:solidFill>
              </a:rPr>
              <a:t>class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81000"/>
            <a:ext cx="26670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public 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public A()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A(</a:t>
            </a:r>
            <a:r>
              <a:rPr lang="en-US" dirty="0" err="1"/>
              <a:t>int</a:t>
            </a:r>
            <a:r>
              <a:rPr lang="en-US" dirty="0"/>
              <a:t> z)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void m1()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……………..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m2()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……………..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" y="3733800"/>
            <a:ext cx="2362200" cy="1938992"/>
            <a:chOff x="152400" y="2209800"/>
            <a:chExt cx="2362200" cy="1938992"/>
          </a:xfrm>
        </p:grpSpPr>
        <p:sp>
          <p:nvSpPr>
            <p:cNvPr id="10" name="TextBox 9"/>
            <p:cNvSpPr txBox="1"/>
            <p:nvPr/>
          </p:nvSpPr>
          <p:spPr>
            <a:xfrm>
              <a:off x="152400" y="2209800"/>
              <a:ext cx="2362200" cy="193899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</a:t>
              </a:r>
              <a:r>
                <a:rPr lang="en-US" dirty="0" err="1"/>
                <a:t>className</a:t>
              </a:r>
              <a:endParaRPr lang="en-US" dirty="0"/>
            </a:p>
            <a:p>
              <a:r>
                <a:rPr lang="en-US" dirty="0"/>
                <a:t>{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}</a:t>
              </a:r>
              <a:endParaRPr lang="ar-EG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2895600"/>
              <a:ext cx="23622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600" dirty="0"/>
                <a:t>Variables describing state </a:t>
              </a:r>
              <a:endParaRPr lang="ar-E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3505200"/>
              <a:ext cx="2362200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400" dirty="0"/>
                <a:t>Methods describing behavior</a:t>
              </a:r>
              <a:endParaRPr lang="ar-EG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" y="3200400"/>
              <a:ext cx="23622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600" dirty="0"/>
                <a:t>Constructors</a:t>
              </a:r>
              <a:endParaRPr lang="ar-E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How to use the class Members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685800"/>
            <a:ext cx="38100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/>
              <a:t>public class A{</a:t>
            </a:r>
          </a:p>
          <a:p>
            <a:r>
              <a:rPr lang="en-US" sz="1400" dirty="0"/>
              <a:t>public static </a:t>
            </a:r>
            <a:r>
              <a:rPr lang="en-US" sz="1400" dirty="0" err="1"/>
              <a:t>int</a:t>
            </a:r>
            <a:r>
              <a:rPr lang="en-US" sz="1400" dirty="0"/>
              <a:t> x=10;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y=20;</a:t>
            </a:r>
          </a:p>
          <a:p>
            <a:r>
              <a:rPr lang="en-US" sz="1400" dirty="0"/>
              <a:t>public A()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("Creating Object");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A(</a:t>
            </a:r>
            <a:r>
              <a:rPr lang="en-US" sz="1400" dirty="0" err="1"/>
              <a:t>int</a:t>
            </a:r>
            <a:r>
              <a:rPr lang="en-US" sz="1400" dirty="0"/>
              <a:t> z)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("Creating Object with z="+z);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static void m1()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("Hi from m1");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void m2()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("Hi from m2");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  <a:endParaRPr lang="ar-E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48006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Static members are accessed by the name of class</a:t>
            </a:r>
          </a:p>
          <a:p>
            <a:r>
              <a:rPr lang="en-US" sz="1600" dirty="0"/>
              <a:t>     ex : </a:t>
            </a:r>
            <a:r>
              <a:rPr lang="en-US" sz="1600" dirty="0" err="1">
                <a:solidFill>
                  <a:srgbClr val="0070C0"/>
                </a:solidFill>
              </a:rPr>
              <a:t>A.x</a:t>
            </a:r>
            <a:r>
              <a:rPr lang="en-US" sz="1600" dirty="0">
                <a:solidFill>
                  <a:srgbClr val="0070C0"/>
                </a:solidFill>
              </a:rPr>
              <a:t>;   A.m1(); 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To use non static members you have to create objects from the class using  constructor</a:t>
            </a:r>
          </a:p>
          <a:p>
            <a:r>
              <a:rPr lang="en-US" sz="1600" dirty="0"/>
              <a:t>    ex: </a:t>
            </a:r>
            <a:r>
              <a:rPr lang="en-US" sz="1600" dirty="0">
                <a:solidFill>
                  <a:srgbClr val="0070C0"/>
                </a:solidFill>
              </a:rPr>
              <a:t>A a1 =new A();</a:t>
            </a:r>
          </a:p>
          <a:p>
            <a:r>
              <a:rPr lang="en-US" sz="1600" dirty="0"/>
              <a:t>and then access non static members with the object you created</a:t>
            </a:r>
          </a:p>
          <a:p>
            <a:r>
              <a:rPr lang="en-US" sz="1600" dirty="0"/>
              <a:t>ex : </a:t>
            </a:r>
            <a:r>
              <a:rPr lang="en-US" sz="1600" dirty="0">
                <a:solidFill>
                  <a:srgbClr val="0070C0"/>
                </a:solidFill>
              </a:rPr>
              <a:t>a1.y ;   a1.m2();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228600" y="3048000"/>
            <a:ext cx="457200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public static void main (String []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sz="1600" dirty="0"/>
              <a:t>//access static members</a:t>
            </a:r>
          </a:p>
          <a:p>
            <a:r>
              <a:rPr lang="en-US" sz="1600" dirty="0"/>
              <a:t>A.m1();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</a:t>
            </a:r>
            <a:r>
              <a:rPr lang="en-US" sz="1600" dirty="0" err="1"/>
              <a:t>A.x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("x="+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/>
              <a:t>//access instance members</a:t>
            </a:r>
          </a:p>
          <a:p>
            <a:r>
              <a:rPr lang="en-US" sz="1600" dirty="0"/>
              <a:t>A a1=new A();</a:t>
            </a:r>
          </a:p>
          <a:p>
            <a:r>
              <a:rPr lang="en-US" sz="1600" dirty="0"/>
              <a:t>a1.m2();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j=a1.y;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("y="+j);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  <a:endParaRPr lang="ar-EG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410200"/>
            <a:ext cx="269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8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0"/>
            <a:ext cx="1905000" cy="457200"/>
          </a:xfrm>
          <a:prstGeom prst="rect">
            <a:avLst/>
          </a:prstGeom>
        </p:spPr>
        <p:txBody>
          <a:bodyPr/>
          <a:lstStyle/>
          <a:p>
            <a:fld id="{8565D891-A939-4EA0-B0F7-85246114AC36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A Class full name is its </a:t>
            </a:r>
            <a:r>
              <a:rPr lang="en-US" sz="1400" b="1" dirty="0">
                <a:solidFill>
                  <a:srgbClr val="002060"/>
                </a:solidFill>
                <a:latin typeface="Lucida Console" pitchFamily="49" charset="0"/>
                <a:cs typeface="Times New Roman" pitchFamily="18" charset="0"/>
              </a:rPr>
              <a:t>package </a:t>
            </a:r>
            <a:r>
              <a:rPr lang="en-US" sz="1400" b="1" dirty="0" err="1">
                <a:solidFill>
                  <a:srgbClr val="002060"/>
                </a:solidFill>
                <a:latin typeface="Lucida Console" pitchFamily="49" charset="0"/>
                <a:cs typeface="Times New Roman" pitchFamily="18" charset="0"/>
              </a:rPr>
              <a:t>name.class</a:t>
            </a:r>
            <a:r>
              <a:rPr lang="en-US" sz="1400" b="1" dirty="0">
                <a:solidFill>
                  <a:srgbClr val="002060"/>
                </a:solidFill>
                <a:latin typeface="Lucida Console" pitchFamily="49" charset="0"/>
                <a:cs typeface="Times New Roman" pitchFamily="18" charset="0"/>
              </a:rPr>
              <a:t> name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import</a:t>
            </a:r>
            <a:r>
              <a:rPr lang="en-US" sz="1400" dirty="0">
                <a:cs typeface="Times New Roman" pitchFamily="18" charset="0"/>
              </a:rPr>
              <a:t> statements specify  the packages of the classes used in your  Java programs     </a:t>
            </a:r>
            <a:endParaRPr lang="en-US" sz="1400" dirty="0">
              <a:solidFill>
                <a:srgbClr val="00B0F0"/>
              </a:solidFill>
              <a:latin typeface="Lucida Console" pitchFamily="49" charset="0"/>
              <a:cs typeface="Times New Roman" pitchFamily="18" charset="0"/>
            </a:endParaRP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endParaRPr lang="en-US" sz="1400" dirty="0">
              <a:latin typeface="Lucida Console" pitchFamily="49" charset="0"/>
              <a:cs typeface="Times New Roman" pitchFamily="18" charset="0"/>
            </a:endParaRP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endParaRPr lang="en-US" sz="1400" dirty="0">
              <a:latin typeface="Lucida Console" pitchFamily="49" charset="0"/>
              <a:cs typeface="Times New Roman" pitchFamily="18" charset="0"/>
            </a:endParaRPr>
          </a:p>
          <a:p>
            <a:pPr lvl="2" eaLnBrk="0" hangingPunct="0">
              <a:spcBef>
                <a:spcPct val="50000"/>
              </a:spcBef>
              <a:buFont typeface="Wingdings" pitchFamily="2" charset="2"/>
              <a:buChar char="Ø"/>
            </a:pPr>
            <a:endParaRPr lang="en-US" sz="1400" dirty="0">
              <a:latin typeface="Lucida Console" pitchFamily="49" charset="0"/>
              <a:cs typeface="Times New Roman" pitchFamily="18" charset="0"/>
            </a:endParaRPr>
          </a:p>
          <a:p>
            <a:pPr lvl="2" eaLnBrk="0" hangingPunct="0">
              <a:spcBef>
                <a:spcPct val="50000"/>
              </a:spcBef>
              <a:buNone/>
            </a:pPr>
            <a:endParaRPr lang="en-US" sz="1400" dirty="0"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21730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ucida Console" pitchFamily="49" charset="0"/>
                <a:cs typeface="Times New Roman" pitchFamily="18" charset="0"/>
              </a:rPr>
              <a:t>import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 statements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4826675"/>
            <a:ext cx="2209800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package GUI;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java.awt.Event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dirty="0"/>
              <a:t>class A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….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0" y="4724400"/>
            <a:ext cx="9144000" cy="1581329"/>
            <a:chOff x="0" y="4648200"/>
            <a:chExt cx="9144000" cy="1581329"/>
          </a:xfrm>
        </p:grpSpPr>
        <p:sp>
          <p:nvSpPr>
            <p:cNvPr id="7" name="TextBox 6"/>
            <p:cNvSpPr txBox="1"/>
            <p:nvPr/>
          </p:nvSpPr>
          <p:spPr>
            <a:xfrm>
              <a:off x="0" y="5029200"/>
              <a:ext cx="632460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 Java source file has the following elements in this </a:t>
              </a:r>
              <a:r>
                <a:rPr lang="en-US" dirty="0">
                  <a:solidFill>
                    <a:srgbClr val="FF0000"/>
                  </a:solidFill>
                </a:rPr>
                <a:t>specific</a:t>
              </a:r>
              <a:r>
                <a:rPr lang="en-US" dirty="0"/>
                <a:t> order.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An optional package statement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Zero or more import statements,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Any number of class and interface definitions may follow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4648200"/>
              <a:ext cx="91440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3400" y="3733800"/>
            <a:ext cx="79248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eaLnBrk="0" hangingPunct="0">
              <a:buFont typeface="Wingdings" pitchFamily="2" charset="2"/>
              <a:buChar char="Ø"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you can have any number of import statements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dirty="0"/>
              <a:t>You can import all   classes in a package  using *      ex : </a:t>
            </a:r>
            <a:r>
              <a:rPr lang="en-US" b="1" dirty="0">
                <a:solidFill>
                  <a:srgbClr val="002060"/>
                </a:solidFill>
              </a:rPr>
              <a:t>import </a:t>
            </a:r>
            <a:r>
              <a:rPr lang="en-US" b="1" dirty="0" err="1">
                <a:solidFill>
                  <a:srgbClr val="002060"/>
                </a:solidFill>
              </a:rPr>
              <a:t>java.util</a:t>
            </a:r>
            <a:r>
              <a:rPr lang="en-US" b="1" dirty="0">
                <a:solidFill>
                  <a:srgbClr val="002060"/>
                </a:solidFill>
              </a:rPr>
              <a:t>.*;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</a:rPr>
              <a:t>java.lang</a:t>
            </a:r>
            <a:r>
              <a:rPr lang="en-US" sz="2000" b="1" dirty="0"/>
              <a:t> package is imported by the compiler into all programs.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533400" y="1295400"/>
            <a:ext cx="5181600" cy="920353"/>
            <a:chOff x="838200" y="2286000"/>
            <a:chExt cx="5181600" cy="920353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2590800"/>
              <a:ext cx="5181600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Lucida Console" pitchFamily="49" charset="0"/>
                  <a:cs typeface="Times New Roman" pitchFamily="18" charset="0"/>
                </a:rPr>
                <a:t>......................</a:t>
              </a:r>
              <a:endParaRPr lang="en-US" dirty="0"/>
            </a:p>
            <a:p>
              <a:r>
                <a:rPr lang="en-US" sz="1600" dirty="0" err="1">
                  <a:solidFill>
                    <a:schemeClr val="tx1"/>
                  </a:solidFill>
                  <a:latin typeface="Lucida Console" pitchFamily="49" charset="0"/>
                  <a:cs typeface="Times New Roman" pitchFamily="18" charset="0"/>
                </a:rPr>
                <a:t>javax.swing.</a:t>
              </a:r>
              <a:r>
                <a:rPr lang="en-US" sz="1600" dirty="0" err="1">
                  <a:solidFill>
                    <a:schemeClr val="tx1"/>
                  </a:solidFill>
                </a:rPr>
                <a:t>JApplet</a:t>
              </a:r>
              <a:r>
                <a:rPr lang="en-US" sz="1600" dirty="0">
                  <a:solidFill>
                    <a:schemeClr val="tx1"/>
                  </a:solidFill>
                </a:rPr>
                <a:t> x=………………………………..</a:t>
              </a:r>
              <a:endParaRPr lang="ar-EG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2286000"/>
              <a:ext cx="153599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600" dirty="0"/>
                <a:t>Without  import</a:t>
              </a:r>
              <a:endParaRPr lang="ar-EG" sz="1600" dirty="0"/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533400" y="2362200"/>
            <a:ext cx="4343400" cy="1242774"/>
            <a:chOff x="533400" y="2362200"/>
            <a:chExt cx="4343400" cy="1242774"/>
          </a:xfrm>
        </p:grpSpPr>
        <p:sp>
          <p:nvSpPr>
            <p:cNvPr id="9" name="TextBox 8"/>
            <p:cNvSpPr txBox="1"/>
            <p:nvPr/>
          </p:nvSpPr>
          <p:spPr>
            <a:xfrm>
              <a:off x="533400" y="2743200"/>
              <a:ext cx="4343400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Lucida Console" pitchFamily="49" charset="0"/>
                  <a:cs typeface="Times New Roman" pitchFamily="18" charset="0"/>
                </a:rPr>
                <a:t> import </a:t>
              </a:r>
              <a:r>
                <a:rPr lang="en-US" sz="1600" dirty="0" err="1">
                  <a:solidFill>
                    <a:srgbClr val="00B0F0"/>
                  </a:solidFill>
                  <a:latin typeface="Lucida Console" pitchFamily="49" charset="0"/>
                  <a:cs typeface="Times New Roman" pitchFamily="18" charset="0"/>
                </a:rPr>
                <a:t>javax.swing.JApplet</a:t>
              </a:r>
              <a:r>
                <a:rPr lang="en-US" sz="1600" dirty="0">
                  <a:solidFill>
                    <a:srgbClr val="00B0F0"/>
                  </a:solidFill>
                  <a:latin typeface="Lucida Console" pitchFamily="49" charset="0"/>
                  <a:cs typeface="Times New Roman" pitchFamily="18" charset="0"/>
                </a:rPr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Lucida Console" pitchFamily="49" charset="0"/>
                  <a:cs typeface="Times New Roman" pitchFamily="18" charset="0"/>
                </a:rPr>
                <a:t>......................</a:t>
              </a:r>
              <a:endParaRPr lang="en-US" sz="1600" dirty="0"/>
            </a:p>
            <a:p>
              <a:r>
                <a:rPr lang="en-US" sz="1600" dirty="0" err="1"/>
                <a:t>JApplet</a:t>
              </a:r>
              <a:r>
                <a:rPr lang="en-US" sz="1600" dirty="0"/>
                <a:t> x=…………………………….</a:t>
              </a:r>
              <a:endParaRPr lang="ar-EG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2362200"/>
              <a:ext cx="1204176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600" dirty="0"/>
                <a:t>With import</a:t>
              </a:r>
              <a:endParaRPr lang="ar-EG" sz="1600" dirty="0"/>
            </a:p>
          </p:txBody>
        </p:sp>
      </p:grp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5399"/>
            <a:ext cx="2847975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376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13927</TotalTime>
  <Words>1846</Words>
  <Application>Microsoft Office PowerPoint</Application>
  <PresentationFormat>On-screen Show (4:3)</PresentationFormat>
  <Paragraphs>398</Paragraphs>
  <Slides>24</Slides>
  <Notes>20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Arial</vt:lpstr>
      <vt:lpstr>AvantGarde</vt:lpstr>
      <vt:lpstr>Calibri</vt:lpstr>
      <vt:lpstr>Lucida Console</vt:lpstr>
      <vt:lpstr>Times New Roman</vt:lpstr>
      <vt:lpstr>Wingdings</vt:lpstr>
      <vt:lpstr>Office Theme</vt:lpstr>
      <vt:lpstr>Document</vt:lpstr>
      <vt:lpstr>A Simple Java class </vt:lpstr>
      <vt:lpstr>PowerPoint Presentation</vt:lpstr>
      <vt:lpstr>Class Libraries</vt:lpstr>
      <vt:lpstr>The Java API</vt:lpstr>
      <vt:lpstr>Package </vt:lpstr>
      <vt:lpstr>PowerPoint Presentation</vt:lpstr>
      <vt:lpstr>PowerPoint Presentation</vt:lpstr>
      <vt:lpstr>How to use the class Members</vt:lpstr>
      <vt:lpstr>PowerPoint Presentation</vt:lpstr>
      <vt:lpstr>Using classes from Java API</vt:lpstr>
      <vt:lpstr>class  java.lang.Math</vt:lpstr>
      <vt:lpstr>class javax.swing.JOptionPane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random guess Game</vt:lpstr>
      <vt:lpstr>PowerPoint Presentation</vt:lpstr>
      <vt:lpstr>Example :Reading from Console</vt:lpstr>
      <vt:lpstr>PowerPoint Presentation</vt:lpstr>
      <vt:lpstr>3 Type of Errors might be in your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896</cp:revision>
  <cp:lastPrinted>2012-10-01T15:59:33Z</cp:lastPrinted>
  <dcterms:created xsi:type="dcterms:W3CDTF">2006-08-16T00:00:00Z</dcterms:created>
  <dcterms:modified xsi:type="dcterms:W3CDTF">2017-07-17T22:00:44Z</dcterms:modified>
</cp:coreProperties>
</file>