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663" r:id="rId2"/>
    <p:sldId id="823" r:id="rId3"/>
    <p:sldId id="821" r:id="rId4"/>
    <p:sldId id="840" r:id="rId5"/>
    <p:sldId id="817" r:id="rId6"/>
    <p:sldId id="800" r:id="rId7"/>
    <p:sldId id="824" r:id="rId8"/>
    <p:sldId id="828" r:id="rId9"/>
    <p:sldId id="825" r:id="rId10"/>
    <p:sldId id="826" r:id="rId11"/>
    <p:sldId id="827" r:id="rId12"/>
    <p:sldId id="803" r:id="rId13"/>
    <p:sldId id="804" r:id="rId14"/>
    <p:sldId id="835" r:id="rId15"/>
    <p:sldId id="829" r:id="rId16"/>
    <p:sldId id="830" r:id="rId17"/>
    <p:sldId id="818" r:id="rId18"/>
    <p:sldId id="834" r:id="rId19"/>
    <p:sldId id="831" r:id="rId20"/>
    <p:sldId id="832" r:id="rId21"/>
    <p:sldId id="833" r:id="rId22"/>
    <p:sldId id="806" r:id="rId23"/>
    <p:sldId id="836" r:id="rId24"/>
    <p:sldId id="837" r:id="rId25"/>
    <p:sldId id="838" r:id="rId2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90580" autoAdjust="0"/>
  </p:normalViewPr>
  <p:slideViewPr>
    <p:cSldViewPr>
      <p:cViewPr varScale="1">
        <p:scale>
          <a:sx n="72" d="100"/>
          <a:sy n="72" d="100"/>
        </p:scale>
        <p:origin x="1326" y="7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48" d="100"/>
          <a:sy n="48" d="100"/>
        </p:scale>
        <p:origin x="-1920"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8" y="1"/>
            <a:ext cx="3076363" cy="511731"/>
          </a:xfrm>
          <a:prstGeom prst="rect">
            <a:avLst/>
          </a:prstGeom>
        </p:spPr>
        <p:txBody>
          <a:bodyPr vert="horz" lIns="99048" tIns="49524" rIns="99048" bIns="49524" rtlCol="1"/>
          <a:lstStyle>
            <a:lvl1pPr algn="r">
              <a:defRPr sz="1300"/>
            </a:lvl1pPr>
          </a:lstStyle>
          <a:p>
            <a:endParaRPr lang="ar-EG"/>
          </a:p>
        </p:txBody>
      </p:sp>
      <p:sp>
        <p:nvSpPr>
          <p:cNvPr id="3" name="Date Placeholder 2"/>
          <p:cNvSpPr>
            <a:spLocks noGrp="1"/>
          </p:cNvSpPr>
          <p:nvPr>
            <p:ph type="dt" sz="quarter" idx="1"/>
          </p:nvPr>
        </p:nvSpPr>
        <p:spPr>
          <a:xfrm>
            <a:off x="1644" y="1"/>
            <a:ext cx="3076363" cy="511731"/>
          </a:xfrm>
          <a:prstGeom prst="rect">
            <a:avLst/>
          </a:prstGeom>
        </p:spPr>
        <p:txBody>
          <a:bodyPr vert="horz" lIns="99048" tIns="49524" rIns="99048" bIns="49524" rtlCol="1"/>
          <a:lstStyle>
            <a:lvl1pPr algn="l">
              <a:defRPr sz="1300"/>
            </a:lvl1pPr>
          </a:lstStyle>
          <a:p>
            <a:endParaRPr lang="ar-EG"/>
          </a:p>
        </p:txBody>
      </p:sp>
      <p:sp>
        <p:nvSpPr>
          <p:cNvPr id="4" name="Footer Placeholder 3"/>
          <p:cNvSpPr>
            <a:spLocks noGrp="1"/>
          </p:cNvSpPr>
          <p:nvPr>
            <p:ph type="ftr" sz="quarter" idx="2"/>
          </p:nvPr>
        </p:nvSpPr>
        <p:spPr>
          <a:xfrm>
            <a:off x="4022938" y="9721106"/>
            <a:ext cx="3076363" cy="511731"/>
          </a:xfrm>
          <a:prstGeom prst="rect">
            <a:avLst/>
          </a:prstGeom>
        </p:spPr>
        <p:txBody>
          <a:bodyPr vert="horz" lIns="99048" tIns="49524" rIns="99048" bIns="49524" rtlCol="1" anchor="b"/>
          <a:lstStyle>
            <a:lvl1pPr algn="r">
              <a:defRPr sz="1300"/>
            </a:lvl1pPr>
          </a:lstStyle>
          <a:p>
            <a:endParaRPr lang="ar-EG"/>
          </a:p>
        </p:txBody>
      </p:sp>
      <p:sp>
        <p:nvSpPr>
          <p:cNvPr id="5" name="Slide Number Placeholder 4"/>
          <p:cNvSpPr>
            <a:spLocks noGrp="1"/>
          </p:cNvSpPr>
          <p:nvPr>
            <p:ph type="sldNum" sz="quarter" idx="3"/>
          </p:nvPr>
        </p:nvSpPr>
        <p:spPr>
          <a:xfrm>
            <a:off x="1644" y="9721106"/>
            <a:ext cx="3076363" cy="511731"/>
          </a:xfrm>
          <a:prstGeom prst="rect">
            <a:avLst/>
          </a:prstGeom>
        </p:spPr>
        <p:txBody>
          <a:bodyPr vert="horz" lIns="99048" tIns="49524" rIns="99048" bIns="49524" rtlCol="1" anchor="b"/>
          <a:lstStyle>
            <a:lvl1pPr algn="l">
              <a:defRPr sz="1300"/>
            </a:lvl1pPr>
          </a:lstStyle>
          <a:p>
            <a:fld id="{606CB1D9-3E65-458E-B651-AE435D68497F}" type="slidenum">
              <a:rPr lang="ar-EG" smtClean="0"/>
              <a:pPr/>
              <a:t>‹#›</a:t>
            </a:fld>
            <a:endParaRPr lang="ar-EG"/>
          </a:p>
        </p:txBody>
      </p:sp>
    </p:spTree>
    <p:extLst>
      <p:ext uri="{BB962C8B-B14F-4D97-AF65-F5344CB8AC3E}">
        <p14:creationId xmlns:p14="http://schemas.microsoft.com/office/powerpoint/2010/main" val="27977051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8" y="1"/>
            <a:ext cx="3076363" cy="511731"/>
          </a:xfrm>
          <a:prstGeom prst="rect">
            <a:avLst/>
          </a:prstGeom>
        </p:spPr>
        <p:txBody>
          <a:bodyPr vert="horz" lIns="99048" tIns="49524" rIns="99048" bIns="49524" rtlCol="1"/>
          <a:lstStyle>
            <a:lvl1pPr algn="r">
              <a:defRPr sz="1300"/>
            </a:lvl1pPr>
          </a:lstStyle>
          <a:p>
            <a:endParaRPr lang="ar-EG"/>
          </a:p>
        </p:txBody>
      </p:sp>
      <p:sp>
        <p:nvSpPr>
          <p:cNvPr id="3" name="Date Placeholder 2"/>
          <p:cNvSpPr>
            <a:spLocks noGrp="1"/>
          </p:cNvSpPr>
          <p:nvPr>
            <p:ph type="dt" idx="1"/>
          </p:nvPr>
        </p:nvSpPr>
        <p:spPr>
          <a:xfrm>
            <a:off x="1644" y="1"/>
            <a:ext cx="3076363" cy="511731"/>
          </a:xfrm>
          <a:prstGeom prst="rect">
            <a:avLst/>
          </a:prstGeom>
        </p:spPr>
        <p:txBody>
          <a:bodyPr vert="horz" lIns="99048" tIns="49524" rIns="99048" bIns="49524" rtlCol="1"/>
          <a:lstStyle>
            <a:lvl1pPr algn="l">
              <a:defRPr sz="1300"/>
            </a:lvl1pPr>
          </a:lstStyle>
          <a:p>
            <a:endParaRPr lang="ar-EG"/>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1" anchor="ctr"/>
          <a:lstStyle/>
          <a:p>
            <a:endParaRPr lang="ar-EG"/>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4022938" y="9721106"/>
            <a:ext cx="3076363" cy="511731"/>
          </a:xfrm>
          <a:prstGeom prst="rect">
            <a:avLst/>
          </a:prstGeom>
        </p:spPr>
        <p:txBody>
          <a:bodyPr vert="horz" lIns="99048" tIns="49524" rIns="99048" bIns="49524" rtlCol="1" anchor="b"/>
          <a:lstStyle>
            <a:lvl1pPr algn="r">
              <a:defRPr sz="1300"/>
            </a:lvl1pPr>
          </a:lstStyle>
          <a:p>
            <a:endParaRPr lang="ar-EG"/>
          </a:p>
        </p:txBody>
      </p:sp>
      <p:sp>
        <p:nvSpPr>
          <p:cNvPr id="7" name="Slide Number Placeholder 6"/>
          <p:cNvSpPr>
            <a:spLocks noGrp="1"/>
          </p:cNvSpPr>
          <p:nvPr>
            <p:ph type="sldNum" sz="quarter" idx="5"/>
          </p:nvPr>
        </p:nvSpPr>
        <p:spPr>
          <a:xfrm>
            <a:off x="1644" y="9721106"/>
            <a:ext cx="3076363" cy="511731"/>
          </a:xfrm>
          <a:prstGeom prst="rect">
            <a:avLst/>
          </a:prstGeom>
        </p:spPr>
        <p:txBody>
          <a:bodyPr vert="horz" lIns="99048" tIns="49524" rIns="99048" bIns="49524" rtlCol="1" anchor="b"/>
          <a:lstStyle>
            <a:lvl1pPr algn="l">
              <a:defRPr sz="1300"/>
            </a:lvl1pPr>
          </a:lstStyle>
          <a:p>
            <a:fld id="{0A005EC7-42D3-47B6-A5BC-AE50E0E9F88B}" type="slidenum">
              <a:rPr lang="ar-EG" smtClean="0"/>
              <a:pPr/>
              <a:t>‹#›</a:t>
            </a:fld>
            <a:endParaRPr lang="ar-EG"/>
          </a:p>
        </p:txBody>
      </p:sp>
    </p:spTree>
    <p:extLst>
      <p:ext uri="{BB962C8B-B14F-4D97-AF65-F5344CB8AC3E}">
        <p14:creationId xmlns:p14="http://schemas.microsoft.com/office/powerpoint/2010/main" val="438254462"/>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0A005EC7-42D3-47B6-A5BC-AE50E0E9F88B}" type="slidenum">
              <a:rPr lang="ar-EG" smtClean="0"/>
              <a:pPr/>
              <a:t>1</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86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86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A9B0FC1A-3174-4485-94F8-C3664DAF66CA}" type="slidenum">
              <a:rPr lang="en-US" sz="1300"/>
              <a:pPr eaLnBrk="1" hangingPunct="1"/>
              <a:t>10</a:t>
            </a:fld>
            <a:endParaRPr lang="en-US" sz="1300"/>
          </a:p>
        </p:txBody>
      </p:sp>
      <p:sp>
        <p:nvSpPr>
          <p:cNvPr id="68613"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68614" name="Rectangle 3"/>
          <p:cNvSpPr>
            <a:spLocks noGrp="1" noChangeArrowheads="1"/>
          </p:cNvSpPr>
          <p:nvPr>
            <p:ph type="body" idx="1"/>
          </p:nvPr>
        </p:nvSpPr>
        <p:spPr>
          <a:solidFill>
            <a:srgbClr val="FFFFFF"/>
          </a:solidFill>
          <a:ln>
            <a:solidFill>
              <a:srgbClr val="000000"/>
            </a:solidFill>
          </a:ln>
        </p:spPr>
        <p:txBody>
          <a:bodyPr lIns="91933" tIns="45967" rIns="91933" bIns="45967"/>
          <a:lstStyle/>
          <a:p>
            <a:pPr eaLnBrk="1" hangingPunct="1"/>
            <a:endParaRPr lang="ar-E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96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96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4B59B937-D1BC-401C-A0D6-2A76C93B12F6}" type="slidenum">
              <a:rPr lang="en-US" sz="1300"/>
              <a:pPr eaLnBrk="1" hangingPunct="1"/>
              <a:t>11</a:t>
            </a:fld>
            <a:endParaRPr lang="en-US" sz="1300"/>
          </a:p>
        </p:txBody>
      </p:sp>
      <p:sp>
        <p:nvSpPr>
          <p:cNvPr id="69637"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69638" name="Rectangle 3"/>
          <p:cNvSpPr>
            <a:spLocks noGrp="1" noChangeArrowheads="1"/>
          </p:cNvSpPr>
          <p:nvPr>
            <p:ph type="body" idx="1"/>
          </p:nvPr>
        </p:nvSpPr>
        <p:spPr>
          <a:solidFill>
            <a:srgbClr val="FFFFFF"/>
          </a:solidFill>
          <a:ln>
            <a:solidFill>
              <a:srgbClr val="000000"/>
            </a:solidFill>
          </a:ln>
        </p:spPr>
        <p:txBody>
          <a:bodyPr lIns="91933" tIns="45967" rIns="91933" bIns="45967"/>
          <a:lstStyle/>
          <a:p>
            <a:pPr eaLnBrk="1" hangingPunct="1"/>
            <a:endParaRPr lang="ar-E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constructor class is automatically called whenever you create an object.</a:t>
            </a:r>
          </a:p>
          <a:p>
            <a:pPr algn="l" rtl="0"/>
            <a:r>
              <a:rPr lang="en-US" dirty="0"/>
              <a:t>In c# a</a:t>
            </a:r>
            <a:r>
              <a:rPr lang="en-US" baseline="0" dirty="0"/>
              <a:t> constructor can be static and will be called only once before the first object is created</a:t>
            </a:r>
          </a:p>
          <a:p>
            <a:pPr algn="l" rtl="0"/>
            <a:r>
              <a:rPr lang="en-US" baseline="0" dirty="0"/>
              <a:t>In JAVA a constructor can never be static</a:t>
            </a:r>
            <a:endParaRPr lang="ar-EG" dirty="0"/>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12</a:t>
            </a:fld>
            <a:endParaRPr lang="ar-E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13</a:t>
            </a:fld>
            <a:endParaRPr lang="ar-E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24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24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2880F01D-7E17-4E1B-AE14-1BACE56572DC}" type="slidenum">
              <a:rPr lang="en-US" sz="1300"/>
              <a:pPr eaLnBrk="1" hangingPunct="1"/>
              <a:t>14</a:t>
            </a:fld>
            <a:endParaRPr lang="en-US" sz="1300"/>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E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14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1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45C04FB9-10F1-4AC8-8D9D-5758BF213E78}" type="slidenum">
              <a:rPr lang="en-US" sz="1300"/>
              <a:pPr eaLnBrk="1" hangingPunct="1"/>
              <a:t>15</a:t>
            </a:fld>
            <a:endParaRPr lang="en-US" sz="1300"/>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This sample program shows the main class BicycleRegistration is using the Bicycle class. This Bicycle class is not part of any standard packages. It is something we (or other programmers) have to define ourselves.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3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3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434F27E9-E604-475F-98AC-E910CED0A7BD}" type="slidenum">
              <a:rPr lang="en-US" sz="1300"/>
              <a:pPr eaLnBrk="1" hangingPunct="1"/>
              <a:t>16</a:t>
            </a:fld>
            <a:endParaRPr lang="en-US" sz="1300"/>
          </a:p>
        </p:txBody>
      </p:sp>
      <p:sp>
        <p:nvSpPr>
          <p:cNvPr id="63493"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63494" name="Rectangle 3"/>
          <p:cNvSpPr>
            <a:spLocks noGrp="1" noChangeArrowheads="1"/>
          </p:cNvSpPr>
          <p:nvPr>
            <p:ph type="body" idx="1"/>
          </p:nvPr>
        </p:nvSpPr>
        <p:spPr>
          <a:solidFill>
            <a:srgbClr val="FFFFFF"/>
          </a:solidFill>
          <a:ln>
            <a:solidFill>
              <a:srgbClr val="000000"/>
            </a:solidFill>
          </a:ln>
        </p:spPr>
        <p:txBody>
          <a:bodyPr lIns="91933" tIns="45967" rIns="91933" bIns="45967"/>
          <a:lstStyle/>
          <a:p>
            <a:pPr eaLnBrk="1" hangingPunct="1"/>
            <a:r>
              <a:rPr lang="en-US"/>
              <a:t>Once a class is defined, we can create multiple instances of the class as shown by this example. Notice how all the instances have their own copy of data members.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17</a:t>
            </a:fld>
            <a:endParaRPr lang="ar-E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18</a:t>
            </a:fld>
            <a:endParaRPr lang="ar-E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716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716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8ADC55E5-0088-4062-AC83-20E8F6C7603E}" type="slidenum">
              <a:rPr lang="en-US" sz="1300"/>
              <a:pPr eaLnBrk="1" hangingPunct="1"/>
              <a:t>19</a:t>
            </a:fld>
            <a:endParaRPr lang="en-US" sz="1300"/>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0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0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4282C0AE-75FF-41A1-8242-C93A066405AF}" type="slidenum">
              <a:rPr lang="en-US" sz="1300"/>
              <a:pPr eaLnBrk="1" hangingPunct="1"/>
              <a:t>2</a:t>
            </a:fld>
            <a:endParaRPr lang="en-US" sz="1300"/>
          </a:p>
        </p:txBody>
      </p:sp>
      <p:sp>
        <p:nvSpPr>
          <p:cNvPr id="60421"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60422"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7183" tIns="48592" rIns="97183" bIns="48592"/>
          <a:lstStyle/>
          <a:p>
            <a:pPr eaLnBrk="1" hangingPunct="1"/>
            <a:r>
              <a:rPr lang="en-US" altLang="ja-JP" sz="1100"/>
              <a:t>The sample application programs we have written so far included only one class, the main class of the program. And the main class contained only one method, the main method. When we review the sample programs developed so far, we note two key characteristics:</a:t>
            </a:r>
          </a:p>
          <a:p>
            <a:pPr eaLnBrk="1" hangingPunct="1"/>
            <a:r>
              <a:rPr lang="en-US" altLang="ja-JP" sz="1100"/>
              <a:t>The  programs included only one class, the main class of the program.</a:t>
            </a:r>
          </a:p>
          <a:p>
            <a:pPr eaLnBrk="1" hangingPunct="1"/>
            <a:r>
              <a:rPr lang="en-US" altLang="ja-JP" sz="1100"/>
              <a:t>The main class contained only one method, the main method. From this main method, we used objects and classes from the standard packages such as javax.swing and java.util</a:t>
            </a:r>
          </a:p>
          <a:p>
            <a:pPr eaLnBrk="1" hangingPunct="1"/>
            <a:r>
              <a:rPr lang="en-US" altLang="ja-JP" sz="1100"/>
              <a:t>.</a:t>
            </a:r>
          </a:p>
          <a:p>
            <a:pPr eaLnBrk="1" hangingPunct="1"/>
            <a:r>
              <a:rPr lang="en-US" altLang="ja-JP" sz="1100"/>
              <a:t>Such organization works only for small programs. In order to manage complexity of large programs, it is best to define instantiable classes.</a:t>
            </a:r>
          </a:p>
          <a:p>
            <a:pPr marL="242979" lvl="2" algn="just">
              <a:spcBef>
                <a:spcPts val="638"/>
              </a:spcBef>
            </a:pPr>
            <a:endParaRPr lang="ja-JP" altLang="en-US"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73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737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B21F45BC-AFE1-4F59-8F74-4DFCA6AA5C66}" type="slidenum">
              <a:rPr lang="en-US" sz="1300"/>
              <a:pPr eaLnBrk="1" hangingPunct="1"/>
              <a:t>20</a:t>
            </a:fld>
            <a:endParaRPr lang="en-US" sz="1300"/>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E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74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747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2EF4A6AD-4433-4792-9674-5A1D02F0ADF7}" type="slidenum">
              <a:rPr lang="en-US" sz="1300"/>
              <a:pPr eaLnBrk="1" hangingPunct="1"/>
              <a:t>21</a:t>
            </a:fld>
            <a:endParaRPr lang="en-US" sz="1300"/>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a:ln>
            <a:solidFill>
              <a:schemeClr val="tx1"/>
            </a:solidFill>
          </a:ln>
          <a:extLst>
            <a:ext uri="{909E8E84-426E-40DD-AFC4-6F175D3DCCD1}">
              <a14:hiddenFill xmlns:a14="http://schemas.microsoft.com/office/drawing/2010/main">
                <a:solidFill>
                  <a:srgbClr val="FFFFFF"/>
                </a:solidFill>
              </a14:hiddenFill>
            </a:ext>
          </a:extLst>
        </p:spPr>
        <p:txBody>
          <a:bodyPr/>
          <a:lstStyle/>
          <a:p>
            <a:pPr eaLnBrk="1" hangingPunct="1"/>
            <a:r>
              <a:rPr lang="en-US"/>
              <a:t>The following calls are valid</a:t>
            </a:r>
          </a:p>
          <a:p>
            <a:pPr eaLnBrk="1" hangingPunct="1"/>
            <a:r>
              <a:rPr lang="en-US"/>
              <a:t>	int i, k, m;</a:t>
            </a:r>
          </a:p>
          <a:p>
            <a:pPr eaLnBrk="1" hangingPunct="1"/>
            <a:r>
              <a:rPr lang="en-US"/>
              <a:t>	i = 12; k = 10; m = 14;</a:t>
            </a:r>
          </a:p>
          <a:p>
            <a:pPr eaLnBrk="1" hangingPunct="1"/>
            <a:r>
              <a:rPr lang="en-US"/>
              <a:t>	demo.compute(3, 4, 5.5);</a:t>
            </a:r>
          </a:p>
          <a:p>
            <a:pPr eaLnBrk="1" hangingPunct="1"/>
            <a:r>
              <a:rPr lang="en-US"/>
              <a:t>	demo.compute(i, k, m);</a:t>
            </a:r>
          </a:p>
          <a:p>
            <a:pPr eaLnBrk="1" hangingPunct="1"/>
            <a:r>
              <a:rPr lang="en-US"/>
              <a:t>	demo.compute(m, 20, 40);</a:t>
            </a:r>
          </a:p>
          <a:p>
            <a:pPr eaLnBrk="1" hangingPunct="1"/>
            <a:endParaRPr lang="en-US"/>
          </a:p>
          <a:p>
            <a:pPr eaLnBrk="1" hangingPunct="1"/>
            <a:r>
              <a:rPr lang="en-US"/>
              <a:t>The following calls are not valid</a:t>
            </a:r>
          </a:p>
          <a:p>
            <a:pPr eaLnBrk="1" hangingPunct="1"/>
            <a:r>
              <a:rPr lang="en-US"/>
              <a:t>	demo.compute(2, 4);</a:t>
            </a:r>
          </a:p>
          <a:p>
            <a:pPr eaLnBrk="1" hangingPunct="1"/>
            <a:r>
              <a:rPr lang="en-US"/>
              <a:t>	demo.compute(14.0, 2, 3.0);</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a:t>C#</a:t>
            </a:r>
          </a:p>
          <a:p>
            <a:pPr algn="l"/>
            <a:r>
              <a:rPr lang="en-US" sz="1200" dirty="0"/>
              <a:t>A(</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y)</a:t>
            </a:r>
          </a:p>
          <a:p>
            <a:pPr algn="l"/>
            <a:r>
              <a:rPr lang="en-US" sz="1200" kern="1200" dirty="0">
                <a:solidFill>
                  <a:schemeClr val="tx1"/>
                </a:solidFill>
                <a:latin typeface="+mn-lt"/>
                <a:ea typeface="+mn-ea"/>
                <a:cs typeface="+mn-cs"/>
              </a:rPr>
              <a:t>        : this (y, y)</a:t>
            </a:r>
          </a:p>
          <a:p>
            <a:pPr algn="l"/>
            <a:r>
              <a:rPr lang="en-US" sz="1200" kern="1200" dirty="0">
                <a:solidFill>
                  <a:schemeClr val="tx1"/>
                </a:solidFill>
                <a:latin typeface="+mn-lt"/>
                <a:ea typeface="+mn-ea"/>
                <a:cs typeface="+mn-cs"/>
              </a:rPr>
              <a:t>{</a:t>
            </a:r>
            <a:endParaRPr lang="ar-EG" sz="1200" kern="1200" dirty="0">
              <a:solidFill>
                <a:schemeClr val="tx1"/>
              </a:solidFill>
              <a:latin typeface="+mn-lt"/>
              <a:ea typeface="+mn-ea"/>
              <a:cs typeface="+mn-cs"/>
            </a:endParaRPr>
          </a:p>
          <a:p>
            <a:pPr algn="l"/>
            <a:r>
              <a:rPr lang="ar-EG" sz="1200" kern="1200" dirty="0">
                <a:solidFill>
                  <a:schemeClr val="tx1"/>
                </a:solidFill>
                <a:latin typeface="+mn-lt"/>
                <a:ea typeface="+mn-ea"/>
                <a:cs typeface="+mn-cs"/>
              </a:rPr>
              <a:t>            </a:t>
            </a:r>
          </a:p>
          <a:p>
            <a:pPr algn="l"/>
            <a:r>
              <a:rPr lang="en-US" sz="1200" kern="1200" dirty="0">
                <a:solidFill>
                  <a:schemeClr val="tx1"/>
                </a:solidFill>
                <a:latin typeface="+mn-lt"/>
                <a:ea typeface="+mn-ea"/>
                <a:cs typeface="+mn-cs"/>
              </a:rPr>
              <a:t>}</a:t>
            </a:r>
            <a:endParaRPr lang="ar-EG" sz="1200" kern="1200" dirty="0">
              <a:solidFill>
                <a:schemeClr val="tx1"/>
              </a:solidFill>
              <a:latin typeface="+mn-lt"/>
              <a:ea typeface="+mn-ea"/>
              <a:cs typeface="+mn-cs"/>
            </a:endParaRPr>
          </a:p>
          <a:p>
            <a:pPr algn="l"/>
            <a:endParaRPr lang="ar-EG" sz="1200" kern="1200" dirty="0">
              <a:solidFill>
                <a:schemeClr val="tx1"/>
              </a:solidFill>
              <a:latin typeface="+mn-lt"/>
              <a:ea typeface="+mn-ea"/>
              <a:cs typeface="+mn-cs"/>
            </a:endParaRPr>
          </a:p>
          <a:p>
            <a:pPr algn="l"/>
            <a:r>
              <a:rPr lang="en-US" sz="1200" kern="1200" dirty="0">
                <a:solidFill>
                  <a:schemeClr val="tx1"/>
                </a:solidFill>
                <a:latin typeface="+mn-lt"/>
                <a:ea typeface="+mn-ea"/>
                <a:cs typeface="+mn-cs"/>
              </a:rPr>
              <a:t>        A(</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y,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x)</a:t>
            </a:r>
          </a:p>
          <a:p>
            <a:pPr algn="l"/>
            <a:r>
              <a:rPr lang="en-US" sz="1200" kern="1200" dirty="0">
                <a:solidFill>
                  <a:schemeClr val="tx1"/>
                </a:solidFill>
                <a:latin typeface="+mn-lt"/>
                <a:ea typeface="+mn-ea"/>
                <a:cs typeface="+mn-cs"/>
              </a:rPr>
              <a:t>{</a:t>
            </a:r>
            <a:endParaRPr lang="ar-EG" sz="1200" kern="1200" dirty="0">
              <a:solidFill>
                <a:schemeClr val="tx1"/>
              </a:solidFill>
              <a:latin typeface="+mn-lt"/>
              <a:ea typeface="+mn-ea"/>
              <a:cs typeface="+mn-cs"/>
            </a:endParaRPr>
          </a:p>
          <a:p>
            <a:pPr algn="l"/>
            <a:r>
              <a:rPr lang="ar-EG" sz="1200" kern="1200" dirty="0">
                <a:solidFill>
                  <a:schemeClr val="tx1"/>
                </a:solidFill>
                <a:latin typeface="+mn-lt"/>
                <a:ea typeface="+mn-ea"/>
                <a:cs typeface="+mn-cs"/>
              </a:rPr>
              <a:t>            </a:t>
            </a:r>
          </a:p>
          <a:p>
            <a:pPr algn="l"/>
            <a:r>
              <a:rPr lang="en-US" sz="1200" kern="1200" dirty="0">
                <a:solidFill>
                  <a:schemeClr val="tx1"/>
                </a:solidFill>
                <a:latin typeface="+mn-lt"/>
                <a:ea typeface="+mn-ea"/>
                <a:cs typeface="+mn-cs"/>
              </a:rPr>
              <a:t>}</a:t>
            </a:r>
            <a:endParaRPr lang="ar-EG" dirty="0"/>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22</a:t>
            </a:fld>
            <a:endParaRPr lang="ar-E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80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80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BF21BE85-4BAA-49F3-AD23-E6E76BB4FD7A}" type="slidenum">
              <a:rPr lang="en-US" sz="1300"/>
              <a:pPr eaLnBrk="1" hangingPunct="1"/>
              <a:t>23</a:t>
            </a:fld>
            <a:endParaRPr lang="en-US" sz="1300"/>
          </a:p>
        </p:txBody>
      </p:sp>
      <p:sp>
        <p:nvSpPr>
          <p:cNvPr id="80901"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80902" name="Rectangle 3"/>
          <p:cNvSpPr>
            <a:spLocks noGrp="1" noChangeArrowheads="1"/>
          </p:cNvSpPr>
          <p:nvPr>
            <p:ph type="body" idx="1"/>
          </p:nvPr>
        </p:nvSpPr>
        <p:spPr>
          <a:solidFill>
            <a:srgbClr val="FFFFFF"/>
          </a:solidFill>
          <a:ln>
            <a:solidFill>
              <a:srgbClr val="000000"/>
            </a:solidFill>
          </a:ln>
        </p:spPr>
        <p:txBody>
          <a:bodyPr lIns="91933" tIns="45967" rIns="91933" bIns="45967"/>
          <a:lstStyle/>
          <a:p>
            <a:pPr eaLnBrk="1" hangingPunct="1"/>
            <a:r>
              <a:rPr lang="en-US"/>
              <a:t>The visibility modifiers dictate the accessibility of class components by the clients. Anything that is considered as internal details should be declared as private and hidden from the clients. For example, exactly how a MobileRobot moves is an internal detail. All the client cares is that a mobile robot is set in motion when its method move is called.</a:t>
            </a:r>
          </a:p>
          <a:p>
            <a:pPr eaLnBrk="1" hangingPunct="1"/>
            <a:endParaRPr lang="en-US"/>
          </a:p>
          <a:p>
            <a:pPr eaLnBrk="1" hangingPunct="1"/>
            <a:r>
              <a:rPr lang="en-US"/>
              <a:t>Public methods of a class determines the behavior of its instances. Internal details are implemented by private methods and private data members. </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81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81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1F97C06A-FB4B-4F64-90CA-F04674820251}" type="slidenum">
              <a:rPr lang="en-US" sz="1300"/>
              <a:pPr eaLnBrk="1" hangingPunct="1"/>
              <a:t>24</a:t>
            </a:fld>
            <a:endParaRPr lang="en-US" sz="1300"/>
          </a:p>
        </p:txBody>
      </p:sp>
      <p:sp>
        <p:nvSpPr>
          <p:cNvPr id="81925"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81926" name="Rectangle 3"/>
          <p:cNvSpPr>
            <a:spLocks noGrp="1" noChangeArrowheads="1"/>
          </p:cNvSpPr>
          <p:nvPr>
            <p:ph type="body" idx="1"/>
          </p:nvPr>
        </p:nvSpPr>
        <p:spPr>
          <a:solidFill>
            <a:srgbClr val="FFFFFF"/>
          </a:solidFill>
          <a:ln>
            <a:solidFill>
              <a:srgbClr val="000000"/>
            </a:solidFill>
          </a:ln>
        </p:spPr>
        <p:txBody>
          <a:bodyPr lIns="91933" tIns="45967" rIns="91933" bIns="45967"/>
          <a:lstStyle/>
          <a:p>
            <a:pPr eaLnBrk="1" hangingPunct="1"/>
            <a:r>
              <a:rPr lang="en-US"/>
              <a:t>This is a simple example of public and private modifiers. See how the client can access the public data member and method.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82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82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2568F8C2-BB0C-47E5-A700-936C59156673}" type="slidenum">
              <a:rPr lang="en-US" sz="1300"/>
              <a:pPr eaLnBrk="1" hangingPunct="1"/>
              <a:t>25</a:t>
            </a:fld>
            <a:endParaRPr lang="en-US" sz="1300"/>
          </a:p>
        </p:txBody>
      </p:sp>
      <p:sp>
        <p:nvSpPr>
          <p:cNvPr id="82949"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82950"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7183" tIns="48592" rIns="97183" bIns="48592"/>
          <a:lstStyle/>
          <a:p>
            <a:pPr eaLnBrk="1" hangingPunct="1"/>
            <a:r>
              <a:rPr lang="en-US"/>
              <a:t>If a data member is declared public then a client can make changes directly that can affect the internal operation adversely. Hide the component that needs to be hidden to maintain the integrity of the class. Although class constants should be declared public when direct access to them is desired, please note that once a constant is declared public, its name cannot be changed without affecting the client code that made a direct access. So it is important to derive a good name that you don’t have to come back and change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3</a:t>
            </a:fld>
            <a:endParaRPr lang="ar-E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4</a:t>
            </a:fld>
            <a:endParaRPr lang="ar-E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5</a:t>
            </a:fld>
            <a:endParaRPr lang="ar-E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6</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6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6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A6D31702-516E-4E86-AEA9-F4D887BE7476}" type="slidenum">
              <a:rPr lang="en-US" sz="1300"/>
              <a:pPr eaLnBrk="1" hangingPunct="1"/>
              <a:t>7</a:t>
            </a:fld>
            <a:endParaRPr lang="en-US" sz="1300"/>
          </a:p>
        </p:txBody>
      </p:sp>
      <p:sp>
        <p:nvSpPr>
          <p:cNvPr id="66565"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66566"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7183" tIns="48592" rIns="97183" bIns="48592"/>
          <a:lstStyle/>
          <a:p>
            <a:pPr eaLnBrk="1" hangingPunct="1"/>
            <a:r>
              <a:rPr lang="en-US"/>
              <a:t>This is the template we use when creating programmer-defined classes. </a:t>
            </a:r>
          </a:p>
          <a:p>
            <a:pPr eaLnBrk="1" hangingPunct="1"/>
            <a:endParaRPr lang="en-US"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24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24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2880F01D-7E17-4E1B-AE14-1BACE56572DC}" type="slidenum">
              <a:rPr lang="en-US" sz="1300"/>
              <a:pPr eaLnBrk="1" hangingPunct="1"/>
              <a:t>8</a:t>
            </a:fld>
            <a:endParaRPr lang="en-US" sz="1300"/>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E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Intro to OOP with Java, C. Thomas Wu</a:t>
            </a:r>
          </a:p>
        </p:txBody>
      </p:sp>
      <p:sp>
        <p:nvSpPr>
          <p:cNvPr id="675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r>
              <a:rPr lang="en-US" sz="1300"/>
              <a:t>©The McGraw-Hill Companies, Inc.</a:t>
            </a:r>
          </a:p>
        </p:txBody>
      </p:sp>
      <p:sp>
        <p:nvSpPr>
          <p:cNvPr id="67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itchFamily="18" charset="0"/>
              </a:defRPr>
            </a:lvl1pPr>
            <a:lvl2pPr marL="789682" indent="-303724" eaLnBrk="0" hangingPunct="0">
              <a:defRPr sz="2600">
                <a:solidFill>
                  <a:schemeClr val="tx1"/>
                </a:solidFill>
                <a:latin typeface="Times New Roman" pitchFamily="18" charset="0"/>
              </a:defRPr>
            </a:lvl2pPr>
            <a:lvl3pPr marL="1214895" indent="-242979" eaLnBrk="0" hangingPunct="0">
              <a:defRPr sz="2600">
                <a:solidFill>
                  <a:schemeClr val="tx1"/>
                </a:solidFill>
                <a:latin typeface="Times New Roman" pitchFamily="18" charset="0"/>
              </a:defRPr>
            </a:lvl3pPr>
            <a:lvl4pPr marL="1700853" indent="-242979" eaLnBrk="0" hangingPunct="0">
              <a:defRPr sz="2600">
                <a:solidFill>
                  <a:schemeClr val="tx1"/>
                </a:solidFill>
                <a:latin typeface="Times New Roman" pitchFamily="18" charset="0"/>
              </a:defRPr>
            </a:lvl4pPr>
            <a:lvl5pPr marL="2186810" indent="-242979" eaLnBrk="0" hangingPunct="0">
              <a:defRPr sz="2600">
                <a:solidFill>
                  <a:schemeClr val="tx1"/>
                </a:solidFill>
                <a:latin typeface="Times New Roman" pitchFamily="18" charset="0"/>
              </a:defRPr>
            </a:lvl5pPr>
            <a:lvl6pPr marL="2672768" indent="-242979" algn="l" rtl="0" eaLnBrk="0" fontAlgn="base" hangingPunct="0">
              <a:spcBef>
                <a:spcPct val="0"/>
              </a:spcBef>
              <a:spcAft>
                <a:spcPct val="0"/>
              </a:spcAft>
              <a:defRPr sz="2600">
                <a:solidFill>
                  <a:schemeClr val="tx1"/>
                </a:solidFill>
                <a:latin typeface="Times New Roman" pitchFamily="18" charset="0"/>
              </a:defRPr>
            </a:lvl6pPr>
            <a:lvl7pPr marL="3158726" indent="-242979" algn="l" rtl="0" eaLnBrk="0" fontAlgn="base" hangingPunct="0">
              <a:spcBef>
                <a:spcPct val="0"/>
              </a:spcBef>
              <a:spcAft>
                <a:spcPct val="0"/>
              </a:spcAft>
              <a:defRPr sz="2600">
                <a:solidFill>
                  <a:schemeClr val="tx1"/>
                </a:solidFill>
                <a:latin typeface="Times New Roman" pitchFamily="18" charset="0"/>
              </a:defRPr>
            </a:lvl7pPr>
            <a:lvl8pPr marL="3644684" indent="-242979" algn="l" rtl="0" eaLnBrk="0" fontAlgn="base" hangingPunct="0">
              <a:spcBef>
                <a:spcPct val="0"/>
              </a:spcBef>
              <a:spcAft>
                <a:spcPct val="0"/>
              </a:spcAft>
              <a:defRPr sz="2600">
                <a:solidFill>
                  <a:schemeClr val="tx1"/>
                </a:solidFill>
                <a:latin typeface="Times New Roman" pitchFamily="18" charset="0"/>
              </a:defRPr>
            </a:lvl8pPr>
            <a:lvl9pPr marL="4130642" indent="-242979" algn="l" rtl="0" eaLnBrk="0" fontAlgn="base" hangingPunct="0">
              <a:spcBef>
                <a:spcPct val="0"/>
              </a:spcBef>
              <a:spcAft>
                <a:spcPct val="0"/>
              </a:spcAft>
              <a:defRPr sz="2600">
                <a:solidFill>
                  <a:schemeClr val="tx1"/>
                </a:solidFill>
                <a:latin typeface="Times New Roman" pitchFamily="18" charset="0"/>
              </a:defRPr>
            </a:lvl9pPr>
          </a:lstStyle>
          <a:p>
            <a:pPr eaLnBrk="1" hangingPunct="1"/>
            <a:fld id="{55556DC9-3AE5-4778-9AEE-BA2AB239834B}" type="slidenum">
              <a:rPr lang="en-US" sz="1300"/>
              <a:pPr eaLnBrk="1" hangingPunct="1"/>
              <a:t>9</a:t>
            </a:fld>
            <a:endParaRPr lang="en-US" sz="1300"/>
          </a:p>
        </p:txBody>
      </p:sp>
      <p:sp>
        <p:nvSpPr>
          <p:cNvPr id="67589" name="Rectangle 2"/>
          <p:cNvSpPr>
            <a:spLocks noGrp="1" noRot="1" noChangeAspect="1" noChangeArrowheads="1" noTextEdit="1"/>
          </p:cNvSpPr>
          <p:nvPr>
            <p:ph type="sldImg"/>
          </p:nvPr>
        </p:nvSpPr>
        <p:spPr>
          <a:xfrm>
            <a:off x="992188" y="766763"/>
            <a:ext cx="5118100" cy="3838575"/>
          </a:xfrm>
          <a:solidFill>
            <a:srgbClr val="FFFFFF"/>
          </a:solidFill>
          <a:ln/>
        </p:spPr>
      </p:sp>
      <p:sp>
        <p:nvSpPr>
          <p:cNvPr id="67590" name="Rectangle 3"/>
          <p:cNvSpPr>
            <a:spLocks noGrp="1" noChangeArrowheads="1"/>
          </p:cNvSpPr>
          <p:nvPr>
            <p:ph type="body" idx="1"/>
          </p:nvPr>
        </p:nvSpPr>
        <p:spPr>
          <a:solidFill>
            <a:srgbClr val="FFFFFF"/>
          </a:solidFill>
          <a:ln>
            <a:solidFill>
              <a:srgbClr val="000000"/>
            </a:solidFill>
          </a:ln>
        </p:spPr>
        <p:txBody>
          <a:bodyPr lIns="91933" tIns="45967" rIns="91933" bIns="45967"/>
          <a:lstStyle/>
          <a:p>
            <a:pPr eaLnBrk="1" hangingPunct="1"/>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060D03-1E71-4F21-8490-39E130B84F15}"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BE325C-1AD0-4CF0-A6ED-ACF43F3E0314}"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8058C-4E18-4979-B0AC-603862BE3E1C}"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2AEE4-B8E8-47A1-A56A-15DBBE95B178}"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534F0-3235-46FD-857C-D3FEE0C482D4}"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81C4A-2F40-4B77-AE8E-FACB897078BC}" type="datetime1">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B0C4D8-F6B4-4C6E-9DCD-33CBF694ECD6}" type="datetime1">
              <a:rPr lang="en-US" smtClean="0"/>
              <a:pPr/>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818FD3-F28E-4442-ABAB-6D47143570A2}" type="datetime1">
              <a:rPr lang="en-US" smtClean="0"/>
              <a:pPr/>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3E5D7-E012-42A5-A7C4-766A1FD880EF}" type="datetime1">
              <a:rPr lang="en-US" smtClean="0"/>
              <a:pPr/>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BBDD3-B328-4E01-92FF-497C2E1AF6C0}" type="datetime1">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ABD73-29ED-43F9-AC88-C523CA74F2D8}" type="datetime1">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9ACAD-0043-4701-8D84-B08E5796C2B6}" type="datetime1">
              <a:rPr lang="en-US" smtClean="0"/>
              <a:pPr/>
              <a:t>9/29/2017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14338" name="Picture 2" descr="http://zurlocker.typepad.com/photos/uncategorized/java_logo.jpg"/>
          <p:cNvPicPr>
            <a:picLocks noChangeAspect="1" noChangeArrowheads="1"/>
          </p:cNvPicPr>
          <p:nvPr/>
        </p:nvPicPr>
        <p:blipFill>
          <a:blip r:embed="rId13" cstate="print"/>
          <a:srcRect/>
          <a:stretch>
            <a:fillRect/>
          </a:stretch>
        </p:blipFill>
        <p:spPr bwMode="auto">
          <a:xfrm>
            <a:off x="0" y="1"/>
            <a:ext cx="885824" cy="685799"/>
          </a:xfrm>
          <a:prstGeom prst="rect">
            <a:avLst/>
          </a:prstGeom>
          <a:noFill/>
        </p:spPr>
      </p:pic>
      <p:sp>
        <p:nvSpPr>
          <p:cNvPr id="8" name="Rectangle 7"/>
          <p:cNvSpPr/>
          <p:nvPr/>
        </p:nvSpPr>
        <p:spPr>
          <a:xfrm>
            <a:off x="0" y="6596390"/>
            <a:ext cx="4648200" cy="438582"/>
          </a:xfrm>
          <a:prstGeom prst="rect">
            <a:avLst/>
          </a:prstGeom>
        </p:spPr>
        <p:txBody>
          <a:bodyPr wrap="square">
            <a:spAutoFit/>
          </a:bodyPr>
          <a:lstStyle/>
          <a:p>
            <a:pPr algn="l"/>
            <a:r>
              <a:rPr lang="en-US" sz="1050" b="0" kern="1200" dirty="0">
                <a:solidFill>
                  <a:schemeClr val="tx1"/>
                </a:solidFill>
                <a:latin typeface="+mn-lt"/>
                <a:ea typeface="+mn-ea"/>
                <a:cs typeface="+mn-cs"/>
              </a:rPr>
              <a:t>Object- Oriented Programming (CS243)</a:t>
            </a:r>
            <a:endParaRPr lang="en-US" sz="1050" dirty="0"/>
          </a:p>
          <a:p>
            <a:pPr lvl="0" algn="ctr">
              <a:spcBef>
                <a:spcPct val="0"/>
              </a:spcBef>
              <a:defRPr/>
            </a:pPr>
            <a:r>
              <a:rPr lang="en-US" sz="1200" b="0" kern="1200" dirty="0">
                <a:solidFill>
                  <a:schemeClr val="tx1"/>
                </a:solidFill>
                <a:latin typeface="+mn-lt"/>
                <a:ea typeface="+mn-ea"/>
                <a:cs typeface="+mn-cs"/>
              </a:rPr>
              <a:t> </a:t>
            </a:r>
            <a:r>
              <a:rPr lang="en-US" sz="1200" dirty="0"/>
              <a:t> </a:t>
            </a:r>
            <a:r>
              <a:rPr lang="en-US" sz="1100" dirty="0"/>
              <a:t>  </a:t>
            </a:r>
            <a:endParaRPr kumimoji="0" lang="ar-EG" sz="11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TextBox 8"/>
          <p:cNvSpPr txBox="1"/>
          <p:nvPr/>
        </p:nvSpPr>
        <p:spPr>
          <a:xfrm>
            <a:off x="6324600" y="6581001"/>
            <a:ext cx="1524000" cy="261610"/>
          </a:xfrm>
          <a:prstGeom prst="rect">
            <a:avLst/>
          </a:prstGeom>
          <a:noFill/>
        </p:spPr>
        <p:txBody>
          <a:bodyPr wrap="square" rtlCol="0">
            <a:spAutoFit/>
          </a:bodyPr>
          <a:lstStyle/>
          <a:p>
            <a:r>
              <a:rPr lang="en-US" sz="1050" dirty="0"/>
              <a:t>Dr Walid M. </a:t>
            </a:r>
            <a:r>
              <a:rPr lang="en-US" sz="1050" dirty="0" err="1"/>
              <a:t>Aly</a:t>
            </a:r>
            <a:endParaRPr lang="en-US" sz="1050" dirty="0"/>
          </a:p>
        </p:txBody>
      </p:sp>
      <p:pic>
        <p:nvPicPr>
          <p:cNvPr id="118785" name="Picture 1" descr="LOGO CCIT(B&amp;W)"/>
          <p:cNvPicPr>
            <a:picLocks noChangeAspect="1" noChangeArrowheads="1"/>
          </p:cNvPicPr>
          <p:nvPr/>
        </p:nvPicPr>
        <p:blipFill>
          <a:blip r:embed="rId14" cstate="print"/>
          <a:srcRect/>
          <a:stretch>
            <a:fillRect/>
          </a:stretch>
        </p:blipFill>
        <p:spPr bwMode="auto">
          <a:xfrm>
            <a:off x="8610601" y="0"/>
            <a:ext cx="533399" cy="534411"/>
          </a:xfrm>
          <a:prstGeom prst="rect">
            <a:avLst/>
          </a:prstGeom>
          <a:noFill/>
          <a:ln w="9525">
            <a:noFill/>
            <a:miter lim="800000"/>
            <a:headEnd/>
            <a:tailEnd/>
          </a:ln>
        </p:spPr>
      </p:pic>
      <p:sp>
        <p:nvSpPr>
          <p:cNvPr id="11" name="TextBox 10"/>
          <p:cNvSpPr txBox="1"/>
          <p:nvPr/>
        </p:nvSpPr>
        <p:spPr>
          <a:xfrm>
            <a:off x="4572000" y="6477000"/>
            <a:ext cx="685800" cy="381000"/>
          </a:xfrm>
          <a:prstGeom prst="rect">
            <a:avLst/>
          </a:prstGeom>
          <a:noFill/>
        </p:spPr>
        <p:txBody>
          <a:bodyPr wrap="square" rtlCol="1">
            <a:spAutoFit/>
          </a:bodyPr>
          <a:lstStyle/>
          <a:p>
            <a:r>
              <a:rPr lang="en-US" dirty="0"/>
              <a:t>lec4</a:t>
            </a:r>
            <a:endParaRPr lang="ar-EG" dirty="0"/>
          </a:p>
        </p:txBody>
      </p:sp>
      <p:sp>
        <p:nvSpPr>
          <p:cNvPr id="7" name="TextBox 6"/>
          <p:cNvSpPr txBox="1"/>
          <p:nvPr userDrawn="1"/>
        </p:nvSpPr>
        <p:spPr>
          <a:xfrm>
            <a:off x="2609850" y="6411724"/>
            <a:ext cx="457200" cy="369332"/>
          </a:xfrm>
          <a:prstGeom prst="rect">
            <a:avLst/>
          </a:prstGeom>
          <a:noFill/>
        </p:spPr>
        <p:txBody>
          <a:bodyPr wrap="square" rtlCol="1">
            <a:spAutoFit/>
          </a:bodyPr>
          <a:lstStyle/>
          <a:p>
            <a:fld id="{618EF2F0-462B-407A-8B49-B38CAAE4D316}" type="slidenum">
              <a:rPr lang="ar-EG" smtClean="0"/>
              <a:pPr/>
              <a:t>‹#›</a:t>
            </a:fld>
            <a:endParaRPr lang="ar-E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p:cNvSpPr txBox="1"/>
          <p:nvPr/>
        </p:nvSpPr>
        <p:spPr>
          <a:xfrm>
            <a:off x="3429000" y="3581400"/>
            <a:ext cx="1752600" cy="523220"/>
          </a:xfrm>
          <a:prstGeom prst="rect">
            <a:avLst/>
          </a:prstGeom>
          <a:noFill/>
        </p:spPr>
        <p:txBody>
          <a:bodyPr wrap="square" rtlCol="1">
            <a:spAutoFit/>
          </a:bodyPr>
          <a:lstStyle/>
          <a:p>
            <a:r>
              <a:rPr lang="en-US" sz="2800" dirty="0"/>
              <a:t>Lecture 4</a:t>
            </a:r>
            <a:endParaRPr lang="ar-EG" sz="2800" dirty="0"/>
          </a:p>
        </p:txBody>
      </p:sp>
      <p:sp>
        <p:nvSpPr>
          <p:cNvPr id="7" name="Title 1"/>
          <p:cNvSpPr txBox="1">
            <a:spLocks/>
          </p:cNvSpPr>
          <p:nvPr/>
        </p:nvSpPr>
        <p:spPr>
          <a:xfrm>
            <a:off x="838200" y="457200"/>
            <a:ext cx="7543800" cy="11430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0000" lnSpcReduction="10000"/>
          </a:bodyPr>
          <a:lstStyle/>
          <a:p>
            <a:pPr lvl="0" algn="ctr">
              <a:spcBef>
                <a:spcPct val="0"/>
              </a:spcBef>
              <a:defRPr/>
            </a:pPr>
            <a:r>
              <a:rPr lang="en-US" sz="4000" dirty="0"/>
              <a:t>Object- Oriented Programming </a:t>
            </a:r>
            <a:r>
              <a:rPr lang="en-US" sz="4400" dirty="0"/>
              <a:t>(CS201)</a:t>
            </a:r>
            <a:endParaRPr kumimoji="0" lang="ar-EG" sz="4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TextBox 8"/>
          <p:cNvSpPr txBox="1"/>
          <p:nvPr/>
        </p:nvSpPr>
        <p:spPr>
          <a:xfrm>
            <a:off x="838200" y="4267200"/>
            <a:ext cx="7543800" cy="830997"/>
          </a:xfrm>
          <a:prstGeom prst="rect">
            <a:avLst/>
          </a:prstGeom>
          <a:noFill/>
        </p:spPr>
        <p:txBody>
          <a:bodyPr wrap="square" rtlCol="1">
            <a:spAutoFit/>
          </a:bodyPr>
          <a:lstStyle/>
          <a:p>
            <a:pPr algn="ctr"/>
            <a:r>
              <a:rPr lang="en-US" sz="4800" b="1" dirty="0">
                <a:solidFill>
                  <a:srgbClr val="FF0000"/>
                </a:solidFill>
              </a:rPr>
              <a:t>Defining your own classes</a:t>
            </a:r>
            <a:endParaRPr lang="ar-EG" sz="4800" b="1" dirty="0">
              <a:solidFill>
                <a:srgbClr val="FF0000"/>
              </a:solidFill>
            </a:endParaRP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Slide Number Placeholder 3"/>
          <p:cNvSpPr>
            <a:spLocks noGrp="1"/>
          </p:cNvSpPr>
          <p:nvPr>
            <p:ph type="sldNum"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000">
              <a:latin typeface="Arial" pitchFamily="34" charset="0"/>
            </a:endParaRPr>
          </a:p>
          <a:p>
            <a:pPr eaLnBrk="1" hangingPunct="1"/>
            <a:r>
              <a:rPr lang="en-US" sz="1000">
                <a:solidFill>
                  <a:srgbClr val="996633"/>
                </a:solidFill>
                <a:latin typeface="Arial" pitchFamily="34" charset="0"/>
              </a:rPr>
              <a:t>Chapter 4</a:t>
            </a:r>
            <a:r>
              <a:rPr lang="en-US" sz="1200">
                <a:solidFill>
                  <a:srgbClr val="996633"/>
                </a:solidFill>
              </a:rPr>
              <a:t> - </a:t>
            </a:r>
            <a:fld id="{581F5B46-9A38-4E4B-8455-AAA1BFC6C870}" type="slidenum">
              <a:rPr lang="en-US" sz="1000">
                <a:solidFill>
                  <a:srgbClr val="996633"/>
                </a:solidFill>
                <a:latin typeface="Arial" pitchFamily="34" charset="0"/>
              </a:rPr>
              <a:pPr eaLnBrk="1" hangingPunct="1"/>
              <a:t>10</a:t>
            </a:fld>
            <a:endParaRPr lang="en-US" sz="1000">
              <a:solidFill>
                <a:srgbClr val="996633"/>
              </a:solidFill>
              <a:latin typeface="Arial" pitchFamily="34" charset="0"/>
            </a:endParaRPr>
          </a:p>
        </p:txBody>
      </p:sp>
      <p:sp>
        <p:nvSpPr>
          <p:cNvPr id="15364" name="Rectangle 2"/>
          <p:cNvSpPr>
            <a:spLocks noGrp="1" noChangeArrowheads="1"/>
          </p:cNvSpPr>
          <p:nvPr>
            <p:ph type="title"/>
          </p:nvPr>
        </p:nvSpPr>
        <p:spPr/>
        <p:txBody>
          <a:bodyPr/>
          <a:lstStyle/>
          <a:p>
            <a:pPr eaLnBrk="1" hangingPunct="1"/>
            <a:r>
              <a:rPr lang="en-US"/>
              <a:t>Method Declaration</a:t>
            </a:r>
          </a:p>
        </p:txBody>
      </p:sp>
      <p:grpSp>
        <p:nvGrpSpPr>
          <p:cNvPr id="15365" name="Group 3"/>
          <p:cNvGrpSpPr>
            <a:grpSpLocks/>
          </p:cNvGrpSpPr>
          <p:nvPr/>
        </p:nvGrpSpPr>
        <p:grpSpPr bwMode="auto">
          <a:xfrm>
            <a:off x="390525" y="1273175"/>
            <a:ext cx="8753475" cy="1447800"/>
            <a:chOff x="246" y="802"/>
            <a:chExt cx="5514" cy="912"/>
          </a:xfrm>
        </p:grpSpPr>
        <p:sp>
          <p:nvSpPr>
            <p:cNvPr id="131076" name="Rectangle 4"/>
            <p:cNvSpPr>
              <a:spLocks noChangeArrowheads="1"/>
            </p:cNvSpPr>
            <p:nvPr/>
          </p:nvSpPr>
          <p:spPr bwMode="auto">
            <a:xfrm>
              <a:off x="246" y="802"/>
              <a:ext cx="5375" cy="91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15382" name="Rectangle 5"/>
            <p:cNvSpPr>
              <a:spLocks noChangeArrowheads="1"/>
            </p:cNvSpPr>
            <p:nvPr/>
          </p:nvSpPr>
          <p:spPr bwMode="auto">
            <a:xfrm>
              <a:off x="303" y="918"/>
              <a:ext cx="5457"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 lvl="1">
                <a:spcBef>
                  <a:spcPct val="50000"/>
                </a:spcBef>
                <a:buClr>
                  <a:schemeClr val="tx2"/>
                </a:buClr>
                <a:buSzPct val="80000"/>
                <a:tabLst>
                  <a:tab pos="2289175" algn="l"/>
                </a:tabLst>
              </a:pPr>
              <a:r>
                <a:rPr lang="en-US" sz="1800">
                  <a:latin typeface="Courier New" pitchFamily="49" charset="0"/>
                  <a:ea typeface="MS PGothic" pitchFamily="34" charset="-128"/>
                </a:rPr>
                <a:t>&lt;modifier&gt;  &lt;return type&gt;  &lt;method name&gt;  </a:t>
              </a:r>
              <a:r>
                <a:rPr lang="en-US" sz="1800">
                  <a:solidFill>
                    <a:srgbClr val="990033"/>
                  </a:solidFill>
                  <a:latin typeface="Courier New" pitchFamily="49" charset="0"/>
                  <a:ea typeface="MS PGothic" pitchFamily="34" charset="-128"/>
                </a:rPr>
                <a:t>(</a:t>
              </a:r>
              <a:r>
                <a:rPr lang="en-US" sz="1800">
                  <a:latin typeface="Courier New" pitchFamily="49" charset="0"/>
                  <a:ea typeface="MS PGothic" pitchFamily="34" charset="-128"/>
                </a:rPr>
                <a:t> &lt;parameters&gt;  </a:t>
              </a:r>
              <a:r>
                <a:rPr lang="en-US" sz="1800">
                  <a:solidFill>
                    <a:srgbClr val="990033"/>
                  </a:solidFill>
                  <a:latin typeface="Courier New" pitchFamily="49" charset="0"/>
                  <a:ea typeface="MS PGothic" pitchFamily="34" charset="-128"/>
                </a:rPr>
                <a:t>){</a:t>
              </a:r>
            </a:p>
            <a:p>
              <a:pPr marL="114300" lvl="1">
                <a:spcBef>
                  <a:spcPct val="50000"/>
                </a:spcBef>
                <a:buClr>
                  <a:schemeClr val="tx2"/>
                </a:buClr>
                <a:buSzPct val="80000"/>
                <a:tabLst>
                  <a:tab pos="2289175" algn="l"/>
                </a:tabLst>
              </a:pPr>
              <a:r>
                <a:rPr lang="en-US" sz="1800">
                  <a:latin typeface="Courier New" pitchFamily="49" charset="0"/>
                  <a:ea typeface="MS PGothic" pitchFamily="34" charset="-128"/>
                </a:rPr>
                <a:t>       &lt;statements&gt;</a:t>
              </a:r>
            </a:p>
            <a:p>
              <a:pPr marL="114300" lvl="1">
                <a:spcBef>
                  <a:spcPct val="50000"/>
                </a:spcBef>
                <a:buClr>
                  <a:schemeClr val="tx2"/>
                </a:buClr>
                <a:buSzPct val="80000"/>
                <a:tabLst>
                  <a:tab pos="2289175" algn="l"/>
                </a:tabLst>
              </a:pPr>
              <a:r>
                <a:rPr lang="en-US" sz="1800">
                  <a:solidFill>
                    <a:srgbClr val="990033"/>
                  </a:solidFill>
                  <a:latin typeface="Courier New" pitchFamily="49" charset="0"/>
                  <a:ea typeface="MS PGothic" pitchFamily="34" charset="-128"/>
                </a:rPr>
                <a:t>}</a:t>
              </a:r>
            </a:p>
          </p:txBody>
        </p:sp>
      </p:grpSp>
      <p:sp>
        <p:nvSpPr>
          <p:cNvPr id="131078" name="Rectangle 6"/>
          <p:cNvSpPr>
            <a:spLocks noChangeArrowheads="1"/>
          </p:cNvSpPr>
          <p:nvPr/>
        </p:nvSpPr>
        <p:spPr bwMode="auto">
          <a:xfrm>
            <a:off x="433388" y="4362450"/>
            <a:ext cx="8339137"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spcBef>
                <a:spcPct val="50000"/>
              </a:spcBef>
              <a:buClr>
                <a:schemeClr val="tx2"/>
              </a:buClr>
              <a:buSzPct val="80000"/>
            </a:pPr>
            <a:r>
              <a:rPr lang="en-US" sz="1800">
                <a:solidFill>
                  <a:schemeClr val="accent2"/>
                </a:solidFill>
                <a:latin typeface="Courier New" pitchFamily="49" charset="0"/>
                <a:ea typeface="MS PGothic" pitchFamily="34" charset="-128"/>
              </a:rPr>
              <a:t>public    void</a:t>
            </a:r>
            <a:r>
              <a:rPr lang="en-US" sz="1800">
                <a:latin typeface="Courier New" pitchFamily="49" charset="0"/>
                <a:ea typeface="MS PGothic" pitchFamily="34" charset="-128"/>
              </a:rPr>
              <a:t>     setOwnerName  </a:t>
            </a:r>
            <a:r>
              <a:rPr lang="en-US" sz="1800">
                <a:solidFill>
                  <a:srgbClr val="A50021"/>
                </a:solidFill>
                <a:latin typeface="Courier New" pitchFamily="49" charset="0"/>
                <a:ea typeface="MS PGothic" pitchFamily="34" charset="-128"/>
              </a:rPr>
              <a:t>( </a:t>
            </a:r>
            <a:r>
              <a:rPr lang="en-US" sz="1800">
                <a:latin typeface="Courier New" pitchFamily="49" charset="0"/>
                <a:ea typeface="MS PGothic" pitchFamily="34" charset="-128"/>
              </a:rPr>
              <a:t>  String  name   </a:t>
            </a:r>
            <a:r>
              <a:rPr lang="en-US" sz="1800">
                <a:solidFill>
                  <a:srgbClr val="A50021"/>
                </a:solidFill>
                <a:latin typeface="Courier New" pitchFamily="49" charset="0"/>
                <a:ea typeface="MS PGothic" pitchFamily="34" charset="-128"/>
              </a:rPr>
              <a:t>)</a:t>
            </a:r>
            <a:r>
              <a:rPr lang="en-US" sz="1800">
                <a:latin typeface="Courier New" pitchFamily="49" charset="0"/>
                <a:ea typeface="MS PGothic" pitchFamily="34" charset="-128"/>
              </a:rPr>
              <a:t> </a:t>
            </a:r>
            <a:r>
              <a:rPr lang="en-US" sz="1800">
                <a:solidFill>
                  <a:srgbClr val="A50021"/>
                </a:solidFill>
                <a:latin typeface="Courier New" pitchFamily="49" charset="0"/>
                <a:ea typeface="MS PGothic" pitchFamily="34" charset="-128"/>
              </a:rPr>
              <a:t>{</a:t>
            </a:r>
          </a:p>
          <a:p>
            <a:pPr lvl="1">
              <a:spcBef>
                <a:spcPct val="50000"/>
              </a:spcBef>
              <a:buClr>
                <a:schemeClr val="tx2"/>
              </a:buClr>
              <a:buSzPct val="80000"/>
            </a:pPr>
            <a:endParaRPr lang="en-US" sz="1800">
              <a:solidFill>
                <a:srgbClr val="A50021"/>
              </a:solidFill>
              <a:latin typeface="Courier New" pitchFamily="49" charset="0"/>
              <a:ea typeface="MS PGothic" pitchFamily="34" charset="-128"/>
            </a:endParaRPr>
          </a:p>
          <a:p>
            <a:pPr lvl="1">
              <a:spcBef>
                <a:spcPct val="50000"/>
              </a:spcBef>
              <a:buClr>
                <a:schemeClr val="tx2"/>
              </a:buClr>
              <a:buSzPct val="80000"/>
            </a:pPr>
            <a:r>
              <a:rPr lang="en-US" sz="1800">
                <a:latin typeface="Courier New" pitchFamily="49" charset="0"/>
                <a:ea typeface="MS PGothic" pitchFamily="34" charset="-128"/>
              </a:rPr>
              <a:t>       ownerName = name;</a:t>
            </a:r>
          </a:p>
          <a:p>
            <a:pPr lvl="1">
              <a:spcBef>
                <a:spcPct val="50000"/>
              </a:spcBef>
              <a:buClr>
                <a:schemeClr val="tx2"/>
              </a:buClr>
              <a:buSzPct val="80000"/>
            </a:pPr>
            <a:r>
              <a:rPr lang="en-US" sz="1800">
                <a:solidFill>
                  <a:srgbClr val="A50021"/>
                </a:solidFill>
                <a:latin typeface="Courier New" pitchFamily="49" charset="0"/>
                <a:ea typeface="MS PGothic" pitchFamily="34" charset="-128"/>
              </a:rPr>
              <a:t>}</a:t>
            </a:r>
          </a:p>
        </p:txBody>
      </p:sp>
      <p:grpSp>
        <p:nvGrpSpPr>
          <p:cNvPr id="3" name="Group 20"/>
          <p:cNvGrpSpPr>
            <a:grpSpLocks/>
          </p:cNvGrpSpPr>
          <p:nvPr/>
        </p:nvGrpSpPr>
        <p:grpSpPr bwMode="auto">
          <a:xfrm>
            <a:off x="1295400" y="5029200"/>
            <a:ext cx="6807200" cy="571500"/>
            <a:chOff x="816" y="3168"/>
            <a:chExt cx="4288" cy="360"/>
          </a:xfrm>
        </p:grpSpPr>
        <p:sp>
          <p:nvSpPr>
            <p:cNvPr id="131080" name="AutoShape 8"/>
            <p:cNvSpPr>
              <a:spLocks noChangeArrowheads="1"/>
            </p:cNvSpPr>
            <p:nvPr/>
          </p:nvSpPr>
          <p:spPr bwMode="auto">
            <a:xfrm>
              <a:off x="4080" y="3216"/>
              <a:ext cx="1024"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Statements</a:t>
              </a:r>
            </a:p>
          </p:txBody>
        </p:sp>
        <p:sp>
          <p:nvSpPr>
            <p:cNvPr id="15379" name="AutoShape 9"/>
            <p:cNvSpPr>
              <a:spLocks noChangeArrowheads="1"/>
            </p:cNvSpPr>
            <p:nvPr/>
          </p:nvSpPr>
          <p:spPr bwMode="auto">
            <a:xfrm>
              <a:off x="816" y="3168"/>
              <a:ext cx="2538" cy="360"/>
            </a:xfrm>
            <a:prstGeom prst="roundRect">
              <a:avLst>
                <a:gd name="adj" fmla="val 16667"/>
              </a:avLst>
            </a:prstGeom>
            <a:noFill/>
            <a:ln w="38100" cap="rnd">
              <a:solidFill>
                <a:srgbClr val="A5002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15380" name="Line 14"/>
            <p:cNvSpPr>
              <a:spLocks noChangeShapeType="1"/>
            </p:cNvSpPr>
            <p:nvPr/>
          </p:nvSpPr>
          <p:spPr bwMode="auto">
            <a:xfrm flipV="1">
              <a:off x="3408" y="3312"/>
              <a:ext cx="672" cy="8"/>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grpSp>
      <p:grpSp>
        <p:nvGrpSpPr>
          <p:cNvPr id="4" name="Group 19"/>
          <p:cNvGrpSpPr>
            <a:grpSpLocks/>
          </p:cNvGrpSpPr>
          <p:nvPr/>
        </p:nvGrpSpPr>
        <p:grpSpPr bwMode="auto">
          <a:xfrm>
            <a:off x="747713" y="3170238"/>
            <a:ext cx="7335837" cy="1069975"/>
            <a:chOff x="471" y="1997"/>
            <a:chExt cx="4621" cy="674"/>
          </a:xfrm>
        </p:grpSpPr>
        <p:sp>
          <p:nvSpPr>
            <p:cNvPr id="15369" name="Line 7"/>
            <p:cNvSpPr>
              <a:spLocks noChangeShapeType="1"/>
            </p:cNvSpPr>
            <p:nvPr/>
          </p:nvSpPr>
          <p:spPr bwMode="auto">
            <a:xfrm flipV="1">
              <a:off x="966" y="2219"/>
              <a:ext cx="0" cy="42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15370" name="Line 10"/>
            <p:cNvSpPr>
              <a:spLocks noChangeShapeType="1"/>
            </p:cNvSpPr>
            <p:nvPr/>
          </p:nvSpPr>
          <p:spPr bwMode="auto">
            <a:xfrm flipV="1">
              <a:off x="1833" y="2219"/>
              <a:ext cx="0" cy="42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15371" name="Line 11"/>
            <p:cNvSpPr>
              <a:spLocks noChangeShapeType="1"/>
            </p:cNvSpPr>
            <p:nvPr/>
          </p:nvSpPr>
          <p:spPr bwMode="auto">
            <a:xfrm flipV="1">
              <a:off x="3196" y="2219"/>
              <a:ext cx="0" cy="42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15372" name="Line 12"/>
            <p:cNvSpPr>
              <a:spLocks noChangeShapeType="1"/>
            </p:cNvSpPr>
            <p:nvPr/>
          </p:nvSpPr>
          <p:spPr bwMode="auto">
            <a:xfrm flipH="1" flipV="1">
              <a:off x="4632" y="2254"/>
              <a:ext cx="0" cy="389"/>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15373" name="Line 13"/>
            <p:cNvSpPr>
              <a:spLocks noChangeShapeType="1"/>
            </p:cNvSpPr>
            <p:nvPr/>
          </p:nvSpPr>
          <p:spPr bwMode="auto">
            <a:xfrm flipV="1">
              <a:off x="3831" y="2671"/>
              <a:ext cx="1094" cy="0"/>
            </a:xfrm>
            <a:prstGeom prst="line">
              <a:avLst/>
            </a:prstGeom>
            <a:noFill/>
            <a:ln w="57150" cap="rnd">
              <a:solidFill>
                <a:srgbClr val="A5002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ar-EG"/>
            </a:p>
          </p:txBody>
        </p:sp>
        <p:sp>
          <p:nvSpPr>
            <p:cNvPr id="131087" name="AutoShape 15"/>
            <p:cNvSpPr>
              <a:spLocks noChangeArrowheads="1"/>
            </p:cNvSpPr>
            <p:nvPr/>
          </p:nvSpPr>
          <p:spPr bwMode="auto">
            <a:xfrm>
              <a:off x="471" y="1997"/>
              <a:ext cx="728"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Modifier</a:t>
              </a:r>
            </a:p>
          </p:txBody>
        </p:sp>
        <p:sp>
          <p:nvSpPr>
            <p:cNvPr id="131088" name="AutoShape 16"/>
            <p:cNvSpPr>
              <a:spLocks noChangeArrowheads="1"/>
            </p:cNvSpPr>
            <p:nvPr/>
          </p:nvSpPr>
          <p:spPr bwMode="auto">
            <a:xfrm>
              <a:off x="1414" y="1997"/>
              <a:ext cx="960"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Return Type</a:t>
              </a:r>
            </a:p>
          </p:txBody>
        </p:sp>
        <p:sp>
          <p:nvSpPr>
            <p:cNvPr id="131089" name="AutoShape 17"/>
            <p:cNvSpPr>
              <a:spLocks noChangeArrowheads="1"/>
            </p:cNvSpPr>
            <p:nvPr/>
          </p:nvSpPr>
          <p:spPr bwMode="auto">
            <a:xfrm>
              <a:off x="2740" y="1997"/>
              <a:ext cx="1024"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Method Name</a:t>
              </a:r>
            </a:p>
          </p:txBody>
        </p:sp>
        <p:sp>
          <p:nvSpPr>
            <p:cNvPr id="131090" name="AutoShape 18"/>
            <p:cNvSpPr>
              <a:spLocks noChangeArrowheads="1"/>
            </p:cNvSpPr>
            <p:nvPr/>
          </p:nvSpPr>
          <p:spPr bwMode="auto">
            <a:xfrm>
              <a:off x="4132" y="1997"/>
              <a:ext cx="960"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Parameter</a:t>
              </a:r>
            </a:p>
          </p:txBody>
        </p:sp>
      </p:grpSp>
      <p:sp>
        <p:nvSpPr>
          <p:cNvPr id="23" name="Rectangle 22"/>
          <p:cNvSpPr/>
          <p:nvPr/>
        </p:nvSpPr>
        <p:spPr>
          <a:xfrm>
            <a:off x="0" y="6211669"/>
            <a:ext cx="9144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dirty="0"/>
              <a:t>Class members can be declared  with access modifier as </a:t>
            </a:r>
            <a:r>
              <a:rPr lang="en-US" b="1" dirty="0">
                <a:solidFill>
                  <a:srgbClr val="0070C0"/>
                </a:solidFill>
              </a:rPr>
              <a:t>public</a:t>
            </a:r>
            <a:r>
              <a:rPr lang="en-US" dirty="0"/>
              <a:t> or </a:t>
            </a:r>
            <a:r>
              <a:rPr lang="en-US" b="1" dirty="0">
                <a:solidFill>
                  <a:srgbClr val="0070C0"/>
                </a:solidFill>
              </a:rPr>
              <a:t>protected</a:t>
            </a:r>
            <a:r>
              <a:rPr lang="en-US" dirty="0"/>
              <a:t> or </a:t>
            </a:r>
            <a:r>
              <a:rPr lang="en-US" b="1" dirty="0">
                <a:solidFill>
                  <a:srgbClr val="0070C0"/>
                </a:solidFill>
              </a:rPr>
              <a:t>private</a:t>
            </a:r>
            <a:r>
              <a:rPr lang="en-US" dirty="0"/>
              <a:t>.</a:t>
            </a:r>
          </a:p>
          <a:p>
            <a:pPr>
              <a:buFont typeface="Wingdings" pitchFamily="2" charset="2"/>
              <a:buChar char="Ø"/>
            </a:pPr>
            <a:r>
              <a:rPr lang="en-US" dirty="0"/>
              <a:t>  the default access modifier  is “ package” </a:t>
            </a:r>
            <a:endParaRPr lang="en-US" b="1" u="sng" dirty="0">
              <a:solidFill>
                <a:srgbClr val="FF0000"/>
              </a:solidFill>
            </a:endParaRPr>
          </a:p>
        </p:txBody>
      </p:sp>
    </p:spTree>
    <p:custDataLst>
      <p:tags r:id="rId1"/>
    </p:custDataLst>
    <p:extLst>
      <p:ext uri="{BB962C8B-B14F-4D97-AF65-F5344CB8AC3E}">
        <p14:creationId xmlns:p14="http://schemas.microsoft.com/office/powerpoint/2010/main" val="5882943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dissolve">
                                      <p:cBhvr>
                                        <p:cTn id="7" dur="500"/>
                                        <p:tgtEl>
                                          <p:spTgt spid="131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dirty="0">
                <a:solidFill>
                  <a:srgbClr val="FF0000"/>
                </a:solidFill>
              </a:rPr>
              <a:t>Constructor</a:t>
            </a:r>
          </a:p>
        </p:txBody>
      </p:sp>
      <p:sp>
        <p:nvSpPr>
          <p:cNvPr id="16389" name="Rectangle 3"/>
          <p:cNvSpPr>
            <a:spLocks noGrp="1" noChangeArrowheads="1"/>
          </p:cNvSpPr>
          <p:nvPr>
            <p:ph type="body" idx="1"/>
          </p:nvPr>
        </p:nvSpPr>
        <p:spPr>
          <a:xfrm>
            <a:off x="304800" y="1066800"/>
            <a:ext cx="8534400" cy="685800"/>
          </a:xfrm>
        </p:spPr>
        <p:txBody>
          <a:bodyPr/>
          <a:lstStyle/>
          <a:p>
            <a:pPr eaLnBrk="1" hangingPunct="1">
              <a:lnSpc>
                <a:spcPct val="90000"/>
              </a:lnSpc>
            </a:pPr>
            <a:r>
              <a:rPr lang="en-US" sz="2000"/>
              <a:t>A </a:t>
            </a:r>
            <a:r>
              <a:rPr lang="en-US" sz="2000" i="1">
                <a:solidFill>
                  <a:srgbClr val="A50021"/>
                </a:solidFill>
              </a:rPr>
              <a:t>constructor</a:t>
            </a:r>
            <a:r>
              <a:rPr lang="en-US" sz="2000"/>
              <a:t> is a special method that is executed when a new instance of the class is created.</a:t>
            </a:r>
          </a:p>
        </p:txBody>
      </p:sp>
      <p:grpSp>
        <p:nvGrpSpPr>
          <p:cNvPr id="16390" name="Group 4"/>
          <p:cNvGrpSpPr>
            <a:grpSpLocks/>
          </p:cNvGrpSpPr>
          <p:nvPr/>
        </p:nvGrpSpPr>
        <p:grpSpPr bwMode="auto">
          <a:xfrm>
            <a:off x="914400" y="1828800"/>
            <a:ext cx="7454900" cy="1335088"/>
            <a:chOff x="355" y="1219"/>
            <a:chExt cx="4696" cy="841"/>
          </a:xfrm>
        </p:grpSpPr>
        <p:sp>
          <p:nvSpPr>
            <p:cNvPr id="32773" name="Rectangle 5"/>
            <p:cNvSpPr>
              <a:spLocks noChangeArrowheads="1"/>
            </p:cNvSpPr>
            <p:nvPr/>
          </p:nvSpPr>
          <p:spPr bwMode="auto">
            <a:xfrm>
              <a:off x="355" y="1219"/>
              <a:ext cx="4696" cy="84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16404" name="Text Box 6"/>
            <p:cNvSpPr txBox="1">
              <a:spLocks noChangeArrowheads="1"/>
            </p:cNvSpPr>
            <p:nvPr/>
          </p:nvSpPr>
          <p:spPr bwMode="auto">
            <a:xfrm>
              <a:off x="470" y="1255"/>
              <a:ext cx="4371"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solidFill>
                    <a:schemeClr val="accent2"/>
                  </a:solidFill>
                  <a:latin typeface="Courier New" pitchFamily="49" charset="0"/>
                </a:rPr>
                <a:t>public</a:t>
              </a:r>
              <a:r>
                <a:rPr lang="en-US">
                  <a:solidFill>
                    <a:schemeClr val="tx2"/>
                  </a:solidFill>
                  <a:latin typeface="Courier New" pitchFamily="49" charset="0"/>
                </a:rPr>
                <a:t> &lt;class name&gt; </a:t>
              </a:r>
              <a:r>
                <a:rPr lang="en-US">
                  <a:solidFill>
                    <a:srgbClr val="A50021"/>
                  </a:solidFill>
                  <a:latin typeface="Courier New" pitchFamily="49" charset="0"/>
                </a:rPr>
                <a:t>( </a:t>
              </a:r>
              <a:r>
                <a:rPr lang="en-US">
                  <a:solidFill>
                    <a:schemeClr val="tx2"/>
                  </a:solidFill>
                  <a:latin typeface="Courier New" pitchFamily="49" charset="0"/>
                </a:rPr>
                <a:t>&lt;parameters&gt;</a:t>
              </a:r>
              <a:r>
                <a:rPr lang="en-US">
                  <a:solidFill>
                    <a:srgbClr val="A50021"/>
                  </a:solidFill>
                  <a:latin typeface="Courier New" pitchFamily="49" charset="0"/>
                </a:rPr>
                <a:t> ){</a:t>
              </a:r>
              <a:br>
                <a:rPr lang="en-US">
                  <a:solidFill>
                    <a:schemeClr val="tx2"/>
                  </a:solidFill>
                  <a:latin typeface="Courier New" pitchFamily="49" charset="0"/>
                </a:rPr>
              </a:br>
              <a:r>
                <a:rPr lang="en-US">
                  <a:solidFill>
                    <a:schemeClr val="tx2"/>
                  </a:solidFill>
                  <a:latin typeface="Courier New" pitchFamily="49" charset="0"/>
                </a:rPr>
                <a:t>    &lt;statements&gt; 	</a:t>
              </a:r>
            </a:p>
            <a:p>
              <a:pPr eaLnBrk="1" hangingPunct="1">
                <a:lnSpc>
                  <a:spcPct val="90000"/>
                </a:lnSpc>
                <a:spcBef>
                  <a:spcPct val="20000"/>
                </a:spcBef>
              </a:pPr>
              <a:r>
                <a:rPr lang="en-US">
                  <a:solidFill>
                    <a:srgbClr val="A50021"/>
                  </a:solidFill>
                  <a:latin typeface="Courier New" pitchFamily="49" charset="0"/>
                </a:rPr>
                <a:t>}</a:t>
              </a:r>
            </a:p>
          </p:txBody>
        </p:sp>
      </p:grpSp>
      <p:sp>
        <p:nvSpPr>
          <p:cNvPr id="32775" name="Rectangle 7"/>
          <p:cNvSpPr>
            <a:spLocks noChangeArrowheads="1"/>
          </p:cNvSpPr>
          <p:nvPr/>
        </p:nvSpPr>
        <p:spPr bwMode="auto">
          <a:xfrm>
            <a:off x="990600" y="4267200"/>
            <a:ext cx="66325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spcBef>
                <a:spcPct val="50000"/>
              </a:spcBef>
              <a:buClr>
                <a:schemeClr val="tx2"/>
              </a:buClr>
              <a:buSzPct val="80000"/>
              <a:tabLst>
                <a:tab pos="2289175" algn="l"/>
              </a:tabLst>
            </a:pPr>
            <a:r>
              <a:rPr lang="en-US" dirty="0">
                <a:solidFill>
                  <a:schemeClr val="accent2"/>
                </a:solidFill>
                <a:latin typeface="Courier New" pitchFamily="49" charset="0"/>
                <a:ea typeface="MS PGothic" pitchFamily="34" charset="-128"/>
              </a:rPr>
              <a:t>public</a:t>
            </a:r>
            <a:r>
              <a:rPr lang="en-US" dirty="0">
                <a:latin typeface="Courier New" pitchFamily="49" charset="0"/>
                <a:ea typeface="MS PGothic" pitchFamily="34" charset="-128"/>
              </a:rPr>
              <a:t>           Bicycle     </a:t>
            </a:r>
            <a:r>
              <a:rPr lang="en-US" dirty="0">
                <a:solidFill>
                  <a:srgbClr val="A50021"/>
                </a:solidFill>
                <a:latin typeface="Courier New" pitchFamily="49" charset="0"/>
                <a:ea typeface="MS PGothic" pitchFamily="34" charset="-128"/>
              </a:rPr>
              <a:t>(     ) {</a:t>
            </a:r>
          </a:p>
          <a:p>
            <a:pPr lvl="1">
              <a:spcBef>
                <a:spcPct val="50000"/>
              </a:spcBef>
              <a:buClr>
                <a:schemeClr val="tx2"/>
              </a:buClr>
              <a:buSzPct val="80000"/>
              <a:tabLst>
                <a:tab pos="2289175" algn="l"/>
              </a:tabLst>
            </a:pPr>
            <a:r>
              <a:rPr lang="en-US" dirty="0">
                <a:latin typeface="Courier New" pitchFamily="49" charset="0"/>
                <a:ea typeface="MS PGothic" pitchFamily="34" charset="-128"/>
              </a:rPr>
              <a:t>    </a:t>
            </a:r>
            <a:r>
              <a:rPr lang="en-US" dirty="0" err="1">
                <a:latin typeface="Courier New" pitchFamily="49" charset="0"/>
                <a:ea typeface="MS PGothic" pitchFamily="34" charset="-128"/>
              </a:rPr>
              <a:t>ownerName</a:t>
            </a:r>
            <a:r>
              <a:rPr lang="en-US" dirty="0">
                <a:latin typeface="Courier New" pitchFamily="49" charset="0"/>
                <a:ea typeface="MS PGothic" pitchFamily="34" charset="-128"/>
              </a:rPr>
              <a:t> = "Unassigned";    </a:t>
            </a:r>
          </a:p>
          <a:p>
            <a:pPr lvl="1">
              <a:spcBef>
                <a:spcPct val="50000"/>
              </a:spcBef>
              <a:buClr>
                <a:schemeClr val="tx2"/>
              </a:buClr>
              <a:buSzPct val="80000"/>
              <a:tabLst>
                <a:tab pos="2289175" algn="l"/>
              </a:tabLst>
            </a:pPr>
            <a:r>
              <a:rPr lang="en-US" dirty="0">
                <a:solidFill>
                  <a:srgbClr val="A50021"/>
                </a:solidFill>
                <a:latin typeface="Courier New" pitchFamily="49" charset="0"/>
                <a:ea typeface="MS PGothic" pitchFamily="34" charset="-128"/>
              </a:rPr>
              <a:t>}</a:t>
            </a:r>
          </a:p>
        </p:txBody>
      </p:sp>
      <p:grpSp>
        <p:nvGrpSpPr>
          <p:cNvPr id="3" name="Group 18"/>
          <p:cNvGrpSpPr>
            <a:grpSpLocks/>
          </p:cNvGrpSpPr>
          <p:nvPr/>
        </p:nvGrpSpPr>
        <p:grpSpPr bwMode="auto">
          <a:xfrm>
            <a:off x="1847850" y="4623593"/>
            <a:ext cx="5588000" cy="1116013"/>
            <a:chOff x="1392" y="3024"/>
            <a:chExt cx="3520" cy="703"/>
          </a:xfrm>
        </p:grpSpPr>
        <p:sp>
          <p:nvSpPr>
            <p:cNvPr id="32777" name="AutoShape 9"/>
            <p:cNvSpPr>
              <a:spLocks noChangeArrowheads="1"/>
            </p:cNvSpPr>
            <p:nvPr/>
          </p:nvSpPr>
          <p:spPr bwMode="auto">
            <a:xfrm>
              <a:off x="3888" y="3504"/>
              <a:ext cx="1024"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Statements</a:t>
              </a:r>
            </a:p>
          </p:txBody>
        </p:sp>
        <p:sp>
          <p:nvSpPr>
            <p:cNvPr id="16401" name="AutoShape 10"/>
            <p:cNvSpPr>
              <a:spLocks noChangeArrowheads="1"/>
            </p:cNvSpPr>
            <p:nvPr/>
          </p:nvSpPr>
          <p:spPr bwMode="auto">
            <a:xfrm>
              <a:off x="1392" y="3024"/>
              <a:ext cx="2880" cy="360"/>
            </a:xfrm>
            <a:prstGeom prst="roundRect">
              <a:avLst>
                <a:gd name="adj" fmla="val 16667"/>
              </a:avLst>
            </a:prstGeom>
            <a:noFill/>
            <a:ln w="38100" cap="rnd">
              <a:solidFill>
                <a:srgbClr val="A5002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16402" name="Line 13"/>
            <p:cNvSpPr>
              <a:spLocks noChangeShapeType="1"/>
            </p:cNvSpPr>
            <p:nvPr/>
          </p:nvSpPr>
          <p:spPr bwMode="auto">
            <a:xfrm>
              <a:off x="3360" y="3408"/>
              <a:ext cx="534" cy="225"/>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grpSp>
      <p:grpSp>
        <p:nvGrpSpPr>
          <p:cNvPr id="4" name="Group 17"/>
          <p:cNvGrpSpPr>
            <a:grpSpLocks/>
          </p:cNvGrpSpPr>
          <p:nvPr/>
        </p:nvGrpSpPr>
        <p:grpSpPr bwMode="auto">
          <a:xfrm>
            <a:off x="1433513" y="3429000"/>
            <a:ext cx="5424487" cy="873125"/>
            <a:chOff x="903" y="2160"/>
            <a:chExt cx="3417" cy="550"/>
          </a:xfrm>
        </p:grpSpPr>
        <p:sp>
          <p:nvSpPr>
            <p:cNvPr id="16394" name="Line 8"/>
            <p:cNvSpPr>
              <a:spLocks noChangeShapeType="1"/>
            </p:cNvSpPr>
            <p:nvPr/>
          </p:nvSpPr>
          <p:spPr bwMode="auto">
            <a:xfrm flipV="1">
              <a:off x="1256" y="2286"/>
              <a:ext cx="0" cy="42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16395" name="Line 11"/>
            <p:cNvSpPr>
              <a:spLocks noChangeShapeType="1"/>
            </p:cNvSpPr>
            <p:nvPr/>
          </p:nvSpPr>
          <p:spPr bwMode="auto">
            <a:xfrm flipV="1">
              <a:off x="3673" y="2285"/>
              <a:ext cx="0" cy="42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16396" name="Line 12"/>
            <p:cNvSpPr>
              <a:spLocks noChangeShapeType="1"/>
            </p:cNvSpPr>
            <p:nvPr/>
          </p:nvSpPr>
          <p:spPr bwMode="auto">
            <a:xfrm flipH="1" flipV="1">
              <a:off x="2461" y="2303"/>
              <a:ext cx="0" cy="389"/>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32782" name="AutoShape 14"/>
            <p:cNvSpPr>
              <a:spLocks noChangeArrowheads="1"/>
            </p:cNvSpPr>
            <p:nvPr/>
          </p:nvSpPr>
          <p:spPr bwMode="auto">
            <a:xfrm>
              <a:off x="903" y="2160"/>
              <a:ext cx="728"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Modifier</a:t>
              </a:r>
            </a:p>
          </p:txBody>
        </p:sp>
        <p:sp>
          <p:nvSpPr>
            <p:cNvPr id="32783" name="AutoShape 15"/>
            <p:cNvSpPr>
              <a:spLocks noChangeArrowheads="1"/>
            </p:cNvSpPr>
            <p:nvPr/>
          </p:nvSpPr>
          <p:spPr bwMode="auto">
            <a:xfrm>
              <a:off x="1982" y="2160"/>
              <a:ext cx="1024"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Class Name</a:t>
              </a:r>
            </a:p>
          </p:txBody>
        </p:sp>
        <p:sp>
          <p:nvSpPr>
            <p:cNvPr id="32784" name="AutoShape 16"/>
            <p:cNvSpPr>
              <a:spLocks noChangeArrowheads="1"/>
            </p:cNvSpPr>
            <p:nvPr/>
          </p:nvSpPr>
          <p:spPr bwMode="auto">
            <a:xfrm>
              <a:off x="3360" y="2160"/>
              <a:ext cx="960"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Parameter</a:t>
              </a:r>
            </a:p>
          </p:txBody>
        </p:sp>
      </p:grpSp>
    </p:spTree>
    <p:custDataLst>
      <p:tags r:id="rId1"/>
    </p:custDataLst>
    <p:extLst>
      <p:ext uri="{BB962C8B-B14F-4D97-AF65-F5344CB8AC3E}">
        <p14:creationId xmlns:p14="http://schemas.microsoft.com/office/powerpoint/2010/main" val="1139886255"/>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dissolve">
                                      <p:cBhvr>
                                        <p:cTn id="7" dur="500"/>
                                        <p:tgtEl>
                                          <p:spTgt spid="327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0" y="0"/>
            <a:ext cx="4914900" cy="487362"/>
          </a:xfrm>
        </p:spPr>
        <p:txBody>
          <a:bodyPr>
            <a:normAutofit fontScale="90000"/>
          </a:bodyPr>
          <a:lstStyle/>
          <a:p>
            <a:r>
              <a:rPr lang="en-US" b="1" dirty="0">
                <a:solidFill>
                  <a:srgbClr val="FF0000"/>
                </a:solidFill>
              </a:rPr>
              <a:t>Constructors…..</a:t>
            </a:r>
            <a:endParaRPr lang="ar-EG"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7" name="Rectangle 6"/>
          <p:cNvSpPr/>
          <p:nvPr/>
        </p:nvSpPr>
        <p:spPr>
          <a:xfrm>
            <a:off x="152400" y="541853"/>
            <a:ext cx="8839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buFont typeface="Wingdings" pitchFamily="2" charset="2"/>
              <a:buChar char="Ø"/>
            </a:pPr>
            <a:r>
              <a:rPr lang="en-US" dirty="0"/>
              <a:t>Constructor must have the </a:t>
            </a:r>
            <a:r>
              <a:rPr lang="en-US" dirty="0">
                <a:solidFill>
                  <a:srgbClr val="C00000"/>
                </a:solidFill>
              </a:rPr>
              <a:t>same</a:t>
            </a:r>
            <a:r>
              <a:rPr lang="en-US" dirty="0"/>
              <a:t> name as the class name.</a:t>
            </a:r>
          </a:p>
          <a:p>
            <a:pPr algn="just">
              <a:buFont typeface="Wingdings" pitchFamily="2" charset="2"/>
              <a:buChar char="Ø"/>
            </a:pPr>
            <a:r>
              <a:rPr lang="en-US" dirty="0">
                <a:solidFill>
                  <a:schemeClr val="tx1"/>
                </a:solidFill>
              </a:rPr>
              <a:t>Constructors do not have a return type—not even void, can not be static</a:t>
            </a:r>
            <a:r>
              <a:rPr lang="en-US" b="1" dirty="0">
                <a:solidFill>
                  <a:schemeClr val="tx1"/>
                </a:solidFill>
              </a:rPr>
              <a:t>.</a:t>
            </a:r>
          </a:p>
          <a:p>
            <a:pPr algn="just">
              <a:buFont typeface="Wingdings" pitchFamily="2" charset="2"/>
              <a:buChar char="Ø"/>
            </a:pPr>
            <a:r>
              <a:rPr lang="en-US" i="1" dirty="0"/>
              <a:t>default  blank constructor, is provided </a:t>
            </a:r>
            <a:r>
              <a:rPr lang="en-US" i="1" dirty="0">
                <a:solidFill>
                  <a:srgbClr val="0070C0"/>
                </a:solidFill>
              </a:rPr>
              <a:t>automatically</a:t>
            </a:r>
            <a:r>
              <a:rPr lang="en-US" i="1" dirty="0"/>
              <a:t> only if no constructors are explicitly declared in the class.</a:t>
            </a:r>
          </a:p>
          <a:p>
            <a:pPr algn="just">
              <a:buFont typeface="Wingdings" pitchFamily="2" charset="2"/>
              <a:buChar char="Ø"/>
            </a:pPr>
            <a:r>
              <a:rPr lang="en-US" dirty="0"/>
              <a:t>A constructor is generally used to do initial setup for an object</a:t>
            </a:r>
          </a:p>
        </p:txBody>
      </p:sp>
      <p:sp>
        <p:nvSpPr>
          <p:cNvPr id="8" name="Rectangle 3"/>
          <p:cNvSpPr txBox="1">
            <a:spLocks noChangeArrowheads="1"/>
          </p:cNvSpPr>
          <p:nvPr/>
        </p:nvSpPr>
        <p:spPr>
          <a:xfrm>
            <a:off x="2609850" y="2030343"/>
            <a:ext cx="3200400" cy="41910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class </a:t>
            </a:r>
            <a:r>
              <a:rPr kumimoji="0" lang="en-US" sz="1600" b="1" i="0" u="none" strike="noStrike" kern="1200" cap="none" spc="0" normalizeH="0" baseline="0" noProof="0" dirty="0">
                <a:ln>
                  <a:noFill/>
                </a:ln>
                <a:solidFill>
                  <a:srgbClr val="0070C0"/>
                </a:solidFill>
                <a:effectLst/>
                <a:uLnTx/>
                <a:uFillTx/>
                <a:latin typeface="Courier New" pitchFamily="49" charset="0"/>
                <a:ea typeface="+mn-ea"/>
                <a:cs typeface="+mn-cs"/>
              </a:rPr>
              <a:t>Circle</a:t>
            </a: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 {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double radius=0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rgbClr val="0070C0"/>
                </a:solidFill>
                <a:effectLst/>
                <a:uLnTx/>
                <a:uFillTx/>
                <a:latin typeface="Courier New" pitchFamily="49" charset="0"/>
                <a:ea typeface="+mn-ea"/>
                <a:cs typeface="+mn-cs"/>
              </a:rPr>
              <a:t>public Circle()</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rgbClr val="0070C0"/>
                </a:solidFill>
                <a:latin typeface="Courier New" pitchFamily="49" charset="0"/>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rgbClr val="0070C0"/>
                </a:solidFill>
                <a:effectLst/>
                <a:uLnTx/>
                <a:uFillTx/>
                <a:latin typeface="Courier New" pitchFamily="49" charset="0"/>
                <a:ea typeface="+mn-ea"/>
                <a:cs typeface="+mn-cs"/>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rgbClr val="0070C0"/>
                </a:solidFill>
                <a:latin typeface="Courier New" pitchFamily="49" charset="0"/>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rgbClr val="0070C0"/>
                </a:solidFill>
                <a:effectLst/>
                <a:uLnTx/>
                <a:uFillTx/>
                <a:latin typeface="Courier New" pitchFamily="49" charset="0"/>
                <a:ea typeface="+mn-ea"/>
                <a:cs typeface="+mn-cs"/>
              </a:rPr>
              <a:t>public Circle (double r)</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rgbClr val="0070C0"/>
                </a:solidFill>
                <a:latin typeface="Courier New" pitchFamily="49" charset="0"/>
              </a:rPr>
              <a:t>{</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rgbClr val="0070C0"/>
                </a:solidFill>
                <a:latin typeface="Courier New" pitchFamily="49" charset="0"/>
              </a:rPr>
              <a:t>radius=r;</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rgbClr val="0070C0"/>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public</a:t>
            </a:r>
            <a:r>
              <a:rPr kumimoji="0" lang="en-US" sz="1600" b="0" i="0" u="none" strike="noStrike" kern="1200" cap="none" spc="0" normalizeH="0" noProof="0" dirty="0">
                <a:ln>
                  <a:noFill/>
                </a:ln>
                <a:solidFill>
                  <a:schemeClr val="tx1"/>
                </a:solidFill>
                <a:effectLst/>
                <a:uLnTx/>
                <a:uFillTx/>
                <a:latin typeface="Courier New" pitchFamily="49" charset="0"/>
                <a:ea typeface="+mn-ea"/>
                <a:cs typeface="+mn-cs"/>
              </a:rPr>
              <a:t> </a:t>
            </a: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double </a:t>
            </a:r>
            <a:r>
              <a:rPr kumimoji="0" lang="en-US" sz="1600" b="0" i="0" u="none" strike="noStrike" kern="1200" cap="none" spc="0" normalizeH="0" baseline="0" noProof="0" dirty="0" err="1">
                <a:ln>
                  <a:noFill/>
                </a:ln>
                <a:solidFill>
                  <a:schemeClr val="tx1"/>
                </a:solidFill>
                <a:effectLst/>
                <a:uLnTx/>
                <a:uFillTx/>
                <a:latin typeface="Courier New" pitchFamily="49" charset="0"/>
                <a:ea typeface="+mn-ea"/>
                <a:cs typeface="+mn-cs"/>
              </a:rPr>
              <a:t>findArea</a:t>
            </a: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Rectangle 13"/>
          <p:cNvSpPr/>
          <p:nvPr/>
        </p:nvSpPr>
        <p:spPr>
          <a:xfrm>
            <a:off x="0" y="5867400"/>
            <a:ext cx="8991600"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sz="2000" dirty="0"/>
              <a:t>multiple constructors with the same name but different signatures can  exist.(</a:t>
            </a:r>
            <a:r>
              <a:rPr lang="en-US" sz="2000" b="1" dirty="0">
                <a:solidFill>
                  <a:srgbClr val="0070C0"/>
                </a:solidFill>
              </a:rPr>
              <a:t>overloading</a:t>
            </a:r>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3"/>
          <p:cNvSpPr txBox="1">
            <a:spLocks noChangeArrowheads="1"/>
          </p:cNvSpPr>
          <p:nvPr/>
        </p:nvSpPr>
        <p:spPr>
          <a:xfrm>
            <a:off x="228600" y="2133600"/>
            <a:ext cx="4343400" cy="38100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class Circle {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  double radius=0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1600" b="0" i="0" u="none" strike="noStrike" kern="1200" cap="none" spc="0" normalizeH="0" baseline="0" noProof="0" dirty="0">
                <a:ln>
                  <a:noFill/>
                </a:ln>
                <a:solidFill>
                  <a:srgbClr val="7030A0"/>
                </a:solidFill>
                <a:effectLst/>
                <a:uLnTx/>
                <a:uFillTx/>
                <a:latin typeface="Courier New" pitchFamily="49" charset="0"/>
                <a:ea typeface="+mn-ea"/>
                <a:cs typeface="+mn-cs"/>
              </a:rPr>
              <a:t>public Circle()</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rgbClr val="7030A0"/>
                </a:solidFill>
                <a:latin typeface="Courier New" pitchFamily="49" charset="0"/>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rgbClr val="7030A0"/>
                </a:solidFill>
                <a:effectLst/>
                <a:uLnTx/>
                <a:uFillTx/>
                <a:latin typeface="Courier New" pitchFamily="49" charset="0"/>
                <a:ea typeface="+mn-ea"/>
                <a:cs typeface="+mn-cs"/>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rgbClr val="7030A0"/>
                </a:solidFill>
                <a:latin typeface="Courier New" pitchFamily="49" charset="0"/>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1600" b="0" i="0" u="none" strike="noStrike" kern="1200" cap="none" spc="0" normalizeH="0" baseline="0" noProof="0" dirty="0">
                <a:ln>
                  <a:noFill/>
                </a:ln>
                <a:solidFill>
                  <a:srgbClr val="C00000"/>
                </a:solidFill>
                <a:effectLst/>
                <a:uLnTx/>
                <a:uFillTx/>
                <a:latin typeface="Courier New" pitchFamily="49" charset="0"/>
                <a:ea typeface="+mn-ea"/>
                <a:cs typeface="+mn-cs"/>
              </a:rPr>
              <a:t>public Circle (double r)</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rgbClr val="C00000"/>
                </a:solidFill>
                <a:latin typeface="Courier New" pitchFamily="49" charset="0"/>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rgbClr val="C00000"/>
                </a:solidFill>
                <a:latin typeface="Courier New" pitchFamily="49" charset="0"/>
              </a:rPr>
              <a:t>   radius=r;</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rgbClr val="C00000"/>
                </a:solidFill>
                <a:effectLst/>
                <a:uLnTx/>
                <a:uFillTx/>
                <a:latin typeface="Courier New" pitchFamily="49" charset="0"/>
                <a:ea typeface="+mn-ea"/>
                <a:cs typeface="+mn-cs"/>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  public double </a:t>
            </a:r>
            <a:r>
              <a:rPr kumimoji="0" lang="en-US" sz="1600" b="0" i="0" u="none" strike="noStrike" kern="1200" cap="none" spc="0" normalizeH="0" baseline="0" noProof="0" dirty="0" err="1">
                <a:ln>
                  <a:noFill/>
                </a:ln>
                <a:solidFill>
                  <a:schemeClr val="tx1"/>
                </a:solidFill>
                <a:effectLst/>
                <a:uLnTx/>
                <a:uFillTx/>
                <a:latin typeface="Courier New" pitchFamily="49" charset="0"/>
                <a:ea typeface="+mn-ea"/>
                <a:cs typeface="+mn-cs"/>
              </a:rPr>
              <a:t>findArea</a:t>
            </a: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chemeClr val="tx1"/>
                </a:solidFill>
                <a:latin typeface="Courier New" pitchFamily="49" charset="0"/>
              </a:rPr>
              <a:t>   </a:t>
            </a: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600" dirty="0">
                <a:solidFill>
                  <a:schemeClr val="tx1"/>
                </a:solidFill>
                <a:latin typeface="Courier New" pitchFamily="49" charset="0"/>
              </a:rPr>
              <a:t>    </a:t>
            </a: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return radius * radius * 3.14;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100000"/>
              </a:lnSpc>
              <a:spcBef>
                <a:spcPct val="0"/>
              </a:spcBef>
              <a:spcAft>
                <a:spcPts val="0"/>
              </a:spcAft>
              <a:buClrTx/>
              <a:buSzTx/>
              <a:buFont typeface="Monotype Sorts" pitchFamily="2" charset="2"/>
              <a:buNone/>
              <a:tabLst/>
              <a:defRPr/>
            </a:pPr>
            <a:r>
              <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4953000" y="2057400"/>
            <a:ext cx="3962400" cy="34290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p>
            <a:pPr marL="342900" lvl="0" indent="-342900">
              <a:spcBef>
                <a:spcPct val="20000"/>
              </a:spcBef>
              <a:defRPr/>
            </a:pPr>
            <a:r>
              <a:rPr lang="en-US" sz="2000" dirty="0">
                <a:solidFill>
                  <a:schemeClr val="tx1"/>
                </a:solidFill>
              </a:rPr>
              <a:t>class Test{</a:t>
            </a:r>
          </a:p>
          <a:p>
            <a:pPr marL="342900" lvl="0" indent="-342900">
              <a:spcBef>
                <a:spcPct val="20000"/>
              </a:spcBef>
              <a:defRPr/>
            </a:pPr>
            <a:r>
              <a:rPr lang="en-US" sz="2000" dirty="0">
                <a:solidFill>
                  <a:schemeClr val="tx1"/>
                </a:solidFill>
              </a:rPr>
              <a:t>public static void main (String [] </a:t>
            </a:r>
            <a:r>
              <a:rPr lang="en-US" sz="2000" dirty="0" err="1">
                <a:solidFill>
                  <a:schemeClr val="tx1"/>
                </a:solidFill>
              </a:rPr>
              <a:t>arg</a:t>
            </a:r>
            <a:r>
              <a:rPr lang="en-US" sz="2000" dirty="0">
                <a:solidFill>
                  <a:schemeClr val="tx1"/>
                </a:solidFill>
              </a:rPr>
              <a:t>)</a:t>
            </a:r>
          </a:p>
          <a:p>
            <a:pPr marL="342900" lvl="0" indent="-342900">
              <a:spcBef>
                <a:spcPct val="20000"/>
              </a:spcBef>
              <a:defRPr/>
            </a:pPr>
            <a:r>
              <a:rPr lang="en-US" sz="2000" dirty="0">
                <a:solidFill>
                  <a:schemeClr val="tx1"/>
                </a:solidFill>
              </a:rPr>
              <a:t>{</a:t>
            </a:r>
          </a:p>
          <a:p>
            <a:pPr marL="342900" lvl="0" indent="-342900">
              <a:spcBef>
                <a:spcPct val="20000"/>
              </a:spcBef>
              <a:defRPr/>
            </a:pPr>
            <a:r>
              <a:rPr lang="en-US" sz="2000" dirty="0">
                <a:solidFill>
                  <a:schemeClr val="tx1"/>
                </a:solidFill>
              </a:rPr>
              <a:t>Circle c1;</a:t>
            </a:r>
          </a:p>
          <a:p>
            <a:pPr marL="342900" lvl="0" indent="-342900">
              <a:spcBef>
                <a:spcPct val="20000"/>
              </a:spcBef>
              <a:defRPr/>
            </a:pPr>
            <a:r>
              <a:rPr lang="en-US" sz="2000" dirty="0">
                <a:solidFill>
                  <a:schemeClr val="tx1"/>
                </a:solidFill>
              </a:rPr>
              <a:t>c1=</a:t>
            </a:r>
            <a:r>
              <a:rPr lang="en-US" sz="2000" b="1" dirty="0">
                <a:solidFill>
                  <a:srgbClr val="FF0000"/>
                </a:solidFill>
              </a:rPr>
              <a:t>new</a:t>
            </a:r>
            <a:r>
              <a:rPr lang="en-US" sz="2000" dirty="0">
                <a:solidFill>
                  <a:schemeClr val="tx1"/>
                </a:solidFill>
              </a:rPr>
              <a:t>  Circle();</a:t>
            </a:r>
          </a:p>
          <a:p>
            <a:pPr marL="342900" lvl="0" indent="-342900">
              <a:spcBef>
                <a:spcPct val="20000"/>
              </a:spcBef>
              <a:defRPr/>
            </a:pPr>
            <a:r>
              <a:rPr lang="en-US" sz="2000" dirty="0">
                <a:solidFill>
                  <a:schemeClr val="tx1"/>
                </a:solidFill>
              </a:rPr>
              <a:t>Circle c2= </a:t>
            </a:r>
            <a:r>
              <a:rPr lang="en-US" sz="2000" b="1" dirty="0">
                <a:solidFill>
                  <a:srgbClr val="FF0000"/>
                </a:solidFill>
              </a:rPr>
              <a:t>new</a:t>
            </a:r>
            <a:r>
              <a:rPr lang="en-US" sz="2000" dirty="0">
                <a:solidFill>
                  <a:schemeClr val="tx1"/>
                </a:solidFill>
              </a:rPr>
              <a:t>  Circle();</a:t>
            </a:r>
          </a:p>
          <a:p>
            <a:pPr marL="342900" lvl="0" indent="-342900">
              <a:spcBef>
                <a:spcPct val="20000"/>
              </a:spcBef>
              <a:defRPr/>
            </a:pPr>
            <a:r>
              <a:rPr lang="en-US" sz="2000" dirty="0">
                <a:solidFill>
                  <a:schemeClr val="tx1"/>
                </a:solidFill>
              </a:rPr>
              <a:t>Circle c3= </a:t>
            </a:r>
            <a:r>
              <a:rPr lang="en-US" sz="2000" b="1" dirty="0">
                <a:solidFill>
                  <a:srgbClr val="FF0000"/>
                </a:solidFill>
              </a:rPr>
              <a:t>new</a:t>
            </a:r>
            <a:r>
              <a:rPr lang="en-US" sz="2000" dirty="0">
                <a:solidFill>
                  <a:schemeClr val="tx1"/>
                </a:solidFill>
              </a:rPr>
              <a:t>  Circle(5.1);</a:t>
            </a:r>
          </a:p>
          <a:p>
            <a:pPr marL="342900" lvl="0" indent="-342900">
              <a:spcBef>
                <a:spcPct val="20000"/>
              </a:spcBef>
              <a:defRPr/>
            </a:pPr>
            <a:r>
              <a:rPr lang="en-US" sz="2000" dirty="0">
                <a:solidFill>
                  <a:schemeClr val="tx1"/>
                </a:solidFill>
              </a:rPr>
              <a:t>}</a:t>
            </a:r>
          </a:p>
          <a:p>
            <a:pPr marL="342900" lvl="0" indent="-342900">
              <a:spcBef>
                <a:spcPct val="20000"/>
              </a:spcBef>
              <a:defRPr/>
            </a:pPr>
            <a:r>
              <a:rPr lang="en-US" sz="2000"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209800" y="0"/>
            <a:ext cx="51054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sz="2400" dirty="0"/>
              <a:t>How to create an object from class?</a:t>
            </a:r>
            <a:endParaRPr lang="ar-EG" sz="2400" dirty="0"/>
          </a:p>
        </p:txBody>
      </p:sp>
      <p:sp>
        <p:nvSpPr>
          <p:cNvPr id="8" name="Rectangle 7"/>
          <p:cNvSpPr/>
          <p:nvPr/>
        </p:nvSpPr>
        <p:spPr>
          <a:xfrm>
            <a:off x="0" y="762000"/>
            <a:ext cx="8610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itchFamily="2" charset="2"/>
              <a:buChar char="Ø"/>
            </a:pPr>
            <a:r>
              <a:rPr lang="en-US" dirty="0"/>
              <a:t>To construct an object from a class, invoke a constructor of the class using the </a:t>
            </a:r>
            <a:r>
              <a:rPr lang="en-US" b="1" dirty="0">
                <a:solidFill>
                  <a:srgbClr val="0070C0"/>
                </a:solidFill>
              </a:rPr>
              <a:t>new</a:t>
            </a:r>
            <a:r>
              <a:rPr lang="en-US" b="1" dirty="0"/>
              <a:t> operator, as follows:   </a:t>
            </a:r>
            <a:r>
              <a:rPr lang="en-US" dirty="0">
                <a:solidFill>
                  <a:srgbClr val="0070C0"/>
                </a:solidFill>
              </a:rPr>
              <a:t> new ClassName(arguments);</a:t>
            </a:r>
          </a:p>
          <a:p>
            <a:pPr>
              <a:buFont typeface="Wingdings" pitchFamily="2" charset="2"/>
              <a:buChar char="Ø"/>
            </a:pPr>
            <a:r>
              <a:rPr lang="en-US" dirty="0"/>
              <a:t>constructor can contain any type of code that a normal method could contain.  </a:t>
            </a:r>
            <a:r>
              <a:rPr lang="en-US" i="1" dirty="0"/>
              <a:t>When constructor is invoked   an object is created and also code in constructor  is executed.</a:t>
            </a:r>
            <a:endParaRPr lang="en-US" dirty="0">
              <a:solidFill>
                <a:srgbClr val="0070C0"/>
              </a:solidFill>
            </a:endParaRPr>
          </a:p>
        </p:txBody>
      </p:sp>
      <p:sp>
        <p:nvSpPr>
          <p:cNvPr id="9" name="TextBox 8"/>
          <p:cNvSpPr txBox="1"/>
          <p:nvPr/>
        </p:nvSpPr>
        <p:spPr>
          <a:xfrm>
            <a:off x="1066800" y="6096000"/>
            <a:ext cx="990600" cy="381000"/>
          </a:xfrm>
          <a:prstGeom prst="rect">
            <a:avLst/>
          </a:prstGeom>
        </p:spPr>
        <p:style>
          <a:lnRef idx="2">
            <a:schemeClr val="accent5"/>
          </a:lnRef>
          <a:fillRef idx="1">
            <a:schemeClr val="lt1"/>
          </a:fillRef>
          <a:effectRef idx="0">
            <a:schemeClr val="accent5"/>
          </a:effectRef>
          <a:fontRef idx="minor">
            <a:schemeClr val="dk1"/>
          </a:fontRef>
        </p:style>
        <p:txBody>
          <a:bodyPr wrap="square" rtlCol="1">
            <a:spAutoFit/>
          </a:bodyPr>
          <a:lstStyle/>
          <a:p>
            <a:r>
              <a:rPr lang="en-US" dirty="0"/>
              <a:t>radius=0</a:t>
            </a:r>
            <a:endParaRPr lang="ar-EG" dirty="0"/>
          </a:p>
        </p:txBody>
      </p:sp>
      <p:sp>
        <p:nvSpPr>
          <p:cNvPr id="10" name="TextBox 9"/>
          <p:cNvSpPr txBox="1"/>
          <p:nvPr/>
        </p:nvSpPr>
        <p:spPr>
          <a:xfrm>
            <a:off x="3962400" y="6172200"/>
            <a:ext cx="1219200" cy="381000"/>
          </a:xfrm>
          <a:prstGeom prst="rect">
            <a:avLst/>
          </a:prstGeom>
        </p:spPr>
        <p:style>
          <a:lnRef idx="2">
            <a:schemeClr val="accent5"/>
          </a:lnRef>
          <a:fillRef idx="1">
            <a:schemeClr val="lt1"/>
          </a:fillRef>
          <a:effectRef idx="0">
            <a:schemeClr val="accent5"/>
          </a:effectRef>
          <a:fontRef idx="minor">
            <a:schemeClr val="dk1"/>
          </a:fontRef>
        </p:style>
        <p:txBody>
          <a:bodyPr wrap="square" rtlCol="1">
            <a:spAutoFit/>
          </a:bodyPr>
          <a:lstStyle/>
          <a:p>
            <a:r>
              <a:rPr lang="en-US" dirty="0"/>
              <a:t>radius=0</a:t>
            </a:r>
            <a:endParaRPr lang="ar-EG" dirty="0"/>
          </a:p>
        </p:txBody>
      </p:sp>
      <p:sp>
        <p:nvSpPr>
          <p:cNvPr id="11" name="TextBox 10"/>
          <p:cNvSpPr txBox="1"/>
          <p:nvPr/>
        </p:nvSpPr>
        <p:spPr>
          <a:xfrm>
            <a:off x="6934200" y="6172200"/>
            <a:ext cx="17526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1">
            <a:spAutoFit/>
          </a:bodyPr>
          <a:lstStyle/>
          <a:p>
            <a:r>
              <a:rPr lang="en-US" dirty="0"/>
              <a:t>radius=5.1</a:t>
            </a:r>
            <a:endParaRPr lang="ar-EG" dirty="0"/>
          </a:p>
        </p:txBody>
      </p:sp>
      <p:grpSp>
        <p:nvGrpSpPr>
          <p:cNvPr id="2" name="Group 15"/>
          <p:cNvGrpSpPr/>
          <p:nvPr/>
        </p:nvGrpSpPr>
        <p:grpSpPr>
          <a:xfrm>
            <a:off x="0" y="6096000"/>
            <a:ext cx="1066800" cy="369332"/>
            <a:chOff x="838200" y="6096000"/>
            <a:chExt cx="1066800" cy="369332"/>
          </a:xfrm>
        </p:grpSpPr>
        <p:sp>
          <p:nvSpPr>
            <p:cNvPr id="13" name="Rectangle 12"/>
            <p:cNvSpPr/>
            <p:nvPr/>
          </p:nvSpPr>
          <p:spPr>
            <a:xfrm>
              <a:off x="838200" y="6096000"/>
              <a:ext cx="399468" cy="369332"/>
            </a:xfrm>
            <a:prstGeom prst="rect">
              <a:avLst/>
            </a:prstGeom>
          </p:spPr>
          <p:txBody>
            <a:bodyPr wrap="none">
              <a:spAutoFit/>
            </a:bodyPr>
            <a:lstStyle/>
            <a:p>
              <a:r>
                <a:rPr lang="en-US" dirty="0"/>
                <a:t>c1</a:t>
              </a:r>
              <a:endParaRPr lang="ar-EG" dirty="0"/>
            </a:p>
          </p:txBody>
        </p:sp>
        <p:cxnSp>
          <p:nvCxnSpPr>
            <p:cNvPr id="15" name="Straight Arrow Connector 14"/>
            <p:cNvCxnSpPr>
              <a:stCxn id="13" idx="3"/>
              <a:endCxn id="9" idx="1"/>
            </p:cNvCxnSpPr>
            <p:nvPr/>
          </p:nvCxnSpPr>
          <p:spPr>
            <a:xfrm>
              <a:off x="1237668" y="6280666"/>
              <a:ext cx="667332"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 name="Group 16"/>
          <p:cNvGrpSpPr/>
          <p:nvPr/>
        </p:nvGrpSpPr>
        <p:grpSpPr>
          <a:xfrm>
            <a:off x="2971800" y="6172200"/>
            <a:ext cx="990600" cy="369332"/>
            <a:chOff x="838200" y="6096000"/>
            <a:chExt cx="990600" cy="369332"/>
          </a:xfrm>
        </p:grpSpPr>
        <p:sp>
          <p:nvSpPr>
            <p:cNvPr id="18" name="Rectangle 17"/>
            <p:cNvSpPr/>
            <p:nvPr/>
          </p:nvSpPr>
          <p:spPr>
            <a:xfrm>
              <a:off x="838200" y="6096000"/>
              <a:ext cx="399468" cy="369332"/>
            </a:xfrm>
            <a:prstGeom prst="rect">
              <a:avLst/>
            </a:prstGeom>
          </p:spPr>
          <p:txBody>
            <a:bodyPr wrap="none">
              <a:spAutoFit/>
            </a:bodyPr>
            <a:lstStyle/>
            <a:p>
              <a:r>
                <a:rPr lang="en-US" dirty="0"/>
                <a:t>c2</a:t>
              </a:r>
              <a:endParaRPr lang="ar-EG" dirty="0"/>
            </a:p>
          </p:txBody>
        </p:sp>
        <p:cxnSp>
          <p:nvCxnSpPr>
            <p:cNvPr id="19" name="Straight Arrow Connector 18"/>
            <p:cNvCxnSpPr>
              <a:stCxn id="18" idx="3"/>
            </p:cNvCxnSpPr>
            <p:nvPr/>
          </p:nvCxnSpPr>
          <p:spPr>
            <a:xfrm>
              <a:off x="1237668" y="6280666"/>
              <a:ext cx="591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 name="Group 21"/>
          <p:cNvGrpSpPr/>
          <p:nvPr/>
        </p:nvGrpSpPr>
        <p:grpSpPr>
          <a:xfrm>
            <a:off x="5943600" y="6172200"/>
            <a:ext cx="990600" cy="369332"/>
            <a:chOff x="838200" y="6096000"/>
            <a:chExt cx="990600" cy="369332"/>
          </a:xfrm>
        </p:grpSpPr>
        <p:sp>
          <p:nvSpPr>
            <p:cNvPr id="23" name="Rectangle 22"/>
            <p:cNvSpPr/>
            <p:nvPr/>
          </p:nvSpPr>
          <p:spPr>
            <a:xfrm>
              <a:off x="838200" y="6096000"/>
              <a:ext cx="399468" cy="369332"/>
            </a:xfrm>
            <a:prstGeom prst="rect">
              <a:avLst/>
            </a:prstGeom>
          </p:spPr>
          <p:txBody>
            <a:bodyPr wrap="none">
              <a:spAutoFit/>
            </a:bodyPr>
            <a:lstStyle/>
            <a:p>
              <a:r>
                <a:rPr lang="en-US" dirty="0"/>
                <a:t>c3</a:t>
              </a:r>
              <a:endParaRPr lang="ar-EG" dirty="0"/>
            </a:p>
          </p:txBody>
        </p:sp>
        <p:cxnSp>
          <p:nvCxnSpPr>
            <p:cNvPr id="24" name="Straight Arrow Connector 23"/>
            <p:cNvCxnSpPr>
              <a:stCxn id="23" idx="3"/>
            </p:cNvCxnSpPr>
            <p:nvPr/>
          </p:nvCxnSpPr>
          <p:spPr>
            <a:xfrm>
              <a:off x="1237668" y="6280666"/>
              <a:ext cx="591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334000" y="5715000"/>
            <a:ext cx="3429000" cy="369332"/>
          </a:xfrm>
          <a:prstGeom prst="rect">
            <a:avLst/>
          </a:prstGeom>
          <a:noFill/>
        </p:spPr>
        <p:txBody>
          <a:bodyPr wrap="square" rtlCol="1">
            <a:spAutoFit/>
          </a:bodyPr>
          <a:lstStyle/>
          <a:p>
            <a:r>
              <a:rPr lang="en-US" dirty="0"/>
              <a:t>c1,c2,c3 are reference data types</a:t>
            </a: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a:solidFill>
                  <a:srgbClr val="FF0000"/>
                </a:solidFill>
              </a:rPr>
              <a:t>Revisiting the Bicycle Class</a:t>
            </a:r>
          </a:p>
        </p:txBody>
      </p:sp>
      <p:grpSp>
        <p:nvGrpSpPr>
          <p:cNvPr id="9221" name="Group 3"/>
          <p:cNvGrpSpPr>
            <a:grpSpLocks/>
          </p:cNvGrpSpPr>
          <p:nvPr/>
        </p:nvGrpSpPr>
        <p:grpSpPr bwMode="auto">
          <a:xfrm>
            <a:off x="381000" y="1143000"/>
            <a:ext cx="8534400" cy="4572000"/>
            <a:chOff x="192" y="789"/>
            <a:chExt cx="5376" cy="3195"/>
          </a:xfrm>
        </p:grpSpPr>
        <p:sp>
          <p:nvSpPr>
            <p:cNvPr id="128004" name="Rectangle 4"/>
            <p:cNvSpPr>
              <a:spLocks noChangeArrowheads="1"/>
            </p:cNvSpPr>
            <p:nvPr/>
          </p:nvSpPr>
          <p:spPr bwMode="auto">
            <a:xfrm>
              <a:off x="192" y="789"/>
              <a:ext cx="5280" cy="319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9223" name="Rectangle 5"/>
            <p:cNvSpPr>
              <a:spLocks noChangeArrowheads="1"/>
            </p:cNvSpPr>
            <p:nvPr/>
          </p:nvSpPr>
          <p:spPr bwMode="auto">
            <a:xfrm>
              <a:off x="336" y="876"/>
              <a:ext cx="5232" cy="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tabLst>
                  <a:tab pos="457200" algn="l"/>
                </a:tabLst>
              </a:pPr>
              <a:r>
                <a:rPr lang="en-US" sz="1400" dirty="0">
                  <a:solidFill>
                    <a:srgbClr val="0000FF"/>
                  </a:solidFill>
                  <a:latin typeface="Courier New" pitchFamily="49" charset="0"/>
                  <a:ea typeface="MS PGothic" pitchFamily="34" charset="-128"/>
                </a:rPr>
                <a:t>class</a:t>
              </a:r>
              <a:r>
                <a:rPr lang="en-US" sz="1400" dirty="0">
                  <a:solidFill>
                    <a:srgbClr val="000000"/>
                  </a:solidFill>
                  <a:latin typeface="Courier New" pitchFamily="49" charset="0"/>
                  <a:ea typeface="MS PGothic" pitchFamily="34" charset="-128"/>
                </a:rPr>
                <a:t> Bicycle </a:t>
              </a:r>
              <a:r>
                <a:rPr lang="en-US" sz="1400" dirty="0">
                  <a:solidFill>
                    <a:srgbClr val="FF0000"/>
                  </a:solidFill>
                  <a:latin typeface="Courier New" pitchFamily="49" charset="0"/>
                  <a:ea typeface="MS PGothic" pitchFamily="34" charset="-128"/>
                </a:rPr>
                <a:t>{</a:t>
              </a:r>
            </a:p>
            <a:p>
              <a:pPr>
                <a:lnSpc>
                  <a:spcPct val="80000"/>
                </a:lnSpc>
                <a:tabLst>
                  <a:tab pos="457200" algn="l"/>
                </a:tabLst>
              </a:pPr>
              <a:endParaRPr lang="en-US" sz="1400" dirty="0">
                <a:solidFill>
                  <a:srgbClr val="000000"/>
                </a:solidFill>
                <a:latin typeface="Courier New" pitchFamily="49" charset="0"/>
                <a:ea typeface="MS PGothic" pitchFamily="34" charset="-128"/>
              </a:endParaRPr>
            </a:p>
            <a:p>
              <a:pPr>
                <a:lnSpc>
                  <a:spcPct val="80000"/>
                </a:lnSpc>
                <a:tabLst>
                  <a:tab pos="457200" algn="l"/>
                </a:tabLst>
              </a:pPr>
              <a:r>
                <a:rPr lang="en-US" sz="1400" dirty="0">
                  <a:solidFill>
                    <a:srgbClr val="00FF00"/>
                  </a:solidFill>
                  <a:latin typeface="Courier New" pitchFamily="49" charset="0"/>
                  <a:ea typeface="MS PGothic" pitchFamily="34" charset="-128"/>
                </a:rPr>
                <a:t>    // Data Member</a:t>
              </a:r>
              <a:r>
                <a:rPr lang="en-US" sz="1400" dirty="0">
                  <a:solidFill>
                    <a:srgbClr val="00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private</a:t>
              </a:r>
              <a:r>
                <a:rPr lang="en-US" sz="1400" dirty="0">
                  <a:solidFill>
                    <a:srgbClr val="000000"/>
                  </a:solidFill>
                  <a:latin typeface="Courier New" pitchFamily="49" charset="0"/>
                  <a:ea typeface="MS PGothic" pitchFamily="34" charset="-128"/>
                </a:rPr>
                <a:t> String </a:t>
              </a:r>
              <a:r>
                <a:rPr lang="en-US" sz="1400" dirty="0" err="1">
                  <a:solidFill>
                    <a:srgbClr val="000000"/>
                  </a:solidFill>
                  <a:latin typeface="Courier New" pitchFamily="49" charset="0"/>
                  <a:ea typeface="MS PGothic" pitchFamily="34" charset="-128"/>
                </a:rPr>
                <a:t>ownerName</a:t>
              </a:r>
              <a:r>
                <a:rPr lang="en-US" sz="1400" dirty="0">
                  <a:solidFill>
                    <a:srgbClr val="000000"/>
                  </a:solidFill>
                  <a:latin typeface="Courier New" pitchFamily="49" charset="0"/>
                  <a:ea typeface="MS PGothic" pitchFamily="34" charset="-128"/>
                </a:rPr>
                <a:t>;</a:t>
              </a:r>
            </a:p>
            <a:p>
              <a:pPr>
                <a:lnSpc>
                  <a:spcPct val="80000"/>
                </a:lnSpc>
                <a:tabLst>
                  <a:tab pos="457200" algn="l"/>
                </a:tabLst>
              </a:pPr>
              <a:endParaRPr lang="en-US" sz="1400" dirty="0">
                <a:solidFill>
                  <a:srgbClr val="000000"/>
                </a:solidFill>
                <a:latin typeface="Courier New" pitchFamily="49" charset="0"/>
                <a:ea typeface="MS PGothic" pitchFamily="34" charset="-128"/>
              </a:endParaRP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//Constructor: </a:t>
              </a:r>
              <a:r>
                <a:rPr lang="en-US" sz="1400" dirty="0" err="1">
                  <a:solidFill>
                    <a:srgbClr val="00FF00"/>
                  </a:solidFill>
                  <a:latin typeface="Courier New" pitchFamily="49" charset="0"/>
                  <a:ea typeface="MS PGothic" pitchFamily="34" charset="-128"/>
                </a:rPr>
                <a:t>Initialzes</a:t>
              </a:r>
              <a:r>
                <a:rPr lang="en-US" sz="1400" dirty="0">
                  <a:solidFill>
                    <a:srgbClr val="00FF00"/>
                  </a:solidFill>
                  <a:latin typeface="Courier New" pitchFamily="49" charset="0"/>
                  <a:ea typeface="MS PGothic" pitchFamily="34" charset="-128"/>
                </a:rPr>
                <a:t> the data member</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public</a:t>
              </a:r>
              <a:r>
                <a:rPr lang="en-US" sz="1400" dirty="0">
                  <a:solidFill>
                    <a:srgbClr val="000000"/>
                  </a:solidFill>
                  <a:latin typeface="Courier New" pitchFamily="49" charset="0"/>
                  <a:ea typeface="MS PGothic" pitchFamily="34" charset="-128"/>
                </a:rPr>
                <a:t> Bicycle</a:t>
              </a:r>
              <a:r>
                <a:rPr lang="en-US" sz="1400" dirty="0">
                  <a:solidFill>
                    <a:srgbClr val="FF0000"/>
                  </a:solidFill>
                  <a:latin typeface="Courier New" pitchFamily="49" charset="0"/>
                  <a:ea typeface="MS PGothic" pitchFamily="34" charset="-128"/>
                </a:rPr>
                <a:t>( )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ownerName</a:t>
              </a:r>
              <a:r>
                <a:rPr lang="en-US" sz="1400" dirty="0">
                  <a:solidFill>
                    <a:srgbClr val="000000"/>
                  </a:solidFill>
                  <a:latin typeface="Courier New" pitchFamily="49" charset="0"/>
                  <a:ea typeface="MS PGothic" pitchFamily="34" charset="-128"/>
                </a:rPr>
                <a:t> = </a:t>
              </a:r>
              <a:r>
                <a:rPr lang="en-US" sz="1400" dirty="0">
                  <a:solidFill>
                    <a:srgbClr val="007F7F"/>
                  </a:solidFill>
                  <a:latin typeface="Courier New" pitchFamily="49" charset="0"/>
                  <a:ea typeface="MS PGothic" pitchFamily="34" charset="-128"/>
                </a:rPr>
                <a:t>"Unknown"</a:t>
              </a:r>
              <a:r>
                <a:rPr lang="en-US" sz="1400" dirty="0">
                  <a:solidFill>
                    <a:srgbClr val="000000"/>
                  </a:solidFill>
                  <a:latin typeface="Courier New" pitchFamily="49" charset="0"/>
                  <a:ea typeface="MS PGothic" pitchFamily="34" charset="-128"/>
                </a:rPr>
                <a:t>;</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FF0000"/>
                  </a:solidFill>
                  <a:latin typeface="Courier New" pitchFamily="49" charset="0"/>
                  <a:ea typeface="MS PGothic" pitchFamily="34" charset="-128"/>
                </a:rPr>
                <a:t>}</a:t>
              </a:r>
            </a:p>
            <a:p>
              <a:pPr>
                <a:lnSpc>
                  <a:spcPct val="80000"/>
                </a:lnSpc>
                <a:tabLst>
                  <a:tab pos="457200" algn="l"/>
                </a:tabLst>
              </a:pPr>
              <a:r>
                <a:rPr lang="en-US" sz="1400" dirty="0">
                  <a:solidFill>
                    <a:srgbClr val="00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//Returns the name of this bicycle's owner</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public</a:t>
              </a:r>
              <a:r>
                <a:rPr lang="en-US" sz="1400" dirty="0">
                  <a:solidFill>
                    <a:srgbClr val="000000"/>
                  </a:solidFill>
                  <a:latin typeface="Courier New" pitchFamily="49" charset="0"/>
                  <a:ea typeface="MS PGothic" pitchFamily="34" charset="-128"/>
                </a:rPr>
                <a:t> String </a:t>
              </a:r>
              <a:r>
                <a:rPr lang="en-US" sz="1400" dirty="0" err="1">
                  <a:solidFill>
                    <a:srgbClr val="000000"/>
                  </a:solidFill>
                  <a:latin typeface="Courier New" pitchFamily="49" charset="0"/>
                  <a:ea typeface="MS PGothic" pitchFamily="34" charset="-128"/>
                </a:rPr>
                <a:t>getOwnerName</a:t>
              </a:r>
              <a:r>
                <a:rPr lang="en-US" sz="1400" dirty="0">
                  <a:solidFill>
                    <a:srgbClr val="FF0000"/>
                  </a:solidFill>
                  <a:latin typeface="Courier New" pitchFamily="49" charset="0"/>
                  <a:ea typeface="MS PGothic" pitchFamily="34" charset="-128"/>
                </a:rPr>
                <a:t>( ) {</a:t>
              </a:r>
            </a:p>
            <a:p>
              <a:pPr>
                <a:lnSpc>
                  <a:spcPct val="80000"/>
                </a:lnSpc>
                <a:tabLst>
                  <a:tab pos="457200" algn="l"/>
                </a:tabLst>
              </a:pPr>
              <a:r>
                <a:rPr lang="en-US" sz="1400" dirty="0">
                  <a:solidFill>
                    <a:srgbClr val="00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return</a:t>
              </a: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ownerName</a:t>
              </a:r>
              <a:r>
                <a:rPr lang="en-US" sz="1400" dirty="0">
                  <a:solidFill>
                    <a:srgbClr val="000000"/>
                  </a:solidFill>
                  <a:latin typeface="Courier New" pitchFamily="49" charset="0"/>
                  <a:ea typeface="MS PGothic" pitchFamily="34" charset="-128"/>
                </a:rPr>
                <a:t>;</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FF0000"/>
                  </a:solidFill>
                  <a:latin typeface="Courier New" pitchFamily="49" charset="0"/>
                  <a:ea typeface="MS PGothic" pitchFamily="34" charset="-128"/>
                </a:rPr>
                <a:t>}</a:t>
              </a:r>
            </a:p>
            <a:p>
              <a:pPr>
                <a:lnSpc>
                  <a:spcPct val="80000"/>
                </a:lnSpc>
                <a:tabLst>
                  <a:tab pos="457200" algn="l"/>
                </a:tabLst>
              </a:pPr>
              <a:endParaRPr lang="en-US" sz="1400" dirty="0">
                <a:solidFill>
                  <a:srgbClr val="000000"/>
                </a:solidFill>
                <a:latin typeface="Courier New" pitchFamily="49" charset="0"/>
                <a:ea typeface="MS PGothic" pitchFamily="34" charset="-128"/>
              </a:endParaRP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//Assigns the name of this bicycle's owner</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public void</a:t>
              </a: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setOwnerName</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String name</a:t>
              </a:r>
              <a:r>
                <a:rPr lang="en-US" sz="1400" dirty="0">
                  <a:solidFill>
                    <a:srgbClr val="FF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ownerName</a:t>
              </a:r>
              <a:r>
                <a:rPr lang="en-US" sz="1400" dirty="0">
                  <a:solidFill>
                    <a:srgbClr val="000000"/>
                  </a:solidFill>
                  <a:latin typeface="Courier New" pitchFamily="49" charset="0"/>
                  <a:ea typeface="MS PGothic" pitchFamily="34" charset="-128"/>
                </a:rPr>
                <a:t> = name;</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FF0000"/>
                  </a:solidFill>
                  <a:latin typeface="Courier New" pitchFamily="49" charset="0"/>
                  <a:ea typeface="MS PGothic" pitchFamily="34" charset="-128"/>
                </a:rPr>
                <a:t>}    </a:t>
              </a:r>
            </a:p>
            <a:p>
              <a:pPr>
                <a:lnSpc>
                  <a:spcPct val="80000"/>
                </a:lnSpc>
                <a:tabLst>
                  <a:tab pos="457200" algn="l"/>
                </a:tabLst>
              </a:pPr>
              <a:r>
                <a:rPr lang="en-US" sz="1400" dirty="0">
                  <a:solidFill>
                    <a:srgbClr val="FF0000"/>
                  </a:solidFill>
                  <a:latin typeface="Courier New" pitchFamily="49" charset="0"/>
                  <a:ea typeface="MS PGothic" pitchFamily="34" charset="-128"/>
                </a:rPr>
                <a:t>}</a:t>
              </a:r>
            </a:p>
            <a:p>
              <a:pPr>
                <a:lnSpc>
                  <a:spcPct val="80000"/>
                </a:lnSpc>
                <a:tabLst>
                  <a:tab pos="457200" algn="l"/>
                </a:tabLst>
              </a:pPr>
              <a:endParaRPr lang="en-US" sz="1400" dirty="0">
                <a:solidFill>
                  <a:srgbClr val="FF0000"/>
                </a:solidFill>
                <a:latin typeface="Courier New" pitchFamily="49" charset="0"/>
                <a:ea typeface="MS PGothic" pitchFamily="34" charset="-128"/>
              </a:endParaRPr>
            </a:p>
            <a:p>
              <a:pPr>
                <a:lnSpc>
                  <a:spcPct val="80000"/>
                </a:lnSpc>
                <a:tabLst>
                  <a:tab pos="457200" algn="l"/>
                </a:tabLst>
              </a:pPr>
              <a:endParaRPr lang="en-US" sz="1400" dirty="0">
                <a:latin typeface="Courier New" pitchFamily="49" charset="0"/>
                <a:ea typeface="MS PGothic" pitchFamily="34" charset="-128"/>
              </a:endParaRPr>
            </a:p>
          </p:txBody>
        </p:sp>
      </p:grpSp>
    </p:spTree>
    <p:extLst>
      <p:ext uri="{BB962C8B-B14F-4D97-AF65-F5344CB8AC3E}">
        <p14:creationId xmlns:p14="http://schemas.microsoft.com/office/powerpoint/2010/main" val="30729119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457200" y="0"/>
            <a:ext cx="8229600" cy="1143000"/>
          </a:xfrm>
        </p:spPr>
        <p:txBody>
          <a:bodyPr>
            <a:normAutofit/>
          </a:bodyPr>
          <a:lstStyle/>
          <a:p>
            <a:pPr eaLnBrk="1" hangingPunct="1"/>
            <a:r>
              <a:rPr lang="en-US" dirty="0">
                <a:solidFill>
                  <a:srgbClr val="FF0000"/>
                </a:solidFill>
              </a:rPr>
              <a:t>Using the Bicycle Class</a:t>
            </a:r>
          </a:p>
        </p:txBody>
      </p:sp>
      <p:grpSp>
        <p:nvGrpSpPr>
          <p:cNvPr id="8197" name="Group 5"/>
          <p:cNvGrpSpPr>
            <a:grpSpLocks/>
          </p:cNvGrpSpPr>
          <p:nvPr/>
        </p:nvGrpSpPr>
        <p:grpSpPr bwMode="auto">
          <a:xfrm>
            <a:off x="381000" y="1143000"/>
            <a:ext cx="8534400" cy="5372100"/>
            <a:chOff x="192" y="789"/>
            <a:chExt cx="5376" cy="3384"/>
          </a:xfrm>
        </p:grpSpPr>
        <p:sp>
          <p:nvSpPr>
            <p:cNvPr id="126979" name="Rectangle 3"/>
            <p:cNvSpPr>
              <a:spLocks noChangeArrowheads="1"/>
            </p:cNvSpPr>
            <p:nvPr/>
          </p:nvSpPr>
          <p:spPr bwMode="auto">
            <a:xfrm>
              <a:off x="192" y="789"/>
              <a:ext cx="5280" cy="319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8199" name="Rectangle 4"/>
            <p:cNvSpPr>
              <a:spLocks noChangeArrowheads="1"/>
            </p:cNvSpPr>
            <p:nvPr/>
          </p:nvSpPr>
          <p:spPr bwMode="auto">
            <a:xfrm>
              <a:off x="336" y="876"/>
              <a:ext cx="5232" cy="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tabLst>
                  <a:tab pos="457200" algn="l"/>
                </a:tabLst>
              </a:pPr>
              <a:r>
                <a:rPr lang="en-US" sz="1400" dirty="0">
                  <a:solidFill>
                    <a:srgbClr val="0000FF"/>
                  </a:solidFill>
                  <a:latin typeface="Courier New" pitchFamily="49" charset="0"/>
                  <a:ea typeface="MS PGothic" pitchFamily="34" charset="-128"/>
                </a:rPr>
                <a:t>class</a:t>
              </a: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BicycleRegistration</a:t>
              </a:r>
              <a:r>
                <a:rPr lang="en-US" sz="1400" dirty="0">
                  <a:solidFill>
                    <a:srgbClr val="000000"/>
                  </a:solidFill>
                  <a:latin typeface="Courier New" pitchFamily="49" charset="0"/>
                  <a:ea typeface="MS PGothic" pitchFamily="34" charset="-128"/>
                </a:rPr>
                <a:t> </a:t>
              </a:r>
              <a:r>
                <a:rPr lang="en-US" sz="1400" dirty="0">
                  <a:solidFill>
                    <a:srgbClr val="FF0000"/>
                  </a:solidFill>
                  <a:latin typeface="Courier New" pitchFamily="49" charset="0"/>
                  <a:ea typeface="MS PGothic" pitchFamily="34" charset="-128"/>
                </a:rPr>
                <a:t>{</a:t>
              </a:r>
              <a:endParaRPr lang="en-US" sz="1400" dirty="0">
                <a:solidFill>
                  <a:srgbClr val="000000"/>
                </a:solidFill>
                <a:latin typeface="Courier New" pitchFamily="49" charset="0"/>
                <a:ea typeface="MS PGothic" pitchFamily="34" charset="-128"/>
              </a:endParaRP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public static void</a:t>
              </a:r>
              <a:r>
                <a:rPr lang="en-US" sz="1400" dirty="0">
                  <a:solidFill>
                    <a:srgbClr val="000000"/>
                  </a:solidFill>
                  <a:latin typeface="Courier New" pitchFamily="49" charset="0"/>
                  <a:ea typeface="MS PGothic" pitchFamily="34" charset="-128"/>
                </a:rPr>
                <a:t> main</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String</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args</a:t>
              </a:r>
              <a:r>
                <a:rPr lang="en-US" sz="1400" dirty="0">
                  <a:solidFill>
                    <a:srgbClr val="FF0000"/>
                  </a:solidFill>
                  <a:latin typeface="Courier New" pitchFamily="49" charset="0"/>
                  <a:ea typeface="MS PGothic" pitchFamily="34" charset="-128"/>
                </a:rPr>
                <a:t>) { </a:t>
              </a:r>
              <a:r>
                <a:rPr lang="en-US" sz="1400" dirty="0">
                  <a:solidFill>
                    <a:srgbClr val="000000"/>
                  </a:solidFill>
                  <a:latin typeface="Courier New" pitchFamily="49" charset="0"/>
                  <a:ea typeface="MS PGothic" pitchFamily="34" charset="-128"/>
                </a:rPr>
                <a:t>    </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Bicycle bike1, bike2;</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String  owner1, owner2;</a:t>
              </a:r>
            </a:p>
            <a:p>
              <a:pPr>
                <a:lnSpc>
                  <a:spcPct val="80000"/>
                </a:lnSpc>
                <a:spcBef>
                  <a:spcPct val="50000"/>
                </a:spcBef>
                <a:tabLst>
                  <a:tab pos="457200" algn="l"/>
                </a:tabLst>
              </a:pPr>
              <a:endParaRPr lang="en-US" sz="1400" dirty="0">
                <a:solidFill>
                  <a:srgbClr val="000000"/>
                </a:solidFill>
                <a:latin typeface="Courier New" pitchFamily="49" charset="0"/>
                <a:ea typeface="MS PGothic" pitchFamily="34" charset="-128"/>
              </a:endParaRP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bike1 = </a:t>
              </a:r>
              <a:r>
                <a:rPr lang="en-US" sz="1400" dirty="0">
                  <a:solidFill>
                    <a:srgbClr val="0000FF"/>
                  </a:solidFill>
                  <a:latin typeface="Courier New" pitchFamily="49" charset="0"/>
                  <a:ea typeface="MS PGothic" pitchFamily="34" charset="-128"/>
                </a:rPr>
                <a:t>new</a:t>
              </a:r>
              <a:r>
                <a:rPr lang="en-US" sz="1400" dirty="0">
                  <a:solidFill>
                    <a:srgbClr val="000000"/>
                  </a:solidFill>
                  <a:latin typeface="Courier New" pitchFamily="49" charset="0"/>
                  <a:ea typeface="MS PGothic" pitchFamily="34" charset="-128"/>
                </a:rPr>
                <a:t> Bicycle</a:t>
              </a:r>
              <a:r>
                <a:rPr lang="en-US" sz="1400" dirty="0">
                  <a:solidFill>
                    <a:srgbClr val="FF0000"/>
                  </a:solidFill>
                  <a:latin typeface="Courier New" pitchFamily="49" charset="0"/>
                  <a:ea typeface="MS PGothic" pitchFamily="34" charset="-128"/>
                </a:rPr>
                <a:t>( )</a:t>
              </a: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//Create and assign values to bike1</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bike1.setOwnerName</a:t>
              </a:r>
              <a:r>
                <a:rPr lang="en-US" sz="1400" dirty="0">
                  <a:solidFill>
                    <a:srgbClr val="FF0000"/>
                  </a:solidFill>
                  <a:latin typeface="Courier New" pitchFamily="49" charset="0"/>
                  <a:ea typeface="MS PGothic" pitchFamily="34" charset="-128"/>
                </a:rPr>
                <a:t>(</a:t>
              </a:r>
              <a:r>
                <a:rPr lang="en-US" sz="1400" dirty="0">
                  <a:solidFill>
                    <a:srgbClr val="007F7F"/>
                  </a:solidFill>
                  <a:latin typeface="Courier New" pitchFamily="49" charset="0"/>
                  <a:ea typeface="MS PGothic" pitchFamily="34" charset="-128"/>
                </a:rPr>
                <a:t>"Adam Smith"</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bike2 = </a:t>
              </a:r>
              <a:r>
                <a:rPr lang="en-US" sz="1400" dirty="0">
                  <a:solidFill>
                    <a:srgbClr val="0000FF"/>
                  </a:solidFill>
                  <a:latin typeface="Courier New" pitchFamily="49" charset="0"/>
                  <a:ea typeface="MS PGothic" pitchFamily="34" charset="-128"/>
                </a:rPr>
                <a:t>new</a:t>
              </a:r>
              <a:r>
                <a:rPr lang="en-US" sz="1400" dirty="0">
                  <a:solidFill>
                    <a:srgbClr val="000000"/>
                  </a:solidFill>
                  <a:latin typeface="Courier New" pitchFamily="49" charset="0"/>
                  <a:ea typeface="MS PGothic" pitchFamily="34" charset="-128"/>
                </a:rPr>
                <a:t> Bicycle</a:t>
              </a:r>
              <a:r>
                <a:rPr lang="en-US" sz="1400" dirty="0">
                  <a:solidFill>
                    <a:srgbClr val="FF0000"/>
                  </a:solidFill>
                  <a:latin typeface="Courier New" pitchFamily="49" charset="0"/>
                  <a:ea typeface="MS PGothic" pitchFamily="34" charset="-128"/>
                </a:rPr>
                <a:t>( )</a:t>
              </a: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//Create and assign values to bike2</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bike2.setOwnerName</a:t>
              </a:r>
              <a:r>
                <a:rPr lang="en-US" sz="1400" dirty="0">
                  <a:solidFill>
                    <a:srgbClr val="FF0000"/>
                  </a:solidFill>
                  <a:latin typeface="Courier New" pitchFamily="49" charset="0"/>
                  <a:ea typeface="MS PGothic" pitchFamily="34" charset="-128"/>
                </a:rPr>
                <a:t>(</a:t>
              </a:r>
              <a:r>
                <a:rPr lang="en-US" sz="1400" dirty="0">
                  <a:solidFill>
                    <a:srgbClr val="007F7F"/>
                  </a:solidFill>
                  <a:latin typeface="Courier New" pitchFamily="49" charset="0"/>
                  <a:ea typeface="MS PGothic" pitchFamily="34" charset="-128"/>
                </a:rPr>
                <a:t>"Ben Jones"</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owner1 = bike1.getOwnerName</a:t>
              </a:r>
              <a:r>
                <a:rPr lang="en-US" sz="1400" dirty="0">
                  <a:solidFill>
                    <a:srgbClr val="FF0000"/>
                  </a:solidFill>
                  <a:latin typeface="Courier New" pitchFamily="49" charset="0"/>
                  <a:ea typeface="MS PGothic" pitchFamily="34" charset="-128"/>
                </a:rPr>
                <a:t>( )</a:t>
              </a: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//Output the information</a:t>
              </a:r>
              <a:endParaRPr lang="en-US" sz="1400" dirty="0">
                <a:solidFill>
                  <a:srgbClr val="000000"/>
                </a:solidFill>
                <a:latin typeface="Courier New" pitchFamily="49" charset="0"/>
                <a:ea typeface="MS PGothic" pitchFamily="34" charset="-128"/>
              </a:endParaRP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owner2 = bike2.getOwnerName</a:t>
              </a:r>
              <a:r>
                <a:rPr lang="en-US" sz="1400" dirty="0">
                  <a:solidFill>
                    <a:srgbClr val="FF0000"/>
                  </a:solidFill>
                  <a:latin typeface="Courier New" pitchFamily="49" charset="0"/>
                  <a:ea typeface="MS PGothic" pitchFamily="34" charset="-128"/>
                </a:rPr>
                <a:t>( )</a:t>
              </a:r>
              <a:r>
                <a:rPr lang="en-US" sz="1400" dirty="0">
                  <a:solidFill>
                    <a:srgbClr val="000000"/>
                  </a:solidFill>
                  <a:latin typeface="Courier New" pitchFamily="49" charset="0"/>
                  <a:ea typeface="MS PGothic" pitchFamily="34" charset="-128"/>
                </a:rPr>
                <a:t>;</a:t>
              </a:r>
            </a:p>
            <a:p>
              <a:pPr>
                <a:lnSpc>
                  <a:spcPct val="80000"/>
                </a:lnSpc>
                <a:spcBef>
                  <a:spcPct val="50000"/>
                </a:spcBef>
                <a:tabLst>
                  <a:tab pos="457200" algn="l"/>
                </a:tabLst>
              </a:pPr>
              <a:endParaRPr lang="en-US" sz="1400" dirty="0">
                <a:solidFill>
                  <a:srgbClr val="000000"/>
                </a:solidFill>
                <a:latin typeface="Courier New" pitchFamily="49" charset="0"/>
                <a:ea typeface="MS PGothic" pitchFamily="34" charset="-128"/>
              </a:endParaRP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System.out.println</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owner1 + </a:t>
              </a:r>
              <a:r>
                <a:rPr lang="en-US" sz="1400" dirty="0">
                  <a:solidFill>
                    <a:srgbClr val="007F7F"/>
                  </a:solidFill>
                  <a:latin typeface="Courier New" pitchFamily="49" charset="0"/>
                  <a:ea typeface="MS PGothic" pitchFamily="34" charset="-128"/>
                </a:rPr>
                <a:t>" owns a bicycle."</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                            </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System.out.println</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owner2 + </a:t>
              </a:r>
              <a:r>
                <a:rPr lang="en-US" sz="1400" dirty="0">
                  <a:solidFill>
                    <a:srgbClr val="007F7F"/>
                  </a:solidFill>
                  <a:latin typeface="Courier New" pitchFamily="49" charset="0"/>
                  <a:ea typeface="MS PGothic" pitchFamily="34" charset="-128"/>
                </a:rPr>
                <a:t>" also owns a bicycle."</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 </a:t>
              </a:r>
            </a:p>
            <a:p>
              <a:pPr>
                <a:lnSpc>
                  <a:spcPct val="80000"/>
                </a:lnSpc>
                <a:spcBef>
                  <a:spcPct val="50000"/>
                </a:spcBef>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FF0000"/>
                  </a:solidFill>
                  <a:latin typeface="Courier New" pitchFamily="49" charset="0"/>
                  <a:ea typeface="MS PGothic" pitchFamily="34" charset="-128"/>
                </a:rPr>
                <a:t>}</a:t>
              </a:r>
            </a:p>
            <a:p>
              <a:pPr>
                <a:lnSpc>
                  <a:spcPct val="80000"/>
                </a:lnSpc>
                <a:spcBef>
                  <a:spcPct val="50000"/>
                </a:spcBef>
                <a:tabLst>
                  <a:tab pos="457200" algn="l"/>
                </a:tabLst>
              </a:pPr>
              <a:r>
                <a:rPr lang="en-US" sz="1400" dirty="0">
                  <a:solidFill>
                    <a:srgbClr val="FF0000"/>
                  </a:solidFill>
                  <a:latin typeface="Courier New" pitchFamily="49" charset="0"/>
                  <a:ea typeface="MS PGothic" pitchFamily="34" charset="-128"/>
                </a:rPr>
                <a:t>}</a:t>
              </a:r>
            </a:p>
            <a:p>
              <a:pPr>
                <a:lnSpc>
                  <a:spcPct val="80000"/>
                </a:lnSpc>
                <a:spcBef>
                  <a:spcPct val="50000"/>
                </a:spcBef>
                <a:tabLst>
                  <a:tab pos="457200" algn="l"/>
                </a:tabLst>
              </a:pPr>
              <a:endParaRPr lang="en-US" sz="1400" dirty="0">
                <a:latin typeface="Courier New" pitchFamily="49" charset="0"/>
                <a:ea typeface="MS PGothic" pitchFamily="34" charset="-128"/>
              </a:endParaRPr>
            </a:p>
          </p:txBody>
        </p:sp>
      </p:grpSp>
    </p:spTree>
    <p:extLst>
      <p:ext uri="{BB962C8B-B14F-4D97-AF65-F5344CB8AC3E}">
        <p14:creationId xmlns:p14="http://schemas.microsoft.com/office/powerpoint/2010/main" val="13204887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4" name="Rectangle 6"/>
          <p:cNvSpPr>
            <a:spLocks noChangeArrowheads="1"/>
          </p:cNvSpPr>
          <p:nvPr/>
        </p:nvSpPr>
        <p:spPr bwMode="auto">
          <a:xfrm>
            <a:off x="708025" y="2759075"/>
            <a:ext cx="3806825" cy="2198688"/>
          </a:xfrm>
          <a:prstGeom prst="rect">
            <a:avLst/>
          </a:prstGeom>
          <a:solidFill>
            <a:schemeClr val="bg1"/>
          </a:solidFill>
          <a:ln w="9525">
            <a:solidFill>
              <a:schemeClr val="tx1"/>
            </a:solidFill>
            <a:miter lim="800000"/>
            <a:headEnd/>
            <a:tailEnd/>
          </a:ln>
        </p:spPr>
        <p:txBody>
          <a:bodyPr wrap="none" anchor="ctr"/>
          <a:lstStyle/>
          <a:p>
            <a:endParaRPr lang="ar-EG"/>
          </a:p>
        </p:txBody>
      </p:sp>
      <p:sp>
        <p:nvSpPr>
          <p:cNvPr id="10245" name="Rectangle 2"/>
          <p:cNvSpPr>
            <a:spLocks noGrp="1" noChangeArrowheads="1"/>
          </p:cNvSpPr>
          <p:nvPr>
            <p:ph type="title"/>
          </p:nvPr>
        </p:nvSpPr>
        <p:spPr/>
        <p:txBody>
          <a:bodyPr/>
          <a:lstStyle/>
          <a:p>
            <a:pPr eaLnBrk="1" hangingPunct="1"/>
            <a:r>
              <a:rPr lang="en-US"/>
              <a:t>Multiple Instances</a:t>
            </a:r>
          </a:p>
        </p:txBody>
      </p:sp>
      <p:sp>
        <p:nvSpPr>
          <p:cNvPr id="10246" name="Rectangle 3"/>
          <p:cNvSpPr>
            <a:spLocks noGrp="1" noChangeArrowheads="1"/>
          </p:cNvSpPr>
          <p:nvPr>
            <p:ph type="body" idx="1"/>
          </p:nvPr>
        </p:nvSpPr>
        <p:spPr>
          <a:xfrm>
            <a:off x="304800" y="1447800"/>
            <a:ext cx="8534400" cy="649288"/>
          </a:xfrm>
        </p:spPr>
        <p:txBody>
          <a:bodyPr>
            <a:normAutofit fontScale="92500"/>
          </a:bodyPr>
          <a:lstStyle/>
          <a:p>
            <a:pPr eaLnBrk="1" hangingPunct="1">
              <a:lnSpc>
                <a:spcPct val="90000"/>
              </a:lnSpc>
            </a:pPr>
            <a:r>
              <a:rPr lang="en-US" sz="2400"/>
              <a:t>Once the </a:t>
            </a:r>
            <a:r>
              <a:rPr lang="en-US" sz="2400">
                <a:solidFill>
                  <a:schemeClr val="tx2"/>
                </a:solidFill>
              </a:rPr>
              <a:t>Bicycle</a:t>
            </a:r>
            <a:r>
              <a:rPr lang="en-US" sz="2400"/>
              <a:t> class is defined, we can create multiple instances.</a:t>
            </a:r>
          </a:p>
        </p:txBody>
      </p:sp>
      <p:sp>
        <p:nvSpPr>
          <p:cNvPr id="24580" name="Rectangle 4"/>
          <p:cNvSpPr>
            <a:spLocks noChangeArrowheads="1"/>
          </p:cNvSpPr>
          <p:nvPr/>
        </p:nvSpPr>
        <p:spPr bwMode="auto">
          <a:xfrm>
            <a:off x="754063" y="2857500"/>
            <a:ext cx="27701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tabLst>
                <a:tab pos="2289175" algn="l"/>
              </a:tabLst>
            </a:pPr>
            <a:r>
              <a:rPr lang="en-US" sz="1400">
                <a:solidFill>
                  <a:srgbClr val="000000"/>
                </a:solidFill>
                <a:latin typeface="Courier New" pitchFamily="49" charset="0"/>
                <a:ea typeface="MS PGothic" pitchFamily="34" charset="-128"/>
              </a:rPr>
              <a:t>Bicycle bike1, bike2;</a:t>
            </a:r>
          </a:p>
        </p:txBody>
      </p:sp>
      <p:grpSp>
        <p:nvGrpSpPr>
          <p:cNvPr id="2" name="Group 60"/>
          <p:cNvGrpSpPr>
            <a:grpSpLocks/>
          </p:cNvGrpSpPr>
          <p:nvPr/>
        </p:nvGrpSpPr>
        <p:grpSpPr bwMode="auto">
          <a:xfrm>
            <a:off x="4787900" y="2209800"/>
            <a:ext cx="3030538" cy="558800"/>
            <a:chOff x="2976" y="1392"/>
            <a:chExt cx="1909" cy="352"/>
          </a:xfrm>
        </p:grpSpPr>
        <p:grpSp>
          <p:nvGrpSpPr>
            <p:cNvPr id="10276" name="Group 34"/>
            <p:cNvGrpSpPr>
              <a:grpSpLocks/>
            </p:cNvGrpSpPr>
            <p:nvPr/>
          </p:nvGrpSpPr>
          <p:grpSpPr bwMode="auto">
            <a:xfrm>
              <a:off x="2976" y="1392"/>
              <a:ext cx="421" cy="352"/>
              <a:chOff x="3936" y="1200"/>
              <a:chExt cx="421" cy="352"/>
            </a:xfrm>
          </p:grpSpPr>
          <p:sp>
            <p:nvSpPr>
              <p:cNvPr id="24609" name="AutoShape 33"/>
              <p:cNvSpPr>
                <a:spLocks noChangeArrowheads="1"/>
              </p:cNvSpPr>
              <p:nvPr/>
            </p:nvSpPr>
            <p:spPr bwMode="auto">
              <a:xfrm>
                <a:off x="3936" y="1392"/>
                <a:ext cx="384" cy="160"/>
              </a:xfrm>
              <a:prstGeom prst="roundRect">
                <a:avLst>
                  <a:gd name="adj" fmla="val 0"/>
                </a:avLst>
              </a:prstGeom>
              <a:solidFill>
                <a:srgbClr val="FFFF99"/>
              </a:solidFill>
              <a:ln w="9525">
                <a:solidFill>
                  <a:schemeClr val="tx1"/>
                </a:solidFill>
                <a:miter lim="800000"/>
                <a:headEnd/>
                <a:tailEnd/>
              </a:ln>
              <a:effectLst>
                <a:outerShdw dist="71842" dir="2700000" algn="ctr" rotWithShape="0">
                  <a:schemeClr val="tx2"/>
                </a:outerShdw>
              </a:effectLst>
            </p:spPr>
            <p:txBody>
              <a:bodyPr wrap="none" anchor="ctr"/>
              <a:lstStyle/>
              <a:p>
                <a:pPr algn="ctr"/>
                <a:endParaRPr lang="ar-EG" sz="1200">
                  <a:solidFill>
                    <a:schemeClr val="tx2"/>
                  </a:solidFill>
                  <a:latin typeface="Arial" pitchFamily="34" charset="0"/>
                  <a:ea typeface="MS PGothic" pitchFamily="34" charset="-128"/>
                </a:endParaRPr>
              </a:p>
            </p:txBody>
          </p:sp>
          <p:sp>
            <p:nvSpPr>
              <p:cNvPr id="10281" name="Rectangle 9"/>
              <p:cNvSpPr>
                <a:spLocks noChangeArrowheads="1"/>
              </p:cNvSpPr>
              <p:nvPr/>
            </p:nvSpPr>
            <p:spPr bwMode="auto">
              <a:xfrm>
                <a:off x="3936" y="1200"/>
                <a:ext cx="4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600">
                    <a:latin typeface="Arial" pitchFamily="34" charset="0"/>
                    <a:ea typeface="MS PGothic" pitchFamily="34" charset="-128"/>
                  </a:rPr>
                  <a:t>bike1</a:t>
                </a:r>
                <a:endParaRPr lang="en-US" altLang="ja-JP">
                  <a:ea typeface="MS PGothic" pitchFamily="34" charset="-128"/>
                </a:endParaRPr>
              </a:p>
            </p:txBody>
          </p:sp>
        </p:grpSp>
        <p:grpSp>
          <p:nvGrpSpPr>
            <p:cNvPr id="10277" name="Group 35"/>
            <p:cNvGrpSpPr>
              <a:grpSpLocks/>
            </p:cNvGrpSpPr>
            <p:nvPr/>
          </p:nvGrpSpPr>
          <p:grpSpPr bwMode="auto">
            <a:xfrm>
              <a:off x="4464" y="1392"/>
              <a:ext cx="421" cy="352"/>
              <a:chOff x="3936" y="1200"/>
              <a:chExt cx="421" cy="352"/>
            </a:xfrm>
          </p:grpSpPr>
          <p:sp>
            <p:nvSpPr>
              <p:cNvPr id="24612" name="AutoShape 36"/>
              <p:cNvSpPr>
                <a:spLocks noChangeArrowheads="1"/>
              </p:cNvSpPr>
              <p:nvPr/>
            </p:nvSpPr>
            <p:spPr bwMode="auto">
              <a:xfrm>
                <a:off x="3936" y="1392"/>
                <a:ext cx="384" cy="160"/>
              </a:xfrm>
              <a:prstGeom prst="roundRect">
                <a:avLst>
                  <a:gd name="adj" fmla="val 0"/>
                </a:avLst>
              </a:prstGeom>
              <a:solidFill>
                <a:srgbClr val="FFFF99"/>
              </a:solidFill>
              <a:ln w="9525">
                <a:solidFill>
                  <a:schemeClr val="tx1"/>
                </a:solidFill>
                <a:miter lim="800000"/>
                <a:headEnd/>
                <a:tailEnd/>
              </a:ln>
              <a:effectLst>
                <a:outerShdw dist="71842" dir="2700000" algn="ctr" rotWithShape="0">
                  <a:schemeClr val="tx2"/>
                </a:outerShdw>
              </a:effectLst>
            </p:spPr>
            <p:txBody>
              <a:bodyPr wrap="none" anchor="ctr"/>
              <a:lstStyle/>
              <a:p>
                <a:pPr algn="ctr"/>
                <a:endParaRPr lang="ar-EG" sz="1200">
                  <a:solidFill>
                    <a:schemeClr val="tx2"/>
                  </a:solidFill>
                  <a:latin typeface="Arial" pitchFamily="34" charset="0"/>
                  <a:ea typeface="MS PGothic" pitchFamily="34" charset="-128"/>
                </a:endParaRPr>
              </a:p>
            </p:txBody>
          </p:sp>
          <p:sp>
            <p:nvSpPr>
              <p:cNvPr id="10279" name="Rectangle 37"/>
              <p:cNvSpPr>
                <a:spLocks noChangeArrowheads="1"/>
              </p:cNvSpPr>
              <p:nvPr/>
            </p:nvSpPr>
            <p:spPr bwMode="auto">
              <a:xfrm>
                <a:off x="3936" y="1200"/>
                <a:ext cx="4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600">
                    <a:latin typeface="Arial" pitchFamily="34" charset="0"/>
                    <a:ea typeface="MS PGothic" pitchFamily="34" charset="-128"/>
                  </a:rPr>
                  <a:t>bike2</a:t>
                </a:r>
                <a:endParaRPr lang="en-US" altLang="ja-JP">
                  <a:ea typeface="MS PGothic" pitchFamily="34" charset="-128"/>
                </a:endParaRPr>
              </a:p>
            </p:txBody>
          </p:sp>
        </p:grpSp>
      </p:grpSp>
      <p:grpSp>
        <p:nvGrpSpPr>
          <p:cNvPr id="5" name="Group 59"/>
          <p:cNvGrpSpPr>
            <a:grpSpLocks/>
          </p:cNvGrpSpPr>
          <p:nvPr/>
        </p:nvGrpSpPr>
        <p:grpSpPr bwMode="auto">
          <a:xfrm>
            <a:off x="7162800" y="2632075"/>
            <a:ext cx="1612900" cy="2389188"/>
            <a:chOff x="4512" y="1658"/>
            <a:chExt cx="1016" cy="1505"/>
          </a:xfrm>
        </p:grpSpPr>
        <p:grpSp>
          <p:nvGrpSpPr>
            <p:cNvPr id="10267" name="Group 51"/>
            <p:cNvGrpSpPr>
              <a:grpSpLocks/>
            </p:cNvGrpSpPr>
            <p:nvPr/>
          </p:nvGrpSpPr>
          <p:grpSpPr bwMode="auto">
            <a:xfrm>
              <a:off x="4512" y="1968"/>
              <a:ext cx="1016" cy="1195"/>
              <a:chOff x="4512" y="1968"/>
              <a:chExt cx="1016" cy="1195"/>
            </a:xfrm>
          </p:grpSpPr>
          <p:sp>
            <p:nvSpPr>
              <p:cNvPr id="24616" name="AutoShape 40"/>
              <p:cNvSpPr>
                <a:spLocks noChangeArrowheads="1"/>
              </p:cNvSpPr>
              <p:nvPr/>
            </p:nvSpPr>
            <p:spPr bwMode="auto">
              <a:xfrm>
                <a:off x="4512" y="1986"/>
                <a:ext cx="1016" cy="1177"/>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endParaRPr lang="ar-EG"/>
              </a:p>
            </p:txBody>
          </p:sp>
          <p:sp>
            <p:nvSpPr>
              <p:cNvPr id="10272" name="AutoShape 41"/>
              <p:cNvSpPr>
                <a:spLocks noChangeArrowheads="1"/>
              </p:cNvSpPr>
              <p:nvPr/>
            </p:nvSpPr>
            <p:spPr bwMode="auto">
              <a:xfrm>
                <a:off x="4514" y="1968"/>
                <a:ext cx="1014" cy="283"/>
              </a:xfrm>
              <a:prstGeom prst="roundRect">
                <a:avLst>
                  <a:gd name="adj" fmla="val 0"/>
                </a:avLst>
              </a:prstGeom>
              <a:solidFill>
                <a:srgbClr val="CCECFF"/>
              </a:solidFill>
              <a:ln w="9525">
                <a:solidFill>
                  <a:schemeClr val="tx1"/>
                </a:solidFill>
                <a:miter lim="800000"/>
                <a:headEnd/>
                <a:tailEnd/>
              </a:ln>
            </p:spPr>
            <p:txBody>
              <a:bodyPr wrap="none" anchor="ctr"/>
              <a:lstStyle/>
              <a:p>
                <a:endParaRPr lang="ar-EG"/>
              </a:p>
            </p:txBody>
          </p:sp>
          <p:sp>
            <p:nvSpPr>
              <p:cNvPr id="10273" name="Text Box 42"/>
              <p:cNvSpPr txBox="1">
                <a:spLocks noChangeArrowheads="1"/>
              </p:cNvSpPr>
              <p:nvPr/>
            </p:nvSpPr>
            <p:spPr bwMode="auto">
              <a:xfrm>
                <a:off x="4664" y="2011"/>
                <a:ext cx="625" cy="19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1400" u="sng">
                    <a:solidFill>
                      <a:srgbClr val="000000"/>
                    </a:solidFill>
                    <a:latin typeface="Arial" pitchFamily="34" charset="0"/>
                    <a:ea typeface="MS PGothic" pitchFamily="34" charset="-128"/>
                  </a:rPr>
                  <a:t>: Bicycle</a:t>
                </a:r>
              </a:p>
            </p:txBody>
          </p:sp>
          <p:sp>
            <p:nvSpPr>
              <p:cNvPr id="10274" name="Text Box 43"/>
              <p:cNvSpPr txBox="1">
                <a:spLocks noChangeArrowheads="1"/>
              </p:cNvSpPr>
              <p:nvPr/>
            </p:nvSpPr>
            <p:spPr bwMode="auto">
              <a:xfrm>
                <a:off x="4520" y="2347"/>
                <a:ext cx="7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b="1">
                    <a:solidFill>
                      <a:schemeClr val="tx2"/>
                    </a:solidFill>
                    <a:latin typeface="Arial" pitchFamily="34" charset="0"/>
                    <a:ea typeface="MS PGothic" pitchFamily="34" charset="-128"/>
                  </a:rPr>
                  <a:t>ownerName</a:t>
                </a:r>
              </a:p>
            </p:txBody>
          </p:sp>
          <p:sp>
            <p:nvSpPr>
              <p:cNvPr id="10275" name="AutoShape 44"/>
              <p:cNvSpPr>
                <a:spLocks noChangeArrowheads="1"/>
              </p:cNvSpPr>
              <p:nvPr/>
            </p:nvSpPr>
            <p:spPr bwMode="auto">
              <a:xfrm>
                <a:off x="4616" y="2539"/>
                <a:ext cx="864" cy="160"/>
              </a:xfrm>
              <a:prstGeom prst="roundRect">
                <a:avLst>
                  <a:gd name="adj" fmla="val 0"/>
                </a:avLst>
              </a:prstGeom>
              <a:solidFill>
                <a:srgbClr val="FFFF99"/>
              </a:solidFill>
              <a:ln w="9525">
                <a:solidFill>
                  <a:schemeClr val="tx1"/>
                </a:solidFill>
                <a:miter lim="800000"/>
                <a:headEnd/>
                <a:tailEnd/>
              </a:ln>
            </p:spPr>
            <p:txBody>
              <a:bodyPr wrap="none" anchor="ctr"/>
              <a:lstStyle/>
              <a:p>
                <a:pPr algn="ctr"/>
                <a:endParaRPr lang="ar-EG" sz="1200">
                  <a:solidFill>
                    <a:schemeClr val="tx2"/>
                  </a:solidFill>
                  <a:latin typeface="Arial" pitchFamily="34" charset="0"/>
                  <a:ea typeface="MS PGothic" pitchFamily="34" charset="-128"/>
                </a:endParaRPr>
              </a:p>
            </p:txBody>
          </p:sp>
        </p:grpSp>
        <p:grpSp>
          <p:nvGrpSpPr>
            <p:cNvPr id="10268" name="Group 50"/>
            <p:cNvGrpSpPr>
              <a:grpSpLocks/>
            </p:cNvGrpSpPr>
            <p:nvPr/>
          </p:nvGrpSpPr>
          <p:grpSpPr bwMode="auto">
            <a:xfrm>
              <a:off x="4650" y="1658"/>
              <a:ext cx="594" cy="279"/>
              <a:chOff x="4650" y="1658"/>
              <a:chExt cx="594" cy="279"/>
            </a:xfrm>
          </p:grpSpPr>
          <p:sp>
            <p:nvSpPr>
              <p:cNvPr id="10269" name="Freeform 38"/>
              <p:cNvSpPr>
                <a:spLocks/>
              </p:cNvSpPr>
              <p:nvPr/>
            </p:nvSpPr>
            <p:spPr bwMode="auto">
              <a:xfrm>
                <a:off x="4656" y="1680"/>
                <a:ext cx="588" cy="257"/>
              </a:xfrm>
              <a:custGeom>
                <a:avLst/>
                <a:gdLst>
                  <a:gd name="T0" fmla="*/ 0 w 516"/>
                  <a:gd name="T1" fmla="*/ 0 h 392"/>
                  <a:gd name="T2" fmla="*/ 411 w 516"/>
                  <a:gd name="T3" fmla="*/ 41 h 392"/>
                  <a:gd name="T4" fmla="*/ 560 w 516"/>
                  <a:gd name="T5" fmla="*/ 176 h 392"/>
                  <a:gd name="T6" fmla="*/ 586 w 516"/>
                  <a:gd name="T7" fmla="*/ 257 h 392"/>
                  <a:gd name="T8" fmla="*/ 0 60000 65536"/>
                  <a:gd name="T9" fmla="*/ 0 60000 65536"/>
                  <a:gd name="T10" fmla="*/ 0 60000 65536"/>
                  <a:gd name="T11" fmla="*/ 0 60000 65536"/>
                  <a:gd name="T12" fmla="*/ 0 w 516"/>
                  <a:gd name="T13" fmla="*/ 0 h 392"/>
                  <a:gd name="T14" fmla="*/ 516 w 516"/>
                  <a:gd name="T15" fmla="*/ 392 h 392"/>
                </a:gdLst>
                <a:ahLst/>
                <a:cxnLst>
                  <a:cxn ang="T8">
                    <a:pos x="T0" y="T1"/>
                  </a:cxn>
                  <a:cxn ang="T9">
                    <a:pos x="T2" y="T3"/>
                  </a:cxn>
                  <a:cxn ang="T10">
                    <a:pos x="T4" y="T5"/>
                  </a:cxn>
                  <a:cxn ang="T11">
                    <a:pos x="T6" y="T7"/>
                  </a:cxn>
                </a:cxnLst>
                <a:rect l="T12" t="T13" r="T14" b="T15"/>
                <a:pathLst>
                  <a:path w="516" h="392">
                    <a:moveTo>
                      <a:pt x="0" y="0"/>
                    </a:moveTo>
                    <a:cubicBezTo>
                      <a:pt x="139" y="8"/>
                      <a:pt x="279" y="17"/>
                      <a:pt x="361" y="62"/>
                    </a:cubicBezTo>
                    <a:cubicBezTo>
                      <a:pt x="443" y="107"/>
                      <a:pt x="466" y="214"/>
                      <a:pt x="491" y="269"/>
                    </a:cubicBezTo>
                    <a:cubicBezTo>
                      <a:pt x="516" y="324"/>
                      <a:pt x="515" y="358"/>
                      <a:pt x="514" y="392"/>
                    </a:cubicBezTo>
                  </a:path>
                </a:pathLst>
              </a:custGeom>
              <a:noFill/>
              <a:ln w="9525">
                <a:solidFill>
                  <a:srgbClr val="CC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ar-EG"/>
              </a:p>
            </p:txBody>
          </p:sp>
          <p:sp>
            <p:nvSpPr>
              <p:cNvPr id="10270" name="Oval 47"/>
              <p:cNvSpPr>
                <a:spLocks noChangeArrowheads="1"/>
              </p:cNvSpPr>
              <p:nvPr/>
            </p:nvSpPr>
            <p:spPr bwMode="auto">
              <a:xfrm>
                <a:off x="4650" y="1658"/>
                <a:ext cx="48" cy="48"/>
              </a:xfrm>
              <a:prstGeom prst="ellipse">
                <a:avLst/>
              </a:prstGeom>
              <a:solidFill>
                <a:schemeClr val="tx2"/>
              </a:solidFill>
              <a:ln w="9525">
                <a:solidFill>
                  <a:schemeClr val="tx1"/>
                </a:solidFill>
                <a:round/>
                <a:headEnd/>
                <a:tailEnd/>
              </a:ln>
            </p:spPr>
            <p:txBody>
              <a:bodyPr wrap="none" anchor="ctr"/>
              <a:lstStyle/>
              <a:p>
                <a:endParaRPr lang="ar-EG"/>
              </a:p>
            </p:txBody>
          </p:sp>
        </p:grpSp>
      </p:grpSp>
      <p:grpSp>
        <p:nvGrpSpPr>
          <p:cNvPr id="8" name="Group 58"/>
          <p:cNvGrpSpPr>
            <a:grpSpLocks/>
          </p:cNvGrpSpPr>
          <p:nvPr/>
        </p:nvGrpSpPr>
        <p:grpSpPr bwMode="auto">
          <a:xfrm>
            <a:off x="5043488" y="2630488"/>
            <a:ext cx="1612900" cy="2384425"/>
            <a:chOff x="3107" y="1657"/>
            <a:chExt cx="1016" cy="1502"/>
          </a:xfrm>
        </p:grpSpPr>
        <p:grpSp>
          <p:nvGrpSpPr>
            <p:cNvPr id="10258" name="Group 49"/>
            <p:cNvGrpSpPr>
              <a:grpSpLocks/>
            </p:cNvGrpSpPr>
            <p:nvPr/>
          </p:nvGrpSpPr>
          <p:grpSpPr bwMode="auto">
            <a:xfrm>
              <a:off x="3143" y="1657"/>
              <a:ext cx="613" cy="280"/>
              <a:chOff x="3143" y="1657"/>
              <a:chExt cx="613" cy="280"/>
            </a:xfrm>
          </p:grpSpPr>
          <p:sp>
            <p:nvSpPr>
              <p:cNvPr id="10265" name="Freeform 12"/>
              <p:cNvSpPr>
                <a:spLocks/>
              </p:cNvSpPr>
              <p:nvPr/>
            </p:nvSpPr>
            <p:spPr bwMode="auto">
              <a:xfrm>
                <a:off x="3168" y="1680"/>
                <a:ext cx="588" cy="257"/>
              </a:xfrm>
              <a:custGeom>
                <a:avLst/>
                <a:gdLst>
                  <a:gd name="T0" fmla="*/ 0 w 516"/>
                  <a:gd name="T1" fmla="*/ 0 h 392"/>
                  <a:gd name="T2" fmla="*/ 411 w 516"/>
                  <a:gd name="T3" fmla="*/ 41 h 392"/>
                  <a:gd name="T4" fmla="*/ 560 w 516"/>
                  <a:gd name="T5" fmla="*/ 176 h 392"/>
                  <a:gd name="T6" fmla="*/ 586 w 516"/>
                  <a:gd name="T7" fmla="*/ 257 h 392"/>
                  <a:gd name="T8" fmla="*/ 0 60000 65536"/>
                  <a:gd name="T9" fmla="*/ 0 60000 65536"/>
                  <a:gd name="T10" fmla="*/ 0 60000 65536"/>
                  <a:gd name="T11" fmla="*/ 0 60000 65536"/>
                  <a:gd name="T12" fmla="*/ 0 w 516"/>
                  <a:gd name="T13" fmla="*/ 0 h 392"/>
                  <a:gd name="T14" fmla="*/ 516 w 516"/>
                  <a:gd name="T15" fmla="*/ 392 h 392"/>
                </a:gdLst>
                <a:ahLst/>
                <a:cxnLst>
                  <a:cxn ang="T8">
                    <a:pos x="T0" y="T1"/>
                  </a:cxn>
                  <a:cxn ang="T9">
                    <a:pos x="T2" y="T3"/>
                  </a:cxn>
                  <a:cxn ang="T10">
                    <a:pos x="T4" y="T5"/>
                  </a:cxn>
                  <a:cxn ang="T11">
                    <a:pos x="T6" y="T7"/>
                  </a:cxn>
                </a:cxnLst>
                <a:rect l="T12" t="T13" r="T14" b="T15"/>
                <a:pathLst>
                  <a:path w="516" h="392">
                    <a:moveTo>
                      <a:pt x="0" y="0"/>
                    </a:moveTo>
                    <a:cubicBezTo>
                      <a:pt x="139" y="8"/>
                      <a:pt x="279" y="17"/>
                      <a:pt x="361" y="62"/>
                    </a:cubicBezTo>
                    <a:cubicBezTo>
                      <a:pt x="443" y="107"/>
                      <a:pt x="466" y="214"/>
                      <a:pt x="491" y="269"/>
                    </a:cubicBezTo>
                    <a:cubicBezTo>
                      <a:pt x="516" y="324"/>
                      <a:pt x="515" y="358"/>
                      <a:pt x="514" y="392"/>
                    </a:cubicBezTo>
                  </a:path>
                </a:pathLst>
              </a:custGeom>
              <a:noFill/>
              <a:ln w="9525">
                <a:solidFill>
                  <a:srgbClr val="CC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ar-EG"/>
              </a:p>
            </p:txBody>
          </p:sp>
          <p:sp>
            <p:nvSpPr>
              <p:cNvPr id="10266" name="Oval 46"/>
              <p:cNvSpPr>
                <a:spLocks noChangeArrowheads="1"/>
              </p:cNvSpPr>
              <p:nvPr/>
            </p:nvSpPr>
            <p:spPr bwMode="auto">
              <a:xfrm>
                <a:off x="3143" y="1657"/>
                <a:ext cx="48" cy="48"/>
              </a:xfrm>
              <a:prstGeom prst="ellipse">
                <a:avLst/>
              </a:prstGeom>
              <a:solidFill>
                <a:schemeClr val="tx2"/>
              </a:solidFill>
              <a:ln w="9525">
                <a:solidFill>
                  <a:schemeClr val="tx1"/>
                </a:solidFill>
                <a:round/>
                <a:headEnd/>
                <a:tailEnd/>
              </a:ln>
            </p:spPr>
            <p:txBody>
              <a:bodyPr wrap="none" anchor="ctr"/>
              <a:lstStyle/>
              <a:p>
                <a:endParaRPr lang="ar-EG"/>
              </a:p>
            </p:txBody>
          </p:sp>
        </p:grpSp>
        <p:grpSp>
          <p:nvGrpSpPr>
            <p:cNvPr id="10259" name="Group 52"/>
            <p:cNvGrpSpPr>
              <a:grpSpLocks/>
            </p:cNvGrpSpPr>
            <p:nvPr/>
          </p:nvGrpSpPr>
          <p:grpSpPr bwMode="auto">
            <a:xfrm>
              <a:off x="3107" y="1964"/>
              <a:ext cx="1016" cy="1195"/>
              <a:chOff x="4512" y="1968"/>
              <a:chExt cx="1016" cy="1195"/>
            </a:xfrm>
          </p:grpSpPr>
          <p:sp>
            <p:nvSpPr>
              <p:cNvPr id="24629" name="AutoShape 53"/>
              <p:cNvSpPr>
                <a:spLocks noChangeArrowheads="1"/>
              </p:cNvSpPr>
              <p:nvPr/>
            </p:nvSpPr>
            <p:spPr bwMode="auto">
              <a:xfrm>
                <a:off x="4512" y="1986"/>
                <a:ext cx="1016" cy="1177"/>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endParaRPr lang="ar-EG"/>
              </a:p>
            </p:txBody>
          </p:sp>
          <p:sp>
            <p:nvSpPr>
              <p:cNvPr id="10261" name="AutoShape 54"/>
              <p:cNvSpPr>
                <a:spLocks noChangeArrowheads="1"/>
              </p:cNvSpPr>
              <p:nvPr/>
            </p:nvSpPr>
            <p:spPr bwMode="auto">
              <a:xfrm>
                <a:off x="4514" y="1968"/>
                <a:ext cx="1014" cy="283"/>
              </a:xfrm>
              <a:prstGeom prst="roundRect">
                <a:avLst>
                  <a:gd name="adj" fmla="val 0"/>
                </a:avLst>
              </a:prstGeom>
              <a:solidFill>
                <a:srgbClr val="CCECFF"/>
              </a:solidFill>
              <a:ln w="9525">
                <a:solidFill>
                  <a:schemeClr val="tx1"/>
                </a:solidFill>
                <a:miter lim="800000"/>
                <a:headEnd/>
                <a:tailEnd/>
              </a:ln>
            </p:spPr>
            <p:txBody>
              <a:bodyPr wrap="none" anchor="ctr"/>
              <a:lstStyle/>
              <a:p>
                <a:endParaRPr lang="ar-EG"/>
              </a:p>
            </p:txBody>
          </p:sp>
          <p:sp>
            <p:nvSpPr>
              <p:cNvPr id="10262" name="Text Box 55"/>
              <p:cNvSpPr txBox="1">
                <a:spLocks noChangeArrowheads="1"/>
              </p:cNvSpPr>
              <p:nvPr/>
            </p:nvSpPr>
            <p:spPr bwMode="auto">
              <a:xfrm>
                <a:off x="4664" y="2011"/>
                <a:ext cx="625" cy="19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1400" u="sng">
                    <a:solidFill>
                      <a:srgbClr val="000000"/>
                    </a:solidFill>
                    <a:latin typeface="Arial" pitchFamily="34" charset="0"/>
                    <a:ea typeface="MS PGothic" pitchFamily="34" charset="-128"/>
                  </a:rPr>
                  <a:t>: Bicycle</a:t>
                </a:r>
              </a:p>
            </p:txBody>
          </p:sp>
          <p:sp>
            <p:nvSpPr>
              <p:cNvPr id="10263" name="Text Box 56"/>
              <p:cNvSpPr txBox="1">
                <a:spLocks noChangeArrowheads="1"/>
              </p:cNvSpPr>
              <p:nvPr/>
            </p:nvSpPr>
            <p:spPr bwMode="auto">
              <a:xfrm>
                <a:off x="4520" y="2347"/>
                <a:ext cx="7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b="1">
                    <a:solidFill>
                      <a:schemeClr val="tx2"/>
                    </a:solidFill>
                    <a:latin typeface="Arial" pitchFamily="34" charset="0"/>
                    <a:ea typeface="MS PGothic" pitchFamily="34" charset="-128"/>
                  </a:rPr>
                  <a:t>ownerName</a:t>
                </a:r>
              </a:p>
            </p:txBody>
          </p:sp>
          <p:sp>
            <p:nvSpPr>
              <p:cNvPr id="10264" name="AutoShape 57"/>
              <p:cNvSpPr>
                <a:spLocks noChangeArrowheads="1"/>
              </p:cNvSpPr>
              <p:nvPr/>
            </p:nvSpPr>
            <p:spPr bwMode="auto">
              <a:xfrm>
                <a:off x="4616" y="2539"/>
                <a:ext cx="864" cy="160"/>
              </a:xfrm>
              <a:prstGeom prst="roundRect">
                <a:avLst>
                  <a:gd name="adj" fmla="val 0"/>
                </a:avLst>
              </a:prstGeom>
              <a:solidFill>
                <a:srgbClr val="FFFF99"/>
              </a:solidFill>
              <a:ln w="9525">
                <a:solidFill>
                  <a:schemeClr val="tx1"/>
                </a:solidFill>
                <a:miter lim="800000"/>
                <a:headEnd/>
                <a:tailEnd/>
              </a:ln>
            </p:spPr>
            <p:txBody>
              <a:bodyPr wrap="none" anchor="ctr"/>
              <a:lstStyle/>
              <a:p>
                <a:pPr algn="ctr"/>
                <a:endParaRPr lang="ar-EG" sz="1200">
                  <a:solidFill>
                    <a:schemeClr val="tx2"/>
                  </a:solidFill>
                  <a:latin typeface="Arial" pitchFamily="34" charset="0"/>
                  <a:ea typeface="MS PGothic" pitchFamily="34" charset="-128"/>
                </a:endParaRPr>
              </a:p>
            </p:txBody>
          </p:sp>
        </p:grpSp>
      </p:grpSp>
      <p:sp>
        <p:nvSpPr>
          <p:cNvPr id="24607" name="Text Box 31"/>
          <p:cNvSpPr txBox="1">
            <a:spLocks noChangeArrowheads="1"/>
          </p:cNvSpPr>
          <p:nvPr/>
        </p:nvSpPr>
        <p:spPr bwMode="auto">
          <a:xfrm>
            <a:off x="5202238" y="4017963"/>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chemeClr val="tx2"/>
                </a:solidFill>
                <a:latin typeface="Arial" pitchFamily="34" charset="0"/>
                <a:ea typeface="MS PGothic" pitchFamily="34" charset="-128"/>
              </a:rPr>
              <a:t>“Adam Smith”</a:t>
            </a:r>
          </a:p>
        </p:txBody>
      </p:sp>
      <p:sp>
        <p:nvSpPr>
          <p:cNvPr id="24621" name="Text Box 45"/>
          <p:cNvSpPr txBox="1">
            <a:spLocks noChangeArrowheads="1"/>
          </p:cNvSpPr>
          <p:nvPr/>
        </p:nvSpPr>
        <p:spPr bwMode="auto">
          <a:xfrm>
            <a:off x="7335838" y="4014788"/>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chemeClr val="tx2"/>
                </a:solidFill>
                <a:latin typeface="Arial" pitchFamily="34" charset="0"/>
                <a:ea typeface="MS PGothic" pitchFamily="34" charset="-128"/>
              </a:rPr>
              <a:t>“Ben Jones”</a:t>
            </a:r>
          </a:p>
        </p:txBody>
      </p:sp>
      <p:sp>
        <p:nvSpPr>
          <p:cNvPr id="24643" name="Rectangle 67"/>
          <p:cNvSpPr>
            <a:spLocks noChangeArrowheads="1"/>
          </p:cNvSpPr>
          <p:nvPr/>
        </p:nvSpPr>
        <p:spPr bwMode="auto">
          <a:xfrm>
            <a:off x="739775" y="3087688"/>
            <a:ext cx="36163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tabLst>
                <a:tab pos="2289175" algn="l"/>
              </a:tabLst>
            </a:pPr>
            <a:endParaRPr lang="en-US" sz="1400">
              <a:solidFill>
                <a:srgbClr val="000000"/>
              </a:solidFill>
              <a:latin typeface="Courier New" pitchFamily="49" charset="0"/>
              <a:ea typeface="MS PGothic" pitchFamily="34" charset="-128"/>
            </a:endParaRPr>
          </a:p>
          <a:p>
            <a:pPr>
              <a:lnSpc>
                <a:spcPct val="80000"/>
              </a:lnSpc>
              <a:spcBef>
                <a:spcPct val="50000"/>
              </a:spcBef>
              <a:tabLst>
                <a:tab pos="2289175" algn="l"/>
              </a:tabLst>
            </a:pPr>
            <a:r>
              <a:rPr lang="en-US" sz="1400">
                <a:solidFill>
                  <a:srgbClr val="000000"/>
                </a:solidFill>
                <a:latin typeface="Courier New" pitchFamily="49" charset="0"/>
                <a:ea typeface="MS PGothic" pitchFamily="34" charset="-128"/>
              </a:rPr>
              <a:t>bike1 = </a:t>
            </a:r>
            <a:r>
              <a:rPr lang="en-US" sz="1400">
                <a:solidFill>
                  <a:srgbClr val="0000FF"/>
                </a:solidFill>
                <a:latin typeface="Courier New" pitchFamily="49" charset="0"/>
                <a:ea typeface="MS PGothic" pitchFamily="34" charset="-128"/>
              </a:rPr>
              <a:t>new</a:t>
            </a:r>
            <a:r>
              <a:rPr lang="en-US" sz="1400">
                <a:solidFill>
                  <a:srgbClr val="000000"/>
                </a:solidFill>
                <a:latin typeface="Courier New" pitchFamily="49" charset="0"/>
                <a:ea typeface="MS PGothic" pitchFamily="34" charset="-128"/>
              </a:rPr>
              <a:t> Bicycle</a:t>
            </a:r>
            <a:r>
              <a:rPr lang="en-US" sz="1400">
                <a:solidFill>
                  <a:srgbClr val="FF0000"/>
                </a:solidFill>
                <a:latin typeface="Courier New" pitchFamily="49" charset="0"/>
                <a:ea typeface="MS PGothic" pitchFamily="34" charset="-128"/>
              </a:rPr>
              <a:t>( )</a:t>
            </a:r>
            <a:r>
              <a:rPr lang="en-US" sz="1400">
                <a:solidFill>
                  <a:srgbClr val="000000"/>
                </a:solidFill>
                <a:latin typeface="Courier New" pitchFamily="49" charset="0"/>
                <a:ea typeface="MS PGothic" pitchFamily="34" charset="-128"/>
              </a:rPr>
              <a:t>; </a:t>
            </a:r>
          </a:p>
        </p:txBody>
      </p:sp>
      <p:sp>
        <p:nvSpPr>
          <p:cNvPr id="24644" name="Rectangle 68"/>
          <p:cNvSpPr>
            <a:spLocks noChangeArrowheads="1"/>
          </p:cNvSpPr>
          <p:nvPr/>
        </p:nvSpPr>
        <p:spPr bwMode="auto">
          <a:xfrm>
            <a:off x="742950" y="3648075"/>
            <a:ext cx="3727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tabLst>
                <a:tab pos="2289175" algn="l"/>
              </a:tabLst>
            </a:pPr>
            <a:r>
              <a:rPr lang="en-US" sz="1400">
                <a:solidFill>
                  <a:srgbClr val="000000"/>
                </a:solidFill>
                <a:latin typeface="Courier New" pitchFamily="49" charset="0"/>
                <a:ea typeface="MS PGothic" pitchFamily="34" charset="-128"/>
              </a:rPr>
              <a:t>bike1.setOwnerName</a:t>
            </a:r>
            <a:r>
              <a:rPr lang="en-US" sz="1400">
                <a:solidFill>
                  <a:srgbClr val="FF0000"/>
                </a:solidFill>
                <a:latin typeface="Courier New" pitchFamily="49" charset="0"/>
                <a:ea typeface="MS PGothic" pitchFamily="34" charset="-128"/>
              </a:rPr>
              <a:t>(</a:t>
            </a:r>
            <a:r>
              <a:rPr lang="en-US" sz="1400">
                <a:solidFill>
                  <a:srgbClr val="007F7F"/>
                </a:solidFill>
                <a:latin typeface="Courier New" pitchFamily="49" charset="0"/>
                <a:ea typeface="MS PGothic" pitchFamily="34" charset="-128"/>
              </a:rPr>
              <a:t>"Adam Smith"</a:t>
            </a:r>
            <a:r>
              <a:rPr lang="en-US" sz="1400">
                <a:solidFill>
                  <a:srgbClr val="FF0000"/>
                </a:solidFill>
                <a:latin typeface="Courier New" pitchFamily="49" charset="0"/>
                <a:ea typeface="MS PGothic" pitchFamily="34" charset="-128"/>
              </a:rPr>
              <a:t>)</a:t>
            </a:r>
            <a:r>
              <a:rPr lang="en-US" sz="1400">
                <a:solidFill>
                  <a:srgbClr val="000000"/>
                </a:solidFill>
                <a:latin typeface="Courier New" pitchFamily="49" charset="0"/>
                <a:ea typeface="MS PGothic" pitchFamily="34" charset="-128"/>
              </a:rPr>
              <a:t>;</a:t>
            </a:r>
          </a:p>
        </p:txBody>
      </p:sp>
      <p:sp>
        <p:nvSpPr>
          <p:cNvPr id="24645" name="Rectangle 69"/>
          <p:cNvSpPr>
            <a:spLocks noChangeArrowheads="1"/>
          </p:cNvSpPr>
          <p:nvPr/>
        </p:nvSpPr>
        <p:spPr bwMode="auto">
          <a:xfrm>
            <a:off x="774700" y="4143375"/>
            <a:ext cx="35321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tabLst>
                <a:tab pos="2289175" algn="l"/>
              </a:tabLst>
            </a:pPr>
            <a:r>
              <a:rPr lang="en-US" sz="1400">
                <a:solidFill>
                  <a:srgbClr val="000000"/>
                </a:solidFill>
                <a:latin typeface="Courier New" pitchFamily="49" charset="0"/>
                <a:ea typeface="MS PGothic" pitchFamily="34" charset="-128"/>
              </a:rPr>
              <a:t>bike2 = </a:t>
            </a:r>
            <a:r>
              <a:rPr lang="en-US" sz="1400">
                <a:solidFill>
                  <a:srgbClr val="0000FF"/>
                </a:solidFill>
                <a:latin typeface="Courier New" pitchFamily="49" charset="0"/>
                <a:ea typeface="MS PGothic" pitchFamily="34" charset="-128"/>
              </a:rPr>
              <a:t>new</a:t>
            </a:r>
            <a:r>
              <a:rPr lang="en-US" sz="1400">
                <a:solidFill>
                  <a:srgbClr val="000000"/>
                </a:solidFill>
                <a:latin typeface="Courier New" pitchFamily="49" charset="0"/>
                <a:ea typeface="MS PGothic" pitchFamily="34" charset="-128"/>
              </a:rPr>
              <a:t> Bicycle</a:t>
            </a:r>
            <a:r>
              <a:rPr lang="en-US" sz="1400">
                <a:solidFill>
                  <a:srgbClr val="FF0000"/>
                </a:solidFill>
                <a:latin typeface="Courier New" pitchFamily="49" charset="0"/>
                <a:ea typeface="MS PGothic" pitchFamily="34" charset="-128"/>
              </a:rPr>
              <a:t>( )</a:t>
            </a:r>
            <a:r>
              <a:rPr lang="en-US" sz="1400">
                <a:solidFill>
                  <a:srgbClr val="000000"/>
                </a:solidFill>
                <a:latin typeface="Courier New" pitchFamily="49" charset="0"/>
                <a:ea typeface="MS PGothic" pitchFamily="34" charset="-128"/>
              </a:rPr>
              <a:t>; </a:t>
            </a:r>
          </a:p>
        </p:txBody>
      </p:sp>
      <p:sp>
        <p:nvSpPr>
          <p:cNvPr id="24646" name="Rectangle 70"/>
          <p:cNvSpPr>
            <a:spLocks noChangeArrowheads="1"/>
          </p:cNvSpPr>
          <p:nvPr/>
        </p:nvSpPr>
        <p:spPr bwMode="auto">
          <a:xfrm>
            <a:off x="765175" y="4430713"/>
            <a:ext cx="37099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tabLst>
                <a:tab pos="2289175" algn="l"/>
              </a:tabLst>
            </a:pPr>
            <a:r>
              <a:rPr lang="en-US" sz="1400">
                <a:solidFill>
                  <a:srgbClr val="000000"/>
                </a:solidFill>
                <a:latin typeface="Courier New" pitchFamily="49" charset="0"/>
                <a:ea typeface="MS PGothic" pitchFamily="34" charset="-128"/>
              </a:rPr>
              <a:t>bike2.setOwnerName</a:t>
            </a:r>
            <a:r>
              <a:rPr lang="en-US" sz="1400">
                <a:solidFill>
                  <a:srgbClr val="FF0000"/>
                </a:solidFill>
                <a:latin typeface="Courier New" pitchFamily="49" charset="0"/>
                <a:ea typeface="MS PGothic" pitchFamily="34" charset="-128"/>
              </a:rPr>
              <a:t>(</a:t>
            </a:r>
            <a:r>
              <a:rPr lang="en-US" sz="1400">
                <a:solidFill>
                  <a:srgbClr val="007F7F"/>
                </a:solidFill>
                <a:latin typeface="Courier New" pitchFamily="49" charset="0"/>
                <a:ea typeface="MS PGothic" pitchFamily="34" charset="-128"/>
              </a:rPr>
              <a:t>"Ben Jones"</a:t>
            </a:r>
            <a:r>
              <a:rPr lang="en-US" sz="1400">
                <a:solidFill>
                  <a:srgbClr val="FF0000"/>
                </a:solidFill>
                <a:latin typeface="Courier New" pitchFamily="49" charset="0"/>
                <a:ea typeface="MS PGothic" pitchFamily="34" charset="-128"/>
              </a:rPr>
              <a:t>)</a:t>
            </a:r>
            <a:r>
              <a:rPr lang="en-US" sz="1400">
                <a:solidFill>
                  <a:srgbClr val="000000"/>
                </a:solidFill>
                <a:latin typeface="Courier New" pitchFamily="49" charset="0"/>
                <a:ea typeface="MS PGothic" pitchFamily="34" charset="-128"/>
              </a:rPr>
              <a:t>;</a:t>
            </a:r>
          </a:p>
        </p:txBody>
      </p:sp>
      <p:sp>
        <p:nvSpPr>
          <p:cNvPr id="10257" name="Text Box 71"/>
          <p:cNvSpPr txBox="1">
            <a:spLocks noChangeArrowheads="1"/>
          </p:cNvSpPr>
          <p:nvPr/>
        </p:nvSpPr>
        <p:spPr bwMode="auto">
          <a:xfrm>
            <a:off x="1501775" y="4973638"/>
            <a:ext cx="172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rgbClr val="990033"/>
                </a:solidFill>
                <a:latin typeface="Arial" pitchFamily="34" charset="0"/>
              </a:rPr>
              <a:t>Sample Code</a:t>
            </a:r>
          </a:p>
        </p:txBody>
      </p:sp>
    </p:spTree>
    <p:custDataLst>
      <p:tags r:id="rId1"/>
    </p:custDataLst>
    <p:extLst>
      <p:ext uri="{BB962C8B-B14F-4D97-AF65-F5344CB8AC3E}">
        <p14:creationId xmlns:p14="http://schemas.microsoft.com/office/powerpoint/2010/main" val="1636340069"/>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4643"/>
                                        </p:tgtEl>
                                        <p:attrNameLst>
                                          <p:attrName>style.visibility</p:attrName>
                                        </p:attrNameLst>
                                      </p:cBhvr>
                                      <p:to>
                                        <p:strVal val="visible"/>
                                      </p:to>
                                    </p:set>
                                    <p:animEffect transition="in" filter="dissolve">
                                      <p:cBhvr>
                                        <p:cTn id="16" dur="500"/>
                                        <p:tgtEl>
                                          <p:spTgt spid="24643"/>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644"/>
                                        </p:tgtEl>
                                        <p:attrNameLst>
                                          <p:attrName>style.visibility</p:attrName>
                                        </p:attrNameLst>
                                      </p:cBhvr>
                                      <p:to>
                                        <p:strVal val="visible"/>
                                      </p:to>
                                    </p:set>
                                    <p:animEffect transition="in" filter="dissolve">
                                      <p:cBhvr>
                                        <p:cTn id="25" dur="500"/>
                                        <p:tgtEl>
                                          <p:spTgt spid="24644"/>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4607"/>
                                        </p:tgtEl>
                                        <p:attrNameLst>
                                          <p:attrName>style.visibility</p:attrName>
                                        </p:attrNameLst>
                                      </p:cBhvr>
                                      <p:to>
                                        <p:strVal val="visible"/>
                                      </p:to>
                                    </p:set>
                                    <p:animEffect transition="in" filter="dissolve">
                                      <p:cBhvr>
                                        <p:cTn id="29" dur="500"/>
                                        <p:tgtEl>
                                          <p:spTgt spid="2460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4645"/>
                                        </p:tgtEl>
                                        <p:attrNameLst>
                                          <p:attrName>style.visibility</p:attrName>
                                        </p:attrNameLst>
                                      </p:cBhvr>
                                      <p:to>
                                        <p:strVal val="visible"/>
                                      </p:to>
                                    </p:set>
                                    <p:animEffect transition="in" filter="dissolve">
                                      <p:cBhvr>
                                        <p:cTn id="34" dur="500"/>
                                        <p:tgtEl>
                                          <p:spTgt spid="24645"/>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4646"/>
                                        </p:tgtEl>
                                        <p:attrNameLst>
                                          <p:attrName>style.visibility</p:attrName>
                                        </p:attrNameLst>
                                      </p:cBhvr>
                                      <p:to>
                                        <p:strVal val="visible"/>
                                      </p:to>
                                    </p:set>
                                    <p:animEffect transition="in" filter="dissolve">
                                      <p:cBhvr>
                                        <p:cTn id="43" dur="500"/>
                                        <p:tgtEl>
                                          <p:spTgt spid="24646"/>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4621"/>
                                        </p:tgtEl>
                                        <p:attrNameLst>
                                          <p:attrName>style.visibility</p:attrName>
                                        </p:attrNameLst>
                                      </p:cBhvr>
                                      <p:to>
                                        <p:strVal val="visible"/>
                                      </p:to>
                                    </p:set>
                                    <p:animEffect transition="in" filter="dissolve">
                                      <p:cBhvr>
                                        <p:cTn id="47" dur="500"/>
                                        <p:tgtEl>
                                          <p:spTgt spid="24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607" grpId="0" autoUpdateAnimBg="0"/>
      <p:bldP spid="24621" grpId="0" autoUpdateAnimBg="0"/>
      <p:bldP spid="24643" grpId="0" autoUpdateAnimBg="0"/>
      <p:bldP spid="24644" grpId="0" autoUpdateAnimBg="0"/>
      <p:bldP spid="24645" grpId="0" autoUpdateAnimBg="0"/>
      <p:bldP spid="2464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style>
          <a:lnRef idx="1">
            <a:schemeClr val="accent3"/>
          </a:lnRef>
          <a:fillRef idx="3">
            <a:schemeClr val="accent3"/>
          </a:fillRef>
          <a:effectRef idx="2">
            <a:schemeClr val="accent3"/>
          </a:effectRef>
          <a:fontRef idx="minor">
            <a:schemeClr val="lt1"/>
          </a:fontRef>
        </p:style>
        <p:txBody>
          <a:bodyPr>
            <a:noAutofit/>
          </a:bodyPr>
          <a:lstStyle/>
          <a:p>
            <a:r>
              <a:rPr lang="en-US" sz="3200" dirty="0"/>
              <a:t>Example :Adding constructors to class Radio</a:t>
            </a:r>
            <a:endParaRPr lang="ar-EG"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Rectangle 4"/>
          <p:cNvSpPr/>
          <p:nvPr/>
        </p:nvSpPr>
        <p:spPr>
          <a:xfrm>
            <a:off x="381000" y="609600"/>
            <a:ext cx="4572000"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chemeClr val="tx1"/>
                </a:solidFill>
              </a:rPr>
              <a:t>public class Radio{</a:t>
            </a:r>
          </a:p>
          <a:p>
            <a:r>
              <a:rPr lang="en-US" dirty="0" err="1">
                <a:solidFill>
                  <a:schemeClr val="tx1"/>
                </a:solidFill>
              </a:rPr>
              <a:t>int</a:t>
            </a:r>
            <a:r>
              <a:rPr lang="en-US" dirty="0">
                <a:solidFill>
                  <a:schemeClr val="tx1"/>
                </a:solidFill>
              </a:rPr>
              <a:t> volume;</a:t>
            </a:r>
          </a:p>
          <a:p>
            <a:r>
              <a:rPr lang="en-US" dirty="0">
                <a:solidFill>
                  <a:schemeClr val="tx1"/>
                </a:solidFill>
              </a:rPr>
              <a:t>String station;</a:t>
            </a:r>
          </a:p>
          <a:p>
            <a:r>
              <a:rPr lang="en-US" dirty="0" err="1">
                <a:solidFill>
                  <a:schemeClr val="tx1"/>
                </a:solidFill>
              </a:rPr>
              <a:t>boolean</a:t>
            </a:r>
            <a:r>
              <a:rPr lang="en-US" dirty="0">
                <a:solidFill>
                  <a:schemeClr val="tx1"/>
                </a:solidFill>
              </a:rPr>
              <a:t> </a:t>
            </a:r>
            <a:r>
              <a:rPr lang="en-US" dirty="0" err="1">
                <a:solidFill>
                  <a:schemeClr val="tx1"/>
                </a:solidFill>
              </a:rPr>
              <a:t>powerStatus</a:t>
            </a:r>
            <a:r>
              <a:rPr lang="en-US" dirty="0">
                <a:solidFill>
                  <a:schemeClr val="tx1"/>
                </a:solidFill>
              </a:rPr>
              <a:t>;</a:t>
            </a:r>
          </a:p>
          <a:p>
            <a:r>
              <a:rPr lang="en-US" dirty="0">
                <a:solidFill>
                  <a:srgbClr val="C00000"/>
                </a:solidFill>
              </a:rPr>
              <a:t>public Radio()</a:t>
            </a:r>
          </a:p>
          <a:p>
            <a:r>
              <a:rPr lang="en-US" dirty="0">
                <a:solidFill>
                  <a:srgbClr val="C00000"/>
                </a:solidFill>
              </a:rPr>
              <a:t>{</a:t>
            </a:r>
          </a:p>
          <a:p>
            <a:r>
              <a:rPr lang="en-US" dirty="0">
                <a:solidFill>
                  <a:srgbClr val="C00000"/>
                </a:solidFill>
              </a:rPr>
              <a:t>volume=3;</a:t>
            </a:r>
          </a:p>
          <a:p>
            <a:r>
              <a:rPr lang="en-US" dirty="0">
                <a:solidFill>
                  <a:srgbClr val="C00000"/>
                </a:solidFill>
              </a:rPr>
              <a:t>}</a:t>
            </a:r>
          </a:p>
          <a:p>
            <a:r>
              <a:rPr lang="en-US" dirty="0">
                <a:solidFill>
                  <a:srgbClr val="C00000"/>
                </a:solidFill>
              </a:rPr>
              <a:t>public Radio(</a:t>
            </a:r>
            <a:r>
              <a:rPr lang="en-US" dirty="0" err="1">
                <a:solidFill>
                  <a:srgbClr val="C00000"/>
                </a:solidFill>
              </a:rPr>
              <a:t>int</a:t>
            </a:r>
            <a:r>
              <a:rPr lang="en-US" dirty="0">
                <a:solidFill>
                  <a:srgbClr val="C00000"/>
                </a:solidFill>
              </a:rPr>
              <a:t>  </a:t>
            </a:r>
            <a:r>
              <a:rPr lang="en-US" dirty="0" err="1">
                <a:solidFill>
                  <a:srgbClr val="C00000"/>
                </a:solidFill>
              </a:rPr>
              <a:t>startVolume</a:t>
            </a:r>
            <a:r>
              <a:rPr lang="en-US" dirty="0">
                <a:solidFill>
                  <a:srgbClr val="C00000"/>
                </a:solidFill>
              </a:rPr>
              <a:t>)</a:t>
            </a:r>
          </a:p>
          <a:p>
            <a:r>
              <a:rPr lang="en-US" dirty="0">
                <a:solidFill>
                  <a:srgbClr val="C00000"/>
                </a:solidFill>
              </a:rPr>
              <a:t>{</a:t>
            </a:r>
          </a:p>
          <a:p>
            <a:r>
              <a:rPr lang="en-US" dirty="0">
                <a:solidFill>
                  <a:srgbClr val="C00000"/>
                </a:solidFill>
              </a:rPr>
              <a:t>volume= </a:t>
            </a:r>
            <a:r>
              <a:rPr lang="en-US" dirty="0" err="1">
                <a:solidFill>
                  <a:srgbClr val="C00000"/>
                </a:solidFill>
              </a:rPr>
              <a:t>startVolume</a:t>
            </a:r>
            <a:r>
              <a:rPr lang="en-US" dirty="0">
                <a:solidFill>
                  <a:srgbClr val="C00000"/>
                </a:solidFill>
              </a:rPr>
              <a:t>;</a:t>
            </a:r>
          </a:p>
          <a:p>
            <a:r>
              <a:rPr lang="en-US" dirty="0">
                <a:solidFill>
                  <a:srgbClr val="C00000"/>
                </a:solidFill>
              </a:rPr>
              <a:t>}</a:t>
            </a:r>
          </a:p>
          <a:p>
            <a:r>
              <a:rPr lang="en-US" dirty="0">
                <a:solidFill>
                  <a:schemeClr val="tx1"/>
                </a:solidFill>
              </a:rPr>
              <a:t>public void </a:t>
            </a:r>
            <a:r>
              <a:rPr lang="en-US" dirty="0" err="1">
                <a:solidFill>
                  <a:schemeClr val="tx1"/>
                </a:solidFill>
              </a:rPr>
              <a:t>increaseVolume</a:t>
            </a:r>
            <a:r>
              <a:rPr lang="en-US" dirty="0">
                <a:solidFill>
                  <a:schemeClr val="tx1"/>
                </a:solidFill>
              </a:rPr>
              <a:t>(){</a:t>
            </a:r>
          </a:p>
          <a:p>
            <a:r>
              <a:rPr lang="en-US" dirty="0">
                <a:solidFill>
                  <a:schemeClr val="tx1"/>
                </a:solidFill>
              </a:rPr>
              <a:t>volume++;</a:t>
            </a:r>
          </a:p>
          <a:p>
            <a:r>
              <a:rPr lang="en-US" dirty="0">
                <a:solidFill>
                  <a:schemeClr val="tx1"/>
                </a:solidFill>
              </a:rPr>
              <a:t>}</a:t>
            </a:r>
          </a:p>
          <a:p>
            <a:r>
              <a:rPr lang="en-US" dirty="0">
                <a:solidFill>
                  <a:schemeClr val="tx1"/>
                </a:solidFill>
              </a:rPr>
              <a:t>public void </a:t>
            </a:r>
            <a:r>
              <a:rPr lang="en-US" dirty="0" err="1">
                <a:solidFill>
                  <a:schemeClr val="tx1"/>
                </a:solidFill>
              </a:rPr>
              <a:t>decreaseVolume</a:t>
            </a:r>
            <a:r>
              <a:rPr lang="en-US" dirty="0">
                <a:solidFill>
                  <a:schemeClr val="tx1"/>
                </a:solidFill>
              </a:rPr>
              <a:t>(){</a:t>
            </a:r>
          </a:p>
          <a:p>
            <a:r>
              <a:rPr lang="en-US" dirty="0">
                <a:solidFill>
                  <a:schemeClr val="tx1"/>
                </a:solidFill>
              </a:rPr>
              <a:t>volume--;</a:t>
            </a:r>
          </a:p>
          <a:p>
            <a:r>
              <a:rPr lang="en-US" dirty="0">
                <a:solidFill>
                  <a:schemeClr val="tx1"/>
                </a:solidFill>
              </a:rPr>
              <a:t>}</a:t>
            </a:r>
          </a:p>
          <a:p>
            <a:r>
              <a:rPr lang="en-US" dirty="0">
                <a:solidFill>
                  <a:schemeClr val="tx1"/>
                </a:solidFill>
              </a:rPr>
              <a:t>public void </a:t>
            </a:r>
            <a:r>
              <a:rPr lang="en-US" dirty="0" err="1">
                <a:solidFill>
                  <a:schemeClr val="tx1"/>
                </a:solidFill>
              </a:rPr>
              <a:t>changeStation</a:t>
            </a:r>
            <a:r>
              <a:rPr lang="en-US" dirty="0">
                <a:solidFill>
                  <a:schemeClr val="tx1"/>
                </a:solidFill>
              </a:rPr>
              <a:t>(String </a:t>
            </a:r>
            <a:r>
              <a:rPr lang="en-US" dirty="0" err="1">
                <a:solidFill>
                  <a:schemeClr val="tx1"/>
                </a:solidFill>
              </a:rPr>
              <a:t>newStation</a:t>
            </a:r>
            <a:r>
              <a:rPr lang="en-US" dirty="0">
                <a:solidFill>
                  <a:schemeClr val="tx1"/>
                </a:solidFill>
              </a:rPr>
              <a:t>){</a:t>
            </a:r>
          </a:p>
          <a:p>
            <a:r>
              <a:rPr lang="en-US" dirty="0">
                <a:solidFill>
                  <a:schemeClr val="tx1"/>
                </a:solidFill>
              </a:rPr>
              <a:t>station=</a:t>
            </a:r>
            <a:r>
              <a:rPr lang="en-US" dirty="0" err="1">
                <a:solidFill>
                  <a:schemeClr val="tx1"/>
                </a:solidFill>
              </a:rPr>
              <a:t>newStation</a:t>
            </a:r>
            <a:r>
              <a:rPr lang="en-US" dirty="0">
                <a:solidFill>
                  <a:schemeClr val="tx1"/>
                </a:solidFill>
              </a:rPr>
              <a:t>;}</a:t>
            </a:r>
          </a:p>
        </p:txBody>
      </p:sp>
      <p:sp>
        <p:nvSpPr>
          <p:cNvPr id="6" name="TextBox 5"/>
          <p:cNvSpPr txBox="1"/>
          <p:nvPr/>
        </p:nvSpPr>
        <p:spPr>
          <a:xfrm>
            <a:off x="5257800" y="914400"/>
            <a:ext cx="3657600" cy="2308324"/>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r>
              <a:rPr lang="en-US" dirty="0"/>
              <a:t>public void </a:t>
            </a:r>
            <a:r>
              <a:rPr lang="en-US" dirty="0" err="1"/>
              <a:t>turnOn</a:t>
            </a:r>
            <a:r>
              <a:rPr lang="en-US" dirty="0"/>
              <a:t>(){</a:t>
            </a:r>
          </a:p>
          <a:p>
            <a:r>
              <a:rPr lang="en-US" dirty="0"/>
              <a:t>	</a:t>
            </a:r>
            <a:r>
              <a:rPr lang="en-US" dirty="0" err="1"/>
              <a:t>powerStatus</a:t>
            </a:r>
            <a:r>
              <a:rPr lang="en-US" dirty="0"/>
              <a:t>=true;</a:t>
            </a:r>
          </a:p>
          <a:p>
            <a:r>
              <a:rPr lang="en-US" dirty="0"/>
              <a:t>}</a:t>
            </a:r>
          </a:p>
          <a:p>
            <a:r>
              <a:rPr lang="en-US" dirty="0"/>
              <a:t>public void </a:t>
            </a:r>
            <a:r>
              <a:rPr lang="en-US" dirty="0" err="1"/>
              <a:t>turnOff</a:t>
            </a:r>
            <a:r>
              <a:rPr lang="en-US" dirty="0"/>
              <a:t>(){</a:t>
            </a:r>
          </a:p>
          <a:p>
            <a:r>
              <a:rPr lang="en-US" dirty="0"/>
              <a:t>                  volume=0;</a:t>
            </a:r>
          </a:p>
          <a:p>
            <a:r>
              <a:rPr lang="en-US" dirty="0"/>
              <a:t>	</a:t>
            </a:r>
            <a:r>
              <a:rPr lang="en-US" dirty="0" err="1"/>
              <a:t>powerStatus</a:t>
            </a:r>
            <a:r>
              <a:rPr lang="en-US" dirty="0"/>
              <a:t>=false;</a:t>
            </a:r>
          </a:p>
          <a:p>
            <a:r>
              <a:rPr lang="en-US" dirty="0"/>
              <a:t>}</a:t>
            </a:r>
          </a:p>
          <a:p>
            <a:r>
              <a:rPr lang="en-US" dirty="0"/>
              <a:t>}</a:t>
            </a:r>
          </a:p>
        </p:txBody>
      </p:sp>
      <p:sp>
        <p:nvSpPr>
          <p:cNvPr id="3" name="TextBox 2"/>
          <p:cNvSpPr txBox="1"/>
          <p:nvPr/>
        </p:nvSpPr>
        <p:spPr>
          <a:xfrm>
            <a:off x="5257800" y="3505200"/>
            <a:ext cx="3657600" cy="2862322"/>
          </a:xfrm>
          <a:prstGeom prst="rect">
            <a:avLst/>
          </a:prstGeom>
          <a:solidFill>
            <a:schemeClr val="bg1">
              <a:lumMod val="85000"/>
            </a:schemeClr>
          </a:solidFill>
          <a:ln>
            <a:solidFill>
              <a:schemeClr val="bg1">
                <a:lumMod val="75000"/>
              </a:schemeClr>
            </a:solidFill>
          </a:ln>
        </p:spPr>
        <p:txBody>
          <a:bodyPr wrap="square" rtlCol="1">
            <a:spAutoFit/>
          </a:bodyPr>
          <a:lstStyle/>
          <a:p>
            <a:r>
              <a:rPr lang="en-US" dirty="0"/>
              <a:t>class Test</a:t>
            </a:r>
          </a:p>
          <a:p>
            <a:r>
              <a:rPr lang="en-US" dirty="0"/>
              <a:t>{</a:t>
            </a:r>
          </a:p>
          <a:p>
            <a:r>
              <a:rPr lang="en-US" dirty="0"/>
              <a:t>public static void main (String [] </a:t>
            </a:r>
            <a:r>
              <a:rPr lang="en-US" dirty="0" err="1"/>
              <a:t>args</a:t>
            </a:r>
            <a:r>
              <a:rPr lang="en-US" dirty="0"/>
              <a:t>)</a:t>
            </a:r>
          </a:p>
          <a:p>
            <a:r>
              <a:rPr lang="en-US" dirty="0"/>
              <a:t>{</a:t>
            </a:r>
          </a:p>
          <a:p>
            <a:r>
              <a:rPr lang="en-US" dirty="0"/>
              <a:t>Radio radio1=new Radio();</a:t>
            </a:r>
          </a:p>
          <a:p>
            <a:r>
              <a:rPr lang="en-US" dirty="0"/>
              <a:t>radio1.turnOn();</a:t>
            </a:r>
          </a:p>
          <a:p>
            <a:r>
              <a:rPr lang="en-US" dirty="0"/>
              <a:t>radio1.increaseVolume();</a:t>
            </a:r>
          </a:p>
          <a:p>
            <a:r>
              <a:rPr lang="en-US" dirty="0"/>
              <a:t>Radio radio2=new Radio(5);</a:t>
            </a:r>
          </a:p>
          <a:p>
            <a:r>
              <a:rPr lang="en-US" dirty="0"/>
              <a:t>}</a:t>
            </a:r>
          </a:p>
          <a:p>
            <a:r>
              <a:rPr lang="en-US" dirty="0"/>
              <a:t>}</a:t>
            </a: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p:cNvSpPr txBox="1"/>
          <p:nvPr/>
        </p:nvSpPr>
        <p:spPr>
          <a:xfrm>
            <a:off x="457200" y="1371600"/>
            <a:ext cx="3657600" cy="3570208"/>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sz="1600" dirty="0"/>
              <a:t>public class Box</a:t>
            </a:r>
          </a:p>
          <a:p>
            <a:r>
              <a:rPr lang="en-US" sz="1600" dirty="0"/>
              <a:t>{</a:t>
            </a:r>
          </a:p>
          <a:p>
            <a:r>
              <a:rPr lang="en-US" sz="1600" dirty="0"/>
              <a:t>double width;</a:t>
            </a:r>
          </a:p>
          <a:p>
            <a:r>
              <a:rPr lang="en-US" sz="1600" dirty="0"/>
              <a:t>double height;</a:t>
            </a:r>
          </a:p>
          <a:p>
            <a:r>
              <a:rPr lang="en-US" sz="1600" dirty="0"/>
              <a:t>double depth;</a:t>
            </a:r>
          </a:p>
          <a:p>
            <a:r>
              <a:rPr lang="en-US" sz="1600" dirty="0"/>
              <a:t>double volume;</a:t>
            </a:r>
          </a:p>
          <a:p>
            <a:r>
              <a:rPr lang="en-US" sz="1600" dirty="0"/>
              <a:t>public Box(double </a:t>
            </a:r>
            <a:r>
              <a:rPr lang="en-US" sz="1600" dirty="0" err="1"/>
              <a:t>w,double</a:t>
            </a:r>
            <a:r>
              <a:rPr lang="en-US" sz="1600" dirty="0"/>
              <a:t> </a:t>
            </a:r>
            <a:r>
              <a:rPr lang="en-US" sz="1600" dirty="0" err="1"/>
              <a:t>h,double</a:t>
            </a:r>
            <a:r>
              <a:rPr lang="en-US" sz="1600" dirty="0"/>
              <a:t> d)</a:t>
            </a:r>
          </a:p>
          <a:p>
            <a:r>
              <a:rPr lang="en-US" sz="1600" dirty="0"/>
              <a:t>{</a:t>
            </a:r>
          </a:p>
          <a:p>
            <a:r>
              <a:rPr lang="en-US" sz="1600" dirty="0"/>
              <a:t>width=w;</a:t>
            </a:r>
          </a:p>
          <a:p>
            <a:r>
              <a:rPr lang="en-US" sz="1600" dirty="0"/>
              <a:t>height=h;</a:t>
            </a:r>
          </a:p>
          <a:p>
            <a:r>
              <a:rPr lang="en-US" sz="1600" dirty="0"/>
              <a:t>depth=d;</a:t>
            </a:r>
          </a:p>
          <a:p>
            <a:r>
              <a:rPr lang="en-US" sz="1600" dirty="0"/>
              <a:t>}</a:t>
            </a:r>
          </a:p>
          <a:p>
            <a:r>
              <a:rPr lang="en-US" sz="1600" dirty="0"/>
              <a:t>}</a:t>
            </a:r>
          </a:p>
          <a:p>
            <a:endParaRPr lang="ar-EG" dirty="0"/>
          </a:p>
        </p:txBody>
      </p:sp>
      <p:sp>
        <p:nvSpPr>
          <p:cNvPr id="7" name="Rectangle 6"/>
          <p:cNvSpPr/>
          <p:nvPr/>
        </p:nvSpPr>
        <p:spPr>
          <a:xfrm>
            <a:off x="609600" y="5181600"/>
            <a:ext cx="45720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dirty="0"/>
              <a:t>public  class Test {</a:t>
            </a:r>
          </a:p>
          <a:p>
            <a:r>
              <a:rPr lang="en-US" dirty="0"/>
              <a:t>public static void main(String args[]) {</a:t>
            </a:r>
          </a:p>
          <a:p>
            <a:r>
              <a:rPr lang="en-US" dirty="0"/>
              <a:t>Box mybox1 = new Box( );</a:t>
            </a:r>
          </a:p>
          <a:p>
            <a:r>
              <a:rPr lang="en-US" dirty="0"/>
              <a:t>}</a:t>
            </a:r>
            <a:endParaRPr lang="ar-EG" dirty="0"/>
          </a:p>
        </p:txBody>
      </p:sp>
      <p:sp>
        <p:nvSpPr>
          <p:cNvPr id="8" name="TextBox 7"/>
          <p:cNvSpPr txBox="1"/>
          <p:nvPr/>
        </p:nvSpPr>
        <p:spPr>
          <a:xfrm>
            <a:off x="4724400" y="1905000"/>
            <a:ext cx="37338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1-compile error</a:t>
            </a:r>
          </a:p>
          <a:p>
            <a:r>
              <a:rPr lang="en-US" dirty="0"/>
              <a:t>2-Runtime error</a:t>
            </a:r>
          </a:p>
          <a:p>
            <a:r>
              <a:rPr lang="en-US" dirty="0"/>
              <a:t>3-Compile and run without error</a:t>
            </a:r>
          </a:p>
        </p:txBody>
      </p:sp>
      <p:sp>
        <p:nvSpPr>
          <p:cNvPr id="9" name="Title 1"/>
          <p:cNvSpPr>
            <a:spLocks noGrp="1"/>
          </p:cNvSpPr>
          <p:nvPr>
            <p:ph type="title"/>
          </p:nvPr>
        </p:nvSpPr>
        <p:spPr>
          <a:xfrm>
            <a:off x="914400" y="152400"/>
            <a:ext cx="7162800" cy="715962"/>
          </a:xfrm>
        </p:spPr>
        <p:txBody>
          <a:bodyPr>
            <a:normAutofit/>
          </a:bodyPr>
          <a:lstStyle/>
          <a:p>
            <a:r>
              <a:rPr lang="en-US" sz="3200" dirty="0"/>
              <a:t>What will be the output ? </a:t>
            </a:r>
          </a:p>
        </p:txBody>
      </p:sp>
      <p:sp>
        <p:nvSpPr>
          <p:cNvPr id="10" name="Rectangle 9"/>
          <p:cNvSpPr/>
          <p:nvPr/>
        </p:nvSpPr>
        <p:spPr>
          <a:xfrm>
            <a:off x="5410200" y="3657600"/>
            <a:ext cx="3711465" cy="646331"/>
          </a:xfrm>
          <a:prstGeom prst="rect">
            <a:avLst/>
          </a:prstGeom>
        </p:spPr>
        <p:txBody>
          <a:bodyPr wrap="none">
            <a:spAutoFit/>
          </a:bodyPr>
          <a:lstStyle/>
          <a:p>
            <a:r>
              <a:rPr lang="en-US" dirty="0"/>
              <a:t>1-compile error</a:t>
            </a:r>
          </a:p>
          <a:p>
            <a:r>
              <a:rPr lang="en-US" dirty="0"/>
              <a:t>Default constructor should be written</a:t>
            </a:r>
          </a:p>
        </p:txBody>
      </p:sp>
    </p:spTree>
    <p:extLst>
      <p:ext uri="{BB962C8B-B14F-4D97-AF65-F5344CB8AC3E}">
        <p14:creationId xmlns:p14="http://schemas.microsoft.com/office/powerpoint/2010/main" val="3350497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24" name="Rectangle 8"/>
          <p:cNvSpPr>
            <a:spLocks noChangeArrowheads="1"/>
          </p:cNvSpPr>
          <p:nvPr/>
        </p:nvSpPr>
        <p:spPr bwMode="auto">
          <a:xfrm>
            <a:off x="4495800" y="1143000"/>
            <a:ext cx="4191000" cy="4572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18437" name="Rectangle 2"/>
          <p:cNvSpPr>
            <a:spLocks noGrp="1" noChangeArrowheads="1"/>
          </p:cNvSpPr>
          <p:nvPr>
            <p:ph type="title"/>
          </p:nvPr>
        </p:nvSpPr>
        <p:spPr/>
        <p:txBody>
          <a:bodyPr/>
          <a:lstStyle/>
          <a:p>
            <a:pPr eaLnBrk="1" hangingPunct="1"/>
            <a:r>
              <a:rPr lang="en-US" b="1" dirty="0">
                <a:solidFill>
                  <a:srgbClr val="FF0000"/>
                </a:solidFill>
              </a:rPr>
              <a:t>Example :The Account Class</a:t>
            </a:r>
          </a:p>
        </p:txBody>
      </p:sp>
      <p:sp>
        <p:nvSpPr>
          <p:cNvPr id="137220" name="Rectangle 4"/>
          <p:cNvSpPr>
            <a:spLocks noChangeArrowheads="1"/>
          </p:cNvSpPr>
          <p:nvPr/>
        </p:nvSpPr>
        <p:spPr bwMode="auto">
          <a:xfrm>
            <a:off x="228600" y="1143000"/>
            <a:ext cx="3962400" cy="4572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lang="ar-EG"/>
          </a:p>
        </p:txBody>
      </p:sp>
      <p:sp>
        <p:nvSpPr>
          <p:cNvPr id="18439" name="Rectangle 5"/>
          <p:cNvSpPr>
            <a:spLocks noChangeArrowheads="1"/>
          </p:cNvSpPr>
          <p:nvPr/>
        </p:nvSpPr>
        <p:spPr bwMode="auto">
          <a:xfrm>
            <a:off x="304800" y="1295400"/>
            <a:ext cx="38862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tabLst>
                <a:tab pos="457200" algn="l"/>
              </a:tabLst>
            </a:pPr>
            <a:r>
              <a:rPr lang="en-US" sz="1200">
                <a:solidFill>
                  <a:srgbClr val="0000FF"/>
                </a:solidFill>
                <a:latin typeface="Courier New" pitchFamily="49" charset="0"/>
                <a:ea typeface="MS PGothic" pitchFamily="34" charset="-128"/>
              </a:rPr>
              <a:t>class</a:t>
            </a:r>
            <a:r>
              <a:rPr lang="en-US" sz="1200">
                <a:solidFill>
                  <a:srgbClr val="000000"/>
                </a:solidFill>
                <a:latin typeface="Courier New" pitchFamily="49" charset="0"/>
                <a:ea typeface="MS PGothic" pitchFamily="34" charset="-128"/>
              </a:rPr>
              <a:t> Account </a:t>
            </a:r>
            <a:r>
              <a:rPr lang="en-US" sz="1200">
                <a:solidFill>
                  <a:srgbClr val="FF0000"/>
                </a:solidFill>
                <a:latin typeface="Courier New" pitchFamily="49" charset="0"/>
                <a:ea typeface="MS PGothic" pitchFamily="34" charset="-128"/>
              </a:rPr>
              <a:t>{</a:t>
            </a:r>
          </a:p>
          <a:p>
            <a:pPr>
              <a:lnSpc>
                <a:spcPct val="80000"/>
              </a:lnSpc>
              <a:tabLst>
                <a:tab pos="457200" algn="l"/>
              </a:tabLst>
            </a:pPr>
            <a:endParaRPr lang="en-US" sz="1200">
              <a:solidFill>
                <a:srgbClr val="000000"/>
              </a:solidFill>
              <a:latin typeface="Courier New" pitchFamily="49" charset="0"/>
              <a:ea typeface="MS PGothic" pitchFamily="34" charset="-128"/>
            </a:endParaRPr>
          </a:p>
          <a:p>
            <a:pPr>
              <a:lnSpc>
                <a:spcPct val="80000"/>
              </a:lnSpc>
              <a:tabLst>
                <a:tab pos="457200" algn="l"/>
              </a:tabLst>
            </a:pPr>
            <a:r>
              <a:rPr lang="en-US" sz="1200">
                <a:solidFill>
                  <a:srgbClr val="0000FF"/>
                </a:solidFill>
                <a:latin typeface="Courier New" pitchFamily="49" charset="0"/>
                <a:ea typeface="MS PGothic" pitchFamily="34" charset="-128"/>
              </a:rPr>
              <a:t>    private</a:t>
            </a:r>
            <a:r>
              <a:rPr lang="en-US" sz="1200">
                <a:solidFill>
                  <a:srgbClr val="000000"/>
                </a:solidFill>
                <a:latin typeface="Courier New" pitchFamily="49" charset="0"/>
                <a:ea typeface="MS PGothic" pitchFamily="34" charset="-128"/>
              </a:rPr>
              <a:t> String ownerName;</a:t>
            </a:r>
          </a:p>
          <a:p>
            <a:pPr>
              <a:lnSpc>
                <a:spcPct val="80000"/>
              </a:lnSpc>
              <a:tabLst>
                <a:tab pos="457200" algn="l"/>
              </a:tabLst>
            </a:pPr>
            <a:r>
              <a:rPr lang="en-US" sz="1200">
                <a:solidFill>
                  <a:srgbClr val="000000"/>
                </a:solidFill>
                <a:latin typeface="Courier New" pitchFamily="49" charset="0"/>
                <a:ea typeface="MS PGothic" pitchFamily="34" charset="-128"/>
              </a:rPr>
              <a:t>    </a:t>
            </a: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private</a:t>
            </a:r>
            <a:r>
              <a:rPr lang="en-US" sz="1200">
                <a:solidFill>
                  <a:srgbClr val="000000"/>
                </a:solidFill>
                <a:latin typeface="Courier New" pitchFamily="49" charset="0"/>
                <a:ea typeface="MS PGothic" pitchFamily="34" charset="-128"/>
              </a:rPr>
              <a:t> double balance;</a:t>
            </a:r>
          </a:p>
          <a:p>
            <a:pPr>
              <a:lnSpc>
                <a:spcPct val="80000"/>
              </a:lnSpc>
              <a:tabLst>
                <a:tab pos="457200" algn="l"/>
              </a:tabLst>
            </a:pPr>
            <a:r>
              <a:rPr lang="en-US" sz="1200">
                <a:solidFill>
                  <a:srgbClr val="000000"/>
                </a:solidFill>
                <a:latin typeface="Courier New" pitchFamily="49" charset="0"/>
                <a:ea typeface="MS PGothic" pitchFamily="34" charset="-128"/>
              </a:rPr>
              <a:t>    </a:t>
            </a:r>
          </a:p>
          <a:p>
            <a:pPr>
              <a:lnSpc>
                <a:spcPct val="80000"/>
              </a:lnSpc>
              <a:tabLst>
                <a:tab pos="457200" algn="l"/>
              </a:tabLst>
            </a:pPr>
            <a:r>
              <a:rPr lang="en-US" sz="1200">
                <a:solidFill>
                  <a:srgbClr val="0000FF"/>
                </a:solidFill>
                <a:latin typeface="Courier New" pitchFamily="49" charset="0"/>
                <a:ea typeface="MS PGothic" pitchFamily="34" charset="-128"/>
              </a:rPr>
              <a:t>    public</a:t>
            </a:r>
            <a:r>
              <a:rPr lang="en-US" sz="1200">
                <a:solidFill>
                  <a:srgbClr val="000000"/>
                </a:solidFill>
                <a:latin typeface="Courier New" pitchFamily="49" charset="0"/>
                <a:ea typeface="MS PGothic" pitchFamily="34" charset="-128"/>
              </a:rPr>
              <a:t> Account</a:t>
            </a:r>
            <a:r>
              <a:rPr lang="en-US" sz="1200">
                <a:solidFill>
                  <a:srgbClr val="FF0000"/>
                </a:solidFill>
                <a:latin typeface="Courier New" pitchFamily="49" charset="0"/>
                <a:ea typeface="MS PGothic" pitchFamily="34" charset="-128"/>
              </a:rPr>
              <a:t>( ) {</a:t>
            </a:r>
          </a:p>
          <a:p>
            <a:pPr>
              <a:lnSpc>
                <a:spcPct val="80000"/>
              </a:lnSpc>
              <a:tabLst>
                <a:tab pos="457200" algn="l"/>
              </a:tabLst>
            </a:pPr>
            <a:r>
              <a:rPr lang="en-US" sz="1200">
                <a:solidFill>
                  <a:srgbClr val="000000"/>
                </a:solidFill>
                <a:latin typeface="Courier New" pitchFamily="49" charset="0"/>
                <a:ea typeface="MS PGothic" pitchFamily="34" charset="-128"/>
              </a:rPr>
              <a:t>	    ownerName = </a:t>
            </a:r>
            <a:r>
              <a:rPr lang="en-US" sz="1200">
                <a:solidFill>
                  <a:srgbClr val="007F7F"/>
                </a:solidFill>
                <a:latin typeface="Courier New" pitchFamily="49" charset="0"/>
                <a:ea typeface="MS PGothic" pitchFamily="34" charset="-128"/>
              </a:rPr>
              <a:t>"Unassigned"</a:t>
            </a:r>
            <a:r>
              <a:rPr lang="en-US" sz="1200">
                <a:solidFill>
                  <a:srgbClr val="000000"/>
                </a:solidFill>
                <a:latin typeface="Courier New" pitchFamily="49" charset="0"/>
                <a:ea typeface="MS PGothic" pitchFamily="34" charset="-128"/>
              </a:rPr>
              <a:t>;</a:t>
            </a:r>
          </a:p>
          <a:p>
            <a:pPr>
              <a:lnSpc>
                <a:spcPct val="80000"/>
              </a:lnSpc>
              <a:tabLst>
                <a:tab pos="457200" algn="l"/>
              </a:tabLst>
            </a:pPr>
            <a:r>
              <a:rPr lang="en-US" sz="1200">
                <a:solidFill>
                  <a:srgbClr val="000000"/>
                </a:solidFill>
                <a:latin typeface="Courier New" pitchFamily="49" charset="0"/>
                <a:ea typeface="MS PGothic" pitchFamily="34" charset="-128"/>
              </a:rPr>
              <a:t>	    balance = 0.0;</a:t>
            </a: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endParaRPr lang="en-US" sz="1200">
              <a:solidFill>
                <a:srgbClr val="000000"/>
              </a:solidFill>
              <a:latin typeface="Courier New" pitchFamily="49" charset="0"/>
              <a:ea typeface="MS PGothic" pitchFamily="34" charset="-128"/>
            </a:endParaRPr>
          </a:p>
          <a:p>
            <a:pPr>
              <a:lnSpc>
                <a:spcPct val="80000"/>
              </a:lnSpc>
              <a:tabLst>
                <a:tab pos="457200" algn="l"/>
              </a:tabLst>
            </a:pPr>
            <a:endParaRPr lang="en-US" sz="1200">
              <a:solidFill>
                <a:srgbClr val="00FF00"/>
              </a:solidFill>
              <a:latin typeface="Courier New" pitchFamily="49" charset="0"/>
              <a:ea typeface="MS PGothic" pitchFamily="34" charset="-128"/>
            </a:endParaRP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public void</a:t>
            </a:r>
            <a:r>
              <a:rPr lang="en-US" sz="1200">
                <a:solidFill>
                  <a:srgbClr val="000000"/>
                </a:solidFill>
                <a:latin typeface="Courier New" pitchFamily="49" charset="0"/>
                <a:ea typeface="MS PGothic" pitchFamily="34" charset="-128"/>
              </a:rPr>
              <a:t> add</a:t>
            </a:r>
            <a:r>
              <a:rPr lang="en-US" sz="1200">
                <a:solidFill>
                  <a:srgbClr val="FF0000"/>
                </a:solidFill>
                <a:latin typeface="Courier New" pitchFamily="49" charset="0"/>
                <a:ea typeface="MS PGothic" pitchFamily="34" charset="-128"/>
              </a:rPr>
              <a:t>(</a:t>
            </a:r>
            <a:r>
              <a:rPr lang="en-US" sz="1200">
                <a:solidFill>
                  <a:srgbClr val="000000"/>
                </a:solidFill>
                <a:latin typeface="Courier New" pitchFamily="49" charset="0"/>
                <a:ea typeface="MS PGothic" pitchFamily="34" charset="-128"/>
              </a:rPr>
              <a:t>double amt</a:t>
            </a:r>
            <a:r>
              <a:rPr lang="en-US" sz="1200">
                <a:solidFill>
                  <a:srgbClr val="FF0000"/>
                </a:solidFill>
                <a:latin typeface="Courier New" pitchFamily="49" charset="0"/>
                <a:ea typeface="MS PGothic" pitchFamily="34" charset="-128"/>
              </a:rPr>
              <a:t>) {</a:t>
            </a:r>
          </a:p>
          <a:p>
            <a:pPr>
              <a:lnSpc>
                <a:spcPct val="80000"/>
              </a:lnSpc>
              <a:tabLst>
                <a:tab pos="457200" algn="l"/>
              </a:tabLst>
            </a:pPr>
            <a:r>
              <a:rPr lang="en-US" sz="1200">
                <a:solidFill>
                  <a:srgbClr val="000000"/>
                </a:solidFill>
                <a:latin typeface="Courier New" pitchFamily="49" charset="0"/>
                <a:ea typeface="MS PGothic" pitchFamily="34" charset="-128"/>
              </a:rPr>
              <a:t>        balance = balance + amt;</a:t>
            </a: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a:p>
            <a:pPr>
              <a:lnSpc>
                <a:spcPct val="80000"/>
              </a:lnSpc>
              <a:tabLst>
                <a:tab pos="457200" algn="l"/>
              </a:tabLst>
            </a:pPr>
            <a:r>
              <a:rPr lang="en-US" sz="1200">
                <a:solidFill>
                  <a:srgbClr val="000000"/>
                </a:solidFill>
                <a:latin typeface="Courier New" pitchFamily="49" charset="0"/>
                <a:ea typeface="MS PGothic" pitchFamily="34" charset="-128"/>
              </a:rPr>
              <a:t>    </a:t>
            </a:r>
          </a:p>
          <a:p>
            <a:pPr>
              <a:lnSpc>
                <a:spcPct val="80000"/>
              </a:lnSpc>
              <a:tabLst>
                <a:tab pos="457200" algn="l"/>
              </a:tabLst>
            </a:pPr>
            <a:r>
              <a:rPr lang="en-US" sz="1200">
                <a:solidFill>
                  <a:srgbClr val="0000FF"/>
                </a:solidFill>
                <a:latin typeface="Courier New" pitchFamily="49" charset="0"/>
                <a:ea typeface="MS PGothic" pitchFamily="34" charset="-128"/>
              </a:rPr>
              <a:t>    public void</a:t>
            </a:r>
            <a:r>
              <a:rPr lang="en-US" sz="1200">
                <a:solidFill>
                  <a:srgbClr val="000000"/>
                </a:solidFill>
                <a:latin typeface="Courier New" pitchFamily="49" charset="0"/>
                <a:ea typeface="MS PGothic" pitchFamily="34" charset="-128"/>
              </a:rPr>
              <a:t> deduct</a:t>
            </a:r>
            <a:r>
              <a:rPr lang="en-US" sz="1200">
                <a:solidFill>
                  <a:srgbClr val="FF0000"/>
                </a:solidFill>
                <a:latin typeface="Courier New" pitchFamily="49" charset="0"/>
                <a:ea typeface="MS PGothic" pitchFamily="34" charset="-128"/>
              </a:rPr>
              <a:t>(</a:t>
            </a:r>
            <a:r>
              <a:rPr lang="en-US" sz="1200">
                <a:solidFill>
                  <a:srgbClr val="000000"/>
                </a:solidFill>
                <a:latin typeface="Courier New" pitchFamily="49" charset="0"/>
                <a:ea typeface="MS PGothic" pitchFamily="34" charset="-128"/>
              </a:rPr>
              <a:t>double amt</a:t>
            </a:r>
            <a:r>
              <a:rPr lang="en-US" sz="1200">
                <a:solidFill>
                  <a:srgbClr val="FF0000"/>
                </a:solidFill>
                <a:latin typeface="Courier New" pitchFamily="49" charset="0"/>
                <a:ea typeface="MS PGothic" pitchFamily="34" charset="-128"/>
              </a:rPr>
              <a:t>) {</a:t>
            </a:r>
          </a:p>
          <a:p>
            <a:pPr>
              <a:lnSpc>
                <a:spcPct val="80000"/>
              </a:lnSpc>
              <a:tabLst>
                <a:tab pos="457200" algn="l"/>
              </a:tabLst>
            </a:pPr>
            <a:r>
              <a:rPr lang="en-US" sz="1200">
                <a:solidFill>
                  <a:srgbClr val="000000"/>
                </a:solidFill>
                <a:latin typeface="Courier New" pitchFamily="49" charset="0"/>
                <a:ea typeface="MS PGothic" pitchFamily="34" charset="-128"/>
              </a:rPr>
              <a:t>        balance = balance - amt;</a:t>
            </a: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a:p>
            <a:pPr>
              <a:lnSpc>
                <a:spcPct val="80000"/>
              </a:lnSpc>
              <a:tabLst>
                <a:tab pos="457200" algn="l"/>
              </a:tabLst>
            </a:pPr>
            <a:r>
              <a:rPr lang="en-US" sz="1200">
                <a:solidFill>
                  <a:srgbClr val="000000"/>
                </a:solidFill>
                <a:latin typeface="Courier New" pitchFamily="49" charset="0"/>
                <a:ea typeface="MS PGothic" pitchFamily="34" charset="-128"/>
              </a:rPr>
              <a:t>    </a:t>
            </a:r>
            <a:endParaRPr lang="en-US" sz="1200">
              <a:solidFill>
                <a:srgbClr val="00FF00"/>
              </a:solidFill>
              <a:latin typeface="Courier New" pitchFamily="49" charset="0"/>
              <a:ea typeface="MS PGothic" pitchFamily="34" charset="-128"/>
            </a:endParaRP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public double</a:t>
            </a:r>
            <a:r>
              <a:rPr lang="en-US" sz="1200">
                <a:solidFill>
                  <a:srgbClr val="000000"/>
                </a:solidFill>
                <a:latin typeface="Courier New" pitchFamily="49" charset="0"/>
                <a:ea typeface="MS PGothic" pitchFamily="34" charset="-128"/>
              </a:rPr>
              <a:t> getCurrentBalance</a:t>
            </a:r>
            <a:r>
              <a:rPr lang="en-US" sz="1200">
                <a:solidFill>
                  <a:srgbClr val="FF0000"/>
                </a:solidFill>
                <a:latin typeface="Courier New" pitchFamily="49" charset="0"/>
                <a:ea typeface="MS PGothic" pitchFamily="34" charset="-128"/>
              </a:rPr>
              <a:t>( ) {</a:t>
            </a: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return</a:t>
            </a:r>
            <a:r>
              <a:rPr lang="en-US" sz="1200">
                <a:solidFill>
                  <a:srgbClr val="000000"/>
                </a:solidFill>
                <a:latin typeface="Courier New" pitchFamily="49" charset="0"/>
                <a:ea typeface="MS PGothic" pitchFamily="34" charset="-128"/>
              </a:rPr>
              <a:t> balance;</a:t>
            </a: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a:p>
            <a:pPr>
              <a:lnSpc>
                <a:spcPct val="80000"/>
              </a:lnSpc>
              <a:tabLst>
                <a:tab pos="457200" algn="l"/>
              </a:tabLst>
            </a:pPr>
            <a:r>
              <a:rPr lang="en-US" sz="1200">
                <a:solidFill>
                  <a:srgbClr val="000000"/>
                </a:solidFill>
                <a:latin typeface="Courier New" pitchFamily="49" charset="0"/>
                <a:ea typeface="MS PGothic" pitchFamily="34" charset="-128"/>
              </a:rPr>
              <a:t>    </a:t>
            </a:r>
            <a:endParaRPr lang="en-US" sz="1200">
              <a:solidFill>
                <a:srgbClr val="00FF00"/>
              </a:solidFill>
              <a:latin typeface="Courier New" pitchFamily="49" charset="0"/>
              <a:ea typeface="MS PGothic" pitchFamily="34" charset="-128"/>
            </a:endParaRP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public</a:t>
            </a:r>
            <a:r>
              <a:rPr lang="en-US" sz="1200">
                <a:solidFill>
                  <a:srgbClr val="000000"/>
                </a:solidFill>
                <a:latin typeface="Courier New" pitchFamily="49" charset="0"/>
                <a:ea typeface="MS PGothic" pitchFamily="34" charset="-128"/>
              </a:rPr>
              <a:t> String getOwnerName</a:t>
            </a:r>
            <a:r>
              <a:rPr lang="en-US" sz="1200">
                <a:solidFill>
                  <a:srgbClr val="FF0000"/>
                </a:solidFill>
                <a:latin typeface="Courier New" pitchFamily="49" charset="0"/>
                <a:ea typeface="MS PGothic" pitchFamily="34" charset="-128"/>
              </a:rPr>
              <a:t>( ) {</a:t>
            </a:r>
          </a:p>
          <a:p>
            <a:pPr>
              <a:lnSpc>
                <a:spcPct val="80000"/>
              </a:lnSpc>
              <a:tabLst>
                <a:tab pos="457200" algn="l"/>
              </a:tabLst>
            </a:pPr>
            <a:r>
              <a:rPr lang="en-US" sz="1200">
                <a:solidFill>
                  <a:srgbClr val="000000"/>
                </a:solidFill>
                <a:latin typeface="Courier New" pitchFamily="49" charset="0"/>
                <a:ea typeface="MS PGothic" pitchFamily="34" charset="-128"/>
              </a:rPr>
              <a:t>        </a:t>
            </a: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return</a:t>
            </a:r>
            <a:r>
              <a:rPr lang="en-US" sz="1200">
                <a:solidFill>
                  <a:srgbClr val="000000"/>
                </a:solidFill>
                <a:latin typeface="Courier New" pitchFamily="49" charset="0"/>
                <a:ea typeface="MS PGothic" pitchFamily="34" charset="-128"/>
              </a:rPr>
              <a:t> ownerName;</a:t>
            </a:r>
          </a:p>
          <a:p>
            <a:pPr>
              <a:lnSpc>
                <a:spcPct val="80000"/>
              </a:lnSpc>
              <a:tabLst>
                <a:tab pos="457200" algn="l"/>
              </a:tabLst>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a:p>
            <a:pPr>
              <a:lnSpc>
                <a:spcPct val="80000"/>
              </a:lnSpc>
              <a:tabLst>
                <a:tab pos="457200" algn="l"/>
              </a:tabLst>
            </a:pPr>
            <a:endParaRPr lang="en-US" sz="1200">
              <a:latin typeface="Courier New" pitchFamily="49" charset="0"/>
              <a:ea typeface="MS PGothic" pitchFamily="34" charset="-128"/>
            </a:endParaRPr>
          </a:p>
        </p:txBody>
      </p:sp>
      <p:sp>
        <p:nvSpPr>
          <p:cNvPr id="18440" name="Text Box 6"/>
          <p:cNvSpPr txBox="1">
            <a:spLocks noChangeArrowheads="1"/>
          </p:cNvSpPr>
          <p:nvPr/>
        </p:nvSpPr>
        <p:spPr bwMode="auto">
          <a:xfrm>
            <a:off x="4632325" y="1600200"/>
            <a:ext cx="37750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public void</a:t>
            </a:r>
            <a:r>
              <a:rPr lang="en-US" sz="1200">
                <a:solidFill>
                  <a:srgbClr val="000000"/>
                </a:solidFill>
                <a:latin typeface="Courier New" pitchFamily="49" charset="0"/>
                <a:ea typeface="MS PGothic" pitchFamily="34" charset="-128"/>
              </a:rPr>
              <a:t> setInitialBalance</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r>
              <a:rPr lang="en-US" sz="1200">
                <a:solidFill>
                  <a:srgbClr val="000000"/>
                </a:solidFill>
                <a:latin typeface="Courier New" pitchFamily="49" charset="0"/>
                <a:ea typeface="MS PGothic" pitchFamily="34" charset="-128"/>
              </a:rPr>
              <a:t>double bal</a:t>
            </a:r>
            <a:r>
              <a:rPr lang="en-US" sz="1200">
                <a:solidFill>
                  <a:srgbClr val="FF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balance = bal;</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a:p>
            <a:pPr eaLnBrk="1" hangingPunct="1">
              <a:lnSpc>
                <a:spcPct val="80000"/>
              </a:lnSpc>
            </a:pPr>
            <a:r>
              <a:rPr lang="en-US" sz="1200">
                <a:solidFill>
                  <a:srgbClr val="00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public void</a:t>
            </a:r>
            <a:r>
              <a:rPr lang="en-US" sz="1200">
                <a:solidFill>
                  <a:srgbClr val="000000"/>
                </a:solidFill>
                <a:latin typeface="Courier New" pitchFamily="49" charset="0"/>
                <a:ea typeface="MS PGothic" pitchFamily="34" charset="-128"/>
              </a:rPr>
              <a:t> setOwnerName</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r>
              <a:rPr lang="en-US" sz="1200">
                <a:solidFill>
                  <a:srgbClr val="000000"/>
                </a:solidFill>
                <a:latin typeface="Courier New" pitchFamily="49" charset="0"/>
                <a:ea typeface="MS PGothic" pitchFamily="34" charset="-128"/>
              </a:rPr>
              <a:t>String name</a:t>
            </a:r>
            <a:r>
              <a:rPr lang="en-US" sz="1200">
                <a:solidFill>
                  <a:srgbClr val="FF0000"/>
                </a:solidFill>
                <a:latin typeface="Courier New" pitchFamily="49" charset="0"/>
                <a:ea typeface="MS PGothic" pitchFamily="34" charset="-128"/>
              </a:rPr>
              <a:t>)</a:t>
            </a: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a:p>
            <a:pPr eaLnBrk="1" hangingPunct="1">
              <a:lnSpc>
                <a:spcPct val="80000"/>
              </a:lnSpc>
            </a:pPr>
            <a:r>
              <a:rPr lang="en-US" sz="1200">
                <a:solidFill>
                  <a:srgbClr val="00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ownerName = name;</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r>
              <a:rPr lang="en-US" sz="1200">
                <a:solidFill>
                  <a:srgbClr val="00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endParaRPr lang="en-US"/>
          </a:p>
        </p:txBody>
      </p:sp>
      <p:sp>
        <p:nvSpPr>
          <p:cNvPr id="18441" name="Text Box 10"/>
          <p:cNvSpPr txBox="1">
            <a:spLocks noChangeArrowheads="1"/>
          </p:cNvSpPr>
          <p:nvPr/>
        </p:nvSpPr>
        <p:spPr bwMode="auto">
          <a:xfrm>
            <a:off x="3581400" y="5410200"/>
            <a:ext cx="663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t>Page 1</a:t>
            </a:r>
          </a:p>
        </p:txBody>
      </p:sp>
      <p:sp>
        <p:nvSpPr>
          <p:cNvPr id="18442" name="Text Box 11"/>
          <p:cNvSpPr txBox="1">
            <a:spLocks noChangeArrowheads="1"/>
          </p:cNvSpPr>
          <p:nvPr/>
        </p:nvSpPr>
        <p:spPr bwMode="auto">
          <a:xfrm>
            <a:off x="8077200" y="5410200"/>
            <a:ext cx="663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t>Page 2</a:t>
            </a:r>
          </a:p>
        </p:txBody>
      </p:sp>
    </p:spTree>
    <p:extLst>
      <p:ext uri="{BB962C8B-B14F-4D97-AF65-F5344CB8AC3E}">
        <p14:creationId xmlns:p14="http://schemas.microsoft.com/office/powerpoint/2010/main" val="41000983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ja-JP" dirty="0">
                <a:solidFill>
                  <a:srgbClr val="FF0000"/>
                </a:solidFill>
                <a:ea typeface="MS PGothic" pitchFamily="34" charset="-128"/>
              </a:rPr>
              <a:t>Why Programmer-Defined Classes?</a:t>
            </a:r>
          </a:p>
        </p:txBody>
      </p:sp>
      <p:sp>
        <p:nvSpPr>
          <p:cNvPr id="10243" name="Rectangle 3"/>
          <p:cNvSpPr>
            <a:spLocks noGrp="1" noChangeArrowheads="1"/>
          </p:cNvSpPr>
          <p:nvPr>
            <p:ph type="body" idx="1"/>
          </p:nvPr>
        </p:nvSpPr>
        <p:spPr>
          <a:xfrm>
            <a:off x="228600" y="1600200"/>
            <a:ext cx="8610600" cy="4525963"/>
          </a:xfrm>
        </p:spPr>
        <p:txBody>
          <a:bodyPr/>
          <a:lstStyle/>
          <a:p>
            <a:pPr algn="just" eaLnBrk="1" hangingPunct="1">
              <a:lnSpc>
                <a:spcPct val="120000"/>
              </a:lnSpc>
            </a:pPr>
            <a:r>
              <a:rPr lang="en-US" altLang="ja-JP" sz="2400" dirty="0">
                <a:ea typeface="MS PGothic" pitchFamily="34" charset="-128"/>
              </a:rPr>
              <a:t>Using just  standard API  classes will not meet all of our needs. We need to be able to define our own classes customized for our applications. </a:t>
            </a:r>
          </a:p>
          <a:p>
            <a:pPr algn="just" eaLnBrk="1" hangingPunct="1">
              <a:lnSpc>
                <a:spcPct val="120000"/>
              </a:lnSpc>
            </a:pPr>
            <a:r>
              <a:rPr lang="en-US" altLang="ja-JP" sz="2400" dirty="0">
                <a:ea typeface="MS PGothic" pitchFamily="34" charset="-128"/>
              </a:rPr>
              <a:t>Learning how to define our own classes is the first step toward mastering the skills necessary in building large programs. </a:t>
            </a:r>
          </a:p>
          <a:p>
            <a:pPr algn="just" eaLnBrk="1" hangingPunct="1">
              <a:lnSpc>
                <a:spcPct val="120000"/>
              </a:lnSpc>
            </a:pPr>
            <a:r>
              <a:rPr lang="en-US" altLang="ja-JP" sz="2400" dirty="0">
                <a:ea typeface="MS PGothic" pitchFamily="34" charset="-128"/>
              </a:rPr>
              <a:t>Classes we define ourselves are called </a:t>
            </a:r>
            <a:r>
              <a:rPr lang="en-US" altLang="ja-JP" sz="2400" dirty="0">
                <a:solidFill>
                  <a:srgbClr val="990033"/>
                </a:solidFill>
                <a:ea typeface="MS PGothic" pitchFamily="34" charset="-128"/>
              </a:rPr>
              <a:t>programmer-defined classes</a:t>
            </a:r>
            <a:r>
              <a:rPr lang="en-US" altLang="ja-JP" sz="2400" dirty="0">
                <a:ea typeface="MS PGothic" pitchFamily="34" charset="-128"/>
              </a:rPr>
              <a:t>.</a:t>
            </a:r>
          </a:p>
        </p:txBody>
      </p:sp>
    </p:spTree>
    <p:custDataLst>
      <p:tags r:id="rId1"/>
    </p:custDataLst>
    <p:extLst>
      <p:ext uri="{BB962C8B-B14F-4D97-AF65-F5344CB8AC3E}">
        <p14:creationId xmlns:p14="http://schemas.microsoft.com/office/powerpoint/2010/main" val="2389206268"/>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ssolve">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dissolve">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t>Arguments and Parameters</a:t>
            </a:r>
          </a:p>
        </p:txBody>
      </p:sp>
      <p:sp>
        <p:nvSpPr>
          <p:cNvPr id="138243" name="Rectangle 3"/>
          <p:cNvSpPr>
            <a:spLocks noGrp="1" noChangeArrowheads="1"/>
          </p:cNvSpPr>
          <p:nvPr>
            <p:ph type="body" idx="1"/>
          </p:nvPr>
        </p:nvSpPr>
        <p:spPr>
          <a:xfrm>
            <a:off x="407988" y="3914775"/>
            <a:ext cx="8534400" cy="504825"/>
          </a:xfrm>
        </p:spPr>
        <p:txBody>
          <a:bodyPr>
            <a:normAutofit lnSpcReduction="10000"/>
          </a:bodyPr>
          <a:lstStyle/>
          <a:p>
            <a:pPr eaLnBrk="1" hangingPunct="1">
              <a:lnSpc>
                <a:spcPct val="90000"/>
              </a:lnSpc>
            </a:pPr>
            <a:r>
              <a:rPr lang="en-US"/>
              <a:t>An argument is a value we pass to a method</a:t>
            </a:r>
          </a:p>
        </p:txBody>
      </p:sp>
      <p:sp>
        <p:nvSpPr>
          <p:cNvPr id="138244" name="Rectangle 4"/>
          <p:cNvSpPr>
            <a:spLocks noChangeArrowheads="1"/>
          </p:cNvSpPr>
          <p:nvPr/>
        </p:nvSpPr>
        <p:spPr bwMode="auto">
          <a:xfrm>
            <a:off x="430213" y="1179513"/>
            <a:ext cx="3657600" cy="2362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138245" name="Rectangle 5"/>
          <p:cNvSpPr>
            <a:spLocks noChangeArrowheads="1"/>
          </p:cNvSpPr>
          <p:nvPr/>
        </p:nvSpPr>
        <p:spPr bwMode="auto">
          <a:xfrm>
            <a:off x="4773613" y="1179513"/>
            <a:ext cx="3657600" cy="2438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lang="ar-EG"/>
          </a:p>
        </p:txBody>
      </p:sp>
      <p:sp>
        <p:nvSpPr>
          <p:cNvPr id="20488" name="Text Box 7"/>
          <p:cNvSpPr txBox="1">
            <a:spLocks noChangeArrowheads="1"/>
          </p:cNvSpPr>
          <p:nvPr/>
        </p:nvSpPr>
        <p:spPr bwMode="auto">
          <a:xfrm>
            <a:off x="4926013" y="1331913"/>
            <a:ext cx="3222625"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pPr>
            <a:r>
              <a:rPr lang="en-US" sz="1200">
                <a:solidFill>
                  <a:srgbClr val="0000FF"/>
                </a:solidFill>
                <a:latin typeface="Courier New" pitchFamily="49" charset="0"/>
                <a:ea typeface="MS PGothic" pitchFamily="34" charset="-128"/>
              </a:rPr>
              <a:t>class</a:t>
            </a:r>
            <a:r>
              <a:rPr lang="en-US" sz="1200">
                <a:solidFill>
                  <a:srgbClr val="000000"/>
                </a:solidFill>
                <a:latin typeface="Courier New" pitchFamily="49" charset="0"/>
                <a:ea typeface="MS PGothic" pitchFamily="34" charset="-128"/>
              </a:rPr>
              <a:t> Account </a:t>
            </a:r>
            <a:r>
              <a:rPr lang="en-US" sz="1200">
                <a:solidFill>
                  <a:srgbClr val="FF0000"/>
                </a:solidFill>
                <a:latin typeface="Courier New" pitchFamily="49" charset="0"/>
                <a:ea typeface="MS PGothic" pitchFamily="34" charset="-128"/>
              </a:rPr>
              <a:t>{</a:t>
            </a:r>
          </a:p>
          <a:p>
            <a:pPr eaLnBrk="1" hangingPunct="1">
              <a:lnSpc>
                <a:spcPct val="80000"/>
              </a:lnSpc>
            </a:pPr>
            <a:endParaRPr lang="en-US" sz="1200">
              <a:solidFill>
                <a:srgbClr val="000000"/>
              </a:solidFill>
              <a:latin typeface="Courier New" pitchFamily="49" charset="0"/>
              <a:ea typeface="MS PGothic" pitchFamily="34" charset="-128"/>
            </a:endParaRPr>
          </a:p>
          <a:p>
            <a:pPr eaLnBrk="1" hangingPunct="1">
              <a:lnSpc>
                <a:spcPct val="80000"/>
              </a:lnSpc>
            </a:pPr>
            <a:r>
              <a:rPr lang="en-US" sz="1200">
                <a:latin typeface="Courier New" pitchFamily="49" charset="0"/>
                <a:ea typeface="MS PGothic" pitchFamily="34" charset="-128"/>
              </a:rPr>
              <a:t>    . . .</a:t>
            </a:r>
          </a:p>
          <a:p>
            <a:pPr eaLnBrk="1" hangingPunct="1">
              <a:lnSpc>
                <a:spcPct val="80000"/>
              </a:lnSpc>
            </a:pPr>
            <a:endParaRPr lang="en-US" sz="1200">
              <a:solidFill>
                <a:srgbClr val="00FF00"/>
              </a:solidFill>
              <a:latin typeface="Courier New" pitchFamily="49" charset="0"/>
              <a:ea typeface="MS PGothic" pitchFamily="34" charset="-128"/>
            </a:endParaRP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public void</a:t>
            </a:r>
            <a:r>
              <a:rPr lang="en-US" sz="1200">
                <a:solidFill>
                  <a:srgbClr val="000000"/>
                </a:solidFill>
                <a:latin typeface="Courier New" pitchFamily="49" charset="0"/>
                <a:ea typeface="MS PGothic" pitchFamily="34" charset="-128"/>
              </a:rPr>
              <a:t> add</a:t>
            </a:r>
            <a:r>
              <a:rPr lang="en-US" sz="1200">
                <a:solidFill>
                  <a:srgbClr val="FF0000"/>
                </a:solidFill>
                <a:latin typeface="Courier New" pitchFamily="49" charset="0"/>
                <a:ea typeface="MS PGothic" pitchFamily="34" charset="-128"/>
              </a:rPr>
              <a:t>(</a:t>
            </a:r>
            <a:r>
              <a:rPr lang="en-US" sz="1200">
                <a:solidFill>
                  <a:srgbClr val="000000"/>
                </a:solidFill>
                <a:latin typeface="Courier New" pitchFamily="49" charset="0"/>
                <a:ea typeface="MS PGothic" pitchFamily="34" charset="-128"/>
              </a:rPr>
              <a:t>double amt</a:t>
            </a:r>
            <a:r>
              <a:rPr lang="en-US" sz="1200">
                <a:solidFill>
                  <a:srgbClr val="FF0000"/>
                </a:solidFill>
                <a:latin typeface="Courier New" pitchFamily="49" charset="0"/>
                <a:ea typeface="MS PGothic" pitchFamily="34" charset="-128"/>
              </a:rPr>
              <a:t>) {</a:t>
            </a:r>
          </a:p>
          <a:p>
            <a:pPr eaLnBrk="1" hangingPunct="1">
              <a:lnSpc>
                <a:spcPct val="80000"/>
              </a:lnSpc>
            </a:pPr>
            <a:endParaRPr lang="en-US" sz="1200">
              <a:solidFill>
                <a:srgbClr val="FF0000"/>
              </a:solidFill>
              <a:latin typeface="Courier New" pitchFamily="49" charset="0"/>
              <a:ea typeface="MS PGothic" pitchFamily="34" charset="-128"/>
            </a:endParaRPr>
          </a:p>
          <a:p>
            <a:pPr eaLnBrk="1" hangingPunct="1">
              <a:lnSpc>
                <a:spcPct val="80000"/>
              </a:lnSpc>
            </a:pPr>
            <a:r>
              <a:rPr lang="en-US" sz="1200">
                <a:solidFill>
                  <a:srgbClr val="000000"/>
                </a:solidFill>
                <a:latin typeface="Courier New" pitchFamily="49" charset="0"/>
                <a:ea typeface="MS PGothic" pitchFamily="34" charset="-128"/>
              </a:rPr>
              <a:t>        balance = balance + amt;</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a:p>
            <a:pPr eaLnBrk="1" hangingPunct="1">
              <a:lnSpc>
                <a:spcPct val="80000"/>
              </a:lnSpc>
            </a:pPr>
            <a:endParaRPr lang="en-US" sz="1200">
              <a:solidFill>
                <a:srgbClr val="FF0000"/>
              </a:solidFill>
              <a:latin typeface="Courier New" pitchFamily="49" charset="0"/>
              <a:ea typeface="MS PGothic" pitchFamily="34" charset="-128"/>
            </a:endParaRPr>
          </a:p>
          <a:p>
            <a:pPr eaLnBrk="1" hangingPunct="1">
              <a:lnSpc>
                <a:spcPct val="80000"/>
              </a:lnSpc>
            </a:pPr>
            <a:r>
              <a:rPr lang="en-US" sz="1200">
                <a:latin typeface="Courier New" pitchFamily="49" charset="0"/>
                <a:ea typeface="MS PGothic" pitchFamily="34" charset="-128"/>
              </a:rPr>
              <a:t>    . . .</a:t>
            </a:r>
          </a:p>
          <a:p>
            <a:pPr eaLnBrk="1" hangingPunct="1"/>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p:txBody>
      </p:sp>
      <p:sp>
        <p:nvSpPr>
          <p:cNvPr id="20489" name="Text Box 8"/>
          <p:cNvSpPr txBox="1">
            <a:spLocks noChangeArrowheads="1"/>
          </p:cNvSpPr>
          <p:nvPr/>
        </p:nvSpPr>
        <p:spPr bwMode="auto">
          <a:xfrm>
            <a:off x="506413" y="1255713"/>
            <a:ext cx="3406775"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pPr>
            <a:r>
              <a:rPr lang="en-US" sz="1200">
                <a:solidFill>
                  <a:srgbClr val="0000FF"/>
                </a:solidFill>
                <a:latin typeface="Courier New" pitchFamily="49" charset="0"/>
                <a:ea typeface="MS PGothic" pitchFamily="34" charset="-128"/>
              </a:rPr>
              <a:t>class</a:t>
            </a:r>
            <a:r>
              <a:rPr lang="en-US" sz="1200">
                <a:solidFill>
                  <a:srgbClr val="000000"/>
                </a:solidFill>
                <a:latin typeface="Courier New" pitchFamily="49" charset="0"/>
                <a:ea typeface="MS PGothic" pitchFamily="34" charset="-128"/>
              </a:rPr>
              <a:t> Sample </a:t>
            </a:r>
            <a:r>
              <a:rPr lang="en-US" sz="1200">
                <a:solidFill>
                  <a:srgbClr val="FF0000"/>
                </a:solidFill>
                <a:latin typeface="Courier New" pitchFamily="49" charset="0"/>
                <a:ea typeface="MS PGothic" pitchFamily="34" charset="-128"/>
              </a:rPr>
              <a:t>{</a:t>
            </a:r>
            <a:endParaRPr lang="en-US" sz="1200">
              <a:latin typeface="Courier New" pitchFamily="49" charset="0"/>
              <a:ea typeface="MS PGothic" pitchFamily="34" charset="-128"/>
            </a:endParaRPr>
          </a:p>
          <a:p>
            <a:pPr eaLnBrk="1" hangingPunct="1">
              <a:lnSpc>
                <a:spcPct val="80000"/>
              </a:lnSpc>
            </a:pPr>
            <a:endParaRPr lang="en-US" sz="1200">
              <a:solidFill>
                <a:srgbClr val="00FF00"/>
              </a:solidFill>
              <a:latin typeface="Courier New" pitchFamily="49" charset="0"/>
              <a:ea typeface="MS PGothic" pitchFamily="34" charset="-128"/>
            </a:endParaRP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public static void</a:t>
            </a:r>
            <a:r>
              <a:rPr lang="en-US" sz="1200">
                <a:solidFill>
                  <a:srgbClr val="00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main</a:t>
            </a:r>
            <a:r>
              <a:rPr lang="en-US" sz="1200">
                <a:solidFill>
                  <a:srgbClr val="FF0000"/>
                </a:solidFill>
                <a:latin typeface="Courier New" pitchFamily="49" charset="0"/>
                <a:ea typeface="MS PGothic" pitchFamily="34" charset="-128"/>
              </a:rPr>
              <a:t>(</a:t>
            </a:r>
            <a:r>
              <a:rPr lang="en-US" sz="1200">
                <a:solidFill>
                  <a:srgbClr val="000000"/>
                </a:solidFill>
                <a:latin typeface="Courier New" pitchFamily="49" charset="0"/>
                <a:ea typeface="MS PGothic" pitchFamily="34" charset="-128"/>
              </a:rPr>
              <a:t>String[] arg</a:t>
            </a:r>
            <a:r>
              <a:rPr lang="en-US" sz="1200">
                <a:solidFill>
                  <a:srgbClr val="FF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Account acct = new Account();</a:t>
            </a:r>
          </a:p>
          <a:p>
            <a:pPr eaLnBrk="1" hangingPunct="1">
              <a:lnSpc>
                <a:spcPct val="80000"/>
              </a:lnSpc>
            </a:pPr>
            <a:r>
              <a:rPr lang="en-US" sz="1200">
                <a:solidFill>
                  <a:srgbClr val="000000"/>
                </a:solidFill>
                <a:latin typeface="Courier New" pitchFamily="49" charset="0"/>
                <a:ea typeface="MS PGothic" pitchFamily="34" charset="-128"/>
              </a:rPr>
              <a:t>      . . .</a:t>
            </a:r>
          </a:p>
          <a:p>
            <a:pPr eaLnBrk="1" hangingPunct="1">
              <a:lnSpc>
                <a:spcPct val="80000"/>
              </a:lnSpc>
            </a:pPr>
            <a:r>
              <a:rPr lang="en-US" sz="1200">
                <a:solidFill>
                  <a:srgbClr val="00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acct.add(400);</a:t>
            </a:r>
          </a:p>
          <a:p>
            <a:pPr eaLnBrk="1" hangingPunct="1">
              <a:lnSpc>
                <a:spcPct val="80000"/>
              </a:lnSpc>
            </a:pPr>
            <a:r>
              <a:rPr lang="en-US" sz="1200">
                <a:solidFill>
                  <a:srgbClr val="000000"/>
                </a:solidFill>
                <a:latin typeface="Courier New" pitchFamily="49" charset="0"/>
                <a:ea typeface="MS PGothic" pitchFamily="34" charset="-128"/>
              </a:rPr>
              <a:t>      . . .</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a:p>
            <a:pPr eaLnBrk="1" hangingPunct="1">
              <a:lnSpc>
                <a:spcPct val="80000"/>
              </a:lnSpc>
            </a:pPr>
            <a:endParaRPr lang="en-US" sz="1200">
              <a:solidFill>
                <a:srgbClr val="FF0000"/>
              </a:solidFill>
              <a:latin typeface="Courier New" pitchFamily="49" charset="0"/>
              <a:ea typeface="MS PGothic" pitchFamily="34" charset="-128"/>
            </a:endParaRPr>
          </a:p>
          <a:p>
            <a:pPr eaLnBrk="1" hangingPunct="1">
              <a:lnSpc>
                <a:spcPct val="80000"/>
              </a:lnSpc>
            </a:pPr>
            <a:r>
              <a:rPr lang="en-US" sz="1200">
                <a:latin typeface="Courier New" pitchFamily="49" charset="0"/>
                <a:ea typeface="MS PGothic" pitchFamily="34" charset="-128"/>
              </a:rPr>
              <a:t>    . . .</a:t>
            </a:r>
          </a:p>
          <a:p>
            <a:pPr eaLnBrk="1" hangingPunct="1"/>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p:txBody>
      </p:sp>
      <p:grpSp>
        <p:nvGrpSpPr>
          <p:cNvPr id="2" name="Group 14"/>
          <p:cNvGrpSpPr>
            <a:grpSpLocks/>
          </p:cNvGrpSpPr>
          <p:nvPr/>
        </p:nvGrpSpPr>
        <p:grpSpPr bwMode="auto">
          <a:xfrm>
            <a:off x="1725613" y="2627313"/>
            <a:ext cx="1149350" cy="671512"/>
            <a:chOff x="1008" y="3024"/>
            <a:chExt cx="724" cy="423"/>
          </a:xfrm>
        </p:grpSpPr>
        <p:sp>
          <p:nvSpPr>
            <p:cNvPr id="20495" name="Line 9"/>
            <p:cNvSpPr>
              <a:spLocks noChangeShapeType="1"/>
            </p:cNvSpPr>
            <p:nvPr/>
          </p:nvSpPr>
          <p:spPr bwMode="auto">
            <a:xfrm flipH="1" flipV="1">
              <a:off x="1296" y="3024"/>
              <a:ext cx="0"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ar-EG"/>
            </a:p>
          </p:txBody>
        </p:sp>
        <p:sp>
          <p:nvSpPr>
            <p:cNvPr id="20496" name="Text Box 11"/>
            <p:cNvSpPr txBox="1">
              <a:spLocks noChangeArrowheads="1"/>
            </p:cNvSpPr>
            <p:nvPr/>
          </p:nvSpPr>
          <p:spPr bwMode="auto">
            <a:xfrm>
              <a:off x="1008" y="3216"/>
              <a:ext cx="7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hlink"/>
                  </a:solidFill>
                  <a:latin typeface="Arial" pitchFamily="34" charset="0"/>
                </a:rPr>
                <a:t>argument</a:t>
              </a:r>
            </a:p>
          </p:txBody>
        </p:sp>
      </p:grpSp>
      <p:grpSp>
        <p:nvGrpSpPr>
          <p:cNvPr id="3" name="Group 15"/>
          <p:cNvGrpSpPr>
            <a:grpSpLocks/>
          </p:cNvGrpSpPr>
          <p:nvPr/>
        </p:nvGrpSpPr>
        <p:grpSpPr bwMode="auto">
          <a:xfrm>
            <a:off x="7135813" y="1255713"/>
            <a:ext cx="1225550" cy="685800"/>
            <a:chOff x="4416" y="2160"/>
            <a:chExt cx="772" cy="432"/>
          </a:xfrm>
        </p:grpSpPr>
        <p:sp>
          <p:nvSpPr>
            <p:cNvPr id="20493" name="Line 10"/>
            <p:cNvSpPr>
              <a:spLocks noChangeShapeType="1"/>
            </p:cNvSpPr>
            <p:nvPr/>
          </p:nvSpPr>
          <p:spPr bwMode="auto">
            <a:xfrm flipH="1">
              <a:off x="4752" y="2352"/>
              <a:ext cx="0"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ar-EG"/>
            </a:p>
          </p:txBody>
        </p:sp>
        <p:sp>
          <p:nvSpPr>
            <p:cNvPr id="20494" name="Text Box 12"/>
            <p:cNvSpPr txBox="1">
              <a:spLocks noChangeArrowheads="1"/>
            </p:cNvSpPr>
            <p:nvPr/>
          </p:nvSpPr>
          <p:spPr bwMode="auto">
            <a:xfrm>
              <a:off x="4416" y="2160"/>
              <a:ext cx="7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hlink"/>
                  </a:solidFill>
                  <a:latin typeface="Arial" pitchFamily="34" charset="0"/>
                </a:rPr>
                <a:t>parameter</a:t>
              </a:r>
            </a:p>
          </p:txBody>
        </p:sp>
      </p:grpSp>
      <p:sp>
        <p:nvSpPr>
          <p:cNvPr id="138253" name="Rectangle 13"/>
          <p:cNvSpPr>
            <a:spLocks noChangeArrowheads="1"/>
          </p:cNvSpPr>
          <p:nvPr/>
        </p:nvSpPr>
        <p:spPr bwMode="auto">
          <a:xfrm>
            <a:off x="390525" y="4545013"/>
            <a:ext cx="85344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solidFill>
                  <a:srgbClr val="003399"/>
                </a:solidFill>
                <a:latin typeface="Arial" pitchFamily="34" charset="0"/>
              </a:rPr>
              <a:t>A parameter is a placeholder in the called method to hold the value of the passed argument.</a:t>
            </a:r>
          </a:p>
        </p:txBody>
      </p:sp>
    </p:spTree>
    <p:extLst>
      <p:ext uri="{BB962C8B-B14F-4D97-AF65-F5344CB8AC3E}">
        <p14:creationId xmlns:p14="http://schemas.microsoft.com/office/powerpoint/2010/main" val="3450295220"/>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dissolve">
                                      <p:cBhvr>
                                        <p:cTn id="7" dur="500"/>
                                        <p:tgtEl>
                                          <p:spTgt spid="138243">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8253"/>
                                        </p:tgtEl>
                                        <p:attrNameLst>
                                          <p:attrName>style.visibility</p:attrName>
                                        </p:attrNameLst>
                                      </p:cBhvr>
                                      <p:to>
                                        <p:strVal val="visible"/>
                                      </p:to>
                                    </p:set>
                                    <p:animEffect transition="in" filter="dissolve">
                                      <p:cBhvr>
                                        <p:cTn id="16" dur="500"/>
                                        <p:tgtEl>
                                          <p:spTgt spid="138253"/>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P spid="13825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pPr eaLnBrk="1" hangingPunct="1"/>
            <a:r>
              <a:rPr lang="en-US"/>
              <a:t>Matching Arguments and Parameters</a:t>
            </a:r>
          </a:p>
        </p:txBody>
      </p:sp>
      <p:sp>
        <p:nvSpPr>
          <p:cNvPr id="140293" name="Rectangle 5"/>
          <p:cNvSpPr>
            <a:spLocks noGrp="1" noChangeArrowheads="1"/>
          </p:cNvSpPr>
          <p:nvPr>
            <p:ph type="body" idx="1"/>
          </p:nvPr>
        </p:nvSpPr>
        <p:spPr>
          <a:xfrm>
            <a:off x="6096000" y="1447800"/>
            <a:ext cx="2743200" cy="1068388"/>
          </a:xfrm>
        </p:spPr>
        <p:txBody>
          <a:bodyPr>
            <a:normAutofit lnSpcReduction="10000"/>
          </a:bodyPr>
          <a:lstStyle/>
          <a:p>
            <a:pPr eaLnBrk="1" hangingPunct="1">
              <a:lnSpc>
                <a:spcPct val="90000"/>
              </a:lnSpc>
            </a:pPr>
            <a:r>
              <a:rPr lang="en-US" sz="1800"/>
              <a:t>The number or arguments and the parameters must be the same</a:t>
            </a:r>
          </a:p>
        </p:txBody>
      </p:sp>
      <p:grpSp>
        <p:nvGrpSpPr>
          <p:cNvPr id="21510" name="Group 16"/>
          <p:cNvGrpSpPr>
            <a:grpSpLocks/>
          </p:cNvGrpSpPr>
          <p:nvPr/>
        </p:nvGrpSpPr>
        <p:grpSpPr bwMode="auto">
          <a:xfrm>
            <a:off x="614363" y="4051300"/>
            <a:ext cx="4791075" cy="1263650"/>
            <a:chOff x="118" y="1499"/>
            <a:chExt cx="3018" cy="796"/>
          </a:xfrm>
        </p:grpSpPr>
        <p:sp>
          <p:nvSpPr>
            <p:cNvPr id="140294" name="Rectangle 6"/>
            <p:cNvSpPr>
              <a:spLocks noChangeArrowheads="1"/>
            </p:cNvSpPr>
            <p:nvPr/>
          </p:nvSpPr>
          <p:spPr bwMode="auto">
            <a:xfrm>
              <a:off x="118" y="1499"/>
              <a:ext cx="3018" cy="79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21524" name="Text Box 7"/>
            <p:cNvSpPr txBox="1">
              <a:spLocks noChangeArrowheads="1"/>
            </p:cNvSpPr>
            <p:nvPr/>
          </p:nvSpPr>
          <p:spPr bwMode="auto">
            <a:xfrm>
              <a:off x="166" y="1547"/>
              <a:ext cx="2842"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pPr>
              <a:r>
                <a:rPr lang="en-US" sz="1200">
                  <a:solidFill>
                    <a:srgbClr val="0000FF"/>
                  </a:solidFill>
                  <a:latin typeface="Courier New" pitchFamily="49" charset="0"/>
                  <a:ea typeface="MS PGothic" pitchFamily="34" charset="-128"/>
                </a:rPr>
                <a:t>class</a:t>
              </a:r>
              <a:r>
                <a:rPr lang="en-US" sz="1200">
                  <a:solidFill>
                    <a:srgbClr val="000000"/>
                  </a:solidFill>
                  <a:latin typeface="Courier New" pitchFamily="49" charset="0"/>
                  <a:ea typeface="MS PGothic" pitchFamily="34" charset="-128"/>
                </a:rPr>
                <a:t> Demo </a:t>
              </a:r>
              <a:r>
                <a:rPr lang="en-US" sz="1200">
                  <a:solidFill>
                    <a:srgbClr val="FF0000"/>
                  </a:solidFill>
                  <a:latin typeface="Courier New" pitchFamily="49" charset="0"/>
                  <a:ea typeface="MS PGothic" pitchFamily="34" charset="-128"/>
                </a:rPr>
                <a:t>{</a:t>
              </a:r>
              <a:endParaRPr lang="en-US" sz="1200">
                <a:latin typeface="Courier New" pitchFamily="49" charset="0"/>
                <a:ea typeface="MS PGothic" pitchFamily="34" charset="-128"/>
              </a:endParaRPr>
            </a:p>
            <a:p>
              <a:pPr eaLnBrk="1" hangingPunct="1">
                <a:lnSpc>
                  <a:spcPct val="80000"/>
                </a:lnSpc>
              </a:pPr>
              <a:endParaRPr lang="en-US" sz="1200">
                <a:solidFill>
                  <a:srgbClr val="00FF00"/>
                </a:solidFill>
                <a:latin typeface="Courier New" pitchFamily="49" charset="0"/>
                <a:ea typeface="MS PGothic" pitchFamily="34" charset="-128"/>
              </a:endParaRP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0000FF"/>
                  </a:solidFill>
                  <a:latin typeface="Courier New" pitchFamily="49" charset="0"/>
                  <a:ea typeface="MS PGothic" pitchFamily="34" charset="-128"/>
                </a:rPr>
                <a:t>public void</a:t>
              </a:r>
              <a:r>
                <a:rPr lang="en-US" sz="1200">
                  <a:solidFill>
                    <a:srgbClr val="000000"/>
                  </a:solidFill>
                  <a:latin typeface="Courier New" pitchFamily="49" charset="0"/>
                  <a:ea typeface="MS PGothic" pitchFamily="34" charset="-128"/>
                </a:rPr>
                <a:t> compute</a:t>
              </a:r>
              <a:r>
                <a:rPr lang="en-US" sz="1200">
                  <a:solidFill>
                    <a:srgbClr val="FF0000"/>
                  </a:solidFill>
                  <a:latin typeface="Courier New" pitchFamily="49" charset="0"/>
                  <a:ea typeface="MS PGothic" pitchFamily="34" charset="-128"/>
                </a:rPr>
                <a:t>(</a:t>
              </a:r>
              <a:r>
                <a:rPr lang="en-US" sz="1200">
                  <a:solidFill>
                    <a:srgbClr val="003399"/>
                  </a:solidFill>
                  <a:latin typeface="Courier New" pitchFamily="49" charset="0"/>
                  <a:ea typeface="MS PGothic" pitchFamily="34" charset="-128"/>
                </a:rPr>
                <a:t>int</a:t>
              </a:r>
              <a:r>
                <a:rPr lang="en-US" sz="1200">
                  <a:solidFill>
                    <a:srgbClr val="000000"/>
                  </a:solidFill>
                  <a:latin typeface="Courier New" pitchFamily="49" charset="0"/>
                  <a:ea typeface="MS PGothic" pitchFamily="34" charset="-128"/>
                </a:rPr>
                <a:t> i, </a:t>
              </a:r>
              <a:r>
                <a:rPr lang="en-US" sz="1200">
                  <a:solidFill>
                    <a:srgbClr val="003399"/>
                  </a:solidFill>
                  <a:latin typeface="Courier New" pitchFamily="49" charset="0"/>
                  <a:ea typeface="MS PGothic" pitchFamily="34" charset="-128"/>
                </a:rPr>
                <a:t>int</a:t>
              </a:r>
              <a:r>
                <a:rPr lang="en-US" sz="1200">
                  <a:solidFill>
                    <a:srgbClr val="000000"/>
                  </a:solidFill>
                  <a:latin typeface="Courier New" pitchFamily="49" charset="0"/>
                  <a:ea typeface="MS PGothic" pitchFamily="34" charset="-128"/>
                </a:rPr>
                <a:t> j, </a:t>
              </a:r>
              <a:r>
                <a:rPr lang="en-US" sz="1200">
                  <a:solidFill>
                    <a:srgbClr val="003399"/>
                  </a:solidFill>
                  <a:latin typeface="Courier New" pitchFamily="49" charset="0"/>
                  <a:ea typeface="MS PGothic" pitchFamily="34" charset="-128"/>
                </a:rPr>
                <a:t>double</a:t>
              </a:r>
              <a:r>
                <a:rPr lang="en-US" sz="1200">
                  <a:solidFill>
                    <a:srgbClr val="000000"/>
                  </a:solidFill>
                  <a:latin typeface="Courier New" pitchFamily="49" charset="0"/>
                  <a:ea typeface="MS PGothic" pitchFamily="34" charset="-128"/>
                </a:rPr>
                <a:t> x</a:t>
              </a:r>
              <a:r>
                <a:rPr lang="en-US" sz="1200">
                  <a:solidFill>
                    <a:srgbClr val="CC0000"/>
                  </a:solidFill>
                  <a:latin typeface="Courier New" pitchFamily="49" charset="0"/>
                  <a:ea typeface="MS PGothic" pitchFamily="34" charset="-128"/>
                </a:rPr>
                <a:t>) {</a:t>
              </a:r>
            </a:p>
            <a:p>
              <a:pPr eaLnBrk="1" hangingPunct="1">
                <a:lnSpc>
                  <a:spcPct val="80000"/>
                </a:lnSpc>
              </a:pPr>
              <a:r>
                <a:rPr lang="en-US" sz="1200">
                  <a:solidFill>
                    <a:srgbClr val="000000"/>
                  </a:solidFill>
                  <a:latin typeface="Courier New" pitchFamily="49" charset="0"/>
                  <a:ea typeface="MS PGothic" pitchFamily="34" charset="-128"/>
                </a:rPr>
                <a:t>      . . .</a:t>
              </a:r>
            </a:p>
            <a:p>
              <a:pPr eaLnBrk="1" hangingPunct="1">
                <a:lnSpc>
                  <a:spcPct val="80000"/>
                </a:lnSpc>
              </a:pPr>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endParaRPr lang="en-US" sz="1200">
                <a:latin typeface="Courier New" pitchFamily="49" charset="0"/>
                <a:ea typeface="MS PGothic" pitchFamily="34" charset="-128"/>
              </a:endParaRPr>
            </a:p>
            <a:p>
              <a:pPr eaLnBrk="1" hangingPunct="1"/>
              <a:r>
                <a:rPr lang="en-US" sz="1200">
                  <a:solidFill>
                    <a:srgbClr val="000000"/>
                  </a:solidFill>
                  <a:latin typeface="Courier New" pitchFamily="49" charset="0"/>
                  <a:ea typeface="MS PGothic" pitchFamily="34" charset="-128"/>
                </a:rPr>
                <a:t> </a:t>
              </a:r>
              <a:r>
                <a:rPr lang="en-US" sz="1200">
                  <a:solidFill>
                    <a:srgbClr val="FF0000"/>
                  </a:solidFill>
                  <a:latin typeface="Courier New" pitchFamily="49" charset="0"/>
                  <a:ea typeface="MS PGothic" pitchFamily="34" charset="-128"/>
                </a:rPr>
                <a:t>}</a:t>
              </a:r>
            </a:p>
          </p:txBody>
        </p:sp>
      </p:grpSp>
      <p:grpSp>
        <p:nvGrpSpPr>
          <p:cNvPr id="21511" name="Group 15"/>
          <p:cNvGrpSpPr>
            <a:grpSpLocks/>
          </p:cNvGrpSpPr>
          <p:nvPr/>
        </p:nvGrpSpPr>
        <p:grpSpPr bwMode="auto">
          <a:xfrm>
            <a:off x="646113" y="1774825"/>
            <a:ext cx="4235450" cy="1263650"/>
            <a:chOff x="128" y="663"/>
            <a:chExt cx="1893" cy="796"/>
          </a:xfrm>
        </p:grpSpPr>
        <p:sp>
          <p:nvSpPr>
            <p:cNvPr id="140301" name="Rectangle 13"/>
            <p:cNvSpPr>
              <a:spLocks noChangeArrowheads="1"/>
            </p:cNvSpPr>
            <p:nvPr/>
          </p:nvSpPr>
          <p:spPr bwMode="auto">
            <a:xfrm>
              <a:off x="128" y="663"/>
              <a:ext cx="1893" cy="79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21522" name="Text Box 14"/>
            <p:cNvSpPr txBox="1">
              <a:spLocks noChangeArrowheads="1"/>
            </p:cNvSpPr>
            <p:nvPr/>
          </p:nvSpPr>
          <p:spPr bwMode="auto">
            <a:xfrm>
              <a:off x="176" y="711"/>
              <a:ext cx="107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pPr>
              <a:r>
                <a:rPr lang="en-US" sz="1200">
                  <a:solidFill>
                    <a:schemeClr val="tx2"/>
                  </a:solidFill>
                  <a:latin typeface="Courier New" pitchFamily="49" charset="0"/>
                  <a:ea typeface="MS PGothic" pitchFamily="34" charset="-128"/>
                </a:rPr>
                <a:t>Demo demo = </a:t>
              </a:r>
              <a:r>
                <a:rPr lang="en-US" sz="1200">
                  <a:solidFill>
                    <a:srgbClr val="003399"/>
                  </a:solidFill>
                  <a:latin typeface="Courier New" pitchFamily="49" charset="0"/>
                  <a:ea typeface="MS PGothic" pitchFamily="34" charset="-128"/>
                </a:rPr>
                <a:t>new</a:t>
              </a:r>
              <a:r>
                <a:rPr lang="en-US" sz="1200">
                  <a:solidFill>
                    <a:schemeClr val="tx2"/>
                  </a:solidFill>
                  <a:latin typeface="Courier New" pitchFamily="49" charset="0"/>
                  <a:ea typeface="MS PGothic" pitchFamily="34" charset="-128"/>
                </a:rPr>
                <a:t> Demo</a:t>
              </a:r>
              <a:r>
                <a:rPr lang="en-US" sz="1200">
                  <a:solidFill>
                    <a:srgbClr val="CC0000"/>
                  </a:solidFill>
                  <a:latin typeface="Courier New" pitchFamily="49" charset="0"/>
                  <a:ea typeface="MS PGothic" pitchFamily="34" charset="-128"/>
                </a:rPr>
                <a:t>(</a:t>
              </a:r>
              <a:r>
                <a:rPr lang="en-US" sz="1200">
                  <a:solidFill>
                    <a:schemeClr val="tx2"/>
                  </a:solidFill>
                  <a:latin typeface="Courier New" pitchFamily="49" charset="0"/>
                  <a:ea typeface="MS PGothic" pitchFamily="34" charset="-128"/>
                </a:rPr>
                <a:t> </a:t>
              </a:r>
              <a:r>
                <a:rPr lang="en-US" sz="1200">
                  <a:solidFill>
                    <a:srgbClr val="CC0000"/>
                  </a:solidFill>
                  <a:latin typeface="Courier New" pitchFamily="49" charset="0"/>
                  <a:ea typeface="MS PGothic" pitchFamily="34" charset="-128"/>
                </a:rPr>
                <a:t>)</a:t>
              </a:r>
              <a:r>
                <a:rPr lang="en-US" sz="1200">
                  <a:solidFill>
                    <a:schemeClr val="tx2"/>
                  </a:solidFill>
                  <a:latin typeface="Courier New" pitchFamily="49" charset="0"/>
                  <a:ea typeface="MS PGothic" pitchFamily="34" charset="-128"/>
                </a:rPr>
                <a:t>;</a:t>
              </a:r>
            </a:p>
            <a:p>
              <a:pPr eaLnBrk="1" hangingPunct="1">
                <a:lnSpc>
                  <a:spcPct val="80000"/>
                </a:lnSpc>
              </a:pPr>
              <a:endParaRPr lang="en-US" sz="1200">
                <a:solidFill>
                  <a:schemeClr val="tx2"/>
                </a:solidFill>
                <a:latin typeface="Courier New" pitchFamily="49" charset="0"/>
                <a:ea typeface="MS PGothic" pitchFamily="34" charset="-128"/>
              </a:endParaRPr>
            </a:p>
            <a:p>
              <a:pPr eaLnBrk="1" hangingPunct="1">
                <a:lnSpc>
                  <a:spcPct val="80000"/>
                </a:lnSpc>
              </a:pPr>
              <a:r>
                <a:rPr lang="en-US" sz="1200">
                  <a:solidFill>
                    <a:srgbClr val="003399"/>
                  </a:solidFill>
                  <a:latin typeface="Courier New" pitchFamily="49" charset="0"/>
                  <a:ea typeface="MS PGothic" pitchFamily="34" charset="-128"/>
                </a:rPr>
                <a:t>int</a:t>
              </a:r>
              <a:r>
                <a:rPr lang="en-US" sz="1200">
                  <a:solidFill>
                    <a:schemeClr val="tx2"/>
                  </a:solidFill>
                  <a:latin typeface="Courier New" pitchFamily="49" charset="0"/>
                  <a:ea typeface="MS PGothic" pitchFamily="34" charset="-128"/>
                </a:rPr>
                <a:t> i = 5; </a:t>
              </a:r>
              <a:r>
                <a:rPr lang="en-US" sz="1200">
                  <a:solidFill>
                    <a:srgbClr val="003399"/>
                  </a:solidFill>
                  <a:latin typeface="Courier New" pitchFamily="49" charset="0"/>
                  <a:ea typeface="MS PGothic" pitchFamily="34" charset="-128"/>
                </a:rPr>
                <a:t>int</a:t>
              </a:r>
              <a:r>
                <a:rPr lang="en-US" sz="1200">
                  <a:solidFill>
                    <a:schemeClr val="tx2"/>
                  </a:solidFill>
                  <a:latin typeface="Courier New" pitchFamily="49" charset="0"/>
                  <a:ea typeface="MS PGothic" pitchFamily="34" charset="-128"/>
                </a:rPr>
                <a:t> k = 14;</a:t>
              </a:r>
            </a:p>
            <a:p>
              <a:pPr eaLnBrk="1" hangingPunct="1">
                <a:lnSpc>
                  <a:spcPct val="80000"/>
                </a:lnSpc>
              </a:pPr>
              <a:endParaRPr lang="en-US" sz="1200">
                <a:solidFill>
                  <a:schemeClr val="tx2"/>
                </a:solidFill>
                <a:latin typeface="Courier New" pitchFamily="49" charset="0"/>
                <a:ea typeface="MS PGothic" pitchFamily="34" charset="-128"/>
              </a:endParaRPr>
            </a:p>
            <a:p>
              <a:pPr eaLnBrk="1" hangingPunct="1">
                <a:lnSpc>
                  <a:spcPct val="80000"/>
                </a:lnSpc>
              </a:pPr>
              <a:r>
                <a:rPr lang="en-US" sz="1200">
                  <a:solidFill>
                    <a:schemeClr val="tx2"/>
                  </a:solidFill>
                  <a:latin typeface="Courier New" pitchFamily="49" charset="0"/>
                  <a:ea typeface="MS PGothic" pitchFamily="34" charset="-128"/>
                </a:rPr>
                <a:t>demo.compute</a:t>
              </a:r>
              <a:r>
                <a:rPr lang="en-US" sz="1200">
                  <a:solidFill>
                    <a:srgbClr val="CC0000"/>
                  </a:solidFill>
                  <a:latin typeface="Courier New" pitchFamily="49" charset="0"/>
                  <a:ea typeface="MS PGothic" pitchFamily="34" charset="-128"/>
                </a:rPr>
                <a:t>(</a:t>
              </a:r>
              <a:r>
                <a:rPr lang="en-US" sz="1200">
                  <a:solidFill>
                    <a:schemeClr val="tx2"/>
                  </a:solidFill>
                  <a:latin typeface="Courier New" pitchFamily="49" charset="0"/>
                  <a:ea typeface="MS PGothic" pitchFamily="34" charset="-128"/>
                </a:rPr>
                <a:t>i, k, 20</a:t>
              </a:r>
              <a:r>
                <a:rPr lang="en-US" sz="1200">
                  <a:solidFill>
                    <a:srgbClr val="CC0000"/>
                  </a:solidFill>
                  <a:latin typeface="Courier New" pitchFamily="49" charset="0"/>
                  <a:ea typeface="MS PGothic" pitchFamily="34" charset="-128"/>
                </a:rPr>
                <a:t>)</a:t>
              </a:r>
              <a:r>
                <a:rPr lang="en-US" sz="1200">
                  <a:solidFill>
                    <a:schemeClr val="tx2"/>
                  </a:solidFill>
                  <a:latin typeface="Courier New" pitchFamily="49" charset="0"/>
                  <a:ea typeface="MS PGothic" pitchFamily="34" charset="-128"/>
                </a:rPr>
                <a:t>;</a:t>
              </a:r>
            </a:p>
          </p:txBody>
        </p:sp>
      </p:grpSp>
      <p:sp>
        <p:nvSpPr>
          <p:cNvPr id="140305" name="Text Box 17"/>
          <p:cNvSpPr txBox="1">
            <a:spLocks noChangeArrowheads="1"/>
          </p:cNvSpPr>
          <p:nvPr/>
        </p:nvSpPr>
        <p:spPr bwMode="auto">
          <a:xfrm>
            <a:off x="3033713" y="2509838"/>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accent2"/>
                </a:solidFill>
                <a:latin typeface="Arial" pitchFamily="34" charset="0"/>
              </a:rPr>
              <a:t>3 arguments</a:t>
            </a:r>
          </a:p>
        </p:txBody>
      </p:sp>
      <p:sp>
        <p:nvSpPr>
          <p:cNvPr id="140306" name="Text Box 18"/>
          <p:cNvSpPr txBox="1">
            <a:spLocks noChangeArrowheads="1"/>
          </p:cNvSpPr>
          <p:nvPr/>
        </p:nvSpPr>
        <p:spPr bwMode="auto">
          <a:xfrm>
            <a:off x="3675063" y="4727575"/>
            <a:ext cx="1382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accent2"/>
                </a:solidFill>
                <a:latin typeface="Arial" pitchFamily="34" charset="0"/>
              </a:rPr>
              <a:t>3 parameters</a:t>
            </a:r>
          </a:p>
        </p:txBody>
      </p:sp>
      <p:sp>
        <p:nvSpPr>
          <p:cNvPr id="140309" name="Freeform 21"/>
          <p:cNvSpPr>
            <a:spLocks/>
          </p:cNvSpPr>
          <p:nvPr/>
        </p:nvSpPr>
        <p:spPr bwMode="auto">
          <a:xfrm>
            <a:off x="2008188" y="2651125"/>
            <a:ext cx="1220787" cy="1744663"/>
          </a:xfrm>
          <a:custGeom>
            <a:avLst/>
            <a:gdLst>
              <a:gd name="T0" fmla="*/ 80962 w 769"/>
              <a:gd name="T1" fmla="*/ 0 h 1099"/>
              <a:gd name="T2" fmla="*/ 122237 w 769"/>
              <a:gd name="T3" fmla="*/ 444500 h 1099"/>
              <a:gd name="T4" fmla="*/ 155575 w 769"/>
              <a:gd name="T5" fmla="*/ 554038 h 1099"/>
              <a:gd name="T6" fmla="*/ 190500 w 769"/>
              <a:gd name="T7" fmla="*/ 603250 h 1099"/>
              <a:gd name="T8" fmla="*/ 273050 w 769"/>
              <a:gd name="T9" fmla="*/ 720725 h 1099"/>
              <a:gd name="T10" fmla="*/ 482600 w 769"/>
              <a:gd name="T11" fmla="*/ 863600 h 1099"/>
              <a:gd name="T12" fmla="*/ 717550 w 769"/>
              <a:gd name="T13" fmla="*/ 973138 h 1099"/>
              <a:gd name="T14" fmla="*/ 793750 w 769"/>
              <a:gd name="T15" fmla="*/ 1014413 h 1099"/>
              <a:gd name="T16" fmla="*/ 819150 w 769"/>
              <a:gd name="T17" fmla="*/ 1039813 h 1099"/>
              <a:gd name="T18" fmla="*/ 869950 w 769"/>
              <a:gd name="T19" fmla="*/ 1073150 h 1099"/>
              <a:gd name="T20" fmla="*/ 936625 w 769"/>
              <a:gd name="T21" fmla="*/ 1149350 h 1099"/>
              <a:gd name="T22" fmla="*/ 969962 w 769"/>
              <a:gd name="T23" fmla="*/ 1200150 h 1099"/>
              <a:gd name="T24" fmla="*/ 995362 w 769"/>
              <a:gd name="T25" fmla="*/ 1223963 h 1099"/>
              <a:gd name="T26" fmla="*/ 1062037 w 769"/>
              <a:gd name="T27" fmla="*/ 1325563 h 1099"/>
              <a:gd name="T28" fmla="*/ 1095375 w 769"/>
              <a:gd name="T29" fmla="*/ 1366838 h 1099"/>
              <a:gd name="T30" fmla="*/ 1104900 w 769"/>
              <a:gd name="T31" fmla="*/ 1392238 h 1099"/>
              <a:gd name="T32" fmla="*/ 1171575 w 769"/>
              <a:gd name="T33" fmla="*/ 1492250 h 1099"/>
              <a:gd name="T34" fmla="*/ 1187450 w 769"/>
              <a:gd name="T35" fmla="*/ 1543050 h 1099"/>
              <a:gd name="T36" fmla="*/ 1196975 w 769"/>
              <a:gd name="T37" fmla="*/ 1568450 h 1099"/>
              <a:gd name="T38" fmla="*/ 1212850 w 769"/>
              <a:gd name="T39" fmla="*/ 1619250 h 1099"/>
              <a:gd name="T40" fmla="*/ 1220787 w 769"/>
              <a:gd name="T41" fmla="*/ 1744663 h 10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9"/>
              <a:gd name="T64" fmla="*/ 0 h 1099"/>
              <a:gd name="T65" fmla="*/ 769 w 769"/>
              <a:gd name="T66" fmla="*/ 1099 h 10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9" h="1099">
                <a:moveTo>
                  <a:pt x="51" y="0"/>
                </a:moveTo>
                <a:cubicBezTo>
                  <a:pt x="0" y="74"/>
                  <a:pt x="53" y="199"/>
                  <a:pt x="77" y="280"/>
                </a:cubicBezTo>
                <a:cubicBezTo>
                  <a:pt x="84" y="303"/>
                  <a:pt x="91" y="326"/>
                  <a:pt x="98" y="349"/>
                </a:cubicBezTo>
                <a:cubicBezTo>
                  <a:pt x="102" y="361"/>
                  <a:pt x="120" y="380"/>
                  <a:pt x="120" y="380"/>
                </a:cubicBezTo>
                <a:cubicBezTo>
                  <a:pt x="129" y="410"/>
                  <a:pt x="146" y="437"/>
                  <a:pt x="172" y="454"/>
                </a:cubicBezTo>
                <a:cubicBezTo>
                  <a:pt x="202" y="497"/>
                  <a:pt x="255" y="528"/>
                  <a:pt x="304" y="544"/>
                </a:cubicBezTo>
                <a:cubicBezTo>
                  <a:pt x="351" y="575"/>
                  <a:pt x="404" y="586"/>
                  <a:pt x="452" y="613"/>
                </a:cubicBezTo>
                <a:cubicBezTo>
                  <a:pt x="504" y="642"/>
                  <a:pt x="465" y="628"/>
                  <a:pt x="500" y="639"/>
                </a:cubicBezTo>
                <a:cubicBezTo>
                  <a:pt x="505" y="644"/>
                  <a:pt x="510" y="650"/>
                  <a:pt x="516" y="655"/>
                </a:cubicBezTo>
                <a:cubicBezTo>
                  <a:pt x="526" y="663"/>
                  <a:pt x="548" y="676"/>
                  <a:pt x="548" y="676"/>
                </a:cubicBezTo>
                <a:cubicBezTo>
                  <a:pt x="566" y="705"/>
                  <a:pt x="554" y="688"/>
                  <a:pt x="590" y="724"/>
                </a:cubicBezTo>
                <a:cubicBezTo>
                  <a:pt x="599" y="733"/>
                  <a:pt x="602" y="747"/>
                  <a:pt x="611" y="756"/>
                </a:cubicBezTo>
                <a:cubicBezTo>
                  <a:pt x="616" y="761"/>
                  <a:pt x="622" y="766"/>
                  <a:pt x="627" y="771"/>
                </a:cubicBezTo>
                <a:cubicBezTo>
                  <a:pt x="635" y="797"/>
                  <a:pt x="650" y="816"/>
                  <a:pt x="669" y="835"/>
                </a:cubicBezTo>
                <a:cubicBezTo>
                  <a:pt x="681" y="873"/>
                  <a:pt x="664" y="830"/>
                  <a:pt x="690" y="861"/>
                </a:cubicBezTo>
                <a:cubicBezTo>
                  <a:pt x="694" y="865"/>
                  <a:pt x="693" y="872"/>
                  <a:pt x="696" y="877"/>
                </a:cubicBezTo>
                <a:cubicBezTo>
                  <a:pt x="708" y="899"/>
                  <a:pt x="723" y="920"/>
                  <a:pt x="738" y="940"/>
                </a:cubicBezTo>
                <a:cubicBezTo>
                  <a:pt x="741" y="951"/>
                  <a:pt x="744" y="962"/>
                  <a:pt x="748" y="972"/>
                </a:cubicBezTo>
                <a:cubicBezTo>
                  <a:pt x="750" y="977"/>
                  <a:pt x="752" y="983"/>
                  <a:pt x="754" y="988"/>
                </a:cubicBezTo>
                <a:cubicBezTo>
                  <a:pt x="758" y="999"/>
                  <a:pt x="764" y="1020"/>
                  <a:pt x="764" y="1020"/>
                </a:cubicBezTo>
                <a:cubicBezTo>
                  <a:pt x="769" y="1092"/>
                  <a:pt x="769" y="1065"/>
                  <a:pt x="769" y="1099"/>
                </a:cubicBez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140310" name="Freeform 22"/>
          <p:cNvSpPr>
            <a:spLocks/>
          </p:cNvSpPr>
          <p:nvPr/>
        </p:nvSpPr>
        <p:spPr bwMode="auto">
          <a:xfrm>
            <a:off x="2278063" y="2617788"/>
            <a:ext cx="1581150" cy="1811337"/>
          </a:xfrm>
          <a:custGeom>
            <a:avLst/>
            <a:gdLst>
              <a:gd name="T0" fmla="*/ 104862 w 769"/>
              <a:gd name="T1" fmla="*/ 0 h 1099"/>
              <a:gd name="T2" fmla="*/ 158321 w 769"/>
              <a:gd name="T3" fmla="*/ 461487 h 1099"/>
              <a:gd name="T4" fmla="*/ 201499 w 769"/>
              <a:gd name="T5" fmla="*/ 575211 h 1099"/>
              <a:gd name="T6" fmla="*/ 246733 w 769"/>
              <a:gd name="T7" fmla="*/ 626304 h 1099"/>
              <a:gd name="T8" fmla="*/ 353651 w 769"/>
              <a:gd name="T9" fmla="*/ 748268 h 1099"/>
              <a:gd name="T10" fmla="*/ 625058 w 769"/>
              <a:gd name="T11" fmla="*/ 896604 h 1099"/>
              <a:gd name="T12" fmla="*/ 929363 w 769"/>
              <a:gd name="T13" fmla="*/ 1010327 h 1099"/>
              <a:gd name="T14" fmla="*/ 1028056 w 769"/>
              <a:gd name="T15" fmla="*/ 1053180 h 1099"/>
              <a:gd name="T16" fmla="*/ 1060954 w 769"/>
              <a:gd name="T17" fmla="*/ 1079550 h 1099"/>
              <a:gd name="T18" fmla="*/ 1126749 w 769"/>
              <a:gd name="T19" fmla="*/ 1114162 h 1099"/>
              <a:gd name="T20" fmla="*/ 1213106 w 769"/>
              <a:gd name="T21" fmla="*/ 1193274 h 1099"/>
              <a:gd name="T22" fmla="*/ 1256284 w 769"/>
              <a:gd name="T23" fmla="*/ 1246015 h 1099"/>
              <a:gd name="T24" fmla="*/ 1289182 w 769"/>
              <a:gd name="T25" fmla="*/ 1270738 h 1099"/>
              <a:gd name="T26" fmla="*/ 1375539 w 769"/>
              <a:gd name="T27" fmla="*/ 1376220 h 1099"/>
              <a:gd name="T28" fmla="*/ 1418717 w 769"/>
              <a:gd name="T29" fmla="*/ 1419073 h 1099"/>
              <a:gd name="T30" fmla="*/ 1431054 w 769"/>
              <a:gd name="T31" fmla="*/ 1445443 h 1099"/>
              <a:gd name="T32" fmla="*/ 1517411 w 769"/>
              <a:gd name="T33" fmla="*/ 1549278 h 1099"/>
              <a:gd name="T34" fmla="*/ 1537972 w 769"/>
              <a:gd name="T35" fmla="*/ 1602019 h 1099"/>
              <a:gd name="T36" fmla="*/ 1550308 w 769"/>
              <a:gd name="T37" fmla="*/ 1628390 h 1099"/>
              <a:gd name="T38" fmla="*/ 1570869 w 769"/>
              <a:gd name="T39" fmla="*/ 1681131 h 1099"/>
              <a:gd name="T40" fmla="*/ 1581150 w 769"/>
              <a:gd name="T41" fmla="*/ 1811337 h 10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9"/>
              <a:gd name="T64" fmla="*/ 0 h 1099"/>
              <a:gd name="T65" fmla="*/ 769 w 769"/>
              <a:gd name="T66" fmla="*/ 1099 h 10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9" h="1099">
                <a:moveTo>
                  <a:pt x="51" y="0"/>
                </a:moveTo>
                <a:cubicBezTo>
                  <a:pt x="0" y="74"/>
                  <a:pt x="53" y="199"/>
                  <a:pt x="77" y="280"/>
                </a:cubicBezTo>
                <a:cubicBezTo>
                  <a:pt x="84" y="303"/>
                  <a:pt x="91" y="326"/>
                  <a:pt x="98" y="349"/>
                </a:cubicBezTo>
                <a:cubicBezTo>
                  <a:pt x="102" y="361"/>
                  <a:pt x="120" y="380"/>
                  <a:pt x="120" y="380"/>
                </a:cubicBezTo>
                <a:cubicBezTo>
                  <a:pt x="129" y="410"/>
                  <a:pt x="146" y="437"/>
                  <a:pt x="172" y="454"/>
                </a:cubicBezTo>
                <a:cubicBezTo>
                  <a:pt x="202" y="497"/>
                  <a:pt x="255" y="528"/>
                  <a:pt x="304" y="544"/>
                </a:cubicBezTo>
                <a:cubicBezTo>
                  <a:pt x="351" y="575"/>
                  <a:pt x="404" y="586"/>
                  <a:pt x="452" y="613"/>
                </a:cubicBezTo>
                <a:cubicBezTo>
                  <a:pt x="504" y="642"/>
                  <a:pt x="465" y="628"/>
                  <a:pt x="500" y="639"/>
                </a:cubicBezTo>
                <a:cubicBezTo>
                  <a:pt x="505" y="644"/>
                  <a:pt x="510" y="650"/>
                  <a:pt x="516" y="655"/>
                </a:cubicBezTo>
                <a:cubicBezTo>
                  <a:pt x="526" y="663"/>
                  <a:pt x="548" y="676"/>
                  <a:pt x="548" y="676"/>
                </a:cubicBezTo>
                <a:cubicBezTo>
                  <a:pt x="566" y="705"/>
                  <a:pt x="554" y="688"/>
                  <a:pt x="590" y="724"/>
                </a:cubicBezTo>
                <a:cubicBezTo>
                  <a:pt x="599" y="733"/>
                  <a:pt x="602" y="747"/>
                  <a:pt x="611" y="756"/>
                </a:cubicBezTo>
                <a:cubicBezTo>
                  <a:pt x="616" y="761"/>
                  <a:pt x="622" y="766"/>
                  <a:pt x="627" y="771"/>
                </a:cubicBezTo>
                <a:cubicBezTo>
                  <a:pt x="635" y="797"/>
                  <a:pt x="650" y="816"/>
                  <a:pt x="669" y="835"/>
                </a:cubicBezTo>
                <a:cubicBezTo>
                  <a:pt x="681" y="873"/>
                  <a:pt x="664" y="830"/>
                  <a:pt x="690" y="861"/>
                </a:cubicBezTo>
                <a:cubicBezTo>
                  <a:pt x="694" y="865"/>
                  <a:pt x="693" y="872"/>
                  <a:pt x="696" y="877"/>
                </a:cubicBezTo>
                <a:cubicBezTo>
                  <a:pt x="708" y="899"/>
                  <a:pt x="723" y="920"/>
                  <a:pt x="738" y="940"/>
                </a:cubicBezTo>
                <a:cubicBezTo>
                  <a:pt x="741" y="951"/>
                  <a:pt x="744" y="962"/>
                  <a:pt x="748" y="972"/>
                </a:cubicBezTo>
                <a:cubicBezTo>
                  <a:pt x="750" y="977"/>
                  <a:pt x="752" y="983"/>
                  <a:pt x="754" y="988"/>
                </a:cubicBezTo>
                <a:cubicBezTo>
                  <a:pt x="758" y="999"/>
                  <a:pt x="764" y="1020"/>
                  <a:pt x="764" y="1020"/>
                </a:cubicBezTo>
                <a:cubicBezTo>
                  <a:pt x="769" y="1092"/>
                  <a:pt x="769" y="1065"/>
                  <a:pt x="769" y="1099"/>
                </a:cubicBez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140311" name="Freeform 23"/>
          <p:cNvSpPr>
            <a:spLocks/>
          </p:cNvSpPr>
          <p:nvPr/>
        </p:nvSpPr>
        <p:spPr bwMode="auto">
          <a:xfrm>
            <a:off x="2563813" y="2627313"/>
            <a:ext cx="2219325" cy="1838325"/>
          </a:xfrm>
          <a:custGeom>
            <a:avLst/>
            <a:gdLst>
              <a:gd name="T0" fmla="*/ 147185 w 769"/>
              <a:gd name="T1" fmla="*/ 0 h 1099"/>
              <a:gd name="T2" fmla="*/ 222221 w 769"/>
              <a:gd name="T3" fmla="*/ 468363 h 1099"/>
              <a:gd name="T4" fmla="*/ 282827 w 769"/>
              <a:gd name="T5" fmla="*/ 583781 h 1099"/>
              <a:gd name="T6" fmla="*/ 346319 w 769"/>
              <a:gd name="T7" fmla="*/ 635635 h 1099"/>
              <a:gd name="T8" fmla="*/ 496390 w 769"/>
              <a:gd name="T9" fmla="*/ 759417 h 1099"/>
              <a:gd name="T10" fmla="*/ 877341 w 769"/>
              <a:gd name="T11" fmla="*/ 909963 h 1099"/>
              <a:gd name="T12" fmla="*/ 1304467 w 769"/>
              <a:gd name="T13" fmla="*/ 1025381 h 1099"/>
              <a:gd name="T14" fmla="*/ 1442994 w 769"/>
              <a:gd name="T15" fmla="*/ 1068871 h 1099"/>
              <a:gd name="T16" fmla="*/ 1489170 w 769"/>
              <a:gd name="T17" fmla="*/ 1095635 h 1099"/>
              <a:gd name="T18" fmla="*/ 1581522 w 769"/>
              <a:gd name="T19" fmla="*/ 1130762 h 1099"/>
              <a:gd name="T20" fmla="*/ 1702733 w 769"/>
              <a:gd name="T21" fmla="*/ 1211053 h 1099"/>
              <a:gd name="T22" fmla="*/ 1763339 w 769"/>
              <a:gd name="T23" fmla="*/ 1264580 h 1099"/>
              <a:gd name="T24" fmla="*/ 1809515 w 769"/>
              <a:gd name="T25" fmla="*/ 1289671 h 1099"/>
              <a:gd name="T26" fmla="*/ 1930726 w 769"/>
              <a:gd name="T27" fmla="*/ 1396725 h 1099"/>
              <a:gd name="T28" fmla="*/ 1991332 w 769"/>
              <a:gd name="T29" fmla="*/ 1440216 h 1099"/>
              <a:gd name="T30" fmla="*/ 2008648 w 769"/>
              <a:gd name="T31" fmla="*/ 1466980 h 1099"/>
              <a:gd name="T32" fmla="*/ 2129859 w 769"/>
              <a:gd name="T33" fmla="*/ 1572361 h 1099"/>
              <a:gd name="T34" fmla="*/ 2158719 w 769"/>
              <a:gd name="T35" fmla="*/ 1625889 h 1099"/>
              <a:gd name="T36" fmla="*/ 2176035 w 769"/>
              <a:gd name="T37" fmla="*/ 1652652 h 1099"/>
              <a:gd name="T38" fmla="*/ 2204895 w 769"/>
              <a:gd name="T39" fmla="*/ 1706179 h 1099"/>
              <a:gd name="T40" fmla="*/ 2219325 w 769"/>
              <a:gd name="T41" fmla="*/ 1838325 h 10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9"/>
              <a:gd name="T64" fmla="*/ 0 h 1099"/>
              <a:gd name="T65" fmla="*/ 769 w 769"/>
              <a:gd name="T66" fmla="*/ 1099 h 10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9" h="1099">
                <a:moveTo>
                  <a:pt x="51" y="0"/>
                </a:moveTo>
                <a:cubicBezTo>
                  <a:pt x="0" y="74"/>
                  <a:pt x="53" y="199"/>
                  <a:pt x="77" y="280"/>
                </a:cubicBezTo>
                <a:cubicBezTo>
                  <a:pt x="84" y="303"/>
                  <a:pt x="91" y="326"/>
                  <a:pt x="98" y="349"/>
                </a:cubicBezTo>
                <a:cubicBezTo>
                  <a:pt x="102" y="361"/>
                  <a:pt x="120" y="380"/>
                  <a:pt x="120" y="380"/>
                </a:cubicBezTo>
                <a:cubicBezTo>
                  <a:pt x="129" y="410"/>
                  <a:pt x="146" y="437"/>
                  <a:pt x="172" y="454"/>
                </a:cubicBezTo>
                <a:cubicBezTo>
                  <a:pt x="202" y="497"/>
                  <a:pt x="255" y="528"/>
                  <a:pt x="304" y="544"/>
                </a:cubicBezTo>
                <a:cubicBezTo>
                  <a:pt x="351" y="575"/>
                  <a:pt x="404" y="586"/>
                  <a:pt x="452" y="613"/>
                </a:cubicBezTo>
                <a:cubicBezTo>
                  <a:pt x="504" y="642"/>
                  <a:pt x="465" y="628"/>
                  <a:pt x="500" y="639"/>
                </a:cubicBezTo>
                <a:cubicBezTo>
                  <a:pt x="505" y="644"/>
                  <a:pt x="510" y="650"/>
                  <a:pt x="516" y="655"/>
                </a:cubicBezTo>
                <a:cubicBezTo>
                  <a:pt x="526" y="663"/>
                  <a:pt x="548" y="676"/>
                  <a:pt x="548" y="676"/>
                </a:cubicBezTo>
                <a:cubicBezTo>
                  <a:pt x="566" y="705"/>
                  <a:pt x="554" y="688"/>
                  <a:pt x="590" y="724"/>
                </a:cubicBezTo>
                <a:cubicBezTo>
                  <a:pt x="599" y="733"/>
                  <a:pt x="602" y="747"/>
                  <a:pt x="611" y="756"/>
                </a:cubicBezTo>
                <a:cubicBezTo>
                  <a:pt x="616" y="761"/>
                  <a:pt x="622" y="766"/>
                  <a:pt x="627" y="771"/>
                </a:cubicBezTo>
                <a:cubicBezTo>
                  <a:pt x="635" y="797"/>
                  <a:pt x="650" y="816"/>
                  <a:pt x="669" y="835"/>
                </a:cubicBezTo>
                <a:cubicBezTo>
                  <a:pt x="681" y="873"/>
                  <a:pt x="664" y="830"/>
                  <a:pt x="690" y="861"/>
                </a:cubicBezTo>
                <a:cubicBezTo>
                  <a:pt x="694" y="865"/>
                  <a:pt x="693" y="872"/>
                  <a:pt x="696" y="877"/>
                </a:cubicBezTo>
                <a:cubicBezTo>
                  <a:pt x="708" y="899"/>
                  <a:pt x="723" y="920"/>
                  <a:pt x="738" y="940"/>
                </a:cubicBezTo>
                <a:cubicBezTo>
                  <a:pt x="741" y="951"/>
                  <a:pt x="744" y="962"/>
                  <a:pt x="748" y="972"/>
                </a:cubicBezTo>
                <a:cubicBezTo>
                  <a:pt x="750" y="977"/>
                  <a:pt x="752" y="983"/>
                  <a:pt x="754" y="988"/>
                </a:cubicBezTo>
                <a:cubicBezTo>
                  <a:pt x="758" y="999"/>
                  <a:pt x="764" y="1020"/>
                  <a:pt x="764" y="1020"/>
                </a:cubicBezTo>
                <a:cubicBezTo>
                  <a:pt x="769" y="1092"/>
                  <a:pt x="769" y="1065"/>
                  <a:pt x="769" y="1099"/>
                </a:cubicBez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140312" name="Rectangle 24"/>
          <p:cNvSpPr>
            <a:spLocks noChangeArrowheads="1"/>
          </p:cNvSpPr>
          <p:nvPr/>
        </p:nvSpPr>
        <p:spPr bwMode="auto">
          <a:xfrm>
            <a:off x="6065838" y="4067175"/>
            <a:ext cx="2743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1800">
                <a:solidFill>
                  <a:srgbClr val="003399"/>
                </a:solidFill>
                <a:latin typeface="Arial" pitchFamily="34" charset="0"/>
              </a:rPr>
              <a:t>The matched pair must be assignment-compatible (e.g. you cannot pass a double argument to a int parameter)</a:t>
            </a:r>
          </a:p>
        </p:txBody>
      </p:sp>
      <p:sp>
        <p:nvSpPr>
          <p:cNvPr id="140313" name="Rectangle 25"/>
          <p:cNvSpPr>
            <a:spLocks noChangeArrowheads="1"/>
          </p:cNvSpPr>
          <p:nvPr/>
        </p:nvSpPr>
        <p:spPr bwMode="auto">
          <a:xfrm>
            <a:off x="6107113" y="2867025"/>
            <a:ext cx="2743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1800">
                <a:solidFill>
                  <a:srgbClr val="003399"/>
                </a:solidFill>
                <a:latin typeface="Arial" pitchFamily="34" charset="0"/>
              </a:rPr>
              <a:t>Arguments and parameters are paired left to right </a:t>
            </a:r>
          </a:p>
        </p:txBody>
      </p:sp>
      <p:sp>
        <p:nvSpPr>
          <p:cNvPr id="21519" name="Text Box 26"/>
          <p:cNvSpPr txBox="1">
            <a:spLocks noChangeArrowheads="1"/>
          </p:cNvSpPr>
          <p:nvPr/>
        </p:nvSpPr>
        <p:spPr bwMode="auto">
          <a:xfrm>
            <a:off x="3514725" y="3062288"/>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rgbClr val="996633"/>
                </a:solidFill>
                <a:latin typeface="Arial" pitchFamily="34" charset="0"/>
              </a:rPr>
              <a:t>Passing Side</a:t>
            </a:r>
          </a:p>
        </p:txBody>
      </p:sp>
      <p:sp>
        <p:nvSpPr>
          <p:cNvPr id="21520" name="Text Box 27"/>
          <p:cNvSpPr txBox="1">
            <a:spLocks noChangeArrowheads="1"/>
          </p:cNvSpPr>
          <p:nvPr/>
        </p:nvSpPr>
        <p:spPr bwMode="auto">
          <a:xfrm>
            <a:off x="3700463" y="542925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rgbClr val="996633"/>
                </a:solidFill>
                <a:latin typeface="Arial" pitchFamily="34" charset="0"/>
              </a:rPr>
              <a:t>Receiving Side</a:t>
            </a:r>
          </a:p>
        </p:txBody>
      </p:sp>
    </p:spTree>
    <p:extLst>
      <p:ext uri="{BB962C8B-B14F-4D97-AF65-F5344CB8AC3E}">
        <p14:creationId xmlns:p14="http://schemas.microsoft.com/office/powerpoint/2010/main" val="2569161110"/>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xEl>
                                              <p:pRg st="0" end="0"/>
                                            </p:txEl>
                                          </p:spTgt>
                                        </p:tgtEl>
                                        <p:attrNameLst>
                                          <p:attrName>style.visibility</p:attrName>
                                        </p:attrNameLst>
                                      </p:cBhvr>
                                      <p:to>
                                        <p:strVal val="visible"/>
                                      </p:to>
                                    </p:set>
                                    <p:animEffect transition="in" filter="dissolve">
                                      <p:cBhvr>
                                        <p:cTn id="7" dur="500"/>
                                        <p:tgtEl>
                                          <p:spTgt spid="140293">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0305"/>
                                        </p:tgtEl>
                                        <p:attrNameLst>
                                          <p:attrName>style.visibility</p:attrName>
                                        </p:attrNameLst>
                                      </p:cBhvr>
                                      <p:to>
                                        <p:strVal val="visible"/>
                                      </p:to>
                                    </p:set>
                                    <p:animEffect transition="in" filter="dissolve">
                                      <p:cBhvr>
                                        <p:cTn id="11" dur="500"/>
                                        <p:tgtEl>
                                          <p:spTgt spid="14030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40306"/>
                                        </p:tgtEl>
                                        <p:attrNameLst>
                                          <p:attrName>style.visibility</p:attrName>
                                        </p:attrNameLst>
                                      </p:cBhvr>
                                      <p:to>
                                        <p:strVal val="visible"/>
                                      </p:to>
                                    </p:set>
                                    <p:animEffect transition="in" filter="dissolve">
                                      <p:cBhvr>
                                        <p:cTn id="15" dur="500"/>
                                        <p:tgtEl>
                                          <p:spTgt spid="1403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0313"/>
                                        </p:tgtEl>
                                        <p:attrNameLst>
                                          <p:attrName>style.visibility</p:attrName>
                                        </p:attrNameLst>
                                      </p:cBhvr>
                                      <p:to>
                                        <p:strVal val="visible"/>
                                      </p:to>
                                    </p:set>
                                    <p:animEffect transition="in" filter="dissolve">
                                      <p:cBhvr>
                                        <p:cTn id="20" dur="500"/>
                                        <p:tgtEl>
                                          <p:spTgt spid="140313"/>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40309"/>
                                        </p:tgtEl>
                                        <p:attrNameLst>
                                          <p:attrName>style.visibility</p:attrName>
                                        </p:attrNameLst>
                                      </p:cBhvr>
                                      <p:to>
                                        <p:strVal val="visible"/>
                                      </p:to>
                                    </p:set>
                                    <p:animEffect transition="in" filter="wipe(up)">
                                      <p:cBhvr>
                                        <p:cTn id="24" dur="500"/>
                                        <p:tgtEl>
                                          <p:spTgt spid="140309"/>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40310"/>
                                        </p:tgtEl>
                                        <p:attrNameLst>
                                          <p:attrName>style.visibility</p:attrName>
                                        </p:attrNameLst>
                                      </p:cBhvr>
                                      <p:to>
                                        <p:strVal val="visible"/>
                                      </p:to>
                                    </p:set>
                                    <p:animEffect transition="in" filter="wipe(up)">
                                      <p:cBhvr>
                                        <p:cTn id="28" dur="500"/>
                                        <p:tgtEl>
                                          <p:spTgt spid="140310"/>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40311"/>
                                        </p:tgtEl>
                                        <p:attrNameLst>
                                          <p:attrName>style.visibility</p:attrName>
                                        </p:attrNameLst>
                                      </p:cBhvr>
                                      <p:to>
                                        <p:strVal val="visible"/>
                                      </p:to>
                                    </p:set>
                                    <p:animEffect transition="in" filter="wipe(up)">
                                      <p:cBhvr>
                                        <p:cTn id="32" dur="500"/>
                                        <p:tgtEl>
                                          <p:spTgt spid="1403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0312"/>
                                        </p:tgtEl>
                                        <p:attrNameLst>
                                          <p:attrName>style.visibility</p:attrName>
                                        </p:attrNameLst>
                                      </p:cBhvr>
                                      <p:to>
                                        <p:strVal val="visible"/>
                                      </p:to>
                                    </p:set>
                                    <p:animEffect transition="in" filter="dissolve">
                                      <p:cBhvr>
                                        <p:cTn id="37" dur="500"/>
                                        <p:tgtEl>
                                          <p:spTgt spid="140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uild="p" autoUpdateAnimBg="0"/>
      <p:bldP spid="140305" grpId="0" autoUpdateAnimBg="0"/>
      <p:bldP spid="140306" grpId="0" autoUpdateAnimBg="0"/>
      <p:bldP spid="140309" grpId="0" animBg="1"/>
      <p:bldP spid="140310" grpId="0" animBg="1"/>
      <p:bldP spid="140311" grpId="0" animBg="1"/>
      <p:bldP spid="140312" grpId="0" autoUpdateAnimBg="0"/>
      <p:bldP spid="14031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477000" cy="533400"/>
          </a:xfrm>
        </p:spPr>
        <p:style>
          <a:lnRef idx="1">
            <a:schemeClr val="dk1"/>
          </a:lnRef>
          <a:fillRef idx="2">
            <a:schemeClr val="dk1"/>
          </a:fillRef>
          <a:effectRef idx="1">
            <a:schemeClr val="dk1"/>
          </a:effectRef>
          <a:fontRef idx="minor">
            <a:schemeClr val="dk1"/>
          </a:fontRef>
        </p:style>
        <p:txBody>
          <a:bodyPr>
            <a:noAutofit/>
          </a:bodyPr>
          <a:lstStyle/>
          <a:p>
            <a:r>
              <a:rPr lang="en-US" sz="2400" dirty="0"/>
              <a:t>Calling a constructor from another constructor</a:t>
            </a:r>
            <a:endParaRPr lang="ar-EG"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Rectangle 4"/>
          <p:cNvSpPr/>
          <p:nvPr/>
        </p:nvSpPr>
        <p:spPr>
          <a:xfrm>
            <a:off x="4114800" y="3238679"/>
            <a:ext cx="48768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itchFamily="2" charset="2"/>
              <a:buChar char="§"/>
            </a:pPr>
            <a:r>
              <a:rPr lang="en-US" dirty="0">
                <a:solidFill>
                  <a:srgbClr val="FF0000"/>
                </a:solidFill>
              </a:rPr>
              <a:t>this</a:t>
            </a:r>
            <a:r>
              <a:rPr lang="en-US" dirty="0"/>
              <a:t>  is used to call a constructor from another constructor.</a:t>
            </a:r>
          </a:p>
          <a:p>
            <a:pPr>
              <a:buFont typeface="Wingdings" pitchFamily="2" charset="2"/>
              <a:buChar char="§"/>
            </a:pPr>
            <a:r>
              <a:rPr lang="en-US" dirty="0"/>
              <a:t>call to </a:t>
            </a:r>
            <a:r>
              <a:rPr lang="en-US" dirty="0">
                <a:solidFill>
                  <a:srgbClr val="FF0000"/>
                </a:solidFill>
              </a:rPr>
              <a:t>this</a:t>
            </a:r>
            <a:r>
              <a:rPr lang="en-US" dirty="0"/>
              <a:t> must be first statement in constructor</a:t>
            </a:r>
          </a:p>
          <a:p>
            <a:r>
              <a:rPr lang="en-US"/>
              <a:t> </a:t>
            </a:r>
            <a:r>
              <a:rPr lang="en-US" dirty="0"/>
              <a:t>otherwise compile error</a:t>
            </a:r>
            <a:endParaRPr lang="ar-EG" dirty="0"/>
          </a:p>
        </p:txBody>
      </p:sp>
      <p:sp>
        <p:nvSpPr>
          <p:cNvPr id="6" name="Rectangle 5"/>
          <p:cNvSpPr/>
          <p:nvPr/>
        </p:nvSpPr>
        <p:spPr>
          <a:xfrm>
            <a:off x="228600" y="838200"/>
            <a:ext cx="350520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class Box{</a:t>
            </a:r>
          </a:p>
          <a:p>
            <a:r>
              <a:rPr lang="en-US" dirty="0"/>
              <a:t>double width;</a:t>
            </a:r>
          </a:p>
          <a:p>
            <a:r>
              <a:rPr lang="en-US" dirty="0"/>
              <a:t>double height;</a:t>
            </a:r>
          </a:p>
          <a:p>
            <a:r>
              <a:rPr lang="en-US" dirty="0"/>
              <a:t>double depth;</a:t>
            </a:r>
          </a:p>
          <a:p>
            <a:r>
              <a:rPr lang="en-US" dirty="0">
                <a:solidFill>
                  <a:srgbClr val="0070C0"/>
                </a:solidFill>
              </a:rPr>
              <a:t>Box(double w, double h, double d){</a:t>
            </a:r>
          </a:p>
          <a:p>
            <a:r>
              <a:rPr lang="en-US" dirty="0"/>
              <a:t>width = w;</a:t>
            </a:r>
          </a:p>
          <a:p>
            <a:r>
              <a:rPr lang="en-US" dirty="0"/>
              <a:t>height = h;</a:t>
            </a:r>
          </a:p>
          <a:p>
            <a:r>
              <a:rPr lang="en-US" dirty="0"/>
              <a:t>depth = d;</a:t>
            </a:r>
          </a:p>
          <a:p>
            <a:r>
              <a:rPr lang="en-US" dirty="0"/>
              <a:t>}</a:t>
            </a:r>
          </a:p>
          <a:p>
            <a:r>
              <a:rPr lang="en-US" dirty="0">
                <a:solidFill>
                  <a:srgbClr val="0070C0"/>
                </a:solidFill>
              </a:rPr>
              <a:t>Box()</a:t>
            </a:r>
          </a:p>
          <a:p>
            <a:r>
              <a:rPr lang="en-US" dirty="0"/>
              <a:t>{</a:t>
            </a:r>
          </a:p>
          <a:p>
            <a:r>
              <a:rPr lang="en-US" dirty="0"/>
              <a:t>width = 1;</a:t>
            </a:r>
          </a:p>
          <a:p>
            <a:r>
              <a:rPr lang="en-US" dirty="0"/>
              <a:t>height = 1;</a:t>
            </a:r>
          </a:p>
          <a:p>
            <a:r>
              <a:rPr lang="en-US" dirty="0"/>
              <a:t>depth = 1;</a:t>
            </a:r>
          </a:p>
          <a:p>
            <a:r>
              <a:rPr lang="en-US" dirty="0"/>
              <a:t>}</a:t>
            </a:r>
          </a:p>
          <a:p>
            <a:r>
              <a:rPr lang="en-US" dirty="0">
                <a:solidFill>
                  <a:srgbClr val="0070C0"/>
                </a:solidFill>
              </a:rPr>
              <a:t>Box(double y)</a:t>
            </a:r>
          </a:p>
          <a:p>
            <a:r>
              <a:rPr lang="en-US" dirty="0"/>
              <a:t>{</a:t>
            </a:r>
          </a:p>
          <a:p>
            <a:r>
              <a:rPr lang="en-US" dirty="0">
                <a:solidFill>
                  <a:srgbClr val="FF0000"/>
                </a:solidFill>
              </a:rPr>
              <a:t>this</a:t>
            </a:r>
            <a:r>
              <a:rPr lang="en-US" dirty="0"/>
              <a:t>(</a:t>
            </a:r>
            <a:r>
              <a:rPr lang="en-US" dirty="0" err="1"/>
              <a:t>y,y,y</a:t>
            </a:r>
            <a:r>
              <a:rPr lang="en-US" dirty="0"/>
              <a:t>);</a:t>
            </a:r>
          </a:p>
          <a:p>
            <a:r>
              <a:rPr lang="en-US" dirty="0"/>
              <a:t>}</a:t>
            </a:r>
          </a:p>
          <a:p>
            <a:r>
              <a:rPr lang="en-US" dirty="0"/>
              <a:t>}</a:t>
            </a: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5" end="15"/>
                                            </p:txEl>
                                          </p:spTgt>
                                        </p:tgtEl>
                                        <p:attrNameLst>
                                          <p:attrName>style.visibility</p:attrName>
                                        </p:attrNameLst>
                                      </p:cBhvr>
                                      <p:to>
                                        <p:strVal val="visible"/>
                                      </p:to>
                                    </p:set>
                                  </p:childTnLst>
                                </p:cTn>
                              </p:par>
                            </p:childTnLst>
                          </p:cTn>
                        </p:par>
                        <p:par>
                          <p:cTn id="7" fill="hold">
                            <p:stCondLst>
                              <p:cond delay="0"/>
                            </p:stCondLst>
                            <p:childTnLst>
                              <p:par>
                                <p:cTn id="8" presetID="27" presetClass="entr" presetSubtype="0" fill="hold" nodeType="afterEffect">
                                  <p:stCondLst>
                                    <p:cond delay="0"/>
                                  </p:stCondLst>
                                  <p:iterate type="lt">
                                    <p:tmPct val="50000"/>
                                  </p:iterate>
                                  <p:childTnLst>
                                    <p:set>
                                      <p:cBhvr>
                                        <p:cTn id="9" dur="1" fill="hold">
                                          <p:stCondLst>
                                            <p:cond delay="0"/>
                                          </p:stCondLst>
                                        </p:cTn>
                                        <p:tgtEl>
                                          <p:spTgt spid="6">
                                            <p:txEl>
                                              <p:pRg st="16" end="16"/>
                                            </p:txEl>
                                          </p:spTgt>
                                        </p:tgtEl>
                                        <p:attrNameLst>
                                          <p:attrName>style.visibility</p:attrName>
                                        </p:attrNameLst>
                                      </p:cBhvr>
                                      <p:to>
                                        <p:strVal val="visible"/>
                                      </p:to>
                                    </p:set>
                                    <p:anim calcmode="discrete" valueType="clr">
                                      <p:cBhvr override="childStyle">
                                        <p:cTn id="10" dur="80"/>
                                        <p:tgtEl>
                                          <p:spTgt spid="6">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 dur="80"/>
                                        <p:tgtEl>
                                          <p:spTgt spid="6">
                                            <p:txEl>
                                              <p:pRg st="16" end="16"/>
                                            </p:txEl>
                                          </p:spTgt>
                                        </p:tgtEl>
                                        <p:attrNameLst>
                                          <p:attrName>fillcolor</p:attrName>
                                        </p:attrNameLst>
                                      </p:cBhvr>
                                      <p:tavLst>
                                        <p:tav tm="0">
                                          <p:val>
                                            <p:clrVal>
                                              <a:schemeClr val="accent2"/>
                                            </p:clrVal>
                                          </p:val>
                                        </p:tav>
                                        <p:tav tm="50000">
                                          <p:val>
                                            <p:clrVal>
                                              <a:schemeClr val="hlink"/>
                                            </p:clrVal>
                                          </p:val>
                                        </p:tav>
                                      </p:tavLst>
                                    </p:anim>
                                    <p:set>
                                      <p:cBhvr>
                                        <p:cTn id="12" dur="80"/>
                                        <p:tgtEl>
                                          <p:spTgt spid="6">
                                            <p:txEl>
                                              <p:pRg st="16" end="16"/>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7" end="1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27" presetClass="entr" presetSubtype="0" fill="hold" nodeType="withEffect">
                                  <p:stCondLst>
                                    <p:cond delay="0"/>
                                  </p:stCondLst>
                                  <p:iterate type="lt">
                                    <p:tmPct val="50000"/>
                                  </p:iterate>
                                  <p:childTnLst>
                                    <p:set>
                                      <p:cBhvr>
                                        <p:cTn id="28"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9"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pPr eaLnBrk="1" hangingPunct="1"/>
            <a:r>
              <a:rPr lang="en-US" sz="2800" b="1" dirty="0">
                <a:solidFill>
                  <a:srgbClr val="FF0000"/>
                </a:solidFill>
              </a:rPr>
              <a:t>Information Hiding and Visibility Modifiers</a:t>
            </a:r>
          </a:p>
        </p:txBody>
      </p:sp>
      <p:sp>
        <p:nvSpPr>
          <p:cNvPr id="43013" name="Rectangle 5"/>
          <p:cNvSpPr>
            <a:spLocks noGrp="1" noChangeArrowheads="1"/>
          </p:cNvSpPr>
          <p:nvPr>
            <p:ph type="body" idx="1"/>
          </p:nvPr>
        </p:nvSpPr>
        <p:spPr>
          <a:xfrm>
            <a:off x="228600" y="1600200"/>
            <a:ext cx="8686800" cy="4525963"/>
          </a:xfrm>
        </p:spPr>
        <p:txBody>
          <a:bodyPr>
            <a:normAutofit lnSpcReduction="10000"/>
          </a:bodyPr>
          <a:lstStyle/>
          <a:p>
            <a:pPr algn="just" eaLnBrk="1" hangingPunct="1"/>
            <a:r>
              <a:rPr lang="en-US" dirty="0"/>
              <a:t>The modifiers </a:t>
            </a:r>
            <a:r>
              <a:rPr lang="en-US" dirty="0">
                <a:solidFill>
                  <a:srgbClr val="0070C0"/>
                </a:solidFill>
              </a:rPr>
              <a:t>public</a:t>
            </a:r>
            <a:r>
              <a:rPr lang="en-US" dirty="0"/>
              <a:t> and </a:t>
            </a:r>
            <a:r>
              <a:rPr lang="en-US" dirty="0">
                <a:solidFill>
                  <a:srgbClr val="0070C0"/>
                </a:solidFill>
              </a:rPr>
              <a:t>private</a:t>
            </a:r>
            <a:r>
              <a:rPr lang="en-US" dirty="0"/>
              <a:t> designate the accessibility of data members and methods.</a:t>
            </a:r>
          </a:p>
          <a:p>
            <a:pPr algn="just" eaLnBrk="1" hangingPunct="1"/>
            <a:r>
              <a:rPr lang="en-US" dirty="0"/>
              <a:t>If a class component (data member or method) is declared </a:t>
            </a:r>
            <a:r>
              <a:rPr lang="en-US" dirty="0">
                <a:solidFill>
                  <a:srgbClr val="C00000"/>
                </a:solidFill>
              </a:rPr>
              <a:t>private</a:t>
            </a:r>
            <a:r>
              <a:rPr lang="en-US" dirty="0"/>
              <a:t>, </a:t>
            </a:r>
            <a:r>
              <a:rPr lang="en-US" dirty="0">
                <a:solidFill>
                  <a:srgbClr val="0070C0"/>
                </a:solidFill>
              </a:rPr>
              <a:t>client classes cannot access it</a:t>
            </a:r>
            <a:r>
              <a:rPr lang="en-US" dirty="0"/>
              <a:t>.</a:t>
            </a:r>
          </a:p>
          <a:p>
            <a:pPr algn="just" eaLnBrk="1" hangingPunct="1"/>
            <a:r>
              <a:rPr lang="en-US" dirty="0"/>
              <a:t>If a class component is declared </a:t>
            </a:r>
            <a:r>
              <a:rPr lang="en-US" dirty="0">
                <a:solidFill>
                  <a:srgbClr val="C00000"/>
                </a:solidFill>
              </a:rPr>
              <a:t>public</a:t>
            </a:r>
            <a:r>
              <a:rPr lang="en-US" dirty="0"/>
              <a:t>, </a:t>
            </a:r>
            <a:r>
              <a:rPr lang="en-US" dirty="0">
                <a:solidFill>
                  <a:srgbClr val="0070C0"/>
                </a:solidFill>
              </a:rPr>
              <a:t>client classes can access it.</a:t>
            </a:r>
          </a:p>
          <a:p>
            <a:pPr algn="just" eaLnBrk="1" hangingPunct="1"/>
            <a:r>
              <a:rPr lang="en-US" dirty="0"/>
              <a:t>Internal details of a class are declared private and hidden from the clients. This is information hiding.</a:t>
            </a:r>
          </a:p>
        </p:txBody>
      </p:sp>
    </p:spTree>
    <p:custDataLst>
      <p:tags r:id="rId1"/>
    </p:custDataLst>
    <p:extLst>
      <p:ext uri="{BB962C8B-B14F-4D97-AF65-F5344CB8AC3E}">
        <p14:creationId xmlns:p14="http://schemas.microsoft.com/office/powerpoint/2010/main" val="2466991958"/>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dissolve">
                                      <p:cBhvr>
                                        <p:cTn id="7" dur="500"/>
                                        <p:tgtEl>
                                          <p:spTgt spid="43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013">
                                            <p:txEl>
                                              <p:pRg st="1" end="1"/>
                                            </p:txEl>
                                          </p:spTgt>
                                        </p:tgtEl>
                                        <p:attrNameLst>
                                          <p:attrName>style.visibility</p:attrName>
                                        </p:attrNameLst>
                                      </p:cBhvr>
                                      <p:to>
                                        <p:strVal val="visible"/>
                                      </p:to>
                                    </p:set>
                                    <p:animEffect transition="in" filter="dissolve">
                                      <p:cBhvr>
                                        <p:cTn id="12" dur="500"/>
                                        <p:tgtEl>
                                          <p:spTgt spid="43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13">
                                            <p:txEl>
                                              <p:pRg st="2" end="2"/>
                                            </p:txEl>
                                          </p:spTgt>
                                        </p:tgtEl>
                                        <p:attrNameLst>
                                          <p:attrName>style.visibility</p:attrName>
                                        </p:attrNameLst>
                                      </p:cBhvr>
                                      <p:to>
                                        <p:strVal val="visible"/>
                                      </p:to>
                                    </p:set>
                                    <p:animEffect transition="in" filter="dissolve">
                                      <p:cBhvr>
                                        <p:cTn id="17" dur="500"/>
                                        <p:tgtEl>
                                          <p:spTgt spid="430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13">
                                            <p:txEl>
                                              <p:pRg st="3" end="3"/>
                                            </p:txEl>
                                          </p:spTgt>
                                        </p:tgtEl>
                                        <p:attrNameLst>
                                          <p:attrName>style.visibility</p:attrName>
                                        </p:attrNameLst>
                                      </p:cBhvr>
                                      <p:to>
                                        <p:strVal val="visible"/>
                                      </p:to>
                                    </p:set>
                                    <p:animEffect transition="in" filter="dissolve">
                                      <p:cBhvr>
                                        <p:cTn id="22" dur="500"/>
                                        <p:tgtEl>
                                          <p:spTgt spid="430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b="1" dirty="0">
                <a:solidFill>
                  <a:srgbClr val="FF0000"/>
                </a:solidFill>
              </a:rPr>
              <a:t>Accessibility Example</a:t>
            </a:r>
          </a:p>
        </p:txBody>
      </p:sp>
      <p:grpSp>
        <p:nvGrpSpPr>
          <p:cNvPr id="28677" name="Group 3"/>
          <p:cNvGrpSpPr>
            <a:grpSpLocks/>
          </p:cNvGrpSpPr>
          <p:nvPr/>
        </p:nvGrpSpPr>
        <p:grpSpPr bwMode="auto">
          <a:xfrm>
            <a:off x="5057775" y="1682750"/>
            <a:ext cx="3863975" cy="3529013"/>
            <a:chOff x="138" y="646"/>
            <a:chExt cx="5527" cy="1119"/>
          </a:xfrm>
        </p:grpSpPr>
        <p:sp>
          <p:nvSpPr>
            <p:cNvPr id="45060" name="Rectangle 4"/>
            <p:cNvSpPr>
              <a:spLocks noChangeArrowheads="1"/>
            </p:cNvSpPr>
            <p:nvPr/>
          </p:nvSpPr>
          <p:spPr bwMode="auto">
            <a:xfrm>
              <a:off x="231" y="646"/>
              <a:ext cx="5434" cy="111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28689" name="Rectangle 5"/>
            <p:cNvSpPr>
              <a:spLocks noChangeArrowheads="1"/>
            </p:cNvSpPr>
            <p:nvPr/>
          </p:nvSpPr>
          <p:spPr bwMode="auto">
            <a:xfrm>
              <a:off x="138" y="693"/>
              <a:ext cx="5518"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spcBef>
                  <a:spcPct val="50000"/>
                </a:spcBef>
                <a:buClr>
                  <a:schemeClr val="tx2"/>
                </a:buClr>
                <a:buSzPct val="80000"/>
                <a:tabLst>
                  <a:tab pos="2289175" algn="l"/>
                </a:tabLst>
              </a:pPr>
              <a:r>
                <a:rPr lang="en-US" sz="1600">
                  <a:solidFill>
                    <a:srgbClr val="003399"/>
                  </a:solidFill>
                  <a:latin typeface="Courier New" pitchFamily="49" charset="0"/>
                  <a:ea typeface="MS PGothic" pitchFamily="34" charset="-128"/>
                </a:rPr>
                <a:t>class</a:t>
              </a:r>
              <a:r>
                <a:rPr lang="en-US" sz="1600">
                  <a:latin typeface="Courier New" pitchFamily="49" charset="0"/>
                  <a:ea typeface="MS PGothic" pitchFamily="34" charset="-128"/>
                </a:rPr>
                <a:t> Service </a:t>
              </a:r>
              <a:r>
                <a:rPr lang="en-US" sz="1600">
                  <a:solidFill>
                    <a:srgbClr val="CC0000"/>
                  </a:solidFill>
                  <a:latin typeface="Courier New" pitchFamily="49" charset="0"/>
                  <a:ea typeface="MS PGothic" pitchFamily="34" charset="-128"/>
                </a:rPr>
                <a:t>{</a:t>
              </a:r>
              <a:br>
                <a:rPr lang="en-US" sz="1600">
                  <a:latin typeface="Courier New" pitchFamily="49" charset="0"/>
                  <a:ea typeface="MS PGothic" pitchFamily="34" charset="-128"/>
                </a:rPr>
              </a:br>
              <a:r>
                <a:rPr lang="en-US" sz="1600">
                  <a:latin typeface="Courier New" pitchFamily="49" charset="0"/>
                  <a:ea typeface="MS PGothic" pitchFamily="34" charset="-128"/>
                </a:rPr>
                <a:t>    </a:t>
              </a:r>
              <a:r>
                <a:rPr lang="en-US" sz="1600">
                  <a:solidFill>
                    <a:srgbClr val="003399"/>
                  </a:solidFill>
                  <a:latin typeface="Courier New" pitchFamily="49" charset="0"/>
                  <a:ea typeface="MS PGothic" pitchFamily="34" charset="-128"/>
                </a:rPr>
                <a:t>public  int</a:t>
              </a:r>
              <a:r>
                <a:rPr lang="en-US" sz="1600">
                  <a:latin typeface="Courier New" pitchFamily="49" charset="0"/>
                  <a:ea typeface="MS PGothic" pitchFamily="34" charset="-128"/>
                </a:rPr>
                <a:t> memberOne;</a:t>
              </a:r>
              <a:br>
                <a:rPr lang="en-US" sz="1600">
                  <a:latin typeface="Courier New" pitchFamily="49" charset="0"/>
                  <a:ea typeface="MS PGothic" pitchFamily="34" charset="-128"/>
                </a:rPr>
              </a:br>
              <a:r>
                <a:rPr lang="en-US" sz="1600">
                  <a:latin typeface="Courier New" pitchFamily="49" charset="0"/>
                  <a:ea typeface="MS PGothic" pitchFamily="34" charset="-128"/>
                </a:rPr>
                <a:t>    </a:t>
              </a:r>
              <a:r>
                <a:rPr lang="en-US" sz="1600">
                  <a:solidFill>
                    <a:srgbClr val="003399"/>
                  </a:solidFill>
                  <a:latin typeface="Courier New" pitchFamily="49" charset="0"/>
                  <a:ea typeface="MS PGothic" pitchFamily="34" charset="-128"/>
                </a:rPr>
                <a:t>private int</a:t>
              </a:r>
              <a:r>
                <a:rPr lang="en-US" sz="1600">
                  <a:latin typeface="Courier New" pitchFamily="49" charset="0"/>
                  <a:ea typeface="MS PGothic" pitchFamily="34" charset="-128"/>
                </a:rPr>
                <a:t> memberTwo;</a:t>
              </a:r>
            </a:p>
            <a:p>
              <a:pPr lvl="1">
                <a:spcBef>
                  <a:spcPct val="50000"/>
                </a:spcBef>
                <a:buClr>
                  <a:schemeClr val="tx2"/>
                </a:buClr>
                <a:buSzPct val="80000"/>
                <a:tabLst>
                  <a:tab pos="2289175" algn="l"/>
                </a:tabLst>
              </a:pPr>
              <a:r>
                <a:rPr lang="en-US" sz="1600">
                  <a:latin typeface="Courier New" pitchFamily="49" charset="0"/>
                  <a:ea typeface="MS PGothic" pitchFamily="34" charset="-128"/>
                </a:rPr>
                <a:t>    </a:t>
              </a:r>
              <a:r>
                <a:rPr lang="en-US" sz="1600">
                  <a:solidFill>
                    <a:srgbClr val="003399"/>
                  </a:solidFill>
                  <a:latin typeface="Courier New" pitchFamily="49" charset="0"/>
                  <a:ea typeface="MS PGothic" pitchFamily="34" charset="-128"/>
                </a:rPr>
                <a:t>public void</a:t>
              </a:r>
              <a:r>
                <a:rPr lang="en-US" sz="1600">
                  <a:latin typeface="Courier New" pitchFamily="49" charset="0"/>
                  <a:ea typeface="MS PGothic" pitchFamily="34" charset="-128"/>
                </a:rPr>
                <a:t> doOne</a:t>
              </a:r>
              <a:r>
                <a:rPr lang="en-US" sz="1600">
                  <a:solidFill>
                    <a:srgbClr val="CC0000"/>
                  </a:solidFill>
                  <a:latin typeface="Courier New" pitchFamily="49" charset="0"/>
                  <a:ea typeface="MS PGothic" pitchFamily="34" charset="-128"/>
                </a:rPr>
                <a:t>() {</a:t>
              </a:r>
            </a:p>
            <a:p>
              <a:pPr lvl="1">
                <a:spcBef>
                  <a:spcPct val="50000"/>
                </a:spcBef>
                <a:buClr>
                  <a:schemeClr val="tx2"/>
                </a:buClr>
                <a:buSzPct val="80000"/>
                <a:tabLst>
                  <a:tab pos="2289175" algn="l"/>
                </a:tabLst>
              </a:pPr>
              <a:r>
                <a:rPr lang="en-US" sz="1600">
                  <a:latin typeface="Courier New" pitchFamily="49" charset="0"/>
                  <a:ea typeface="MS PGothic" pitchFamily="34" charset="-128"/>
                </a:rPr>
                <a:t>    </a:t>
              </a:r>
              <a:r>
                <a:rPr lang="en-US" sz="1600">
                  <a:latin typeface="Tahoma" pitchFamily="34" charset="0"/>
                  <a:ea typeface="MS PGothic" pitchFamily="34" charset="-128"/>
                </a:rPr>
                <a:t>…</a:t>
              </a:r>
              <a:endParaRPr lang="en-US" sz="1600">
                <a:latin typeface="Courier New" pitchFamily="49" charset="0"/>
                <a:ea typeface="MS PGothic" pitchFamily="34" charset="-128"/>
              </a:endParaRPr>
            </a:p>
            <a:p>
              <a:pPr lvl="1">
                <a:spcBef>
                  <a:spcPct val="50000"/>
                </a:spcBef>
                <a:buClr>
                  <a:schemeClr val="tx2"/>
                </a:buClr>
                <a:buSzPct val="80000"/>
                <a:tabLst>
                  <a:tab pos="2289175" algn="l"/>
                </a:tabLst>
              </a:pPr>
              <a:r>
                <a:rPr lang="en-US" sz="1600">
                  <a:latin typeface="Courier New" pitchFamily="49" charset="0"/>
                  <a:ea typeface="MS PGothic" pitchFamily="34" charset="-128"/>
                </a:rPr>
                <a:t>    </a:t>
              </a:r>
              <a:r>
                <a:rPr lang="en-US" sz="1600">
                  <a:solidFill>
                    <a:srgbClr val="CC0000"/>
                  </a:solidFill>
                  <a:latin typeface="Courier New" pitchFamily="49" charset="0"/>
                  <a:ea typeface="MS PGothic" pitchFamily="34" charset="-128"/>
                </a:rPr>
                <a:t>}</a:t>
              </a:r>
              <a:br>
                <a:rPr lang="en-US" sz="1600">
                  <a:latin typeface="Courier New" pitchFamily="49" charset="0"/>
                  <a:ea typeface="MS PGothic" pitchFamily="34" charset="-128"/>
                </a:rPr>
              </a:br>
              <a:r>
                <a:rPr lang="en-US" sz="1600">
                  <a:latin typeface="Courier New" pitchFamily="49" charset="0"/>
                  <a:ea typeface="MS PGothic" pitchFamily="34" charset="-128"/>
                </a:rPr>
                <a:t>    </a:t>
              </a:r>
              <a:r>
                <a:rPr lang="en-US" sz="1600">
                  <a:solidFill>
                    <a:srgbClr val="003399"/>
                  </a:solidFill>
                  <a:latin typeface="Courier New" pitchFamily="49" charset="0"/>
                  <a:ea typeface="MS PGothic" pitchFamily="34" charset="-128"/>
                </a:rPr>
                <a:t>private void</a:t>
              </a:r>
              <a:r>
                <a:rPr lang="en-US" sz="1600">
                  <a:latin typeface="Courier New" pitchFamily="49" charset="0"/>
                  <a:ea typeface="MS PGothic" pitchFamily="34" charset="-128"/>
                </a:rPr>
                <a:t> doTwo</a:t>
              </a:r>
              <a:r>
                <a:rPr lang="en-US" sz="1600">
                  <a:solidFill>
                    <a:srgbClr val="CC0000"/>
                  </a:solidFill>
                  <a:latin typeface="Courier New" pitchFamily="49" charset="0"/>
                  <a:ea typeface="MS PGothic" pitchFamily="34" charset="-128"/>
                </a:rPr>
                <a:t>() {</a:t>
              </a:r>
            </a:p>
            <a:p>
              <a:pPr lvl="1">
                <a:spcBef>
                  <a:spcPct val="50000"/>
                </a:spcBef>
                <a:buClr>
                  <a:schemeClr val="tx2"/>
                </a:buClr>
                <a:buSzPct val="80000"/>
                <a:tabLst>
                  <a:tab pos="2289175" algn="l"/>
                </a:tabLst>
              </a:pPr>
              <a:r>
                <a:rPr lang="en-US" sz="1600">
                  <a:latin typeface="Courier New" pitchFamily="49" charset="0"/>
                  <a:ea typeface="MS PGothic" pitchFamily="34" charset="-128"/>
                </a:rPr>
                <a:t>    </a:t>
              </a:r>
              <a:r>
                <a:rPr lang="en-US" sz="1600">
                  <a:latin typeface="Tahoma" pitchFamily="34" charset="0"/>
                  <a:ea typeface="MS PGothic" pitchFamily="34" charset="-128"/>
                </a:rPr>
                <a:t>…</a:t>
              </a:r>
              <a:endParaRPr lang="en-US" sz="1600">
                <a:latin typeface="Courier New" pitchFamily="49" charset="0"/>
                <a:ea typeface="MS PGothic" pitchFamily="34" charset="-128"/>
              </a:endParaRPr>
            </a:p>
            <a:p>
              <a:pPr lvl="1">
                <a:spcBef>
                  <a:spcPct val="50000"/>
                </a:spcBef>
                <a:buClr>
                  <a:schemeClr val="tx2"/>
                </a:buClr>
                <a:buSzPct val="80000"/>
                <a:tabLst>
                  <a:tab pos="2289175" algn="l"/>
                </a:tabLst>
              </a:pPr>
              <a:r>
                <a:rPr lang="en-US" sz="1600">
                  <a:latin typeface="Courier New" pitchFamily="49" charset="0"/>
                  <a:ea typeface="MS PGothic" pitchFamily="34" charset="-128"/>
                </a:rPr>
                <a:t>    </a:t>
              </a:r>
              <a:r>
                <a:rPr lang="en-US" sz="1600">
                  <a:solidFill>
                    <a:srgbClr val="CC0000"/>
                  </a:solidFill>
                  <a:latin typeface="Courier New" pitchFamily="49" charset="0"/>
                  <a:ea typeface="MS PGothic" pitchFamily="34" charset="-128"/>
                </a:rPr>
                <a:t>}</a:t>
              </a:r>
            </a:p>
            <a:p>
              <a:pPr lvl="1">
                <a:spcBef>
                  <a:spcPct val="50000"/>
                </a:spcBef>
                <a:buClr>
                  <a:schemeClr val="tx2"/>
                </a:buClr>
                <a:buSzPct val="80000"/>
                <a:tabLst>
                  <a:tab pos="2289175" algn="l"/>
                </a:tabLst>
              </a:pPr>
              <a:r>
                <a:rPr lang="en-US" sz="1600">
                  <a:solidFill>
                    <a:srgbClr val="CC0000"/>
                  </a:solidFill>
                  <a:latin typeface="Courier New" pitchFamily="49" charset="0"/>
                  <a:ea typeface="MS PGothic" pitchFamily="34" charset="-128"/>
                </a:rPr>
                <a:t>}</a:t>
              </a:r>
            </a:p>
          </p:txBody>
        </p:sp>
      </p:grpSp>
      <p:grpSp>
        <p:nvGrpSpPr>
          <p:cNvPr id="28678" name="Group 6"/>
          <p:cNvGrpSpPr>
            <a:grpSpLocks/>
          </p:cNvGrpSpPr>
          <p:nvPr/>
        </p:nvGrpSpPr>
        <p:grpSpPr bwMode="auto">
          <a:xfrm>
            <a:off x="171450" y="1701800"/>
            <a:ext cx="4071938" cy="4027488"/>
            <a:chOff x="138" y="646"/>
            <a:chExt cx="5527" cy="1286"/>
          </a:xfrm>
        </p:grpSpPr>
        <p:sp>
          <p:nvSpPr>
            <p:cNvPr id="45063" name="Rectangle 7"/>
            <p:cNvSpPr>
              <a:spLocks noChangeArrowheads="1"/>
            </p:cNvSpPr>
            <p:nvPr/>
          </p:nvSpPr>
          <p:spPr bwMode="auto">
            <a:xfrm>
              <a:off x="231" y="646"/>
              <a:ext cx="5434" cy="111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28687" name="Rectangle 8"/>
            <p:cNvSpPr>
              <a:spLocks noChangeArrowheads="1"/>
            </p:cNvSpPr>
            <p:nvPr/>
          </p:nvSpPr>
          <p:spPr bwMode="auto">
            <a:xfrm>
              <a:off x="138" y="693"/>
              <a:ext cx="5518"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spcBef>
                  <a:spcPct val="50000"/>
                </a:spcBef>
                <a:buClr>
                  <a:schemeClr val="tx2"/>
                </a:buClr>
                <a:buSzPct val="80000"/>
                <a:tabLst>
                  <a:tab pos="2289175" algn="l"/>
                </a:tabLst>
              </a:pPr>
              <a:r>
                <a:rPr lang="en-US" sz="1600">
                  <a:latin typeface="Tahoma" pitchFamily="34" charset="0"/>
                  <a:ea typeface="MS PGothic" pitchFamily="34" charset="-128"/>
                </a:rPr>
                <a:t>…</a:t>
              </a:r>
              <a:endParaRPr lang="en-US" sz="1600">
                <a:latin typeface="Courier New" pitchFamily="49" charset="0"/>
                <a:ea typeface="MS PGothic" pitchFamily="34" charset="-128"/>
              </a:endParaRPr>
            </a:p>
            <a:p>
              <a:pPr lvl="1">
                <a:spcBef>
                  <a:spcPct val="50000"/>
                </a:spcBef>
                <a:buClr>
                  <a:schemeClr val="tx2"/>
                </a:buClr>
                <a:buSzPct val="80000"/>
                <a:tabLst>
                  <a:tab pos="2289175" algn="l"/>
                </a:tabLst>
              </a:pPr>
              <a:r>
                <a:rPr lang="en-US" sz="1600">
                  <a:latin typeface="Courier New" pitchFamily="49" charset="0"/>
                  <a:ea typeface="MS PGothic" pitchFamily="34" charset="-128"/>
                </a:rPr>
                <a:t>Service obj = </a:t>
              </a:r>
              <a:r>
                <a:rPr lang="en-US" sz="1600">
                  <a:solidFill>
                    <a:srgbClr val="003399"/>
                  </a:solidFill>
                  <a:latin typeface="Courier New" pitchFamily="49" charset="0"/>
                  <a:ea typeface="MS PGothic" pitchFamily="34" charset="-128"/>
                </a:rPr>
                <a:t>new</a:t>
              </a:r>
              <a:r>
                <a:rPr lang="en-US" sz="1600">
                  <a:latin typeface="Courier New" pitchFamily="49" charset="0"/>
                  <a:ea typeface="MS PGothic" pitchFamily="34" charset="-128"/>
                </a:rPr>
                <a:t> Service</a:t>
              </a:r>
              <a:r>
                <a:rPr lang="en-US" sz="1600">
                  <a:solidFill>
                    <a:srgbClr val="CC0000"/>
                  </a:solidFill>
                  <a:latin typeface="Courier New" pitchFamily="49" charset="0"/>
                  <a:ea typeface="MS PGothic" pitchFamily="34" charset="-128"/>
                </a:rPr>
                <a:t>()</a:t>
              </a:r>
              <a:r>
                <a:rPr lang="en-US" sz="1600">
                  <a:latin typeface="Courier New" pitchFamily="49" charset="0"/>
                  <a:ea typeface="MS PGothic" pitchFamily="34" charset="-128"/>
                </a:rPr>
                <a:t>;</a:t>
              </a:r>
            </a:p>
            <a:p>
              <a:pPr lvl="1">
                <a:lnSpc>
                  <a:spcPct val="200000"/>
                </a:lnSpc>
                <a:spcBef>
                  <a:spcPct val="50000"/>
                </a:spcBef>
                <a:buClr>
                  <a:schemeClr val="tx2"/>
                </a:buClr>
                <a:buSzPct val="80000"/>
                <a:tabLst>
                  <a:tab pos="2289175" algn="l"/>
                </a:tabLst>
              </a:pPr>
              <a:r>
                <a:rPr lang="en-US" sz="1600">
                  <a:latin typeface="Courier New" pitchFamily="49" charset="0"/>
                  <a:ea typeface="MS PGothic" pitchFamily="34" charset="-128"/>
                </a:rPr>
                <a:t>obj.memberOne = 10;</a:t>
              </a:r>
            </a:p>
            <a:p>
              <a:pPr lvl="1">
                <a:lnSpc>
                  <a:spcPct val="200000"/>
                </a:lnSpc>
                <a:spcBef>
                  <a:spcPct val="50000"/>
                </a:spcBef>
                <a:buClr>
                  <a:schemeClr val="tx2"/>
                </a:buClr>
                <a:buSzPct val="80000"/>
                <a:tabLst>
                  <a:tab pos="2289175" algn="l"/>
                </a:tabLst>
              </a:pPr>
              <a:r>
                <a:rPr lang="en-US" sz="1600">
                  <a:latin typeface="Courier New" pitchFamily="49" charset="0"/>
                  <a:ea typeface="MS PGothic" pitchFamily="34" charset="-128"/>
                </a:rPr>
                <a:t>obj.memberTwo = 20;</a:t>
              </a:r>
            </a:p>
            <a:p>
              <a:pPr lvl="1">
                <a:lnSpc>
                  <a:spcPct val="200000"/>
                </a:lnSpc>
                <a:spcBef>
                  <a:spcPct val="50000"/>
                </a:spcBef>
                <a:buClr>
                  <a:schemeClr val="tx2"/>
                </a:buClr>
                <a:buSzPct val="80000"/>
                <a:tabLst>
                  <a:tab pos="2289175" algn="l"/>
                </a:tabLst>
              </a:pPr>
              <a:r>
                <a:rPr lang="en-US" sz="1600">
                  <a:latin typeface="Courier New" pitchFamily="49" charset="0"/>
                  <a:ea typeface="MS PGothic" pitchFamily="34" charset="-128"/>
                </a:rPr>
                <a:t>obj.doOne</a:t>
              </a:r>
              <a:r>
                <a:rPr lang="en-US" sz="1600">
                  <a:solidFill>
                    <a:srgbClr val="CC0000"/>
                  </a:solidFill>
                  <a:latin typeface="Courier New" pitchFamily="49" charset="0"/>
                  <a:ea typeface="MS PGothic" pitchFamily="34" charset="-128"/>
                </a:rPr>
                <a:t>()</a:t>
              </a:r>
              <a:r>
                <a:rPr lang="en-US" sz="1600">
                  <a:latin typeface="Courier New" pitchFamily="49" charset="0"/>
                  <a:ea typeface="MS PGothic" pitchFamily="34" charset="-128"/>
                </a:rPr>
                <a:t>;</a:t>
              </a:r>
            </a:p>
            <a:p>
              <a:pPr lvl="1">
                <a:lnSpc>
                  <a:spcPct val="200000"/>
                </a:lnSpc>
                <a:spcBef>
                  <a:spcPct val="50000"/>
                </a:spcBef>
                <a:buClr>
                  <a:schemeClr val="tx2"/>
                </a:buClr>
                <a:buSzPct val="80000"/>
                <a:tabLst>
                  <a:tab pos="2289175" algn="l"/>
                </a:tabLst>
              </a:pPr>
              <a:r>
                <a:rPr lang="en-US" sz="1600">
                  <a:latin typeface="Courier New" pitchFamily="49" charset="0"/>
                  <a:ea typeface="MS PGothic" pitchFamily="34" charset="-128"/>
                </a:rPr>
                <a:t>obj.doTwo</a:t>
              </a:r>
              <a:r>
                <a:rPr lang="en-US" sz="1600">
                  <a:solidFill>
                    <a:srgbClr val="CC0000"/>
                  </a:solidFill>
                  <a:latin typeface="Courier New" pitchFamily="49" charset="0"/>
                  <a:ea typeface="MS PGothic" pitchFamily="34" charset="-128"/>
                </a:rPr>
                <a:t>()</a:t>
              </a:r>
              <a:r>
                <a:rPr lang="en-US" sz="1600">
                  <a:latin typeface="Courier New" pitchFamily="49" charset="0"/>
                  <a:ea typeface="MS PGothic" pitchFamily="34" charset="-128"/>
                </a:rPr>
                <a:t>;</a:t>
              </a:r>
            </a:p>
            <a:p>
              <a:pPr lvl="1">
                <a:spcBef>
                  <a:spcPct val="50000"/>
                </a:spcBef>
                <a:buClr>
                  <a:schemeClr val="tx2"/>
                </a:buClr>
                <a:buSzPct val="80000"/>
                <a:tabLst>
                  <a:tab pos="2289175" algn="l"/>
                </a:tabLst>
              </a:pPr>
              <a:r>
                <a:rPr lang="en-US" sz="1600">
                  <a:latin typeface="Tahoma" pitchFamily="34" charset="0"/>
                  <a:ea typeface="MS PGothic" pitchFamily="34" charset="-128"/>
                </a:rPr>
                <a:t>…</a:t>
              </a:r>
              <a:endParaRPr lang="en-US" sz="1600">
                <a:latin typeface="Courier New" pitchFamily="49" charset="0"/>
                <a:ea typeface="MS PGothic" pitchFamily="34" charset="-128"/>
              </a:endParaRPr>
            </a:p>
            <a:p>
              <a:pPr lvl="1">
                <a:spcBef>
                  <a:spcPct val="50000"/>
                </a:spcBef>
                <a:buClr>
                  <a:schemeClr val="tx2"/>
                </a:buClr>
                <a:buSzPct val="80000"/>
                <a:tabLst>
                  <a:tab pos="2289175" algn="l"/>
                </a:tabLst>
              </a:pPr>
              <a:endParaRPr lang="en-US" sz="1600">
                <a:latin typeface="Courier New" pitchFamily="49" charset="0"/>
                <a:ea typeface="MS PGothic" pitchFamily="34" charset="-128"/>
              </a:endParaRPr>
            </a:p>
          </p:txBody>
        </p:sp>
      </p:grpSp>
      <p:sp>
        <p:nvSpPr>
          <p:cNvPr id="45065" name="Freeform 9"/>
          <p:cNvSpPr>
            <a:spLocks/>
          </p:cNvSpPr>
          <p:nvPr/>
        </p:nvSpPr>
        <p:spPr bwMode="auto">
          <a:xfrm rot="534672">
            <a:off x="3402013" y="2527300"/>
            <a:ext cx="450850" cy="527050"/>
          </a:xfrm>
          <a:custGeom>
            <a:avLst/>
            <a:gdLst/>
            <a:ahLst/>
            <a:cxnLst>
              <a:cxn ang="0">
                <a:pos x="0" y="284"/>
              </a:cxn>
              <a:cxn ang="0">
                <a:pos x="112" y="284"/>
              </a:cxn>
              <a:cxn ang="0">
                <a:pos x="160" y="374"/>
              </a:cxn>
              <a:cxn ang="0">
                <a:pos x="266" y="64"/>
              </a:cxn>
              <a:cxn ang="0">
                <a:pos x="412" y="0"/>
              </a:cxn>
              <a:cxn ang="0">
                <a:pos x="150" y="476"/>
              </a:cxn>
              <a:cxn ang="0">
                <a:pos x="0" y="284"/>
              </a:cxn>
            </a:cxnLst>
            <a:rect l="0" t="0" r="r" b="b"/>
            <a:pathLst>
              <a:path w="412" h="476">
                <a:moveTo>
                  <a:pt x="0" y="284"/>
                </a:moveTo>
                <a:lnTo>
                  <a:pt x="112" y="284"/>
                </a:lnTo>
                <a:lnTo>
                  <a:pt x="160" y="374"/>
                </a:lnTo>
                <a:lnTo>
                  <a:pt x="266" y="64"/>
                </a:lnTo>
                <a:lnTo>
                  <a:pt x="412" y="0"/>
                </a:lnTo>
                <a:lnTo>
                  <a:pt x="150" y="476"/>
                </a:lnTo>
                <a:lnTo>
                  <a:pt x="0" y="284"/>
                </a:lnTo>
                <a:close/>
              </a:path>
            </a:pathLst>
          </a:custGeom>
          <a:solidFill>
            <a:schemeClr val="hlink"/>
          </a:solidFill>
          <a:ln w="9525" cap="flat" cmpd="sng">
            <a:solidFill>
              <a:schemeClr val="hlink"/>
            </a:solidFill>
            <a:prstDash val="solid"/>
            <a:miter lim="800000"/>
            <a:headEnd type="none" w="med" len="med"/>
            <a:tailEnd type="none" w="med" len="med"/>
          </a:ln>
          <a:effectLst>
            <a:outerShdw dist="53882" dir="2700000" algn="ctr" rotWithShape="0">
              <a:schemeClr val="bg2"/>
            </a:outerShdw>
          </a:effectLst>
        </p:spPr>
        <p:txBody>
          <a:bodyPr wrap="none"/>
          <a:lstStyle/>
          <a:p>
            <a:endParaRPr lang="ar-EG"/>
          </a:p>
        </p:txBody>
      </p:sp>
      <p:sp>
        <p:nvSpPr>
          <p:cNvPr id="45066" name="Freeform 10"/>
          <p:cNvSpPr>
            <a:spLocks/>
          </p:cNvSpPr>
          <p:nvPr/>
        </p:nvSpPr>
        <p:spPr bwMode="auto">
          <a:xfrm rot="-50793">
            <a:off x="3348038" y="3228975"/>
            <a:ext cx="422275" cy="428625"/>
          </a:xfrm>
          <a:custGeom>
            <a:avLst/>
            <a:gdLst/>
            <a:ahLst/>
            <a:cxnLst>
              <a:cxn ang="0">
                <a:pos x="74" y="12"/>
              </a:cxn>
              <a:cxn ang="0">
                <a:pos x="152" y="12"/>
              </a:cxn>
              <a:cxn ang="0">
                <a:pos x="188" y="166"/>
              </a:cxn>
              <a:cxn ang="0">
                <a:pos x="288" y="0"/>
              </a:cxn>
              <a:cxn ang="0">
                <a:pos x="378" y="0"/>
              </a:cxn>
              <a:cxn ang="0">
                <a:pos x="214" y="214"/>
              </a:cxn>
              <a:cxn ang="0">
                <a:pos x="268" y="388"/>
              </a:cxn>
              <a:cxn ang="0">
                <a:pos x="190" y="386"/>
              </a:cxn>
              <a:cxn ang="0">
                <a:pos x="162" y="256"/>
              </a:cxn>
              <a:cxn ang="0">
                <a:pos x="68" y="398"/>
              </a:cxn>
              <a:cxn ang="0">
                <a:pos x="0" y="398"/>
              </a:cxn>
              <a:cxn ang="0">
                <a:pos x="128" y="220"/>
              </a:cxn>
              <a:cxn ang="0">
                <a:pos x="74" y="12"/>
              </a:cxn>
            </a:cxnLst>
            <a:rect l="0" t="0" r="r" b="b"/>
            <a:pathLst>
              <a:path w="378" h="398">
                <a:moveTo>
                  <a:pt x="74" y="12"/>
                </a:moveTo>
                <a:lnTo>
                  <a:pt x="152" y="12"/>
                </a:lnTo>
                <a:lnTo>
                  <a:pt x="188" y="166"/>
                </a:lnTo>
                <a:lnTo>
                  <a:pt x="288" y="0"/>
                </a:lnTo>
                <a:lnTo>
                  <a:pt x="378" y="0"/>
                </a:lnTo>
                <a:lnTo>
                  <a:pt x="214" y="214"/>
                </a:lnTo>
                <a:lnTo>
                  <a:pt x="268" y="388"/>
                </a:lnTo>
                <a:lnTo>
                  <a:pt x="190" y="386"/>
                </a:lnTo>
                <a:lnTo>
                  <a:pt x="162" y="256"/>
                </a:lnTo>
                <a:lnTo>
                  <a:pt x="68" y="398"/>
                </a:lnTo>
                <a:lnTo>
                  <a:pt x="0" y="398"/>
                </a:lnTo>
                <a:lnTo>
                  <a:pt x="128" y="220"/>
                </a:lnTo>
                <a:lnTo>
                  <a:pt x="74" y="12"/>
                </a:lnTo>
                <a:close/>
              </a:path>
            </a:pathLst>
          </a:custGeom>
          <a:solidFill>
            <a:srgbClr val="F6061D"/>
          </a:solidFill>
          <a:ln w="9525" cap="flat" cmpd="sng">
            <a:solidFill>
              <a:srgbClr val="F6061D"/>
            </a:solidFill>
            <a:prstDash val="solid"/>
            <a:miter lim="800000"/>
            <a:headEnd type="none" w="med" len="med"/>
            <a:tailEnd type="none" w="med" len="med"/>
          </a:ln>
          <a:effectLst>
            <a:outerShdw dist="52363" dir="4557825" algn="ctr" rotWithShape="0">
              <a:schemeClr val="bg2"/>
            </a:outerShdw>
          </a:effectLst>
        </p:spPr>
        <p:txBody>
          <a:bodyPr wrap="none"/>
          <a:lstStyle/>
          <a:p>
            <a:endParaRPr lang="ar-EG"/>
          </a:p>
        </p:txBody>
      </p:sp>
      <p:sp>
        <p:nvSpPr>
          <p:cNvPr id="45067" name="Freeform 11"/>
          <p:cNvSpPr>
            <a:spLocks/>
          </p:cNvSpPr>
          <p:nvPr/>
        </p:nvSpPr>
        <p:spPr bwMode="auto">
          <a:xfrm rot="534672">
            <a:off x="3408363" y="3814763"/>
            <a:ext cx="450850" cy="527050"/>
          </a:xfrm>
          <a:custGeom>
            <a:avLst/>
            <a:gdLst/>
            <a:ahLst/>
            <a:cxnLst>
              <a:cxn ang="0">
                <a:pos x="0" y="284"/>
              </a:cxn>
              <a:cxn ang="0">
                <a:pos x="112" y="284"/>
              </a:cxn>
              <a:cxn ang="0">
                <a:pos x="160" y="374"/>
              </a:cxn>
              <a:cxn ang="0">
                <a:pos x="266" y="64"/>
              </a:cxn>
              <a:cxn ang="0">
                <a:pos x="412" y="0"/>
              </a:cxn>
              <a:cxn ang="0">
                <a:pos x="150" y="476"/>
              </a:cxn>
              <a:cxn ang="0">
                <a:pos x="0" y="284"/>
              </a:cxn>
            </a:cxnLst>
            <a:rect l="0" t="0" r="r" b="b"/>
            <a:pathLst>
              <a:path w="412" h="476">
                <a:moveTo>
                  <a:pt x="0" y="284"/>
                </a:moveTo>
                <a:lnTo>
                  <a:pt x="112" y="284"/>
                </a:lnTo>
                <a:lnTo>
                  <a:pt x="160" y="374"/>
                </a:lnTo>
                <a:lnTo>
                  <a:pt x="266" y="64"/>
                </a:lnTo>
                <a:lnTo>
                  <a:pt x="412" y="0"/>
                </a:lnTo>
                <a:lnTo>
                  <a:pt x="150" y="476"/>
                </a:lnTo>
                <a:lnTo>
                  <a:pt x="0" y="284"/>
                </a:lnTo>
                <a:close/>
              </a:path>
            </a:pathLst>
          </a:custGeom>
          <a:solidFill>
            <a:schemeClr val="hlink"/>
          </a:solidFill>
          <a:ln w="9525" cap="flat" cmpd="sng">
            <a:solidFill>
              <a:schemeClr val="hlink"/>
            </a:solidFill>
            <a:prstDash val="solid"/>
            <a:miter lim="800000"/>
            <a:headEnd type="none" w="med" len="med"/>
            <a:tailEnd type="none" w="med" len="med"/>
          </a:ln>
          <a:effectLst>
            <a:outerShdw dist="53882" dir="2700000" algn="ctr" rotWithShape="0">
              <a:schemeClr val="bg2"/>
            </a:outerShdw>
          </a:effectLst>
        </p:spPr>
        <p:txBody>
          <a:bodyPr wrap="none"/>
          <a:lstStyle/>
          <a:p>
            <a:endParaRPr lang="ar-EG"/>
          </a:p>
        </p:txBody>
      </p:sp>
      <p:sp>
        <p:nvSpPr>
          <p:cNvPr id="45068" name="Freeform 12"/>
          <p:cNvSpPr>
            <a:spLocks/>
          </p:cNvSpPr>
          <p:nvPr/>
        </p:nvSpPr>
        <p:spPr bwMode="auto">
          <a:xfrm rot="-50793">
            <a:off x="3354388" y="4516438"/>
            <a:ext cx="422275" cy="428625"/>
          </a:xfrm>
          <a:custGeom>
            <a:avLst/>
            <a:gdLst/>
            <a:ahLst/>
            <a:cxnLst>
              <a:cxn ang="0">
                <a:pos x="74" y="12"/>
              </a:cxn>
              <a:cxn ang="0">
                <a:pos x="152" y="12"/>
              </a:cxn>
              <a:cxn ang="0">
                <a:pos x="188" y="166"/>
              </a:cxn>
              <a:cxn ang="0">
                <a:pos x="288" y="0"/>
              </a:cxn>
              <a:cxn ang="0">
                <a:pos x="378" y="0"/>
              </a:cxn>
              <a:cxn ang="0">
                <a:pos x="214" y="214"/>
              </a:cxn>
              <a:cxn ang="0">
                <a:pos x="268" y="388"/>
              </a:cxn>
              <a:cxn ang="0">
                <a:pos x="190" y="386"/>
              </a:cxn>
              <a:cxn ang="0">
                <a:pos x="162" y="256"/>
              </a:cxn>
              <a:cxn ang="0">
                <a:pos x="68" y="398"/>
              </a:cxn>
              <a:cxn ang="0">
                <a:pos x="0" y="398"/>
              </a:cxn>
              <a:cxn ang="0">
                <a:pos x="128" y="220"/>
              </a:cxn>
              <a:cxn ang="0">
                <a:pos x="74" y="12"/>
              </a:cxn>
            </a:cxnLst>
            <a:rect l="0" t="0" r="r" b="b"/>
            <a:pathLst>
              <a:path w="378" h="398">
                <a:moveTo>
                  <a:pt x="74" y="12"/>
                </a:moveTo>
                <a:lnTo>
                  <a:pt x="152" y="12"/>
                </a:lnTo>
                <a:lnTo>
                  <a:pt x="188" y="166"/>
                </a:lnTo>
                <a:lnTo>
                  <a:pt x="288" y="0"/>
                </a:lnTo>
                <a:lnTo>
                  <a:pt x="378" y="0"/>
                </a:lnTo>
                <a:lnTo>
                  <a:pt x="214" y="214"/>
                </a:lnTo>
                <a:lnTo>
                  <a:pt x="268" y="388"/>
                </a:lnTo>
                <a:lnTo>
                  <a:pt x="190" y="386"/>
                </a:lnTo>
                <a:lnTo>
                  <a:pt x="162" y="256"/>
                </a:lnTo>
                <a:lnTo>
                  <a:pt x="68" y="398"/>
                </a:lnTo>
                <a:lnTo>
                  <a:pt x="0" y="398"/>
                </a:lnTo>
                <a:lnTo>
                  <a:pt x="128" y="220"/>
                </a:lnTo>
                <a:lnTo>
                  <a:pt x="74" y="12"/>
                </a:lnTo>
                <a:close/>
              </a:path>
            </a:pathLst>
          </a:custGeom>
          <a:solidFill>
            <a:srgbClr val="F6061D"/>
          </a:solidFill>
          <a:ln w="9525" cap="flat" cmpd="sng">
            <a:solidFill>
              <a:srgbClr val="F6061D"/>
            </a:solidFill>
            <a:prstDash val="solid"/>
            <a:miter lim="800000"/>
            <a:headEnd type="none" w="med" len="med"/>
            <a:tailEnd type="none" w="med" len="med"/>
          </a:ln>
          <a:effectLst>
            <a:outerShdw dist="52363" dir="4557825" algn="ctr" rotWithShape="0">
              <a:schemeClr val="bg2"/>
            </a:outerShdw>
          </a:effectLst>
        </p:spPr>
        <p:txBody>
          <a:bodyPr wrap="none"/>
          <a:lstStyle/>
          <a:p>
            <a:endParaRPr lang="ar-EG"/>
          </a:p>
        </p:txBody>
      </p:sp>
      <p:sp>
        <p:nvSpPr>
          <p:cNvPr id="28683" name="Text Box 13"/>
          <p:cNvSpPr txBox="1">
            <a:spLocks noChangeArrowheads="1"/>
          </p:cNvSpPr>
          <p:nvPr/>
        </p:nvSpPr>
        <p:spPr bwMode="auto">
          <a:xfrm>
            <a:off x="1455738" y="5573713"/>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Client</a:t>
            </a:r>
          </a:p>
        </p:txBody>
      </p:sp>
      <p:sp>
        <p:nvSpPr>
          <p:cNvPr id="28684" name="Text Box 14"/>
          <p:cNvSpPr txBox="1">
            <a:spLocks noChangeArrowheads="1"/>
          </p:cNvSpPr>
          <p:nvPr/>
        </p:nvSpPr>
        <p:spPr bwMode="auto">
          <a:xfrm>
            <a:off x="6186488" y="5573713"/>
            <a:ext cx="1096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Service</a:t>
            </a:r>
          </a:p>
        </p:txBody>
      </p:sp>
      <p:sp>
        <p:nvSpPr>
          <p:cNvPr id="28685" name="Line 15"/>
          <p:cNvSpPr>
            <a:spLocks noChangeShapeType="1"/>
          </p:cNvSpPr>
          <p:nvPr/>
        </p:nvSpPr>
        <p:spPr bwMode="auto">
          <a:xfrm>
            <a:off x="4243388" y="3548063"/>
            <a:ext cx="889000" cy="0"/>
          </a:xfrm>
          <a:prstGeom prst="line">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Tree>
    <p:custDataLst>
      <p:tags r:id="rId1"/>
    </p:custDataLst>
    <p:extLst>
      <p:ext uri="{BB962C8B-B14F-4D97-AF65-F5344CB8AC3E}">
        <p14:creationId xmlns:p14="http://schemas.microsoft.com/office/powerpoint/2010/main" val="5979382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65"/>
                                        </p:tgtEl>
                                        <p:attrNameLst>
                                          <p:attrName>style.visibility</p:attrName>
                                        </p:attrNameLst>
                                      </p:cBhvr>
                                      <p:to>
                                        <p:strVal val="visible"/>
                                      </p:to>
                                    </p:set>
                                    <p:animEffect transition="in" filter="dissolve">
                                      <p:cBhvr>
                                        <p:cTn id="7" dur="500"/>
                                        <p:tgtEl>
                                          <p:spTgt spid="45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66"/>
                                        </p:tgtEl>
                                        <p:attrNameLst>
                                          <p:attrName>style.visibility</p:attrName>
                                        </p:attrNameLst>
                                      </p:cBhvr>
                                      <p:to>
                                        <p:strVal val="visible"/>
                                      </p:to>
                                    </p:set>
                                    <p:animEffect transition="in" filter="dissolve">
                                      <p:cBhvr>
                                        <p:cTn id="12" dur="500"/>
                                        <p:tgtEl>
                                          <p:spTgt spid="450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67"/>
                                        </p:tgtEl>
                                        <p:attrNameLst>
                                          <p:attrName>style.visibility</p:attrName>
                                        </p:attrNameLst>
                                      </p:cBhvr>
                                      <p:to>
                                        <p:strVal val="visible"/>
                                      </p:to>
                                    </p:set>
                                    <p:animEffect transition="in" filter="dissolve">
                                      <p:cBhvr>
                                        <p:cTn id="17" dur="500"/>
                                        <p:tgtEl>
                                          <p:spTgt spid="45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068"/>
                                        </p:tgtEl>
                                        <p:attrNameLst>
                                          <p:attrName>style.visibility</p:attrName>
                                        </p:attrNameLst>
                                      </p:cBhvr>
                                      <p:to>
                                        <p:strVal val="visible"/>
                                      </p:to>
                                    </p:set>
                                    <p:animEffect transition="in" filter="dissolve">
                                      <p:cBhvr>
                                        <p:cTn id="22" dur="500"/>
                                        <p:tgtEl>
                                          <p:spTgt spid="45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animBg="1"/>
      <p:bldP spid="45066" grpId="0" animBg="1"/>
      <p:bldP spid="45067" grpId="0" animBg="1"/>
      <p:bldP spid="4506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a:bodyPr>
          <a:lstStyle/>
          <a:p>
            <a:pPr eaLnBrk="1" hangingPunct="1"/>
            <a:r>
              <a:rPr lang="en-US" sz="3600" b="1" dirty="0">
                <a:solidFill>
                  <a:srgbClr val="FF0000"/>
                </a:solidFill>
              </a:rPr>
              <a:t>Data Members Should Be private</a:t>
            </a:r>
          </a:p>
        </p:txBody>
      </p:sp>
      <p:sp>
        <p:nvSpPr>
          <p:cNvPr id="47107" name="Rectangle 3"/>
          <p:cNvSpPr>
            <a:spLocks noGrp="1" noChangeArrowheads="1"/>
          </p:cNvSpPr>
          <p:nvPr>
            <p:ph type="body" idx="1"/>
          </p:nvPr>
        </p:nvSpPr>
        <p:spPr>
          <a:xfrm>
            <a:off x="304800" y="1676400"/>
            <a:ext cx="8534400" cy="4481513"/>
          </a:xfrm>
        </p:spPr>
        <p:txBody>
          <a:bodyPr/>
          <a:lstStyle/>
          <a:p>
            <a:pPr eaLnBrk="1" hangingPunct="1"/>
            <a:r>
              <a:rPr lang="en-US" dirty="0"/>
              <a:t>Data members are the implementation details of the class, so they should be invisible to the clients. Declare them </a:t>
            </a:r>
            <a:r>
              <a:rPr lang="en-US" dirty="0">
                <a:solidFill>
                  <a:schemeClr val="tx2"/>
                </a:solidFill>
              </a:rPr>
              <a:t>private</a:t>
            </a:r>
            <a:r>
              <a:rPr lang="en-US" dirty="0"/>
              <a:t> .</a:t>
            </a:r>
          </a:p>
          <a:p>
            <a:pPr eaLnBrk="1" hangingPunct="1"/>
            <a:r>
              <a:rPr lang="en-US" dirty="0"/>
              <a:t>Exception: Constants can (should) be declared public if they are meant to be used directly by the outside methods.</a:t>
            </a:r>
          </a:p>
          <a:p>
            <a:pPr marL="0" indent="0" eaLnBrk="1" hangingPunct="1">
              <a:buNone/>
            </a:pPr>
            <a:endParaRPr lang="en-US" dirty="0"/>
          </a:p>
        </p:txBody>
      </p:sp>
    </p:spTree>
    <p:custDataLst>
      <p:tags r:id="rId1"/>
    </p:custDataLst>
    <p:extLst>
      <p:ext uri="{BB962C8B-B14F-4D97-AF65-F5344CB8AC3E}">
        <p14:creationId xmlns:p14="http://schemas.microsoft.com/office/powerpoint/2010/main" val="1317339141"/>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dissolve">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dissolve">
                                      <p:cBhvr>
                                        <p:cTn id="12" dur="5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29450" y="6492875"/>
            <a:ext cx="2133600" cy="365125"/>
          </a:xfrm>
        </p:spPr>
        <p:txBody>
          <a:bodyPr/>
          <a:lstStyle/>
          <a:p>
            <a:fld id="{B6F15528-21DE-4FAA-801E-634DDDAF4B2B}" type="slidenum">
              <a:rPr lang="en-US" smtClean="0"/>
              <a:pPr/>
              <a:t>3</a:t>
            </a:fld>
            <a:endParaRPr lang="en-US"/>
          </a:p>
        </p:txBody>
      </p:sp>
      <p:grpSp>
        <p:nvGrpSpPr>
          <p:cNvPr id="3" name="Group 2"/>
          <p:cNvGrpSpPr/>
          <p:nvPr/>
        </p:nvGrpSpPr>
        <p:grpSpPr>
          <a:xfrm>
            <a:off x="190500" y="958729"/>
            <a:ext cx="3124200" cy="1990121"/>
            <a:chOff x="152400" y="1908776"/>
            <a:chExt cx="3124200" cy="1990121"/>
          </a:xfrm>
        </p:grpSpPr>
        <p:sp>
          <p:nvSpPr>
            <p:cNvPr id="2" name="TextBox 1"/>
            <p:cNvSpPr txBox="1"/>
            <p:nvPr/>
          </p:nvSpPr>
          <p:spPr>
            <a:xfrm>
              <a:off x="152400" y="1908776"/>
              <a:ext cx="3124200" cy="523220"/>
            </a:xfrm>
            <a:prstGeom prst="rect">
              <a:avLst/>
            </a:prstGeom>
            <a:noFill/>
            <a:ln>
              <a:solidFill>
                <a:schemeClr val="tx1"/>
              </a:solidFill>
            </a:ln>
          </p:spPr>
          <p:txBody>
            <a:bodyPr wrap="square" rtlCol="1">
              <a:spAutoFit/>
            </a:bodyPr>
            <a:lstStyle/>
            <a:p>
              <a:pPr algn="ctr"/>
              <a:r>
                <a:rPr lang="en-US" sz="2800" b="1" dirty="0">
                  <a:solidFill>
                    <a:srgbClr val="996633"/>
                  </a:solidFill>
                </a:rPr>
                <a:t>Banking System</a:t>
              </a:r>
              <a:endParaRPr lang="ar-EG" sz="2800" b="1" dirty="0">
                <a:solidFill>
                  <a:srgbClr val="996633"/>
                </a:solidFill>
              </a:endParaRPr>
            </a:p>
          </p:txBody>
        </p:sp>
        <p:sp>
          <p:nvSpPr>
            <p:cNvPr id="26" name="TextBox 25"/>
            <p:cNvSpPr txBox="1"/>
            <p:nvPr/>
          </p:nvSpPr>
          <p:spPr>
            <a:xfrm>
              <a:off x="520262" y="2450160"/>
              <a:ext cx="2133600" cy="369332"/>
            </a:xfrm>
            <a:prstGeom prst="rect">
              <a:avLst/>
            </a:prstGeom>
            <a:noFill/>
            <a:ln>
              <a:solidFill>
                <a:schemeClr val="tx1"/>
              </a:solidFill>
            </a:ln>
          </p:spPr>
          <p:txBody>
            <a:bodyPr wrap="square" rtlCol="1">
              <a:spAutoFit/>
            </a:bodyPr>
            <a:lstStyle/>
            <a:p>
              <a:r>
                <a:rPr lang="en-US" dirty="0"/>
                <a:t>Class Employee</a:t>
              </a:r>
              <a:endParaRPr lang="ar-EG" dirty="0"/>
            </a:p>
          </p:txBody>
        </p:sp>
        <p:sp>
          <p:nvSpPr>
            <p:cNvPr id="27" name="TextBox 26"/>
            <p:cNvSpPr txBox="1"/>
            <p:nvPr/>
          </p:nvSpPr>
          <p:spPr>
            <a:xfrm>
              <a:off x="520262" y="2790901"/>
              <a:ext cx="2133600" cy="369332"/>
            </a:xfrm>
            <a:prstGeom prst="rect">
              <a:avLst/>
            </a:prstGeom>
            <a:noFill/>
            <a:ln>
              <a:solidFill>
                <a:schemeClr val="tx1"/>
              </a:solidFill>
            </a:ln>
          </p:spPr>
          <p:txBody>
            <a:bodyPr wrap="square" rtlCol="1">
              <a:spAutoFit/>
            </a:bodyPr>
            <a:lstStyle/>
            <a:p>
              <a:r>
                <a:rPr lang="en-US" dirty="0"/>
                <a:t>Class Manager</a:t>
              </a:r>
              <a:endParaRPr lang="ar-EG" dirty="0"/>
            </a:p>
          </p:txBody>
        </p:sp>
        <p:sp>
          <p:nvSpPr>
            <p:cNvPr id="28" name="TextBox 27"/>
            <p:cNvSpPr txBox="1"/>
            <p:nvPr/>
          </p:nvSpPr>
          <p:spPr>
            <a:xfrm>
              <a:off x="509752" y="3160233"/>
              <a:ext cx="2133600" cy="369332"/>
            </a:xfrm>
            <a:prstGeom prst="rect">
              <a:avLst/>
            </a:prstGeom>
            <a:noFill/>
            <a:ln>
              <a:solidFill>
                <a:schemeClr val="tx1"/>
              </a:solidFill>
            </a:ln>
          </p:spPr>
          <p:txBody>
            <a:bodyPr wrap="square" rtlCol="1">
              <a:spAutoFit/>
            </a:bodyPr>
            <a:lstStyle/>
            <a:p>
              <a:r>
                <a:rPr lang="en-US" dirty="0"/>
                <a:t>Class </a:t>
              </a:r>
              <a:r>
                <a:rPr lang="en-US" dirty="0" err="1"/>
                <a:t>BankAccount</a:t>
              </a:r>
              <a:endParaRPr lang="ar-EG" dirty="0"/>
            </a:p>
          </p:txBody>
        </p:sp>
        <p:sp>
          <p:nvSpPr>
            <p:cNvPr id="29" name="TextBox 28"/>
            <p:cNvSpPr txBox="1"/>
            <p:nvPr/>
          </p:nvSpPr>
          <p:spPr>
            <a:xfrm>
              <a:off x="509752" y="3529565"/>
              <a:ext cx="2133600" cy="369332"/>
            </a:xfrm>
            <a:prstGeom prst="rect">
              <a:avLst/>
            </a:prstGeom>
            <a:noFill/>
            <a:ln>
              <a:solidFill>
                <a:schemeClr val="tx1"/>
              </a:solidFill>
            </a:ln>
          </p:spPr>
          <p:txBody>
            <a:bodyPr wrap="square" rtlCol="1">
              <a:spAutoFit/>
            </a:bodyPr>
            <a:lstStyle/>
            <a:p>
              <a:r>
                <a:rPr lang="en-US" dirty="0"/>
                <a:t>Class </a:t>
              </a:r>
              <a:r>
                <a:rPr lang="en-US" dirty="0" err="1"/>
                <a:t>CreditCard</a:t>
              </a:r>
              <a:endParaRPr lang="ar-EG" dirty="0"/>
            </a:p>
          </p:txBody>
        </p:sp>
      </p:grpSp>
      <p:grpSp>
        <p:nvGrpSpPr>
          <p:cNvPr id="6" name="Group 5"/>
          <p:cNvGrpSpPr/>
          <p:nvPr/>
        </p:nvGrpSpPr>
        <p:grpSpPr>
          <a:xfrm>
            <a:off x="3771900" y="932012"/>
            <a:ext cx="4876800" cy="1990121"/>
            <a:chOff x="3733800" y="1882059"/>
            <a:chExt cx="4876800" cy="1990121"/>
          </a:xfrm>
        </p:grpSpPr>
        <p:sp>
          <p:nvSpPr>
            <p:cNvPr id="30" name="TextBox 29"/>
            <p:cNvSpPr txBox="1"/>
            <p:nvPr/>
          </p:nvSpPr>
          <p:spPr>
            <a:xfrm>
              <a:off x="3733800" y="1882059"/>
              <a:ext cx="4876800" cy="523220"/>
            </a:xfrm>
            <a:prstGeom prst="rect">
              <a:avLst/>
            </a:prstGeom>
            <a:noFill/>
            <a:ln>
              <a:solidFill>
                <a:schemeClr val="tx1"/>
              </a:solidFill>
            </a:ln>
          </p:spPr>
          <p:txBody>
            <a:bodyPr wrap="square" rtlCol="1">
              <a:spAutoFit/>
            </a:bodyPr>
            <a:lstStyle/>
            <a:p>
              <a:pPr algn="ctr"/>
              <a:r>
                <a:rPr lang="en-US" sz="2800" b="1" dirty="0">
                  <a:solidFill>
                    <a:srgbClr val="996633"/>
                  </a:solidFill>
                </a:rPr>
                <a:t>Student Registration System</a:t>
              </a:r>
              <a:endParaRPr lang="ar-EG" sz="2800" b="1" dirty="0">
                <a:solidFill>
                  <a:srgbClr val="996633"/>
                </a:solidFill>
              </a:endParaRPr>
            </a:p>
          </p:txBody>
        </p:sp>
        <p:sp>
          <p:nvSpPr>
            <p:cNvPr id="31" name="TextBox 30"/>
            <p:cNvSpPr txBox="1"/>
            <p:nvPr/>
          </p:nvSpPr>
          <p:spPr>
            <a:xfrm>
              <a:off x="5115910" y="2423443"/>
              <a:ext cx="2133600" cy="369332"/>
            </a:xfrm>
            <a:prstGeom prst="rect">
              <a:avLst/>
            </a:prstGeom>
            <a:noFill/>
            <a:ln>
              <a:solidFill>
                <a:schemeClr val="tx1"/>
              </a:solidFill>
            </a:ln>
          </p:spPr>
          <p:txBody>
            <a:bodyPr wrap="square" rtlCol="1">
              <a:spAutoFit/>
            </a:bodyPr>
            <a:lstStyle/>
            <a:p>
              <a:r>
                <a:rPr lang="en-US" dirty="0"/>
                <a:t>Class Student</a:t>
              </a:r>
              <a:endParaRPr lang="ar-EG" dirty="0"/>
            </a:p>
          </p:txBody>
        </p:sp>
        <p:sp>
          <p:nvSpPr>
            <p:cNvPr id="32" name="TextBox 31"/>
            <p:cNvSpPr txBox="1"/>
            <p:nvPr/>
          </p:nvSpPr>
          <p:spPr>
            <a:xfrm>
              <a:off x="5115910" y="2764184"/>
              <a:ext cx="2133600" cy="369332"/>
            </a:xfrm>
            <a:prstGeom prst="rect">
              <a:avLst/>
            </a:prstGeom>
            <a:noFill/>
            <a:ln>
              <a:solidFill>
                <a:schemeClr val="tx1"/>
              </a:solidFill>
            </a:ln>
          </p:spPr>
          <p:txBody>
            <a:bodyPr wrap="square" rtlCol="1">
              <a:spAutoFit/>
            </a:bodyPr>
            <a:lstStyle/>
            <a:p>
              <a:r>
                <a:rPr lang="en-US" dirty="0"/>
                <a:t>Class Lecturer</a:t>
              </a:r>
              <a:endParaRPr lang="ar-EG" dirty="0"/>
            </a:p>
          </p:txBody>
        </p:sp>
        <p:sp>
          <p:nvSpPr>
            <p:cNvPr id="33" name="TextBox 32"/>
            <p:cNvSpPr txBox="1"/>
            <p:nvPr/>
          </p:nvSpPr>
          <p:spPr>
            <a:xfrm>
              <a:off x="5105400" y="3133516"/>
              <a:ext cx="2133600" cy="369332"/>
            </a:xfrm>
            <a:prstGeom prst="rect">
              <a:avLst/>
            </a:prstGeom>
            <a:noFill/>
            <a:ln>
              <a:solidFill>
                <a:schemeClr val="tx1"/>
              </a:solidFill>
            </a:ln>
          </p:spPr>
          <p:txBody>
            <a:bodyPr wrap="square" rtlCol="1">
              <a:spAutoFit/>
            </a:bodyPr>
            <a:lstStyle/>
            <a:p>
              <a:r>
                <a:rPr lang="en-US" dirty="0"/>
                <a:t>Class Course</a:t>
              </a:r>
              <a:endParaRPr lang="ar-EG" dirty="0"/>
            </a:p>
          </p:txBody>
        </p:sp>
        <p:sp>
          <p:nvSpPr>
            <p:cNvPr id="34" name="TextBox 33"/>
            <p:cNvSpPr txBox="1"/>
            <p:nvPr/>
          </p:nvSpPr>
          <p:spPr>
            <a:xfrm>
              <a:off x="5105400" y="3502848"/>
              <a:ext cx="2133600" cy="369332"/>
            </a:xfrm>
            <a:prstGeom prst="rect">
              <a:avLst/>
            </a:prstGeom>
            <a:noFill/>
            <a:ln>
              <a:solidFill>
                <a:schemeClr val="tx1"/>
              </a:solidFill>
            </a:ln>
          </p:spPr>
          <p:txBody>
            <a:bodyPr wrap="square" rtlCol="1">
              <a:spAutoFit/>
            </a:bodyPr>
            <a:lstStyle/>
            <a:p>
              <a:r>
                <a:rPr lang="en-US" dirty="0"/>
                <a:t>Class </a:t>
              </a:r>
              <a:r>
                <a:rPr lang="en-US" dirty="0" err="1"/>
                <a:t>ClassRoom</a:t>
              </a:r>
              <a:endParaRPr lang="ar-EG" dirty="0"/>
            </a:p>
          </p:txBody>
        </p:sp>
      </p:grpSp>
      <p:grpSp>
        <p:nvGrpSpPr>
          <p:cNvPr id="5" name="Group 4"/>
          <p:cNvGrpSpPr/>
          <p:nvPr/>
        </p:nvGrpSpPr>
        <p:grpSpPr>
          <a:xfrm>
            <a:off x="328448" y="3448964"/>
            <a:ext cx="3124200" cy="1990121"/>
            <a:chOff x="290348" y="4399011"/>
            <a:chExt cx="3124200" cy="1990121"/>
          </a:xfrm>
        </p:grpSpPr>
        <p:sp>
          <p:nvSpPr>
            <p:cNvPr id="35" name="TextBox 34"/>
            <p:cNvSpPr txBox="1"/>
            <p:nvPr/>
          </p:nvSpPr>
          <p:spPr>
            <a:xfrm>
              <a:off x="290348" y="4399011"/>
              <a:ext cx="3124200" cy="523220"/>
            </a:xfrm>
            <a:prstGeom prst="rect">
              <a:avLst/>
            </a:prstGeom>
            <a:noFill/>
            <a:ln>
              <a:solidFill>
                <a:schemeClr val="tx1"/>
              </a:solidFill>
            </a:ln>
          </p:spPr>
          <p:txBody>
            <a:bodyPr wrap="square" rtlCol="1">
              <a:spAutoFit/>
            </a:bodyPr>
            <a:lstStyle/>
            <a:p>
              <a:pPr algn="ctr"/>
              <a:r>
                <a:rPr lang="en-US" sz="2800" b="1" dirty="0">
                  <a:solidFill>
                    <a:srgbClr val="996633"/>
                  </a:solidFill>
                </a:rPr>
                <a:t>Voting System</a:t>
              </a:r>
              <a:endParaRPr lang="ar-EG" sz="2800" b="1" dirty="0">
                <a:solidFill>
                  <a:srgbClr val="996633"/>
                </a:solidFill>
              </a:endParaRPr>
            </a:p>
          </p:txBody>
        </p:sp>
        <p:sp>
          <p:nvSpPr>
            <p:cNvPr id="36" name="TextBox 35"/>
            <p:cNvSpPr txBox="1"/>
            <p:nvPr/>
          </p:nvSpPr>
          <p:spPr>
            <a:xfrm>
              <a:off x="658210" y="4940395"/>
              <a:ext cx="2133600" cy="369332"/>
            </a:xfrm>
            <a:prstGeom prst="rect">
              <a:avLst/>
            </a:prstGeom>
            <a:noFill/>
            <a:ln>
              <a:solidFill>
                <a:schemeClr val="tx1"/>
              </a:solidFill>
            </a:ln>
          </p:spPr>
          <p:txBody>
            <a:bodyPr wrap="square" rtlCol="1">
              <a:spAutoFit/>
            </a:bodyPr>
            <a:lstStyle/>
            <a:p>
              <a:r>
                <a:rPr lang="en-US" dirty="0"/>
                <a:t>Class Voting</a:t>
              </a:r>
              <a:endParaRPr lang="ar-EG" dirty="0"/>
            </a:p>
          </p:txBody>
        </p:sp>
        <p:sp>
          <p:nvSpPr>
            <p:cNvPr id="37" name="TextBox 36"/>
            <p:cNvSpPr txBox="1"/>
            <p:nvPr/>
          </p:nvSpPr>
          <p:spPr>
            <a:xfrm>
              <a:off x="658210" y="5281136"/>
              <a:ext cx="2133600" cy="369332"/>
            </a:xfrm>
            <a:prstGeom prst="rect">
              <a:avLst/>
            </a:prstGeom>
            <a:noFill/>
            <a:ln>
              <a:solidFill>
                <a:schemeClr val="tx1"/>
              </a:solidFill>
            </a:ln>
          </p:spPr>
          <p:txBody>
            <a:bodyPr wrap="square" rtlCol="1">
              <a:spAutoFit/>
            </a:bodyPr>
            <a:lstStyle/>
            <a:p>
              <a:r>
                <a:rPr lang="en-US" dirty="0"/>
                <a:t>Class Citizen</a:t>
              </a:r>
              <a:endParaRPr lang="ar-EG" dirty="0"/>
            </a:p>
          </p:txBody>
        </p:sp>
        <p:sp>
          <p:nvSpPr>
            <p:cNvPr id="38" name="TextBox 37"/>
            <p:cNvSpPr txBox="1"/>
            <p:nvPr/>
          </p:nvSpPr>
          <p:spPr>
            <a:xfrm>
              <a:off x="647700" y="5650468"/>
              <a:ext cx="2133600" cy="369332"/>
            </a:xfrm>
            <a:prstGeom prst="rect">
              <a:avLst/>
            </a:prstGeom>
            <a:noFill/>
            <a:ln>
              <a:solidFill>
                <a:schemeClr val="tx1"/>
              </a:solidFill>
            </a:ln>
          </p:spPr>
          <p:txBody>
            <a:bodyPr wrap="square" rtlCol="1">
              <a:spAutoFit/>
            </a:bodyPr>
            <a:lstStyle/>
            <a:p>
              <a:r>
                <a:rPr lang="en-US" dirty="0"/>
                <a:t>Class vote</a:t>
              </a:r>
              <a:endParaRPr lang="ar-EG" dirty="0"/>
            </a:p>
          </p:txBody>
        </p:sp>
        <p:sp>
          <p:nvSpPr>
            <p:cNvPr id="39" name="TextBox 38"/>
            <p:cNvSpPr txBox="1"/>
            <p:nvPr/>
          </p:nvSpPr>
          <p:spPr>
            <a:xfrm>
              <a:off x="647700" y="6019800"/>
              <a:ext cx="2133600" cy="369332"/>
            </a:xfrm>
            <a:prstGeom prst="rect">
              <a:avLst/>
            </a:prstGeom>
            <a:noFill/>
            <a:ln>
              <a:solidFill>
                <a:schemeClr val="tx1"/>
              </a:solidFill>
            </a:ln>
          </p:spPr>
          <p:txBody>
            <a:bodyPr wrap="square" rtlCol="1">
              <a:spAutoFit/>
            </a:bodyPr>
            <a:lstStyle/>
            <a:p>
              <a:r>
                <a:rPr lang="en-US" dirty="0"/>
                <a:t>Class Candidate</a:t>
              </a:r>
              <a:endParaRPr lang="ar-EG" dirty="0"/>
            </a:p>
          </p:txBody>
        </p:sp>
      </p:grpSp>
      <p:grpSp>
        <p:nvGrpSpPr>
          <p:cNvPr id="7" name="Group 6"/>
          <p:cNvGrpSpPr/>
          <p:nvPr/>
        </p:nvGrpSpPr>
        <p:grpSpPr>
          <a:xfrm>
            <a:off x="4568059" y="3467128"/>
            <a:ext cx="3124200" cy="1620789"/>
            <a:chOff x="4529959" y="4417175"/>
            <a:chExt cx="3124200" cy="1620789"/>
          </a:xfrm>
        </p:grpSpPr>
        <p:sp>
          <p:nvSpPr>
            <p:cNvPr id="50" name="TextBox 49"/>
            <p:cNvSpPr txBox="1"/>
            <p:nvPr/>
          </p:nvSpPr>
          <p:spPr>
            <a:xfrm>
              <a:off x="4529959" y="4417175"/>
              <a:ext cx="3124200" cy="523220"/>
            </a:xfrm>
            <a:prstGeom prst="rect">
              <a:avLst/>
            </a:prstGeom>
            <a:noFill/>
            <a:ln>
              <a:solidFill>
                <a:schemeClr val="tx1"/>
              </a:solidFill>
            </a:ln>
          </p:spPr>
          <p:txBody>
            <a:bodyPr wrap="square" rtlCol="1">
              <a:spAutoFit/>
            </a:bodyPr>
            <a:lstStyle/>
            <a:p>
              <a:pPr algn="ctr"/>
              <a:r>
                <a:rPr lang="en-US" sz="2800" b="1" dirty="0">
                  <a:solidFill>
                    <a:srgbClr val="996633"/>
                  </a:solidFill>
                </a:rPr>
                <a:t>Library System</a:t>
              </a:r>
              <a:endParaRPr lang="ar-EG" sz="2800" b="1" dirty="0">
                <a:solidFill>
                  <a:srgbClr val="996633"/>
                </a:solidFill>
              </a:endParaRPr>
            </a:p>
          </p:txBody>
        </p:sp>
        <p:sp>
          <p:nvSpPr>
            <p:cNvPr id="51" name="TextBox 50"/>
            <p:cNvSpPr txBox="1"/>
            <p:nvPr/>
          </p:nvSpPr>
          <p:spPr>
            <a:xfrm>
              <a:off x="4897820" y="4958559"/>
              <a:ext cx="2341179" cy="369332"/>
            </a:xfrm>
            <a:prstGeom prst="rect">
              <a:avLst/>
            </a:prstGeom>
            <a:noFill/>
            <a:ln>
              <a:solidFill>
                <a:schemeClr val="tx1"/>
              </a:solidFill>
            </a:ln>
          </p:spPr>
          <p:txBody>
            <a:bodyPr wrap="square" rtlCol="1">
              <a:spAutoFit/>
            </a:bodyPr>
            <a:lstStyle/>
            <a:p>
              <a:r>
                <a:rPr lang="en-US" dirty="0"/>
                <a:t>Class Book</a:t>
              </a:r>
              <a:endParaRPr lang="ar-EG" dirty="0"/>
            </a:p>
          </p:txBody>
        </p:sp>
        <p:sp>
          <p:nvSpPr>
            <p:cNvPr id="52" name="TextBox 51"/>
            <p:cNvSpPr txBox="1"/>
            <p:nvPr/>
          </p:nvSpPr>
          <p:spPr>
            <a:xfrm>
              <a:off x="4897820" y="5299300"/>
              <a:ext cx="2351689" cy="369332"/>
            </a:xfrm>
            <a:prstGeom prst="rect">
              <a:avLst/>
            </a:prstGeom>
            <a:noFill/>
            <a:ln>
              <a:solidFill>
                <a:schemeClr val="tx1"/>
              </a:solidFill>
            </a:ln>
          </p:spPr>
          <p:txBody>
            <a:bodyPr wrap="square" rtlCol="1">
              <a:spAutoFit/>
            </a:bodyPr>
            <a:lstStyle/>
            <a:p>
              <a:r>
                <a:rPr lang="en-US" dirty="0"/>
                <a:t>Class </a:t>
              </a:r>
              <a:r>
                <a:rPr lang="en-US" dirty="0" err="1"/>
                <a:t>LibraryMember</a:t>
              </a:r>
              <a:endParaRPr lang="ar-EG" dirty="0"/>
            </a:p>
          </p:txBody>
        </p:sp>
        <p:sp>
          <p:nvSpPr>
            <p:cNvPr id="53" name="TextBox 52"/>
            <p:cNvSpPr txBox="1"/>
            <p:nvPr/>
          </p:nvSpPr>
          <p:spPr>
            <a:xfrm>
              <a:off x="4887311" y="5668632"/>
              <a:ext cx="2351688" cy="369332"/>
            </a:xfrm>
            <a:prstGeom prst="rect">
              <a:avLst/>
            </a:prstGeom>
            <a:noFill/>
            <a:ln>
              <a:solidFill>
                <a:schemeClr val="tx1"/>
              </a:solidFill>
            </a:ln>
          </p:spPr>
          <p:txBody>
            <a:bodyPr wrap="square" rtlCol="1">
              <a:spAutoFit/>
            </a:bodyPr>
            <a:lstStyle/>
            <a:p>
              <a:r>
                <a:rPr lang="en-US" dirty="0"/>
                <a:t>Class Employee</a:t>
              </a:r>
              <a:endParaRPr lang="ar-EG" dirty="0"/>
            </a:p>
          </p:txBody>
        </p:sp>
      </p:grpSp>
      <p:sp>
        <p:nvSpPr>
          <p:cNvPr id="8" name="TextBox 7"/>
          <p:cNvSpPr txBox="1"/>
          <p:nvPr/>
        </p:nvSpPr>
        <p:spPr>
          <a:xfrm>
            <a:off x="1066800" y="11668"/>
            <a:ext cx="7239000" cy="584775"/>
          </a:xfrm>
          <a:prstGeom prst="rect">
            <a:avLst/>
          </a:prstGeom>
          <a:noFill/>
        </p:spPr>
        <p:txBody>
          <a:bodyPr wrap="square" rtlCol="1">
            <a:spAutoFit/>
          </a:bodyPr>
          <a:lstStyle/>
          <a:p>
            <a:r>
              <a:rPr lang="en-US" sz="3200" b="1" dirty="0">
                <a:solidFill>
                  <a:srgbClr val="FF0000"/>
                </a:solidFill>
              </a:rPr>
              <a:t>Example : classes in different systems</a:t>
            </a:r>
            <a:endParaRPr lang="ar-EG" sz="3200" b="1" dirty="0">
              <a:solidFill>
                <a:srgbClr val="FF0000"/>
              </a:solidFill>
            </a:endParaRPr>
          </a:p>
        </p:txBody>
      </p:sp>
    </p:spTree>
    <p:extLst>
      <p:ext uri="{BB962C8B-B14F-4D97-AF65-F5344CB8AC3E}">
        <p14:creationId xmlns:p14="http://schemas.microsoft.com/office/powerpoint/2010/main" val="393419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5232965"/>
            <a:ext cx="2133600" cy="365125"/>
          </a:xfrm>
        </p:spPr>
        <p:txBody>
          <a:bodyPr/>
          <a:lstStyle/>
          <a:p>
            <a:fld id="{B6F15528-21DE-4FAA-801E-634DDDAF4B2B}" type="slidenum">
              <a:rPr lang="en-US" smtClean="0"/>
              <a:pPr/>
              <a:t>4</a:t>
            </a:fld>
            <a:endParaRPr lang="en-US"/>
          </a:p>
        </p:txBody>
      </p:sp>
      <p:grpSp>
        <p:nvGrpSpPr>
          <p:cNvPr id="25" name="Group 24"/>
          <p:cNvGrpSpPr/>
          <p:nvPr/>
        </p:nvGrpSpPr>
        <p:grpSpPr>
          <a:xfrm>
            <a:off x="152400" y="1475362"/>
            <a:ext cx="2362200" cy="1815882"/>
            <a:chOff x="152400" y="2209800"/>
            <a:chExt cx="2362200" cy="1815882"/>
          </a:xfrm>
        </p:grpSpPr>
        <p:sp>
          <p:nvSpPr>
            <p:cNvPr id="14" name="TextBox 13"/>
            <p:cNvSpPr txBox="1"/>
            <p:nvPr/>
          </p:nvSpPr>
          <p:spPr>
            <a:xfrm>
              <a:off x="152400" y="2209800"/>
              <a:ext cx="2362200" cy="1815882"/>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r>
                <a:rPr lang="en-US" sz="1400" dirty="0"/>
                <a:t>class </a:t>
              </a:r>
              <a:r>
                <a:rPr lang="en-US" sz="1400" dirty="0" err="1"/>
                <a:t>className</a:t>
              </a:r>
              <a:endParaRPr lang="en-US" sz="1400" dirty="0"/>
            </a:p>
            <a:p>
              <a:r>
                <a:rPr lang="en-US" sz="1400" dirty="0"/>
                <a:t>{</a:t>
              </a:r>
            </a:p>
            <a:p>
              <a:endParaRPr lang="en-US" sz="1400" dirty="0"/>
            </a:p>
            <a:p>
              <a:endParaRPr lang="en-US" sz="1400" dirty="0"/>
            </a:p>
            <a:p>
              <a:endParaRPr lang="en-US" sz="1400" dirty="0"/>
            </a:p>
            <a:p>
              <a:endParaRPr lang="en-US" sz="1400" dirty="0"/>
            </a:p>
            <a:p>
              <a:endParaRPr lang="en-US" sz="1400" dirty="0"/>
            </a:p>
            <a:p>
              <a:r>
                <a:rPr lang="en-US" sz="1400" dirty="0"/>
                <a:t>}</a:t>
              </a:r>
              <a:endParaRPr lang="ar-EG" sz="1400" dirty="0"/>
            </a:p>
          </p:txBody>
        </p:sp>
        <p:sp>
          <p:nvSpPr>
            <p:cNvPr id="16" name="TextBox 15"/>
            <p:cNvSpPr txBox="1"/>
            <p:nvPr/>
          </p:nvSpPr>
          <p:spPr>
            <a:xfrm>
              <a:off x="152400" y="2971800"/>
              <a:ext cx="23622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sz="1600" dirty="0"/>
                <a:t>Variables describing state </a:t>
              </a:r>
              <a:endParaRPr lang="ar-EG" dirty="0"/>
            </a:p>
          </p:txBody>
        </p:sp>
        <p:sp>
          <p:nvSpPr>
            <p:cNvPr id="17" name="TextBox 16"/>
            <p:cNvSpPr txBox="1"/>
            <p:nvPr/>
          </p:nvSpPr>
          <p:spPr>
            <a:xfrm>
              <a:off x="152400" y="3352800"/>
              <a:ext cx="23622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sz="1400" dirty="0"/>
                <a:t>Methods describing behavior</a:t>
              </a:r>
              <a:endParaRPr lang="ar-EG" sz="1400" dirty="0"/>
            </a:p>
          </p:txBody>
        </p:sp>
      </p:grpSp>
      <p:sp>
        <p:nvSpPr>
          <p:cNvPr id="18" name="TextBox 17"/>
          <p:cNvSpPr txBox="1"/>
          <p:nvPr/>
        </p:nvSpPr>
        <p:spPr>
          <a:xfrm>
            <a:off x="4876800" y="790812"/>
            <a:ext cx="2133600" cy="2893100"/>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r>
              <a:rPr lang="en-US" sz="1400" dirty="0"/>
              <a:t>class Student</a:t>
            </a:r>
          </a:p>
          <a:p>
            <a:r>
              <a:rPr lang="en-US" sz="1400" dirty="0"/>
              <a:t>{</a:t>
            </a:r>
          </a:p>
          <a:p>
            <a:r>
              <a:rPr lang="en-US" sz="1400" dirty="0"/>
              <a:t>String name;</a:t>
            </a:r>
          </a:p>
          <a:p>
            <a:r>
              <a:rPr lang="en-US" sz="1400" dirty="0"/>
              <a:t>double GPA;</a:t>
            </a:r>
          </a:p>
          <a:p>
            <a:r>
              <a:rPr lang="en-US" sz="1400" dirty="0" err="1"/>
              <a:t>Int</a:t>
            </a:r>
            <a:r>
              <a:rPr lang="en-US" sz="1400" dirty="0"/>
              <a:t> </a:t>
            </a:r>
            <a:r>
              <a:rPr lang="en-US" sz="1400" dirty="0" err="1"/>
              <a:t>regidterationNumber</a:t>
            </a:r>
            <a:r>
              <a:rPr lang="en-US" sz="1400" dirty="0"/>
              <a:t>;</a:t>
            </a:r>
          </a:p>
          <a:p>
            <a:r>
              <a:rPr lang="en-US" sz="1400" dirty="0"/>
              <a:t>…………………..</a:t>
            </a:r>
          </a:p>
          <a:p>
            <a:r>
              <a:rPr lang="en-US" sz="1400" b="1" dirty="0">
                <a:solidFill>
                  <a:srgbClr val="0070C0"/>
                </a:solidFill>
              </a:rPr>
              <a:t>void </a:t>
            </a:r>
            <a:r>
              <a:rPr lang="en-US" sz="1400" b="1" dirty="0" err="1">
                <a:solidFill>
                  <a:srgbClr val="0070C0"/>
                </a:solidFill>
              </a:rPr>
              <a:t>registerUnit</a:t>
            </a:r>
            <a:r>
              <a:rPr lang="en-US" sz="1400" b="1" dirty="0">
                <a:solidFill>
                  <a:srgbClr val="0070C0"/>
                </a:solidFill>
              </a:rPr>
              <a:t>()</a:t>
            </a:r>
          </a:p>
          <a:p>
            <a:r>
              <a:rPr lang="en-US" sz="1400" b="1" dirty="0">
                <a:solidFill>
                  <a:srgbClr val="0070C0"/>
                </a:solidFill>
              </a:rPr>
              <a:t>{</a:t>
            </a:r>
          </a:p>
          <a:p>
            <a:r>
              <a:rPr lang="en-US" sz="1400" b="1" dirty="0">
                <a:solidFill>
                  <a:srgbClr val="0070C0"/>
                </a:solidFill>
              </a:rPr>
              <a:t>…………………</a:t>
            </a:r>
          </a:p>
          <a:p>
            <a:r>
              <a:rPr lang="en-US" sz="1400" b="1" dirty="0">
                <a:solidFill>
                  <a:srgbClr val="0070C0"/>
                </a:solidFill>
              </a:rPr>
              <a:t>}</a:t>
            </a:r>
          </a:p>
          <a:p>
            <a:r>
              <a:rPr lang="en-US" sz="1400" b="1" dirty="0">
                <a:solidFill>
                  <a:srgbClr val="0070C0"/>
                </a:solidFill>
              </a:rPr>
              <a:t>void </a:t>
            </a:r>
            <a:r>
              <a:rPr lang="en-US" sz="1400" b="1" dirty="0" err="1">
                <a:solidFill>
                  <a:srgbClr val="0070C0"/>
                </a:solidFill>
              </a:rPr>
              <a:t>payFees</a:t>
            </a:r>
            <a:r>
              <a:rPr lang="en-US" sz="1400" b="1" dirty="0">
                <a:solidFill>
                  <a:srgbClr val="0070C0"/>
                </a:solidFill>
              </a:rPr>
              <a:t>(){……}</a:t>
            </a:r>
          </a:p>
          <a:p>
            <a:endParaRPr lang="en-US" sz="1400" dirty="0"/>
          </a:p>
          <a:p>
            <a:r>
              <a:rPr lang="en-US" sz="1400" dirty="0"/>
              <a:t>}</a:t>
            </a:r>
            <a:endParaRPr lang="ar-EG" sz="1400" dirty="0"/>
          </a:p>
        </p:txBody>
      </p:sp>
      <p:grpSp>
        <p:nvGrpSpPr>
          <p:cNvPr id="10" name="Group 14"/>
          <p:cNvGrpSpPr/>
          <p:nvPr/>
        </p:nvGrpSpPr>
        <p:grpSpPr>
          <a:xfrm>
            <a:off x="304800" y="3943915"/>
            <a:ext cx="3200400" cy="1676400"/>
            <a:chOff x="609600" y="4648200"/>
            <a:chExt cx="3200400" cy="1676400"/>
          </a:xfrm>
        </p:grpSpPr>
        <p:sp>
          <p:nvSpPr>
            <p:cNvPr id="13" name="TextBox 12"/>
            <p:cNvSpPr txBox="1"/>
            <p:nvPr/>
          </p:nvSpPr>
          <p:spPr>
            <a:xfrm>
              <a:off x="609600" y="4648200"/>
              <a:ext cx="32004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Student object 1</a:t>
              </a:r>
              <a:endParaRPr lang="ar-EG" dirty="0"/>
            </a:p>
          </p:txBody>
        </p:sp>
        <p:sp>
          <p:nvSpPr>
            <p:cNvPr id="19" name="TextBox 18"/>
            <p:cNvSpPr txBox="1"/>
            <p:nvPr/>
          </p:nvSpPr>
          <p:spPr>
            <a:xfrm>
              <a:off x="609600" y="5029200"/>
              <a:ext cx="32004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solidFill>
                    <a:srgbClr val="FF0000"/>
                  </a:solidFill>
                </a:rPr>
                <a:t>name =Ahmed </a:t>
              </a:r>
              <a:r>
                <a:rPr lang="en-US" dirty="0" err="1">
                  <a:solidFill>
                    <a:srgbClr val="FF0000"/>
                  </a:solidFill>
                </a:rPr>
                <a:t>Aly</a:t>
              </a:r>
              <a:endParaRPr lang="ar-EG" dirty="0">
                <a:solidFill>
                  <a:srgbClr val="FF0000"/>
                </a:solidFill>
              </a:endParaRPr>
            </a:p>
            <a:p>
              <a:r>
                <a:rPr lang="en-US" dirty="0">
                  <a:solidFill>
                    <a:srgbClr val="FF0000"/>
                  </a:solidFill>
                </a:rPr>
                <a:t>registration number=245245</a:t>
              </a:r>
            </a:p>
            <a:p>
              <a:r>
                <a:rPr lang="en-US" dirty="0">
                  <a:solidFill>
                    <a:srgbClr val="FF0000"/>
                  </a:solidFill>
                </a:rPr>
                <a:t>GPA=3.2</a:t>
              </a:r>
              <a:endParaRPr lang="ar-EG" dirty="0">
                <a:solidFill>
                  <a:srgbClr val="FF0000"/>
                </a:solidFill>
              </a:endParaRPr>
            </a:p>
          </p:txBody>
        </p:sp>
        <p:sp>
          <p:nvSpPr>
            <p:cNvPr id="20" name="TextBox 19"/>
            <p:cNvSpPr txBox="1"/>
            <p:nvPr/>
          </p:nvSpPr>
          <p:spPr>
            <a:xfrm>
              <a:off x="609600" y="5943600"/>
              <a:ext cx="32004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solidFill>
                    <a:srgbClr val="002060"/>
                  </a:solidFill>
                </a:rPr>
                <a:t>register a unit</a:t>
              </a:r>
              <a:endParaRPr lang="ar-EG" dirty="0">
                <a:solidFill>
                  <a:srgbClr val="002060"/>
                </a:solidFill>
              </a:endParaRPr>
            </a:p>
          </p:txBody>
        </p:sp>
      </p:grpSp>
      <p:grpSp>
        <p:nvGrpSpPr>
          <p:cNvPr id="21" name="Group 15"/>
          <p:cNvGrpSpPr/>
          <p:nvPr/>
        </p:nvGrpSpPr>
        <p:grpSpPr>
          <a:xfrm>
            <a:off x="3657600" y="3953925"/>
            <a:ext cx="2949054" cy="1676400"/>
            <a:chOff x="609600" y="4648200"/>
            <a:chExt cx="3200400" cy="1676400"/>
          </a:xfrm>
        </p:grpSpPr>
        <p:sp>
          <p:nvSpPr>
            <p:cNvPr id="22" name="TextBox 21"/>
            <p:cNvSpPr txBox="1"/>
            <p:nvPr/>
          </p:nvSpPr>
          <p:spPr>
            <a:xfrm>
              <a:off x="609600" y="4648200"/>
              <a:ext cx="32004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Student object 2</a:t>
              </a:r>
              <a:endParaRPr lang="ar-EG" dirty="0"/>
            </a:p>
          </p:txBody>
        </p:sp>
        <p:sp>
          <p:nvSpPr>
            <p:cNvPr id="23" name="TextBox 22"/>
            <p:cNvSpPr txBox="1"/>
            <p:nvPr/>
          </p:nvSpPr>
          <p:spPr>
            <a:xfrm>
              <a:off x="609600" y="5029200"/>
              <a:ext cx="32004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solidFill>
                    <a:srgbClr val="FF0000"/>
                  </a:solidFill>
                </a:rPr>
                <a:t>name =Mohamed  </a:t>
              </a:r>
              <a:r>
                <a:rPr lang="en-US" dirty="0" err="1">
                  <a:solidFill>
                    <a:srgbClr val="FF0000"/>
                  </a:solidFill>
                </a:rPr>
                <a:t>Fathi</a:t>
              </a:r>
              <a:endParaRPr lang="ar-EG" dirty="0">
                <a:solidFill>
                  <a:srgbClr val="FF0000"/>
                </a:solidFill>
              </a:endParaRPr>
            </a:p>
            <a:p>
              <a:r>
                <a:rPr lang="en-US" dirty="0">
                  <a:solidFill>
                    <a:srgbClr val="FF0000"/>
                  </a:solidFill>
                </a:rPr>
                <a:t>registration number=34345</a:t>
              </a:r>
            </a:p>
            <a:p>
              <a:r>
                <a:rPr lang="en-US" dirty="0">
                  <a:solidFill>
                    <a:srgbClr val="FF0000"/>
                  </a:solidFill>
                </a:rPr>
                <a:t>GPA=2.2</a:t>
              </a:r>
              <a:endParaRPr lang="ar-EG" dirty="0">
                <a:solidFill>
                  <a:srgbClr val="FF0000"/>
                </a:solidFill>
              </a:endParaRPr>
            </a:p>
          </p:txBody>
        </p:sp>
        <p:sp>
          <p:nvSpPr>
            <p:cNvPr id="24" name="TextBox 23"/>
            <p:cNvSpPr txBox="1"/>
            <p:nvPr/>
          </p:nvSpPr>
          <p:spPr>
            <a:xfrm>
              <a:off x="609600" y="5943600"/>
              <a:ext cx="32004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err="1">
                  <a:solidFill>
                    <a:srgbClr val="002060"/>
                  </a:solidFill>
                </a:rPr>
                <a:t>payFees</a:t>
              </a:r>
              <a:endParaRPr lang="ar-EG" dirty="0">
                <a:solidFill>
                  <a:srgbClr val="002060"/>
                </a:solidFill>
              </a:endParaRPr>
            </a:p>
          </p:txBody>
        </p:sp>
      </p:grpSp>
    </p:spTree>
    <p:extLst>
      <p:ext uri="{BB962C8B-B14F-4D97-AF65-F5344CB8AC3E}">
        <p14:creationId xmlns:p14="http://schemas.microsoft.com/office/powerpoint/2010/main" val="196909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35052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gn="just"/>
            <a:r>
              <a:rPr lang="en-US" dirty="0"/>
              <a:t>Real-world objects share two characteristics: they all have </a:t>
            </a:r>
            <a:r>
              <a:rPr lang="en-US" i="1" dirty="0">
                <a:solidFill>
                  <a:srgbClr val="FF0000"/>
                </a:solidFill>
              </a:rPr>
              <a:t>state</a:t>
            </a:r>
            <a:r>
              <a:rPr lang="en-US" dirty="0"/>
              <a:t> and </a:t>
            </a:r>
            <a:r>
              <a:rPr lang="en-US" i="1" dirty="0">
                <a:solidFill>
                  <a:srgbClr val="FF0000"/>
                </a:solidFill>
              </a:rPr>
              <a:t>behavior</a:t>
            </a:r>
            <a:r>
              <a:rPr lang="en-US" dirty="0"/>
              <a:t>.</a:t>
            </a:r>
          </a:p>
          <a:p>
            <a:pPr algn="just"/>
            <a:r>
              <a:rPr lang="en-US" dirty="0"/>
              <a:t>in your program, you will have </a:t>
            </a:r>
            <a:r>
              <a:rPr lang="en-US" b="1" dirty="0">
                <a:solidFill>
                  <a:schemeClr val="accent1">
                    <a:lumMod val="75000"/>
                  </a:schemeClr>
                </a:solidFill>
              </a:rPr>
              <a:t>software objects </a:t>
            </a:r>
            <a:r>
              <a:rPr lang="en-US" dirty="0"/>
              <a:t>which are objects that you want to manipulate.</a:t>
            </a:r>
          </a:p>
          <a:p>
            <a:pPr algn="just"/>
            <a:r>
              <a:rPr lang="en-US" dirty="0"/>
              <a:t>The </a:t>
            </a:r>
            <a:r>
              <a:rPr lang="en-US" b="1" i="1" dirty="0">
                <a:solidFill>
                  <a:srgbClr val="C00000"/>
                </a:solidFill>
              </a:rPr>
              <a:t>state</a:t>
            </a:r>
            <a:r>
              <a:rPr lang="en-US" i="1" dirty="0"/>
              <a:t> of an object is represented by </a:t>
            </a:r>
            <a:r>
              <a:rPr lang="en-US" i="1" dirty="0">
                <a:solidFill>
                  <a:srgbClr val="FF0000"/>
                </a:solidFill>
              </a:rPr>
              <a:t>variables </a:t>
            </a:r>
            <a:r>
              <a:rPr lang="en-US" i="1" dirty="0"/>
              <a:t>with their current values.</a:t>
            </a:r>
          </a:p>
          <a:p>
            <a:pPr algn="just"/>
            <a:r>
              <a:rPr lang="en-US" dirty="0"/>
              <a:t>The </a:t>
            </a:r>
            <a:r>
              <a:rPr lang="en-US" b="1" i="1" dirty="0">
                <a:solidFill>
                  <a:srgbClr val="C00000"/>
                </a:solidFill>
              </a:rPr>
              <a:t>behavior</a:t>
            </a:r>
            <a:r>
              <a:rPr lang="en-US" i="1" dirty="0"/>
              <a:t> of an object is defined by a set of </a:t>
            </a:r>
            <a:r>
              <a:rPr lang="en-US" i="1" dirty="0">
                <a:solidFill>
                  <a:srgbClr val="0070C0"/>
                </a:solidFill>
              </a:rPr>
              <a:t>methods</a:t>
            </a:r>
          </a:p>
          <a:p>
            <a:pPr algn="just"/>
            <a:r>
              <a:rPr lang="en-US" i="1" dirty="0"/>
              <a:t>The terms </a:t>
            </a:r>
            <a:r>
              <a:rPr lang="en-US" i="1" dirty="0">
                <a:solidFill>
                  <a:srgbClr val="FF0000"/>
                </a:solidFill>
              </a:rPr>
              <a:t>object</a:t>
            </a:r>
            <a:r>
              <a:rPr lang="en-US" i="1" dirty="0"/>
              <a:t> and </a:t>
            </a:r>
            <a:r>
              <a:rPr lang="en-US" i="1" dirty="0">
                <a:solidFill>
                  <a:srgbClr val="FF0000"/>
                </a:solidFill>
              </a:rPr>
              <a:t>instance</a:t>
            </a:r>
            <a:r>
              <a:rPr lang="en-US" i="1" dirty="0"/>
              <a:t> are  </a:t>
            </a:r>
            <a:r>
              <a:rPr lang="en-US" dirty="0"/>
              <a:t>interchangeable.</a:t>
            </a:r>
          </a:p>
          <a:p>
            <a:pPr algn="just"/>
            <a:r>
              <a:rPr lang="en-US" dirty="0"/>
              <a:t>Objects of the same type are defined using a common </a:t>
            </a:r>
            <a:r>
              <a:rPr lang="en-US" dirty="0">
                <a:solidFill>
                  <a:srgbClr val="FF0000"/>
                </a:solidFill>
              </a:rPr>
              <a:t>class</a:t>
            </a:r>
            <a:r>
              <a:rPr lang="en-US" dirty="0"/>
              <a:t>. </a:t>
            </a:r>
          </a:p>
          <a:p>
            <a:pPr algn="just"/>
            <a:r>
              <a:rPr lang="en-US" dirty="0"/>
              <a:t>The </a:t>
            </a:r>
            <a:r>
              <a:rPr lang="en-US" dirty="0">
                <a:solidFill>
                  <a:srgbClr val="C00000"/>
                </a:solidFill>
              </a:rPr>
              <a:t>class</a:t>
            </a:r>
            <a:r>
              <a:rPr lang="en-US" dirty="0"/>
              <a:t> defines the type of variables the object can have and the type of method the object can execute.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3581400" y="0"/>
            <a:ext cx="2057400" cy="381000"/>
          </a:xfrm>
          <a:prstGeom prst="rect">
            <a:avLst/>
          </a:prstGeom>
        </p:spPr>
        <p:style>
          <a:lnRef idx="1">
            <a:schemeClr val="accent3"/>
          </a:lnRef>
          <a:fillRef idx="3">
            <a:schemeClr val="accent3"/>
          </a:fillRef>
          <a:effectRef idx="2">
            <a:schemeClr val="accent3"/>
          </a:effectRef>
          <a:fontRef idx="minor">
            <a:schemeClr val="lt1"/>
          </a:fontRef>
        </p:style>
        <p:txBody>
          <a:bodyPr wrap="square" rtlCol="1">
            <a:spAutoFit/>
          </a:bodyPr>
          <a:lstStyle/>
          <a:p>
            <a:r>
              <a:rPr lang="en-US" dirty="0"/>
              <a:t>Objects &amp; classes</a:t>
            </a:r>
            <a:endParaRPr lang="ar-EG" dirty="0"/>
          </a:p>
        </p:txBody>
      </p:sp>
      <p:sp>
        <p:nvSpPr>
          <p:cNvPr id="6" name="Rectangle 5"/>
          <p:cNvSpPr/>
          <p:nvPr/>
        </p:nvSpPr>
        <p:spPr>
          <a:xfrm>
            <a:off x="152400" y="5029200"/>
            <a:ext cx="86106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990478">
              <a:defRPr/>
            </a:pPr>
            <a:r>
              <a:rPr lang="en-US" sz="2000" dirty="0"/>
              <a:t>Radio might have </a:t>
            </a:r>
            <a:r>
              <a:rPr lang="en-US" sz="2000" dirty="0">
                <a:solidFill>
                  <a:srgbClr val="0070C0"/>
                </a:solidFill>
              </a:rPr>
              <a:t>states</a:t>
            </a:r>
            <a:r>
              <a:rPr lang="en-US" sz="2000" dirty="0"/>
              <a:t> (on, off, current volume, current station) and </a:t>
            </a:r>
            <a:r>
              <a:rPr lang="en-US" sz="2000" dirty="0">
                <a:solidFill>
                  <a:srgbClr val="0070C0"/>
                </a:solidFill>
              </a:rPr>
              <a:t>behavior</a:t>
            </a:r>
            <a:r>
              <a:rPr lang="en-US" sz="2000" dirty="0"/>
              <a:t> (turn on, turn off, increase volume, decrease volume, seek, scan, and tune). </a:t>
            </a:r>
          </a:p>
        </p:txBody>
      </p:sp>
      <p:sp>
        <p:nvSpPr>
          <p:cNvPr id="7" name="TextBox 6"/>
          <p:cNvSpPr txBox="1"/>
          <p:nvPr/>
        </p:nvSpPr>
        <p:spPr>
          <a:xfrm>
            <a:off x="4191000" y="4648200"/>
            <a:ext cx="990600" cy="369332"/>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r>
              <a:rPr lang="en-US" dirty="0"/>
              <a:t>Radio</a:t>
            </a: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itle 1"/>
          <p:cNvSpPr txBox="1">
            <a:spLocks/>
          </p:cNvSpPr>
          <p:nvPr/>
        </p:nvSpPr>
        <p:spPr>
          <a:xfrm>
            <a:off x="457200" y="0"/>
            <a:ext cx="8229600" cy="457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1"/>
                </a:solidFill>
                <a:effectLst/>
                <a:uLnTx/>
                <a:uFillTx/>
                <a:latin typeface="+mj-lt"/>
                <a:ea typeface="+mj-ea"/>
                <a:cs typeface="+mj-cs"/>
              </a:rPr>
              <a:t>Example</a:t>
            </a:r>
            <a:r>
              <a:rPr kumimoji="0" lang="en-US" sz="2800" b="1" i="0" u="none" strike="noStrike" kern="1200" cap="none" spc="0" normalizeH="0" noProof="0" dirty="0">
                <a:ln>
                  <a:noFill/>
                </a:ln>
                <a:solidFill>
                  <a:schemeClr val="tx1"/>
                </a:solidFill>
                <a:effectLst/>
                <a:uLnTx/>
                <a:uFillTx/>
                <a:latin typeface="+mj-lt"/>
                <a:ea typeface="+mj-ea"/>
                <a:cs typeface="+mj-cs"/>
              </a:rPr>
              <a:t> :Class Radio</a:t>
            </a:r>
            <a:endParaRPr kumimoji="0" lang="ar-EG"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381000" y="457200"/>
            <a:ext cx="4572000" cy="64008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public class Radio{</a:t>
            </a:r>
          </a:p>
          <a:p>
            <a:r>
              <a:rPr lang="en-US" dirty="0" err="1">
                <a:solidFill>
                  <a:srgbClr val="0070C0"/>
                </a:solidFill>
              </a:rPr>
              <a:t>int</a:t>
            </a:r>
            <a:r>
              <a:rPr lang="en-US" dirty="0">
                <a:solidFill>
                  <a:srgbClr val="0070C0"/>
                </a:solidFill>
              </a:rPr>
              <a:t> volume;</a:t>
            </a:r>
          </a:p>
          <a:p>
            <a:r>
              <a:rPr lang="en-US" dirty="0">
                <a:solidFill>
                  <a:srgbClr val="0070C0"/>
                </a:solidFill>
              </a:rPr>
              <a:t>String station;</a:t>
            </a:r>
          </a:p>
          <a:p>
            <a:r>
              <a:rPr lang="en-US" dirty="0" err="1">
                <a:solidFill>
                  <a:srgbClr val="0070C0"/>
                </a:solidFill>
              </a:rPr>
              <a:t>boolean</a:t>
            </a:r>
            <a:r>
              <a:rPr lang="en-US" dirty="0">
                <a:solidFill>
                  <a:srgbClr val="0070C0"/>
                </a:solidFill>
              </a:rPr>
              <a:t> </a:t>
            </a:r>
            <a:r>
              <a:rPr lang="en-US" dirty="0" err="1">
                <a:solidFill>
                  <a:srgbClr val="0070C0"/>
                </a:solidFill>
              </a:rPr>
              <a:t>powerStatus</a:t>
            </a:r>
            <a:r>
              <a:rPr lang="en-US" dirty="0">
                <a:solidFill>
                  <a:srgbClr val="0070C0"/>
                </a:solidFill>
              </a:rPr>
              <a:t>;</a:t>
            </a:r>
          </a:p>
          <a:p>
            <a:endParaRPr lang="en-US" dirty="0"/>
          </a:p>
          <a:p>
            <a:r>
              <a:rPr lang="en-US" dirty="0"/>
              <a:t>public void </a:t>
            </a:r>
            <a:r>
              <a:rPr lang="en-US" dirty="0" err="1"/>
              <a:t>increaseVolume</a:t>
            </a:r>
            <a:r>
              <a:rPr lang="en-US" dirty="0"/>
              <a:t>(){</a:t>
            </a:r>
          </a:p>
          <a:p>
            <a:r>
              <a:rPr lang="en-US" dirty="0"/>
              <a:t>volume++;</a:t>
            </a:r>
          </a:p>
          <a:p>
            <a:r>
              <a:rPr lang="en-US" dirty="0"/>
              <a:t>}</a:t>
            </a:r>
          </a:p>
          <a:p>
            <a:r>
              <a:rPr lang="en-US" dirty="0"/>
              <a:t>public void </a:t>
            </a:r>
            <a:r>
              <a:rPr lang="en-US" dirty="0" err="1"/>
              <a:t>decreaseVolume</a:t>
            </a:r>
            <a:r>
              <a:rPr lang="en-US" dirty="0"/>
              <a:t>(){</a:t>
            </a:r>
          </a:p>
          <a:p>
            <a:r>
              <a:rPr lang="en-US" dirty="0"/>
              <a:t>volume--;</a:t>
            </a:r>
          </a:p>
          <a:p>
            <a:r>
              <a:rPr lang="en-US" dirty="0"/>
              <a:t>}</a:t>
            </a:r>
          </a:p>
          <a:p>
            <a:r>
              <a:rPr lang="en-US" dirty="0"/>
              <a:t>public void </a:t>
            </a:r>
            <a:r>
              <a:rPr lang="en-US" dirty="0" err="1"/>
              <a:t>changeStation</a:t>
            </a:r>
            <a:r>
              <a:rPr lang="en-US" dirty="0"/>
              <a:t>(String </a:t>
            </a:r>
            <a:r>
              <a:rPr lang="en-US" dirty="0" err="1"/>
              <a:t>newStation</a:t>
            </a:r>
            <a:r>
              <a:rPr lang="en-US" dirty="0"/>
              <a:t>){</a:t>
            </a:r>
          </a:p>
          <a:p>
            <a:r>
              <a:rPr lang="en-US" dirty="0"/>
              <a:t>station=</a:t>
            </a:r>
            <a:r>
              <a:rPr lang="en-US" dirty="0" err="1"/>
              <a:t>newStation</a:t>
            </a:r>
            <a:r>
              <a:rPr lang="en-US" dirty="0"/>
              <a:t>;</a:t>
            </a:r>
          </a:p>
          <a:p>
            <a:r>
              <a:rPr lang="en-US" dirty="0"/>
              <a:t>}</a:t>
            </a:r>
          </a:p>
          <a:p>
            <a:r>
              <a:rPr lang="en-US" dirty="0"/>
              <a:t>public void </a:t>
            </a:r>
            <a:r>
              <a:rPr lang="en-US" dirty="0" err="1"/>
              <a:t>turnOn</a:t>
            </a:r>
            <a:r>
              <a:rPr lang="en-US" dirty="0"/>
              <a:t>(){</a:t>
            </a:r>
          </a:p>
          <a:p>
            <a:r>
              <a:rPr lang="en-US" dirty="0"/>
              <a:t>                  volume=3;</a:t>
            </a:r>
          </a:p>
          <a:p>
            <a:r>
              <a:rPr lang="en-US" dirty="0"/>
              <a:t>	</a:t>
            </a:r>
            <a:r>
              <a:rPr lang="en-US" dirty="0" err="1"/>
              <a:t>powerStatus</a:t>
            </a:r>
            <a:r>
              <a:rPr lang="en-US" dirty="0"/>
              <a:t>=true;</a:t>
            </a:r>
          </a:p>
          <a:p>
            <a:r>
              <a:rPr lang="en-US" dirty="0"/>
              <a:t>}</a:t>
            </a:r>
          </a:p>
          <a:p>
            <a:r>
              <a:rPr lang="en-US" dirty="0"/>
              <a:t>public void </a:t>
            </a:r>
            <a:r>
              <a:rPr lang="en-US" dirty="0" err="1"/>
              <a:t>turnOff</a:t>
            </a:r>
            <a:r>
              <a:rPr lang="en-US" dirty="0"/>
              <a:t>(){</a:t>
            </a:r>
          </a:p>
          <a:p>
            <a:r>
              <a:rPr lang="en-US" dirty="0"/>
              <a:t>                  volume=0;</a:t>
            </a:r>
          </a:p>
          <a:p>
            <a:r>
              <a:rPr lang="en-US" dirty="0"/>
              <a:t>	</a:t>
            </a:r>
            <a:r>
              <a:rPr lang="en-US" dirty="0" err="1"/>
              <a:t>powerStatus</a:t>
            </a:r>
            <a:r>
              <a:rPr lang="en-US" dirty="0"/>
              <a:t>=false;</a:t>
            </a:r>
          </a:p>
          <a:p>
            <a:r>
              <a:rPr lang="en-US" dirty="0"/>
              <a:t>}</a:t>
            </a:r>
          </a:p>
          <a:p>
            <a:r>
              <a:rPr lang="en-US" dirty="0"/>
              <a:t>}</a:t>
            </a:r>
          </a:p>
        </p:txBody>
      </p:sp>
      <p:grpSp>
        <p:nvGrpSpPr>
          <p:cNvPr id="33" name="Group 32"/>
          <p:cNvGrpSpPr/>
          <p:nvPr/>
        </p:nvGrpSpPr>
        <p:grpSpPr>
          <a:xfrm>
            <a:off x="5410200" y="1066800"/>
            <a:ext cx="3581400" cy="928254"/>
            <a:chOff x="5410200" y="1066800"/>
            <a:chExt cx="3581400" cy="928254"/>
          </a:xfrm>
        </p:grpSpPr>
        <p:sp>
          <p:nvSpPr>
            <p:cNvPr id="10" name="TextBox 9"/>
            <p:cNvSpPr txBox="1"/>
            <p:nvPr/>
          </p:nvSpPr>
          <p:spPr>
            <a:xfrm>
              <a:off x="6629400" y="1066800"/>
              <a:ext cx="2362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volume =4</a:t>
              </a:r>
            </a:p>
            <a:p>
              <a:r>
                <a:rPr lang="en-US" dirty="0"/>
                <a:t>station=“</a:t>
              </a:r>
              <a:r>
                <a:rPr lang="en-US" dirty="0" err="1"/>
                <a:t>Negoom</a:t>
              </a:r>
              <a:r>
                <a:rPr lang="en-US" dirty="0"/>
                <a:t> FM”</a:t>
              </a:r>
            </a:p>
            <a:p>
              <a:r>
                <a:rPr lang="en-US" dirty="0" err="1"/>
                <a:t>Powerstatus</a:t>
              </a:r>
              <a:r>
                <a:rPr lang="en-US" dirty="0"/>
                <a:t>=true</a:t>
              </a:r>
              <a:endParaRPr lang="ar-EG" dirty="0"/>
            </a:p>
          </p:txBody>
        </p:sp>
        <p:grpSp>
          <p:nvGrpSpPr>
            <p:cNvPr id="20" name="Group 19"/>
            <p:cNvGrpSpPr/>
            <p:nvPr/>
          </p:nvGrpSpPr>
          <p:grpSpPr>
            <a:xfrm>
              <a:off x="5410200" y="1066800"/>
              <a:ext cx="1219200" cy="928254"/>
              <a:chOff x="4953000" y="1066800"/>
              <a:chExt cx="1219200" cy="928254"/>
            </a:xfrm>
          </p:grpSpPr>
          <p:pic>
            <p:nvPicPr>
              <p:cNvPr id="41986" name="Picture 2" descr="http://t2.gstatic.com/images?q=tbn:ANd9GcRgwiAReU_-jeKi8DGYPzPlblIdTeNa70u8HOL9tHM_XBjUYfQ8"/>
              <p:cNvPicPr>
                <a:picLocks noChangeAspect="1" noChangeArrowheads="1"/>
              </p:cNvPicPr>
              <p:nvPr/>
            </p:nvPicPr>
            <p:blipFill>
              <a:blip r:embed="rId3" cstate="print"/>
              <a:srcRect/>
              <a:stretch>
                <a:fillRect/>
              </a:stretch>
            </p:blipFill>
            <p:spPr bwMode="auto">
              <a:xfrm>
                <a:off x="4953000" y="1219200"/>
                <a:ext cx="1219200" cy="775854"/>
              </a:xfrm>
              <a:prstGeom prst="rect">
                <a:avLst/>
              </a:prstGeom>
              <a:noFill/>
            </p:spPr>
          </p:pic>
          <p:sp>
            <p:nvSpPr>
              <p:cNvPr id="19" name="TextBox 18"/>
              <p:cNvSpPr txBox="1"/>
              <p:nvPr/>
            </p:nvSpPr>
            <p:spPr>
              <a:xfrm>
                <a:off x="5029200" y="1066800"/>
                <a:ext cx="1066800" cy="276999"/>
              </a:xfrm>
              <a:prstGeom prst="rect">
                <a:avLst/>
              </a:prstGeom>
              <a:noFill/>
            </p:spPr>
            <p:txBody>
              <a:bodyPr wrap="square" rtlCol="1">
                <a:spAutoFit/>
              </a:bodyPr>
              <a:lstStyle/>
              <a:p>
                <a:r>
                  <a:rPr lang="en-US" sz="1200" dirty="0"/>
                  <a:t>Radio object1</a:t>
                </a:r>
                <a:endParaRPr lang="ar-EG" sz="1200" dirty="0"/>
              </a:p>
            </p:txBody>
          </p:sp>
        </p:grpSp>
      </p:grpSp>
      <p:grpSp>
        <p:nvGrpSpPr>
          <p:cNvPr id="34" name="Group 33"/>
          <p:cNvGrpSpPr/>
          <p:nvPr/>
        </p:nvGrpSpPr>
        <p:grpSpPr>
          <a:xfrm>
            <a:off x="5715000" y="2362200"/>
            <a:ext cx="3124200" cy="928254"/>
            <a:chOff x="5715000" y="2362200"/>
            <a:chExt cx="3124200" cy="928254"/>
          </a:xfrm>
        </p:grpSpPr>
        <p:sp>
          <p:nvSpPr>
            <p:cNvPr id="14" name="TextBox 13"/>
            <p:cNvSpPr txBox="1"/>
            <p:nvPr/>
          </p:nvSpPr>
          <p:spPr>
            <a:xfrm>
              <a:off x="6934200" y="2362200"/>
              <a:ext cx="19050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volume =7</a:t>
              </a:r>
            </a:p>
            <a:p>
              <a:r>
                <a:rPr lang="en-US" dirty="0"/>
                <a:t>station=“Quran”</a:t>
              </a:r>
            </a:p>
            <a:p>
              <a:r>
                <a:rPr lang="en-US" dirty="0" err="1"/>
                <a:t>Powerstatus</a:t>
              </a:r>
              <a:r>
                <a:rPr lang="en-US" dirty="0"/>
                <a:t>=true</a:t>
              </a:r>
              <a:endParaRPr lang="ar-EG" dirty="0"/>
            </a:p>
          </p:txBody>
        </p:sp>
        <p:grpSp>
          <p:nvGrpSpPr>
            <p:cNvPr id="21" name="Group 20"/>
            <p:cNvGrpSpPr/>
            <p:nvPr/>
          </p:nvGrpSpPr>
          <p:grpSpPr>
            <a:xfrm>
              <a:off x="5715000" y="2362200"/>
              <a:ext cx="1219200" cy="928254"/>
              <a:chOff x="4953000" y="1066800"/>
              <a:chExt cx="1219200" cy="928254"/>
            </a:xfrm>
          </p:grpSpPr>
          <p:pic>
            <p:nvPicPr>
              <p:cNvPr id="22" name="Picture 2" descr="http://t2.gstatic.com/images?q=tbn:ANd9GcRgwiAReU_-jeKi8DGYPzPlblIdTeNa70u8HOL9tHM_XBjUYfQ8"/>
              <p:cNvPicPr>
                <a:picLocks noChangeAspect="1" noChangeArrowheads="1"/>
              </p:cNvPicPr>
              <p:nvPr/>
            </p:nvPicPr>
            <p:blipFill>
              <a:blip r:embed="rId3" cstate="print"/>
              <a:srcRect/>
              <a:stretch>
                <a:fillRect/>
              </a:stretch>
            </p:blipFill>
            <p:spPr bwMode="auto">
              <a:xfrm>
                <a:off x="4953000" y="1219200"/>
                <a:ext cx="1219200" cy="775854"/>
              </a:xfrm>
              <a:prstGeom prst="rect">
                <a:avLst/>
              </a:prstGeom>
              <a:noFill/>
            </p:spPr>
          </p:pic>
          <p:sp>
            <p:nvSpPr>
              <p:cNvPr id="23" name="TextBox 22"/>
              <p:cNvSpPr txBox="1"/>
              <p:nvPr/>
            </p:nvSpPr>
            <p:spPr>
              <a:xfrm>
                <a:off x="5029200" y="1066800"/>
                <a:ext cx="1066800" cy="276999"/>
              </a:xfrm>
              <a:prstGeom prst="rect">
                <a:avLst/>
              </a:prstGeom>
              <a:noFill/>
            </p:spPr>
            <p:txBody>
              <a:bodyPr wrap="square" rtlCol="1">
                <a:spAutoFit/>
              </a:bodyPr>
              <a:lstStyle/>
              <a:p>
                <a:r>
                  <a:rPr lang="en-US" sz="1200" dirty="0"/>
                  <a:t>Radio object2</a:t>
                </a:r>
                <a:endParaRPr lang="ar-EG" sz="1200" dirty="0"/>
              </a:p>
            </p:txBody>
          </p:sp>
        </p:grpSp>
      </p:grpSp>
      <p:grpSp>
        <p:nvGrpSpPr>
          <p:cNvPr id="35" name="Group 34"/>
          <p:cNvGrpSpPr/>
          <p:nvPr/>
        </p:nvGrpSpPr>
        <p:grpSpPr>
          <a:xfrm>
            <a:off x="5715000" y="3810000"/>
            <a:ext cx="3124200" cy="928254"/>
            <a:chOff x="5715000" y="3810000"/>
            <a:chExt cx="3124200" cy="928254"/>
          </a:xfrm>
        </p:grpSpPr>
        <p:sp>
          <p:nvSpPr>
            <p:cNvPr id="12" name="TextBox 11"/>
            <p:cNvSpPr txBox="1"/>
            <p:nvPr/>
          </p:nvSpPr>
          <p:spPr>
            <a:xfrm>
              <a:off x="6934200" y="3810000"/>
              <a:ext cx="19050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volume =0</a:t>
              </a:r>
            </a:p>
            <a:p>
              <a:r>
                <a:rPr lang="en-US" dirty="0"/>
                <a:t>station=“FM”</a:t>
              </a:r>
            </a:p>
            <a:p>
              <a:r>
                <a:rPr lang="en-US" dirty="0" err="1"/>
                <a:t>Powerstatus</a:t>
              </a:r>
              <a:r>
                <a:rPr lang="en-US" dirty="0"/>
                <a:t>=false</a:t>
              </a:r>
              <a:endParaRPr lang="ar-EG" dirty="0"/>
            </a:p>
          </p:txBody>
        </p:sp>
        <p:grpSp>
          <p:nvGrpSpPr>
            <p:cNvPr id="24" name="Group 23"/>
            <p:cNvGrpSpPr/>
            <p:nvPr/>
          </p:nvGrpSpPr>
          <p:grpSpPr>
            <a:xfrm>
              <a:off x="5715000" y="3810000"/>
              <a:ext cx="1219200" cy="928254"/>
              <a:chOff x="4953000" y="1066800"/>
              <a:chExt cx="1219200" cy="928254"/>
            </a:xfrm>
          </p:grpSpPr>
          <p:pic>
            <p:nvPicPr>
              <p:cNvPr id="25" name="Picture 2" descr="http://t2.gstatic.com/images?q=tbn:ANd9GcRgwiAReU_-jeKi8DGYPzPlblIdTeNa70u8HOL9tHM_XBjUYfQ8"/>
              <p:cNvPicPr>
                <a:picLocks noChangeAspect="1" noChangeArrowheads="1"/>
              </p:cNvPicPr>
              <p:nvPr/>
            </p:nvPicPr>
            <p:blipFill>
              <a:blip r:embed="rId3" cstate="print"/>
              <a:srcRect/>
              <a:stretch>
                <a:fillRect/>
              </a:stretch>
            </p:blipFill>
            <p:spPr bwMode="auto">
              <a:xfrm>
                <a:off x="4953000" y="1219200"/>
                <a:ext cx="1219200" cy="775854"/>
              </a:xfrm>
              <a:prstGeom prst="rect">
                <a:avLst/>
              </a:prstGeom>
              <a:noFill/>
            </p:spPr>
          </p:pic>
          <p:sp>
            <p:nvSpPr>
              <p:cNvPr id="26" name="TextBox 25"/>
              <p:cNvSpPr txBox="1"/>
              <p:nvPr/>
            </p:nvSpPr>
            <p:spPr>
              <a:xfrm>
                <a:off x="5029200" y="1066800"/>
                <a:ext cx="1066800" cy="276999"/>
              </a:xfrm>
              <a:prstGeom prst="rect">
                <a:avLst/>
              </a:prstGeom>
              <a:noFill/>
            </p:spPr>
            <p:txBody>
              <a:bodyPr wrap="square" rtlCol="1">
                <a:spAutoFit/>
              </a:bodyPr>
              <a:lstStyle/>
              <a:p>
                <a:r>
                  <a:rPr lang="en-US" sz="1200" dirty="0"/>
                  <a:t>Radio object3</a:t>
                </a:r>
                <a:endParaRPr lang="ar-EG" sz="1200" dirty="0"/>
              </a:p>
            </p:txBody>
          </p:sp>
        </p:grpSp>
      </p:grpSp>
      <p:sp>
        <p:nvSpPr>
          <p:cNvPr id="30" name="TextBox 29"/>
          <p:cNvSpPr txBox="1"/>
          <p:nvPr/>
        </p:nvSpPr>
        <p:spPr>
          <a:xfrm>
            <a:off x="7010400" y="5562600"/>
            <a:ext cx="19050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volume =3</a:t>
            </a:r>
          </a:p>
          <a:p>
            <a:r>
              <a:rPr lang="en-US" dirty="0"/>
              <a:t>station=“FM”</a:t>
            </a:r>
          </a:p>
          <a:p>
            <a:r>
              <a:rPr lang="en-US" dirty="0" err="1"/>
              <a:t>Powerstatus</a:t>
            </a:r>
            <a:r>
              <a:rPr lang="en-US" dirty="0"/>
              <a:t>=true</a:t>
            </a:r>
            <a:endParaRPr lang="ar-EG" dirty="0"/>
          </a:p>
        </p:txBody>
      </p:sp>
      <p:grpSp>
        <p:nvGrpSpPr>
          <p:cNvPr id="36" name="Group 35"/>
          <p:cNvGrpSpPr/>
          <p:nvPr/>
        </p:nvGrpSpPr>
        <p:grpSpPr>
          <a:xfrm>
            <a:off x="7620000" y="4724400"/>
            <a:ext cx="1143000" cy="762000"/>
            <a:chOff x="7620000" y="4724400"/>
            <a:chExt cx="1143000" cy="762000"/>
          </a:xfrm>
        </p:grpSpPr>
        <p:sp>
          <p:nvSpPr>
            <p:cNvPr id="31" name="Down Arrow 30"/>
            <p:cNvSpPr/>
            <p:nvPr/>
          </p:nvSpPr>
          <p:spPr>
            <a:xfrm>
              <a:off x="7620000" y="4724400"/>
              <a:ext cx="2286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2" name="TextBox 31"/>
            <p:cNvSpPr txBox="1"/>
            <p:nvPr/>
          </p:nvSpPr>
          <p:spPr>
            <a:xfrm>
              <a:off x="7772400" y="4953000"/>
              <a:ext cx="990600" cy="369332"/>
            </a:xfrm>
            <a:prstGeom prst="rect">
              <a:avLst/>
            </a:prstGeom>
            <a:noFill/>
          </p:spPr>
          <p:txBody>
            <a:bodyPr wrap="square" rtlCol="1">
              <a:spAutoFit/>
            </a:bodyPr>
            <a:lstStyle/>
            <a:p>
              <a:r>
                <a:rPr lang="en-US" dirty="0"/>
                <a:t>Turn On</a:t>
              </a:r>
              <a:endParaRPr lang="ar-EG"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316" name="Group 35"/>
          <p:cNvGrpSpPr>
            <a:grpSpLocks/>
          </p:cNvGrpSpPr>
          <p:nvPr/>
        </p:nvGrpSpPr>
        <p:grpSpPr bwMode="auto">
          <a:xfrm>
            <a:off x="1271588" y="1422400"/>
            <a:ext cx="4176712" cy="4292600"/>
            <a:chOff x="801" y="896"/>
            <a:chExt cx="2631" cy="2704"/>
          </a:xfrm>
        </p:grpSpPr>
        <p:sp>
          <p:nvSpPr>
            <p:cNvPr id="20484" name="Rectangle 4"/>
            <p:cNvSpPr>
              <a:spLocks noChangeArrowheads="1"/>
            </p:cNvSpPr>
            <p:nvPr/>
          </p:nvSpPr>
          <p:spPr bwMode="auto">
            <a:xfrm>
              <a:off x="801" y="896"/>
              <a:ext cx="2631" cy="2704"/>
            </a:xfrm>
            <a:prstGeom prst="rect">
              <a:avLst/>
            </a:prstGeom>
            <a:solidFill>
              <a:schemeClr val="bg1"/>
            </a:solidFill>
            <a:ln w="12700">
              <a:solidFill>
                <a:schemeClr val="bg2"/>
              </a:solidFill>
              <a:miter lim="800000"/>
              <a:headEnd/>
              <a:tailEnd/>
            </a:ln>
            <a:effectLst>
              <a:outerShdw dist="45791" dir="2021404" algn="ctr" rotWithShape="0">
                <a:schemeClr val="bg2"/>
              </a:outerShdw>
            </a:effectLst>
          </p:spPr>
          <p:txBody>
            <a:bodyPr wrap="none" anchor="ctr"/>
            <a:lstStyle/>
            <a:p>
              <a:endParaRPr lang="ar-EG"/>
            </a:p>
          </p:txBody>
        </p:sp>
        <p:sp>
          <p:nvSpPr>
            <p:cNvPr id="13334" name="Rectangle 5"/>
            <p:cNvSpPr>
              <a:spLocks noChangeArrowheads="1"/>
            </p:cNvSpPr>
            <p:nvPr/>
          </p:nvSpPr>
          <p:spPr bwMode="auto">
            <a:xfrm>
              <a:off x="1021" y="1005"/>
              <a:ext cx="2067" cy="19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13335" name="Rectangle 6"/>
            <p:cNvSpPr>
              <a:spLocks noChangeArrowheads="1"/>
            </p:cNvSpPr>
            <p:nvPr/>
          </p:nvSpPr>
          <p:spPr bwMode="auto">
            <a:xfrm>
              <a:off x="1033" y="1308"/>
              <a:ext cx="2066" cy="4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13336" name="Rectangle 7"/>
            <p:cNvSpPr>
              <a:spLocks noChangeArrowheads="1"/>
            </p:cNvSpPr>
            <p:nvPr/>
          </p:nvSpPr>
          <p:spPr bwMode="auto">
            <a:xfrm>
              <a:off x="1531" y="1923"/>
              <a:ext cx="1276" cy="19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13337" name="Rectangle 9"/>
            <p:cNvSpPr>
              <a:spLocks noChangeArrowheads="1"/>
            </p:cNvSpPr>
            <p:nvPr/>
          </p:nvSpPr>
          <p:spPr bwMode="auto">
            <a:xfrm>
              <a:off x="1212" y="2871"/>
              <a:ext cx="1878" cy="489"/>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13338" name="Text Box 11"/>
            <p:cNvSpPr txBox="1">
              <a:spLocks noChangeArrowheads="1"/>
            </p:cNvSpPr>
            <p:nvPr/>
          </p:nvSpPr>
          <p:spPr bwMode="auto">
            <a:xfrm>
              <a:off x="929" y="1868"/>
              <a:ext cx="5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solidFill>
                    <a:schemeClr val="accent2"/>
                  </a:solidFill>
                  <a:latin typeface="Courier New" pitchFamily="49" charset="0"/>
                  <a:ea typeface="MS PGothic" pitchFamily="34" charset="-128"/>
                </a:rPr>
                <a:t>class</a:t>
              </a:r>
            </a:p>
          </p:txBody>
        </p:sp>
        <p:sp>
          <p:nvSpPr>
            <p:cNvPr id="13339" name="Text Box 12"/>
            <p:cNvSpPr txBox="1">
              <a:spLocks noChangeArrowheads="1"/>
            </p:cNvSpPr>
            <p:nvPr/>
          </p:nvSpPr>
          <p:spPr bwMode="auto">
            <a:xfrm>
              <a:off x="2905" y="1884"/>
              <a:ext cx="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solidFill>
                    <a:srgbClr val="A50021"/>
                  </a:solidFill>
                  <a:latin typeface="Courier New" pitchFamily="49" charset="0"/>
                  <a:ea typeface="MS PGothic" pitchFamily="34" charset="-128"/>
                </a:rPr>
                <a:t>{</a:t>
              </a:r>
            </a:p>
          </p:txBody>
        </p:sp>
        <p:sp>
          <p:nvSpPr>
            <p:cNvPr id="13340" name="Text Box 13"/>
            <p:cNvSpPr txBox="1">
              <a:spLocks noChangeArrowheads="1"/>
            </p:cNvSpPr>
            <p:nvPr/>
          </p:nvSpPr>
          <p:spPr bwMode="auto">
            <a:xfrm>
              <a:off x="970" y="3312"/>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solidFill>
                    <a:srgbClr val="A50021"/>
                  </a:solidFill>
                  <a:latin typeface="Courier New" pitchFamily="49" charset="0"/>
                  <a:ea typeface="MS PGothic" pitchFamily="34" charset="-128"/>
                </a:rPr>
                <a:t>}</a:t>
              </a:r>
            </a:p>
          </p:txBody>
        </p:sp>
        <p:sp>
          <p:nvSpPr>
            <p:cNvPr id="13341" name="Rectangle 33"/>
            <p:cNvSpPr>
              <a:spLocks noChangeArrowheads="1"/>
            </p:cNvSpPr>
            <p:nvPr/>
          </p:nvSpPr>
          <p:spPr bwMode="auto">
            <a:xfrm>
              <a:off x="1200" y="2256"/>
              <a:ext cx="1878" cy="489"/>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grpSp>
      <p:sp>
        <p:nvSpPr>
          <p:cNvPr id="13317" name="Rectangle 2"/>
          <p:cNvSpPr>
            <a:spLocks noGrp="1" noChangeArrowheads="1"/>
          </p:cNvSpPr>
          <p:nvPr>
            <p:ph type="title"/>
          </p:nvPr>
        </p:nvSpPr>
        <p:spPr/>
        <p:txBody>
          <a:bodyPr/>
          <a:lstStyle/>
          <a:p>
            <a:pPr eaLnBrk="1" hangingPunct="1"/>
            <a:r>
              <a:rPr lang="en-US"/>
              <a:t>Template for Class Definition</a:t>
            </a:r>
          </a:p>
        </p:txBody>
      </p:sp>
      <p:grpSp>
        <p:nvGrpSpPr>
          <p:cNvPr id="3" name="Group 15"/>
          <p:cNvGrpSpPr>
            <a:grpSpLocks/>
          </p:cNvGrpSpPr>
          <p:nvPr/>
        </p:nvGrpSpPr>
        <p:grpSpPr bwMode="auto">
          <a:xfrm>
            <a:off x="4956175" y="1470025"/>
            <a:ext cx="3090863" cy="428625"/>
            <a:chOff x="2675" y="952"/>
            <a:chExt cx="1861" cy="270"/>
          </a:xfrm>
        </p:grpSpPr>
        <p:sp>
          <p:nvSpPr>
            <p:cNvPr id="20496" name="AutoShape 16"/>
            <p:cNvSpPr>
              <a:spLocks noChangeArrowheads="1"/>
            </p:cNvSpPr>
            <p:nvPr/>
          </p:nvSpPr>
          <p:spPr bwMode="auto">
            <a:xfrm>
              <a:off x="3439" y="952"/>
              <a:ext cx="1097" cy="27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Import Statements</a:t>
              </a:r>
            </a:p>
          </p:txBody>
        </p:sp>
        <p:cxnSp>
          <p:nvCxnSpPr>
            <p:cNvPr id="13332" name="AutoShape 17"/>
            <p:cNvCxnSpPr>
              <a:cxnSpLocks noChangeShapeType="1"/>
            </p:cNvCxnSpPr>
            <p:nvPr/>
          </p:nvCxnSpPr>
          <p:spPr bwMode="auto">
            <a:xfrm flipH="1" flipV="1">
              <a:off x="2675" y="1084"/>
              <a:ext cx="764" cy="3"/>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 name="Group 18"/>
          <p:cNvGrpSpPr>
            <a:grpSpLocks/>
          </p:cNvGrpSpPr>
          <p:nvPr/>
        </p:nvGrpSpPr>
        <p:grpSpPr bwMode="auto">
          <a:xfrm>
            <a:off x="4954588" y="2093913"/>
            <a:ext cx="3116262" cy="666750"/>
            <a:chOff x="2944" y="1104"/>
            <a:chExt cx="1963" cy="420"/>
          </a:xfrm>
        </p:grpSpPr>
        <p:sp>
          <p:nvSpPr>
            <p:cNvPr id="20499" name="AutoShape 19"/>
            <p:cNvSpPr>
              <a:spLocks noChangeArrowheads="1"/>
            </p:cNvSpPr>
            <p:nvPr/>
          </p:nvSpPr>
          <p:spPr bwMode="auto">
            <a:xfrm>
              <a:off x="3725" y="1104"/>
              <a:ext cx="1182" cy="42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Class Comment</a:t>
              </a:r>
            </a:p>
          </p:txBody>
        </p:sp>
        <p:cxnSp>
          <p:nvCxnSpPr>
            <p:cNvPr id="13330" name="AutoShape 20"/>
            <p:cNvCxnSpPr>
              <a:cxnSpLocks noChangeShapeType="1"/>
              <a:stCxn id="20499" idx="1"/>
            </p:cNvCxnSpPr>
            <p:nvPr/>
          </p:nvCxnSpPr>
          <p:spPr bwMode="auto">
            <a:xfrm flipH="1" flipV="1">
              <a:off x="2944" y="1307"/>
              <a:ext cx="781" cy="7"/>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 name="Group 21"/>
          <p:cNvGrpSpPr>
            <a:grpSpLocks/>
          </p:cNvGrpSpPr>
          <p:nvPr/>
        </p:nvGrpSpPr>
        <p:grpSpPr bwMode="auto">
          <a:xfrm>
            <a:off x="4968875" y="2976563"/>
            <a:ext cx="3103563" cy="428625"/>
            <a:chOff x="2953" y="1660"/>
            <a:chExt cx="1955" cy="270"/>
          </a:xfrm>
        </p:grpSpPr>
        <p:sp>
          <p:nvSpPr>
            <p:cNvPr id="20502" name="AutoShape 22"/>
            <p:cNvSpPr>
              <a:spLocks noChangeArrowheads="1"/>
            </p:cNvSpPr>
            <p:nvPr/>
          </p:nvSpPr>
          <p:spPr bwMode="auto">
            <a:xfrm>
              <a:off x="3730" y="1660"/>
              <a:ext cx="1178" cy="27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Class Name</a:t>
              </a:r>
            </a:p>
          </p:txBody>
        </p:sp>
        <p:cxnSp>
          <p:nvCxnSpPr>
            <p:cNvPr id="13328" name="AutoShape 23"/>
            <p:cNvCxnSpPr>
              <a:cxnSpLocks noChangeShapeType="1"/>
              <a:stCxn id="20502" idx="1"/>
            </p:cNvCxnSpPr>
            <p:nvPr/>
          </p:nvCxnSpPr>
          <p:spPr bwMode="auto">
            <a:xfrm flipH="1">
              <a:off x="2953" y="1795"/>
              <a:ext cx="777" cy="6"/>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 name="Group 36"/>
          <p:cNvGrpSpPr>
            <a:grpSpLocks/>
          </p:cNvGrpSpPr>
          <p:nvPr/>
        </p:nvGrpSpPr>
        <p:grpSpPr bwMode="auto">
          <a:xfrm>
            <a:off x="5038725" y="3724275"/>
            <a:ext cx="3017838" cy="542925"/>
            <a:chOff x="3174" y="2346"/>
            <a:chExt cx="1901" cy="342"/>
          </a:xfrm>
        </p:grpSpPr>
        <p:sp>
          <p:nvSpPr>
            <p:cNvPr id="20505" name="AutoShape 25"/>
            <p:cNvSpPr>
              <a:spLocks noChangeArrowheads="1"/>
            </p:cNvSpPr>
            <p:nvPr/>
          </p:nvSpPr>
          <p:spPr bwMode="auto">
            <a:xfrm>
              <a:off x="3940" y="2346"/>
              <a:ext cx="1135" cy="34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r>
                <a:rPr lang="en-US" altLang="ja-JP" sz="1400">
                  <a:solidFill>
                    <a:srgbClr val="000000"/>
                  </a:solidFill>
                  <a:latin typeface="Arial" pitchFamily="34" charset="0"/>
                  <a:ea typeface="MS PGothic" pitchFamily="34" charset="-128"/>
                </a:rPr>
                <a:t>Data Members</a:t>
              </a:r>
              <a:endParaRPr lang="en-US" altLang="ja-JP" sz="1200">
                <a:solidFill>
                  <a:srgbClr val="000000"/>
                </a:solidFill>
                <a:latin typeface="Arial" pitchFamily="34" charset="0"/>
                <a:ea typeface="MS PGothic" pitchFamily="34" charset="-128"/>
              </a:endParaRPr>
            </a:p>
          </p:txBody>
        </p:sp>
        <p:cxnSp>
          <p:nvCxnSpPr>
            <p:cNvPr id="13326" name="AutoShape 26"/>
            <p:cNvCxnSpPr>
              <a:cxnSpLocks noChangeShapeType="1"/>
            </p:cNvCxnSpPr>
            <p:nvPr/>
          </p:nvCxnSpPr>
          <p:spPr bwMode="auto">
            <a:xfrm flipH="1" flipV="1">
              <a:off x="3174" y="2504"/>
              <a:ext cx="764" cy="3"/>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 name="Group 32"/>
          <p:cNvGrpSpPr>
            <a:grpSpLocks/>
          </p:cNvGrpSpPr>
          <p:nvPr/>
        </p:nvGrpSpPr>
        <p:grpSpPr bwMode="auto">
          <a:xfrm>
            <a:off x="5105400" y="4724400"/>
            <a:ext cx="2909888" cy="428625"/>
            <a:chOff x="3216" y="3116"/>
            <a:chExt cx="1833" cy="270"/>
          </a:xfrm>
        </p:grpSpPr>
        <p:sp>
          <p:nvSpPr>
            <p:cNvPr id="20508" name="AutoShape 28"/>
            <p:cNvSpPr>
              <a:spLocks noChangeArrowheads="1"/>
            </p:cNvSpPr>
            <p:nvPr/>
          </p:nvSpPr>
          <p:spPr bwMode="auto">
            <a:xfrm>
              <a:off x="3952" y="3116"/>
              <a:ext cx="1097" cy="27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Methods</a:t>
              </a:r>
            </a:p>
            <a:p>
              <a:pPr algn="ctr">
                <a:defRPr/>
              </a:pPr>
              <a:r>
                <a:rPr lang="en-US" altLang="ja-JP" sz="1200">
                  <a:solidFill>
                    <a:srgbClr val="000000"/>
                  </a:solidFill>
                  <a:latin typeface="Arial" charset="0"/>
                  <a:ea typeface="ＭＳ Ｐゴシック" pitchFamily="34" charset="-128"/>
                </a:rPr>
                <a:t>(incl. Constructor)</a:t>
              </a:r>
            </a:p>
          </p:txBody>
        </p:sp>
        <p:cxnSp>
          <p:nvCxnSpPr>
            <p:cNvPr id="13324" name="AutoShape 31"/>
            <p:cNvCxnSpPr>
              <a:cxnSpLocks noChangeShapeType="1"/>
            </p:cNvCxnSpPr>
            <p:nvPr/>
          </p:nvCxnSpPr>
          <p:spPr bwMode="auto">
            <a:xfrm flipH="1" flipV="1">
              <a:off x="3216" y="3264"/>
              <a:ext cx="764" cy="3"/>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30" name="TextBox 29"/>
          <p:cNvSpPr txBox="1"/>
          <p:nvPr/>
        </p:nvSpPr>
        <p:spPr>
          <a:xfrm>
            <a:off x="39688" y="6096000"/>
            <a:ext cx="9144000" cy="369332"/>
          </a:xfrm>
          <a:prstGeom prst="rect">
            <a:avLst/>
          </a:prstGeom>
          <a:solidFill>
            <a:schemeClr val="bg1">
              <a:lumMod val="85000"/>
            </a:schemeClr>
          </a:solidFill>
        </p:spPr>
        <p:txBody>
          <a:bodyPr wrap="square" rtlCol="1">
            <a:spAutoFit/>
          </a:bodyPr>
          <a:lstStyle/>
          <a:p>
            <a:r>
              <a:rPr lang="en-US" dirty="0"/>
              <a:t>A class will have </a:t>
            </a:r>
            <a:r>
              <a:rPr lang="en-US" dirty="0">
                <a:solidFill>
                  <a:srgbClr val="C00000"/>
                </a:solidFill>
              </a:rPr>
              <a:t>variables</a:t>
            </a:r>
            <a:r>
              <a:rPr lang="en-US" dirty="0"/>
              <a:t> , </a:t>
            </a:r>
            <a:r>
              <a:rPr lang="en-US" dirty="0">
                <a:solidFill>
                  <a:srgbClr val="C00000"/>
                </a:solidFill>
              </a:rPr>
              <a:t>constructors</a:t>
            </a:r>
            <a:r>
              <a:rPr lang="en-US" dirty="0"/>
              <a:t> and </a:t>
            </a:r>
            <a:r>
              <a:rPr lang="en-US" dirty="0">
                <a:solidFill>
                  <a:srgbClr val="C00000"/>
                </a:solidFill>
              </a:rPr>
              <a:t>methods</a:t>
            </a:r>
            <a:r>
              <a:rPr lang="en-US" dirty="0"/>
              <a:t>. All these are known as </a:t>
            </a:r>
            <a:r>
              <a:rPr lang="en-US" dirty="0">
                <a:solidFill>
                  <a:srgbClr val="0070C0"/>
                </a:solidFill>
              </a:rPr>
              <a:t>class members</a:t>
            </a:r>
            <a:endParaRPr lang="ar-EG" dirty="0"/>
          </a:p>
        </p:txBody>
      </p:sp>
    </p:spTree>
    <p:custDataLst>
      <p:tags r:id="rId1"/>
    </p:custDataLst>
    <p:extLst>
      <p:ext uri="{BB962C8B-B14F-4D97-AF65-F5344CB8AC3E}">
        <p14:creationId xmlns:p14="http://schemas.microsoft.com/office/powerpoint/2010/main" val="20393379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t>The Definition of the Bicycle Class</a:t>
            </a:r>
          </a:p>
        </p:txBody>
      </p:sp>
      <p:grpSp>
        <p:nvGrpSpPr>
          <p:cNvPr id="9221" name="Group 3"/>
          <p:cNvGrpSpPr>
            <a:grpSpLocks/>
          </p:cNvGrpSpPr>
          <p:nvPr/>
        </p:nvGrpSpPr>
        <p:grpSpPr bwMode="auto">
          <a:xfrm>
            <a:off x="381000" y="1143000"/>
            <a:ext cx="8534400" cy="4572000"/>
            <a:chOff x="192" y="789"/>
            <a:chExt cx="5376" cy="3195"/>
          </a:xfrm>
        </p:grpSpPr>
        <p:sp>
          <p:nvSpPr>
            <p:cNvPr id="128004" name="Rectangle 4"/>
            <p:cNvSpPr>
              <a:spLocks noChangeArrowheads="1"/>
            </p:cNvSpPr>
            <p:nvPr/>
          </p:nvSpPr>
          <p:spPr bwMode="auto">
            <a:xfrm>
              <a:off x="192" y="789"/>
              <a:ext cx="5280" cy="319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9223" name="Rectangle 5"/>
            <p:cNvSpPr>
              <a:spLocks noChangeArrowheads="1"/>
            </p:cNvSpPr>
            <p:nvPr/>
          </p:nvSpPr>
          <p:spPr bwMode="auto">
            <a:xfrm>
              <a:off x="336" y="876"/>
              <a:ext cx="5232" cy="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tabLst>
                  <a:tab pos="457200" algn="l"/>
                </a:tabLst>
              </a:pPr>
              <a:r>
                <a:rPr lang="en-US" sz="1400" dirty="0">
                  <a:solidFill>
                    <a:srgbClr val="0000FF"/>
                  </a:solidFill>
                  <a:latin typeface="Courier New" pitchFamily="49" charset="0"/>
                  <a:ea typeface="MS PGothic" pitchFamily="34" charset="-128"/>
                </a:rPr>
                <a:t>class</a:t>
              </a:r>
              <a:r>
                <a:rPr lang="en-US" sz="1400" dirty="0">
                  <a:solidFill>
                    <a:srgbClr val="000000"/>
                  </a:solidFill>
                  <a:latin typeface="Courier New" pitchFamily="49" charset="0"/>
                  <a:ea typeface="MS PGothic" pitchFamily="34" charset="-128"/>
                </a:rPr>
                <a:t> Bicycle </a:t>
              </a:r>
              <a:r>
                <a:rPr lang="en-US" sz="1400" dirty="0">
                  <a:solidFill>
                    <a:srgbClr val="FF0000"/>
                  </a:solidFill>
                  <a:latin typeface="Courier New" pitchFamily="49" charset="0"/>
                  <a:ea typeface="MS PGothic" pitchFamily="34" charset="-128"/>
                </a:rPr>
                <a:t>{</a:t>
              </a:r>
            </a:p>
            <a:p>
              <a:pPr>
                <a:lnSpc>
                  <a:spcPct val="80000"/>
                </a:lnSpc>
                <a:tabLst>
                  <a:tab pos="457200" algn="l"/>
                </a:tabLst>
              </a:pPr>
              <a:endParaRPr lang="en-US" sz="1400" dirty="0">
                <a:solidFill>
                  <a:srgbClr val="000000"/>
                </a:solidFill>
                <a:latin typeface="Courier New" pitchFamily="49" charset="0"/>
                <a:ea typeface="MS PGothic" pitchFamily="34" charset="-128"/>
              </a:endParaRPr>
            </a:p>
            <a:p>
              <a:pPr>
                <a:lnSpc>
                  <a:spcPct val="80000"/>
                </a:lnSpc>
                <a:tabLst>
                  <a:tab pos="457200" algn="l"/>
                </a:tabLst>
              </a:pPr>
              <a:r>
                <a:rPr lang="en-US" sz="1400" dirty="0">
                  <a:solidFill>
                    <a:srgbClr val="00FF00"/>
                  </a:solidFill>
                  <a:latin typeface="Courier New" pitchFamily="49" charset="0"/>
                  <a:ea typeface="MS PGothic" pitchFamily="34" charset="-128"/>
                </a:rPr>
                <a:t>    // Data Member</a:t>
              </a:r>
              <a:r>
                <a:rPr lang="en-US" sz="1400" dirty="0">
                  <a:solidFill>
                    <a:srgbClr val="00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private</a:t>
              </a:r>
              <a:r>
                <a:rPr lang="en-US" sz="1400" dirty="0">
                  <a:solidFill>
                    <a:srgbClr val="000000"/>
                  </a:solidFill>
                  <a:latin typeface="Courier New" pitchFamily="49" charset="0"/>
                  <a:ea typeface="MS PGothic" pitchFamily="34" charset="-128"/>
                </a:rPr>
                <a:t> String </a:t>
              </a:r>
              <a:r>
                <a:rPr lang="en-US" sz="1400" dirty="0" err="1">
                  <a:solidFill>
                    <a:srgbClr val="000000"/>
                  </a:solidFill>
                  <a:latin typeface="Courier New" pitchFamily="49" charset="0"/>
                  <a:ea typeface="MS PGothic" pitchFamily="34" charset="-128"/>
                </a:rPr>
                <a:t>ownerName</a:t>
              </a:r>
              <a:r>
                <a:rPr lang="en-US" sz="1400" dirty="0">
                  <a:solidFill>
                    <a:srgbClr val="000000"/>
                  </a:solidFill>
                  <a:latin typeface="Courier New" pitchFamily="49" charset="0"/>
                  <a:ea typeface="MS PGothic" pitchFamily="34" charset="-128"/>
                </a:rPr>
                <a:t>;</a:t>
              </a:r>
            </a:p>
            <a:p>
              <a:pPr>
                <a:lnSpc>
                  <a:spcPct val="80000"/>
                </a:lnSpc>
                <a:tabLst>
                  <a:tab pos="457200" algn="l"/>
                </a:tabLst>
              </a:pPr>
              <a:endParaRPr lang="en-US" sz="1400" dirty="0">
                <a:solidFill>
                  <a:srgbClr val="000000"/>
                </a:solidFill>
                <a:latin typeface="Courier New" pitchFamily="49" charset="0"/>
                <a:ea typeface="MS PGothic" pitchFamily="34" charset="-128"/>
              </a:endParaRP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//Constructor: </a:t>
              </a:r>
              <a:r>
                <a:rPr lang="en-US" sz="1400" dirty="0" err="1">
                  <a:solidFill>
                    <a:srgbClr val="00FF00"/>
                  </a:solidFill>
                  <a:latin typeface="Courier New" pitchFamily="49" charset="0"/>
                  <a:ea typeface="MS PGothic" pitchFamily="34" charset="-128"/>
                </a:rPr>
                <a:t>Initialzes</a:t>
              </a:r>
              <a:r>
                <a:rPr lang="en-US" sz="1400" dirty="0">
                  <a:solidFill>
                    <a:srgbClr val="00FF00"/>
                  </a:solidFill>
                  <a:latin typeface="Courier New" pitchFamily="49" charset="0"/>
                  <a:ea typeface="MS PGothic" pitchFamily="34" charset="-128"/>
                </a:rPr>
                <a:t> the data member</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public</a:t>
              </a:r>
              <a:r>
                <a:rPr lang="en-US" sz="1400" dirty="0">
                  <a:solidFill>
                    <a:srgbClr val="000000"/>
                  </a:solidFill>
                  <a:latin typeface="Courier New" pitchFamily="49" charset="0"/>
                  <a:ea typeface="MS PGothic" pitchFamily="34" charset="-128"/>
                </a:rPr>
                <a:t> Bicycle</a:t>
              </a:r>
              <a:r>
                <a:rPr lang="en-US" sz="1400" dirty="0">
                  <a:solidFill>
                    <a:srgbClr val="FF0000"/>
                  </a:solidFill>
                  <a:latin typeface="Courier New" pitchFamily="49" charset="0"/>
                  <a:ea typeface="MS PGothic" pitchFamily="34" charset="-128"/>
                </a:rPr>
                <a:t>( )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ownerName</a:t>
              </a:r>
              <a:r>
                <a:rPr lang="en-US" sz="1400" dirty="0">
                  <a:solidFill>
                    <a:srgbClr val="000000"/>
                  </a:solidFill>
                  <a:latin typeface="Courier New" pitchFamily="49" charset="0"/>
                  <a:ea typeface="MS PGothic" pitchFamily="34" charset="-128"/>
                </a:rPr>
                <a:t> = </a:t>
              </a:r>
              <a:r>
                <a:rPr lang="en-US" sz="1400" dirty="0">
                  <a:solidFill>
                    <a:srgbClr val="007F7F"/>
                  </a:solidFill>
                  <a:latin typeface="Courier New" pitchFamily="49" charset="0"/>
                  <a:ea typeface="MS PGothic" pitchFamily="34" charset="-128"/>
                </a:rPr>
                <a:t>"Unknown"</a:t>
              </a:r>
              <a:r>
                <a:rPr lang="en-US" sz="1400" dirty="0">
                  <a:solidFill>
                    <a:srgbClr val="000000"/>
                  </a:solidFill>
                  <a:latin typeface="Courier New" pitchFamily="49" charset="0"/>
                  <a:ea typeface="MS PGothic" pitchFamily="34" charset="-128"/>
                </a:rPr>
                <a:t>;</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FF0000"/>
                  </a:solidFill>
                  <a:latin typeface="Courier New" pitchFamily="49" charset="0"/>
                  <a:ea typeface="MS PGothic" pitchFamily="34" charset="-128"/>
                </a:rPr>
                <a:t>}</a:t>
              </a:r>
            </a:p>
            <a:p>
              <a:pPr>
                <a:lnSpc>
                  <a:spcPct val="80000"/>
                </a:lnSpc>
                <a:tabLst>
                  <a:tab pos="457200" algn="l"/>
                </a:tabLst>
              </a:pPr>
              <a:r>
                <a:rPr lang="en-US" sz="1400" dirty="0">
                  <a:solidFill>
                    <a:srgbClr val="00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//Returns the name of this bicycle's owner</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public</a:t>
              </a:r>
              <a:r>
                <a:rPr lang="en-US" sz="1400" dirty="0">
                  <a:solidFill>
                    <a:srgbClr val="000000"/>
                  </a:solidFill>
                  <a:latin typeface="Courier New" pitchFamily="49" charset="0"/>
                  <a:ea typeface="MS PGothic" pitchFamily="34" charset="-128"/>
                </a:rPr>
                <a:t> String </a:t>
              </a:r>
              <a:r>
                <a:rPr lang="en-US" sz="1400" dirty="0" err="1">
                  <a:solidFill>
                    <a:srgbClr val="000000"/>
                  </a:solidFill>
                  <a:latin typeface="Courier New" pitchFamily="49" charset="0"/>
                  <a:ea typeface="MS PGothic" pitchFamily="34" charset="-128"/>
                </a:rPr>
                <a:t>getOwnerName</a:t>
              </a:r>
              <a:r>
                <a:rPr lang="en-US" sz="1400" dirty="0">
                  <a:solidFill>
                    <a:srgbClr val="FF0000"/>
                  </a:solidFill>
                  <a:latin typeface="Courier New" pitchFamily="49" charset="0"/>
                  <a:ea typeface="MS PGothic" pitchFamily="34" charset="-128"/>
                </a:rPr>
                <a:t>( ) {</a:t>
              </a:r>
            </a:p>
            <a:p>
              <a:pPr>
                <a:lnSpc>
                  <a:spcPct val="80000"/>
                </a:lnSpc>
                <a:tabLst>
                  <a:tab pos="457200" algn="l"/>
                </a:tabLst>
              </a:pPr>
              <a:r>
                <a:rPr lang="en-US" sz="1400" dirty="0">
                  <a:solidFill>
                    <a:srgbClr val="00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return</a:t>
              </a: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ownerName</a:t>
              </a:r>
              <a:r>
                <a:rPr lang="en-US" sz="1400" dirty="0">
                  <a:solidFill>
                    <a:srgbClr val="000000"/>
                  </a:solidFill>
                  <a:latin typeface="Courier New" pitchFamily="49" charset="0"/>
                  <a:ea typeface="MS PGothic" pitchFamily="34" charset="-128"/>
                </a:rPr>
                <a:t>;</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FF0000"/>
                  </a:solidFill>
                  <a:latin typeface="Courier New" pitchFamily="49" charset="0"/>
                  <a:ea typeface="MS PGothic" pitchFamily="34" charset="-128"/>
                </a:rPr>
                <a:t>}</a:t>
              </a:r>
            </a:p>
            <a:p>
              <a:pPr>
                <a:lnSpc>
                  <a:spcPct val="80000"/>
                </a:lnSpc>
                <a:tabLst>
                  <a:tab pos="457200" algn="l"/>
                </a:tabLst>
              </a:pPr>
              <a:endParaRPr lang="en-US" sz="1400" dirty="0">
                <a:solidFill>
                  <a:srgbClr val="000000"/>
                </a:solidFill>
                <a:latin typeface="Courier New" pitchFamily="49" charset="0"/>
                <a:ea typeface="MS PGothic" pitchFamily="34" charset="-128"/>
              </a:endParaRP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FF00"/>
                  </a:solidFill>
                  <a:latin typeface="Courier New" pitchFamily="49" charset="0"/>
                  <a:ea typeface="MS PGothic" pitchFamily="34" charset="-128"/>
                </a:rPr>
                <a:t>//Assigns the name of this bicycle's owner</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0000FF"/>
                  </a:solidFill>
                  <a:latin typeface="Courier New" pitchFamily="49" charset="0"/>
                  <a:ea typeface="MS PGothic" pitchFamily="34" charset="-128"/>
                </a:rPr>
                <a:t>public void</a:t>
              </a: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setOwnerName</a:t>
              </a:r>
              <a:r>
                <a:rPr lang="en-US" sz="1400" dirty="0">
                  <a:solidFill>
                    <a:srgbClr val="FF0000"/>
                  </a:solidFill>
                  <a:latin typeface="Courier New" pitchFamily="49" charset="0"/>
                  <a:ea typeface="MS PGothic" pitchFamily="34" charset="-128"/>
                </a:rPr>
                <a:t>(</a:t>
              </a:r>
              <a:r>
                <a:rPr lang="en-US" sz="1400" dirty="0">
                  <a:solidFill>
                    <a:srgbClr val="000000"/>
                  </a:solidFill>
                  <a:latin typeface="Courier New" pitchFamily="49" charset="0"/>
                  <a:ea typeface="MS PGothic" pitchFamily="34" charset="-128"/>
                </a:rPr>
                <a:t>String name</a:t>
              </a:r>
              <a:r>
                <a:rPr lang="en-US" sz="1400" dirty="0">
                  <a:solidFill>
                    <a:srgbClr val="FF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err="1">
                  <a:solidFill>
                    <a:srgbClr val="000000"/>
                  </a:solidFill>
                  <a:latin typeface="Courier New" pitchFamily="49" charset="0"/>
                  <a:ea typeface="MS PGothic" pitchFamily="34" charset="-128"/>
                </a:rPr>
                <a:t>ownerName</a:t>
              </a:r>
              <a:r>
                <a:rPr lang="en-US" sz="1400" dirty="0">
                  <a:solidFill>
                    <a:srgbClr val="000000"/>
                  </a:solidFill>
                  <a:latin typeface="Courier New" pitchFamily="49" charset="0"/>
                  <a:ea typeface="MS PGothic" pitchFamily="34" charset="-128"/>
                </a:rPr>
                <a:t> = name;</a:t>
              </a:r>
            </a:p>
            <a:p>
              <a:pPr>
                <a:lnSpc>
                  <a:spcPct val="80000"/>
                </a:lnSpc>
                <a:tabLst>
                  <a:tab pos="457200" algn="l"/>
                </a:tabLst>
              </a:pPr>
              <a:r>
                <a:rPr lang="en-US" sz="1400" dirty="0">
                  <a:solidFill>
                    <a:srgbClr val="000000"/>
                  </a:solidFill>
                  <a:latin typeface="Courier New" pitchFamily="49" charset="0"/>
                  <a:ea typeface="MS PGothic" pitchFamily="34" charset="-128"/>
                </a:rPr>
                <a:t>    </a:t>
              </a:r>
              <a:r>
                <a:rPr lang="en-US" sz="1400" dirty="0">
                  <a:solidFill>
                    <a:srgbClr val="FF0000"/>
                  </a:solidFill>
                  <a:latin typeface="Courier New" pitchFamily="49" charset="0"/>
                  <a:ea typeface="MS PGothic" pitchFamily="34" charset="-128"/>
                </a:rPr>
                <a:t>}    </a:t>
              </a:r>
            </a:p>
            <a:p>
              <a:pPr>
                <a:lnSpc>
                  <a:spcPct val="80000"/>
                </a:lnSpc>
                <a:tabLst>
                  <a:tab pos="457200" algn="l"/>
                </a:tabLst>
              </a:pPr>
              <a:r>
                <a:rPr lang="en-US" sz="1400" dirty="0">
                  <a:solidFill>
                    <a:srgbClr val="FF0000"/>
                  </a:solidFill>
                  <a:latin typeface="Courier New" pitchFamily="49" charset="0"/>
                  <a:ea typeface="MS PGothic" pitchFamily="34" charset="-128"/>
                </a:rPr>
                <a:t>}</a:t>
              </a:r>
            </a:p>
            <a:p>
              <a:pPr>
                <a:lnSpc>
                  <a:spcPct val="80000"/>
                </a:lnSpc>
                <a:tabLst>
                  <a:tab pos="457200" algn="l"/>
                </a:tabLst>
              </a:pPr>
              <a:endParaRPr lang="en-US" sz="1400" dirty="0">
                <a:solidFill>
                  <a:srgbClr val="FF0000"/>
                </a:solidFill>
                <a:latin typeface="Courier New" pitchFamily="49" charset="0"/>
                <a:ea typeface="MS PGothic" pitchFamily="34" charset="-128"/>
              </a:endParaRPr>
            </a:p>
            <a:p>
              <a:pPr>
                <a:lnSpc>
                  <a:spcPct val="80000"/>
                </a:lnSpc>
                <a:tabLst>
                  <a:tab pos="457200" algn="l"/>
                </a:tabLst>
              </a:pPr>
              <a:endParaRPr lang="en-US" sz="1400" dirty="0">
                <a:latin typeface="Courier New" pitchFamily="49" charset="0"/>
                <a:ea typeface="MS PGothic" pitchFamily="34" charset="-128"/>
              </a:endParaRPr>
            </a:p>
          </p:txBody>
        </p:sp>
      </p:grpSp>
    </p:spTree>
    <p:extLst>
      <p:ext uri="{BB962C8B-B14F-4D97-AF65-F5344CB8AC3E}">
        <p14:creationId xmlns:p14="http://schemas.microsoft.com/office/powerpoint/2010/main" val="12529733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000">
              <a:latin typeface="Arial" pitchFamily="34" charset="0"/>
            </a:endParaRPr>
          </a:p>
          <a:p>
            <a:pPr eaLnBrk="1" hangingPunct="1"/>
            <a:r>
              <a:rPr lang="en-US" sz="1000">
                <a:solidFill>
                  <a:srgbClr val="996633"/>
                </a:solidFill>
                <a:latin typeface="Arial" pitchFamily="34" charset="0"/>
              </a:rPr>
              <a:t>Chapter 4</a:t>
            </a:r>
            <a:r>
              <a:rPr lang="en-US" sz="1200">
                <a:solidFill>
                  <a:srgbClr val="996633"/>
                </a:solidFill>
              </a:rPr>
              <a:t> - </a:t>
            </a:r>
            <a:fld id="{AFA6FE98-222F-4361-9B01-95DE454B6DF9}" type="slidenum">
              <a:rPr lang="en-US" sz="1000">
                <a:solidFill>
                  <a:srgbClr val="996633"/>
                </a:solidFill>
                <a:latin typeface="Arial" pitchFamily="34" charset="0"/>
              </a:rPr>
              <a:pPr eaLnBrk="1" hangingPunct="1"/>
              <a:t>9</a:t>
            </a:fld>
            <a:endParaRPr lang="en-US" sz="1000">
              <a:solidFill>
                <a:srgbClr val="996633"/>
              </a:solidFill>
              <a:latin typeface="Arial" pitchFamily="34" charset="0"/>
            </a:endParaRPr>
          </a:p>
        </p:txBody>
      </p:sp>
      <p:sp>
        <p:nvSpPr>
          <p:cNvPr id="14340" name="Rectangle 2"/>
          <p:cNvSpPr>
            <a:spLocks noGrp="1" noChangeArrowheads="1"/>
          </p:cNvSpPr>
          <p:nvPr>
            <p:ph type="title"/>
          </p:nvPr>
        </p:nvSpPr>
        <p:spPr/>
        <p:txBody>
          <a:bodyPr/>
          <a:lstStyle/>
          <a:p>
            <a:pPr eaLnBrk="1" hangingPunct="1"/>
            <a:r>
              <a:rPr lang="en-US"/>
              <a:t>Data Member Declaration</a:t>
            </a:r>
          </a:p>
        </p:txBody>
      </p:sp>
      <p:grpSp>
        <p:nvGrpSpPr>
          <p:cNvPr id="14341" name="Group 3"/>
          <p:cNvGrpSpPr>
            <a:grpSpLocks/>
          </p:cNvGrpSpPr>
          <p:nvPr/>
        </p:nvGrpSpPr>
        <p:grpSpPr bwMode="auto">
          <a:xfrm>
            <a:off x="1066800" y="1676400"/>
            <a:ext cx="6619875" cy="936625"/>
            <a:chOff x="246" y="802"/>
            <a:chExt cx="5514" cy="912"/>
          </a:xfrm>
        </p:grpSpPr>
        <p:sp>
          <p:nvSpPr>
            <p:cNvPr id="26628" name="Rectangle 4"/>
            <p:cNvSpPr>
              <a:spLocks noChangeArrowheads="1"/>
            </p:cNvSpPr>
            <p:nvPr/>
          </p:nvSpPr>
          <p:spPr bwMode="auto">
            <a:xfrm>
              <a:off x="246" y="802"/>
              <a:ext cx="5375" cy="91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ar-EG"/>
            </a:p>
          </p:txBody>
        </p:sp>
        <p:sp>
          <p:nvSpPr>
            <p:cNvPr id="14352" name="Rectangle 5"/>
            <p:cNvSpPr>
              <a:spLocks noChangeArrowheads="1"/>
            </p:cNvSpPr>
            <p:nvPr/>
          </p:nvSpPr>
          <p:spPr bwMode="auto">
            <a:xfrm>
              <a:off x="303" y="918"/>
              <a:ext cx="5457"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 lvl="1">
                <a:spcBef>
                  <a:spcPct val="50000"/>
                </a:spcBef>
                <a:buClr>
                  <a:schemeClr val="tx2"/>
                </a:buClr>
                <a:buSzPct val="80000"/>
                <a:tabLst>
                  <a:tab pos="2289175" algn="l"/>
                </a:tabLst>
              </a:pPr>
              <a:r>
                <a:rPr lang="en-US" sz="1800">
                  <a:latin typeface="Courier New" pitchFamily="49" charset="0"/>
                  <a:ea typeface="MS PGothic" pitchFamily="34" charset="-128"/>
                </a:rPr>
                <a:t>&lt;modifiers&gt;  &lt;data type&gt; &lt;name&gt; ;</a:t>
              </a:r>
              <a:endParaRPr lang="en-US" sz="1800">
                <a:solidFill>
                  <a:srgbClr val="990033"/>
                </a:solidFill>
                <a:latin typeface="Courier New" pitchFamily="49" charset="0"/>
                <a:ea typeface="MS PGothic" pitchFamily="34" charset="-128"/>
              </a:endParaRPr>
            </a:p>
          </p:txBody>
        </p:sp>
      </p:grpSp>
      <p:sp>
        <p:nvSpPr>
          <p:cNvPr id="26630" name="Rectangle 6"/>
          <p:cNvSpPr>
            <a:spLocks noChangeArrowheads="1"/>
          </p:cNvSpPr>
          <p:nvPr/>
        </p:nvSpPr>
        <p:spPr bwMode="auto">
          <a:xfrm>
            <a:off x="1600200" y="4419600"/>
            <a:ext cx="539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spcBef>
                <a:spcPct val="50000"/>
              </a:spcBef>
              <a:buClr>
                <a:schemeClr val="tx2"/>
              </a:buClr>
              <a:buSzPct val="80000"/>
            </a:pPr>
            <a:r>
              <a:rPr lang="en-US" sz="1800">
                <a:solidFill>
                  <a:schemeClr val="accent2"/>
                </a:solidFill>
                <a:latin typeface="Courier New" pitchFamily="49" charset="0"/>
                <a:ea typeface="MS PGothic" pitchFamily="34" charset="-128"/>
              </a:rPr>
              <a:t>private     </a:t>
            </a:r>
            <a:r>
              <a:rPr lang="en-US" sz="1800">
                <a:latin typeface="Courier New" pitchFamily="49" charset="0"/>
                <a:ea typeface="MS PGothic" pitchFamily="34" charset="-128"/>
              </a:rPr>
              <a:t>String    ownerName ;</a:t>
            </a:r>
            <a:endParaRPr lang="en-US" sz="1800">
              <a:solidFill>
                <a:srgbClr val="A50021"/>
              </a:solidFill>
              <a:latin typeface="Courier New" pitchFamily="49" charset="0"/>
              <a:ea typeface="MS PGothic" pitchFamily="34" charset="-128"/>
            </a:endParaRPr>
          </a:p>
        </p:txBody>
      </p:sp>
      <p:grpSp>
        <p:nvGrpSpPr>
          <p:cNvPr id="3" name="Group 21"/>
          <p:cNvGrpSpPr>
            <a:grpSpLocks/>
          </p:cNvGrpSpPr>
          <p:nvPr/>
        </p:nvGrpSpPr>
        <p:grpSpPr bwMode="auto">
          <a:xfrm>
            <a:off x="1968500" y="3276600"/>
            <a:ext cx="4838700" cy="1025525"/>
            <a:chOff x="1240" y="2064"/>
            <a:chExt cx="3048" cy="646"/>
          </a:xfrm>
        </p:grpSpPr>
        <p:sp>
          <p:nvSpPr>
            <p:cNvPr id="14345" name="Line 8"/>
            <p:cNvSpPr>
              <a:spLocks noChangeShapeType="1"/>
            </p:cNvSpPr>
            <p:nvPr/>
          </p:nvSpPr>
          <p:spPr bwMode="auto">
            <a:xfrm flipV="1">
              <a:off x="1632" y="2286"/>
              <a:ext cx="0" cy="42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14346" name="Line 11"/>
            <p:cNvSpPr>
              <a:spLocks noChangeShapeType="1"/>
            </p:cNvSpPr>
            <p:nvPr/>
          </p:nvSpPr>
          <p:spPr bwMode="auto">
            <a:xfrm flipV="1">
              <a:off x="2627" y="2286"/>
              <a:ext cx="0" cy="42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14347" name="Line 12"/>
            <p:cNvSpPr>
              <a:spLocks noChangeShapeType="1"/>
            </p:cNvSpPr>
            <p:nvPr/>
          </p:nvSpPr>
          <p:spPr bwMode="auto">
            <a:xfrm flipV="1">
              <a:off x="3720" y="2286"/>
              <a:ext cx="0" cy="42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ar-EG"/>
            </a:p>
          </p:txBody>
        </p:sp>
        <p:sp>
          <p:nvSpPr>
            <p:cNvPr id="26640" name="AutoShape 16"/>
            <p:cNvSpPr>
              <a:spLocks noChangeArrowheads="1"/>
            </p:cNvSpPr>
            <p:nvPr/>
          </p:nvSpPr>
          <p:spPr bwMode="auto">
            <a:xfrm>
              <a:off x="1240" y="2064"/>
              <a:ext cx="728"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Modifiers</a:t>
              </a:r>
            </a:p>
          </p:txBody>
        </p:sp>
        <p:sp>
          <p:nvSpPr>
            <p:cNvPr id="26641" name="AutoShape 17"/>
            <p:cNvSpPr>
              <a:spLocks noChangeArrowheads="1"/>
            </p:cNvSpPr>
            <p:nvPr/>
          </p:nvSpPr>
          <p:spPr bwMode="auto">
            <a:xfrm>
              <a:off x="2208" y="2064"/>
              <a:ext cx="960"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Data Type</a:t>
              </a:r>
            </a:p>
          </p:txBody>
        </p:sp>
        <p:sp>
          <p:nvSpPr>
            <p:cNvPr id="26642" name="AutoShape 18"/>
            <p:cNvSpPr>
              <a:spLocks noChangeArrowheads="1"/>
            </p:cNvSpPr>
            <p:nvPr/>
          </p:nvSpPr>
          <p:spPr bwMode="auto">
            <a:xfrm>
              <a:off x="3264" y="2064"/>
              <a:ext cx="1024"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Name</a:t>
              </a:r>
            </a:p>
          </p:txBody>
        </p:sp>
      </p:grpSp>
      <p:sp>
        <p:nvSpPr>
          <p:cNvPr id="26644" name="AutoShape 20"/>
          <p:cNvSpPr>
            <a:spLocks noChangeArrowheads="1"/>
          </p:cNvSpPr>
          <p:nvPr/>
        </p:nvSpPr>
        <p:spPr bwMode="auto">
          <a:xfrm>
            <a:off x="4724400" y="5181600"/>
            <a:ext cx="3962400" cy="638175"/>
          </a:xfrm>
          <a:prstGeom prst="roundRect">
            <a:avLst>
              <a:gd name="adj" fmla="val 16667"/>
            </a:avLst>
          </a:prstGeom>
          <a:solidFill>
            <a:srgbClr val="C4C6B6"/>
          </a:solidFill>
          <a:ln w="9525">
            <a:solidFill>
              <a:srgbClr val="CCECFF"/>
            </a:solidFill>
            <a:miter lim="800000"/>
            <a:headEnd/>
            <a:tailEnd/>
          </a:ln>
          <a:effectLst>
            <a:outerShdw dist="89803" dir="2700000" algn="ctr" rotWithShape="0">
              <a:schemeClr val="bg2"/>
            </a:outerShdw>
          </a:effectLst>
        </p:spPr>
        <p:txBody>
          <a:bodyPr anchor="ctr"/>
          <a:lstStyle/>
          <a:p>
            <a:pPr>
              <a:defRPr/>
            </a:pPr>
            <a:r>
              <a:rPr lang="en-US" altLang="ja-JP" sz="1400">
                <a:solidFill>
                  <a:schemeClr val="accent2"/>
                </a:solidFill>
                <a:latin typeface="Arial" charset="0"/>
                <a:ea typeface="ＭＳ Ｐゴシック" pitchFamily="34" charset="-128"/>
              </a:rPr>
              <a:t>Note: There’s only one modifier in this example. </a:t>
            </a:r>
          </a:p>
        </p:txBody>
      </p:sp>
      <p:sp>
        <p:nvSpPr>
          <p:cNvPr id="17" name="Rectangle 16"/>
          <p:cNvSpPr/>
          <p:nvPr/>
        </p:nvSpPr>
        <p:spPr>
          <a:xfrm>
            <a:off x="0" y="6211669"/>
            <a:ext cx="9144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dirty="0"/>
              <a:t>Class members can be declared  with access modifier as </a:t>
            </a:r>
            <a:r>
              <a:rPr lang="en-US" b="1" dirty="0">
                <a:solidFill>
                  <a:srgbClr val="0070C0"/>
                </a:solidFill>
              </a:rPr>
              <a:t>public</a:t>
            </a:r>
            <a:r>
              <a:rPr lang="en-US" dirty="0"/>
              <a:t> or </a:t>
            </a:r>
            <a:r>
              <a:rPr lang="en-US" b="1" dirty="0">
                <a:solidFill>
                  <a:srgbClr val="0070C0"/>
                </a:solidFill>
              </a:rPr>
              <a:t>protected</a:t>
            </a:r>
            <a:r>
              <a:rPr lang="en-US" dirty="0"/>
              <a:t> or </a:t>
            </a:r>
            <a:r>
              <a:rPr lang="en-US" b="1" dirty="0">
                <a:solidFill>
                  <a:srgbClr val="0070C0"/>
                </a:solidFill>
              </a:rPr>
              <a:t>private</a:t>
            </a:r>
            <a:r>
              <a:rPr lang="en-US" dirty="0"/>
              <a:t>.</a:t>
            </a:r>
          </a:p>
          <a:p>
            <a:pPr>
              <a:buFont typeface="Wingdings" pitchFamily="2" charset="2"/>
              <a:buChar char="Ø"/>
            </a:pPr>
            <a:r>
              <a:rPr lang="en-US" dirty="0"/>
              <a:t>  the default access modifier  is “ package” </a:t>
            </a:r>
            <a:endParaRPr lang="en-US" b="1" u="sng" dirty="0">
              <a:solidFill>
                <a:srgbClr val="FF0000"/>
              </a:solidFill>
            </a:endParaRPr>
          </a:p>
        </p:txBody>
      </p:sp>
    </p:spTree>
    <p:custDataLst>
      <p:tags r:id="rId1"/>
    </p:custDataLst>
    <p:extLst>
      <p:ext uri="{BB962C8B-B14F-4D97-AF65-F5344CB8AC3E}">
        <p14:creationId xmlns:p14="http://schemas.microsoft.com/office/powerpoint/2010/main" val="33755727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dissolve">
                                      <p:cBhvr>
                                        <p:cTn id="7" dur="500"/>
                                        <p:tgtEl>
                                          <p:spTgt spid="26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6644"/>
                                        </p:tgtEl>
                                        <p:attrNameLst>
                                          <p:attrName>style.visibility</p:attrName>
                                        </p:attrNameLst>
                                      </p:cBhvr>
                                      <p:to>
                                        <p:strVal val="visible"/>
                                      </p:to>
                                    </p:set>
                                    <p:animEffect transition="in" filter="dissolve">
                                      <p:cBhvr>
                                        <p:cTn id="16" dur="500"/>
                                        <p:tgtEl>
                                          <p:spTgt spid="2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utoUpdateAnimBg="0"/>
      <p:bldP spid="26644"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ELAPSEDTIME" val="56.192"/>
  <p:tag name="TIMELINE" val="34.2/41.9"/>
</p:tagLst>
</file>

<file path=ppt/tags/tag2.xml><?xml version="1.0" encoding="utf-8"?>
<p:tagLst xmlns:a="http://schemas.openxmlformats.org/drawingml/2006/main" xmlns:r="http://schemas.openxmlformats.org/officeDocument/2006/relationships" xmlns:p="http://schemas.openxmlformats.org/presentationml/2006/main">
  <p:tag name="ELAPSEDTIME" val="31.76"/>
  <p:tag name="TIMELINE" val="5.4/9.9/15.9/20.9/25.9"/>
</p:tagLst>
</file>

<file path=ppt/tags/tag3.xml><?xml version="1.0" encoding="utf-8"?>
<p:tagLst xmlns:a="http://schemas.openxmlformats.org/drawingml/2006/main" xmlns:r="http://schemas.openxmlformats.org/officeDocument/2006/relationships" xmlns:p="http://schemas.openxmlformats.org/presentationml/2006/main">
  <p:tag name="ELAPSEDTIME" val="44.272"/>
  <p:tag name="TIMELINE" val="15.9/39.5"/>
</p:tagLst>
</file>

<file path=ppt/tags/tag4.xml><?xml version="1.0" encoding="utf-8"?>
<p:tagLst xmlns:a="http://schemas.openxmlformats.org/drawingml/2006/main" xmlns:r="http://schemas.openxmlformats.org/officeDocument/2006/relationships" xmlns:p="http://schemas.openxmlformats.org/presentationml/2006/main">
  <p:tag name="ELAPSEDTIME" val="44.272"/>
  <p:tag name="TIMELINE" val="15.9/39.5"/>
</p:tagLst>
</file>

<file path=ppt/tags/tag5.xml><?xml version="1.0" encoding="utf-8"?>
<p:tagLst xmlns:a="http://schemas.openxmlformats.org/drawingml/2006/main" xmlns:r="http://schemas.openxmlformats.org/officeDocument/2006/relationships" xmlns:p="http://schemas.openxmlformats.org/presentationml/2006/main">
  <p:tag name="ELAPSEDTIME" val="65.312"/>
  <p:tag name="TIMELINE" val="12.4/19.7/39.2/49.6"/>
</p:tagLst>
</file>

<file path=ppt/tags/tag6.xml><?xml version="1.0" encoding="utf-8"?>
<p:tagLst xmlns:a="http://schemas.openxmlformats.org/drawingml/2006/main" xmlns:r="http://schemas.openxmlformats.org/officeDocument/2006/relationships" xmlns:p="http://schemas.openxmlformats.org/presentationml/2006/main">
  <p:tag name="ELAPSEDTIME" val="35.52"/>
</p:tagLst>
</file>

<file path=ppt/tags/tag7.xml><?xml version="1.0" encoding="utf-8"?>
<p:tagLst xmlns:a="http://schemas.openxmlformats.org/drawingml/2006/main" xmlns:r="http://schemas.openxmlformats.org/officeDocument/2006/relationships" xmlns:p="http://schemas.openxmlformats.org/presentationml/2006/main">
  <p:tag name="ELAPSEDTIME" val="47.472"/>
  <p:tag name="TIMELINE" val="1.2/9.6/18.5/28.8"/>
</p:tagLst>
</file>

<file path=ppt/tags/tag8.xml><?xml version="1.0" encoding="utf-8"?>
<p:tagLst xmlns:a="http://schemas.openxmlformats.org/drawingml/2006/main" xmlns:r="http://schemas.openxmlformats.org/officeDocument/2006/relationships" xmlns:p="http://schemas.openxmlformats.org/presentationml/2006/main">
  <p:tag name="ELAPSEDTIME" val="56.864"/>
  <p:tag name="TIMELINE" val="5.8/17.8/23.6/32.0/41.5/49.7"/>
</p:tagLst>
</file>

<file path=ppt/tags/tag9.xml><?xml version="1.0" encoding="utf-8"?>
<p:tagLst xmlns:a="http://schemas.openxmlformats.org/drawingml/2006/main" xmlns:r="http://schemas.openxmlformats.org/officeDocument/2006/relationships" xmlns:p="http://schemas.openxmlformats.org/presentationml/2006/main">
  <p:tag name="ELAPSEDTIME" val="34.288"/>
  <p:tag name="TIMELINE" val="1.5/1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12429</TotalTime>
  <Words>2569</Words>
  <Application>Microsoft Office PowerPoint</Application>
  <PresentationFormat>On-screen Show (4:3)</PresentationFormat>
  <Paragraphs>601</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MS PGothic</vt:lpstr>
      <vt:lpstr>MS PGothic</vt:lpstr>
      <vt:lpstr>Arial</vt:lpstr>
      <vt:lpstr>Calibri</vt:lpstr>
      <vt:lpstr>Courier New</vt:lpstr>
      <vt:lpstr>Monotype Sorts</vt:lpstr>
      <vt:lpstr>Tahoma</vt:lpstr>
      <vt:lpstr>Times New Roman</vt:lpstr>
      <vt:lpstr>Wingdings</vt:lpstr>
      <vt:lpstr>Office Theme</vt:lpstr>
      <vt:lpstr>PowerPoint Presentation</vt:lpstr>
      <vt:lpstr>Why Programmer-Defined Classes?</vt:lpstr>
      <vt:lpstr>PowerPoint Presentation</vt:lpstr>
      <vt:lpstr>PowerPoint Presentation</vt:lpstr>
      <vt:lpstr>PowerPoint Presentation</vt:lpstr>
      <vt:lpstr>PowerPoint Presentation</vt:lpstr>
      <vt:lpstr>Template for Class Definition</vt:lpstr>
      <vt:lpstr>The Definition of the Bicycle Class</vt:lpstr>
      <vt:lpstr>Data Member Declaration</vt:lpstr>
      <vt:lpstr>Method Declaration</vt:lpstr>
      <vt:lpstr>Constructor</vt:lpstr>
      <vt:lpstr>Constructors…..</vt:lpstr>
      <vt:lpstr>PowerPoint Presentation</vt:lpstr>
      <vt:lpstr>Revisiting the Bicycle Class</vt:lpstr>
      <vt:lpstr>Using the Bicycle Class</vt:lpstr>
      <vt:lpstr>Multiple Instances</vt:lpstr>
      <vt:lpstr>Example :Adding constructors to class Radio</vt:lpstr>
      <vt:lpstr>What will be the output ? </vt:lpstr>
      <vt:lpstr>Example :The Account Class</vt:lpstr>
      <vt:lpstr>Arguments and Parameters</vt:lpstr>
      <vt:lpstr>Matching Arguments and Parameters</vt:lpstr>
      <vt:lpstr>Calling a constructor from another constructor</vt:lpstr>
      <vt:lpstr>Information Hiding and Visibility Modifiers</vt:lpstr>
      <vt:lpstr>Accessibility Example</vt:lpstr>
      <vt:lpstr>Data Members Should Be private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Ashraf</cp:lastModifiedBy>
  <cp:revision>894</cp:revision>
  <cp:lastPrinted>2012-10-08T16:36:46Z</cp:lastPrinted>
  <dcterms:created xsi:type="dcterms:W3CDTF">2006-08-16T00:00:00Z</dcterms:created>
  <dcterms:modified xsi:type="dcterms:W3CDTF">2017-09-29T18:25:39Z</dcterms:modified>
</cp:coreProperties>
</file>