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9" r:id="rId2"/>
    <p:sldId id="340" r:id="rId3"/>
    <p:sldId id="341" r:id="rId4"/>
    <p:sldId id="342" r:id="rId5"/>
    <p:sldId id="343" r:id="rId6"/>
    <p:sldId id="344" r:id="rId7"/>
    <p:sldId id="354" r:id="rId8"/>
    <p:sldId id="345" r:id="rId9"/>
    <p:sldId id="346" r:id="rId10"/>
    <p:sldId id="347" r:id="rId11"/>
    <p:sldId id="353" r:id="rId12"/>
    <p:sldId id="348" r:id="rId13"/>
    <p:sldId id="349" r:id="rId14"/>
    <p:sldId id="350" r:id="rId15"/>
    <p:sldId id="351" r:id="rId16"/>
    <p:sldId id="352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92051" autoAdjust="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606CB1D9-3E65-458E-B651-AE435D68497F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437529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/>
          <a:lstStyle>
            <a:lvl1pPr algn="l">
              <a:defRPr sz="1300"/>
            </a:lvl1pPr>
          </a:lstStyle>
          <a:p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r">
              <a:defRPr sz="13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1" anchor="b"/>
          <a:lstStyle>
            <a:lvl1pPr algn="l">
              <a:defRPr sz="1300"/>
            </a:lvl1pPr>
          </a:lstStyle>
          <a:p>
            <a:fld id="{0A005EC7-42D3-47B6-A5BC-AE50E0E9F88B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605909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89682" indent="-303724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214895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700853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186810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672768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3158726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644684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4130642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Intro to OOP with Java, C. Thomas Wu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89682" indent="-303724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214895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700853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186810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672768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3158726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644684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4130642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300"/>
              <a:t>©The McGraw-Hill Companies, Inc.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89682" indent="-303724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214895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700853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186810" indent="-242979" eaLnBrk="0" hangingPunct="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672768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3158726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644684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4130642" indent="-242979"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E6E7E6-23DD-46C9-AC42-BF3534604D02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12</a:t>
            </a:fld>
            <a:endParaRPr 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13</a:t>
            </a:fld>
            <a:endParaRPr 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14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15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you decide whether a variable or method should be an instance one or a</a:t>
            </a:r>
          </a:p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one? A variable or method that is dependent on a specific instance of the class</a:t>
            </a:r>
          </a:p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an instance variable or method. A variable or method that is not</a:t>
            </a:r>
          </a:p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 on a specific instance of the class should be a static variable or method.</a:t>
            </a:r>
          </a:p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every circle has its own radius. Radius is dependent on a specific</a:t>
            </a:r>
          </a:p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circle. Therefore,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radius is an instance variable of the Circle class. Since the</a:t>
            </a:r>
          </a:p>
          <a:p>
            <a:pPr algn="l"/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 method is dependent on a specific circle, it is an instance method. None of</a:t>
            </a:r>
          </a:p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methods in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 class, such as random, </a:t>
            </a:r>
            <a:r>
              <a:rPr lang="en-US" sz="12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sin, and </a:t>
            </a:r>
            <a:r>
              <a:rPr lang="en-US" sz="1200" b="1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is dependent</a:t>
            </a:r>
          </a:p>
          <a:p>
            <a:pPr algn="l"/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specific instance. Therefore, these methods are static methods.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 is static, and can be invoked directly from a class.</a:t>
            </a:r>
          </a:p>
          <a:p>
            <a:pPr algn="l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16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/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currentSpeed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of one bicycle is independent from the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currentSpeed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of another. </a:t>
            </a:r>
          </a:p>
          <a:p>
            <a:pPr algn="l" rtl="0"/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A field defining the number of gears for a particular kind of bicycle could be marked as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since conceptually the same number of gears will apply to all instances. The code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static int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numGears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6;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would create such a static field. Additionally, the keyword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could be added to indicate that the number of gears will never change.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2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/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currentSpeed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of one bicycle is independent from the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currentSpeed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of another. </a:t>
            </a:r>
          </a:p>
          <a:p>
            <a:pPr algn="l" rtl="0"/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rtl="0"/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A field defining the number of gears for a particular kind of bicycle could be marked as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static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since conceptually the same number of gears will apply to all instances. The code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static int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numGears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6;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would create such a static field. Additionally, the keyword 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final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could be added to indicate that the number of gears will never change.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3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4</a:t>
            </a:fld>
            <a:endParaRPr 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5</a:t>
            </a:fld>
            <a:endParaRPr 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6</a:t>
            </a:fld>
            <a:endParaRPr 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8</a:t>
            </a:fld>
            <a:endParaRPr 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9</a:t>
            </a:fld>
            <a:endParaRPr 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005EC7-42D3-47B6-A5BC-AE50E0E9F88B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0D03-1E71-4F21-8490-39E130B84F15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325C-1AD0-4CF0-A6ED-ACF43F3E0314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058C-4E18-4979-B0AC-603862BE3E1C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AEE4-B8E8-47A1-A56A-15DBBE95B178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4F0-3235-46FD-857C-D3FEE0C482D4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C4A-2F40-4B77-AE8E-FACB897078BC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C4D8-F6B4-4C6E-9DCD-33CBF694ECD6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8FD3-F28E-4442-ABAB-6D47143570A2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5D7-E012-42A5-A7C4-766A1FD880EF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BDD3-B328-4E01-92FF-497C2E1AF6C0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BD73-29ED-43F9-AC88-C523CA74F2D8}" type="datetime1">
              <a:rPr lang="en-US" smtClean="0"/>
              <a:pPr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ACAD-0043-4701-8D84-B08E5796C2B6}" type="datetime1">
              <a:rPr lang="en-US" smtClean="0"/>
              <a:pPr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38" name="Picture 2" descr="http://zurlocker.typepad.com/photos/uncategorized/java_logo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"/>
            <a:ext cx="885824" cy="68579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6324600" y="6581001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Dr Walid M. </a:t>
            </a:r>
            <a:r>
              <a:rPr lang="en-US" sz="1050" dirty="0" err="1"/>
              <a:t>Aly</a:t>
            </a:r>
            <a:endParaRPr lang="en-US" sz="1050" dirty="0"/>
          </a:p>
        </p:txBody>
      </p:sp>
      <p:pic>
        <p:nvPicPr>
          <p:cNvPr id="118785" name="Picture 1" descr="LOGO CCIT(B&amp;W)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1" y="0"/>
            <a:ext cx="533399" cy="53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 userDrawn="1"/>
        </p:nvSpPr>
        <p:spPr>
          <a:xfrm>
            <a:off x="4572000" y="6477000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lec5</a:t>
            </a:r>
            <a:endParaRPr lang="ar-EG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596390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 Oriented Programming (CS243)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dirty="0"/>
              <a:t> </a:t>
            </a:r>
            <a:r>
              <a:rPr lang="en-US" sz="1100" dirty="0"/>
              <a:t>  </a:t>
            </a:r>
            <a:endParaRPr kumimoji="0" lang="ar-EG" sz="11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3581400"/>
            <a:ext cx="1752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Lecture 5</a:t>
            </a:r>
            <a:endParaRPr lang="ar-EG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457200"/>
            <a:ext cx="7543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dirty="0"/>
              <a:t>Object- Oriented Programming </a:t>
            </a:r>
            <a:r>
              <a:rPr lang="en-US" sz="4400" dirty="0"/>
              <a:t>(CS201)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267200"/>
            <a:ext cx="3657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/>
              <a:t>Class Members(2)</a:t>
            </a: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294373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990600"/>
            <a:ext cx="4724400" cy="586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class 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BankAccount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accountNum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400" dirty="0"/>
              <a:t>f</a:t>
            </a:r>
            <a:r>
              <a:rPr kumimoji="0" lang="en-US" sz="64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loat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6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accountBalance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lang="en-US" sz="6400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6400" dirty="0"/>
              <a:t>public </a:t>
            </a:r>
            <a:r>
              <a:rPr lang="en-US" sz="6400" dirty="0">
                <a:solidFill>
                  <a:srgbClr val="0070C0"/>
                </a:solidFill>
              </a:rPr>
              <a:t>BankAccount</a:t>
            </a:r>
            <a:r>
              <a:rPr lang="en-US" sz="6400" dirty="0"/>
              <a:t>( ) {}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6400" dirty="0"/>
              <a:t>public </a:t>
            </a:r>
            <a:r>
              <a:rPr lang="en-US" sz="6400" dirty="0">
                <a:solidFill>
                  <a:srgbClr val="0070C0"/>
                </a:solidFill>
              </a:rPr>
              <a:t>BankAccount</a:t>
            </a:r>
            <a:r>
              <a:rPr lang="en-US" sz="6400" dirty="0"/>
              <a:t>(int accountNumber, float balance)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6400" dirty="0"/>
              <a:t>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6400" dirty="0" err="1"/>
              <a:t>this.accountNum</a:t>
            </a:r>
            <a:r>
              <a:rPr lang="en-US" sz="6400" dirty="0"/>
              <a:t>=</a:t>
            </a:r>
            <a:r>
              <a:rPr lang="en-US" sz="6400" dirty="0" err="1"/>
              <a:t>accountNumber</a:t>
            </a:r>
            <a:r>
              <a:rPr lang="en-US" sz="6400" dirty="0"/>
              <a:t>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6400" dirty="0" err="1"/>
              <a:t>this.accountBalance</a:t>
            </a:r>
            <a:r>
              <a:rPr lang="en-US" sz="6400" dirty="0"/>
              <a:t>=balance;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6400" dirty="0"/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6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setAccountNumber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num)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6400" dirty="0"/>
              <a:t> </a:t>
            </a:r>
            <a:r>
              <a:rPr lang="en-US" sz="6400" dirty="0" err="1"/>
              <a:t>this.accountNum</a:t>
            </a:r>
            <a:r>
              <a:rPr lang="en-US" sz="6400" dirty="0"/>
              <a:t> = num;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withdraw</a:t>
            </a: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(float amount)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6400" dirty="0"/>
              <a:t> </a:t>
            </a:r>
            <a:r>
              <a:rPr lang="en-US" sz="6400" dirty="0" err="1"/>
              <a:t>this.accountBalance</a:t>
            </a:r>
            <a:r>
              <a:rPr lang="en-US" sz="6400" dirty="0"/>
              <a:t> =  </a:t>
            </a:r>
            <a:r>
              <a:rPr lang="en-US" sz="6400" dirty="0" err="1"/>
              <a:t>this.accountBalance</a:t>
            </a:r>
            <a:r>
              <a:rPr lang="en-US" sz="6400" dirty="0"/>
              <a:t> -amount;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6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6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deposit </a:t>
            </a:r>
            <a:r>
              <a:rPr lang="en-US" sz="6400" dirty="0"/>
              <a:t>(float amount) 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ar-EG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6400" dirty="0"/>
              <a:t>this. </a:t>
            </a:r>
            <a:r>
              <a:rPr lang="en-US" sz="6400" dirty="0" err="1"/>
              <a:t>accountBalance</a:t>
            </a:r>
            <a:r>
              <a:rPr lang="en-US" sz="6400" dirty="0"/>
              <a:t> = this. </a:t>
            </a:r>
            <a:r>
              <a:rPr lang="en-US" sz="6400" dirty="0" err="1"/>
              <a:t>accountBalance</a:t>
            </a:r>
            <a:r>
              <a:rPr lang="en-US" sz="6400" dirty="0"/>
              <a:t> + amount; </a:t>
            </a:r>
            <a:endParaRPr lang="ar-EG" sz="6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400" dirty="0"/>
              <a:t>}</a:t>
            </a:r>
            <a:endParaRPr kumimoji="0" lang="en-US" sz="6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533400"/>
            <a:ext cx="3962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lang="en-US" sz="2800" dirty="0"/>
              <a:t>BankAccount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953000" y="1371600"/>
            <a:ext cx="4191000" cy="3733800"/>
            <a:chOff x="4800600" y="2667000"/>
            <a:chExt cx="4191000" cy="3733800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800600" y="3200400"/>
              <a:ext cx="4191000" cy="3200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public class Bank</a:t>
              </a:r>
              <a:endParaRPr kumimoji="0" lang="ar-EG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{ </a:t>
              </a:r>
              <a:endParaRPr kumimoji="0" lang="ar-EG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dirty="0"/>
                <a:t>public static void main (String [] arg)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{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1600" dirty="0"/>
                <a:t>BankAccount account1=</a:t>
              </a:r>
              <a:r>
                <a:rPr lang="en-US" sz="1600" dirty="0">
                  <a:solidFill>
                    <a:srgbClr val="FF0000"/>
                  </a:solidFill>
                </a:rPr>
                <a:t>new</a:t>
              </a:r>
              <a:r>
                <a:rPr lang="en-US" sz="1600" dirty="0"/>
                <a:t> BankAccount();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dirty="0"/>
                <a:t>account1.setAccountNumber(456);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dirty="0"/>
                <a:t>account1.deposit(1000);</a:t>
              </a:r>
            </a:p>
            <a:p>
              <a:pPr marL="342900" lvl="0" indent="-342900">
                <a:spcBef>
                  <a:spcPct val="20000"/>
                </a:spcBef>
                <a:defRPr/>
              </a:pPr>
              <a:r>
                <a:rPr lang="en-US" sz="1400" b="1" dirty="0">
                  <a:solidFill>
                    <a:srgbClr val="0070C0"/>
                  </a:solidFill>
                </a:rPr>
                <a:t>BankAccount account2=new </a:t>
              </a:r>
              <a:r>
                <a:rPr lang="en-US" sz="1400" b="1" dirty="0" err="1">
                  <a:solidFill>
                    <a:srgbClr val="0070C0"/>
                  </a:solidFill>
                </a:rPr>
                <a:t>BankAccount</a:t>
              </a:r>
              <a:r>
                <a:rPr lang="en-US" sz="1400" b="1" dirty="0">
                  <a:solidFill>
                    <a:srgbClr val="0070C0"/>
                  </a:solidFill>
                </a:rPr>
                <a:t>(590,200);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}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dirty="0"/>
                <a:t>}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4876800" y="2667000"/>
              <a:ext cx="4114800" cy="4873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 fontScale="67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Class </a:t>
              </a:r>
              <a:r>
                <a:rPr lang="en-US" sz="4400" dirty="0"/>
                <a:t>Bank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62200" y="0"/>
            <a:ext cx="5410200" cy="369332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  :Accessing members of 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8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Calling Methods of the Same Class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So far, we have been calling a method of another class (object).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It is possible to call method of a class from another method of the same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 this case, we simply refer to a method without dot notation</a:t>
            </a:r>
          </a:p>
        </p:txBody>
      </p:sp>
      <p:pic>
        <p:nvPicPr>
          <p:cNvPr id="149508" name="Picture 4" descr="ch4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0"/>
            <a:ext cx="55626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428316"/>
      </p:ext>
    </p:extLst>
  </p:cSld>
  <p:clrMapOvr>
    <a:masterClrMapping/>
  </p:clrMapOvr>
  <p:transition spd="med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715000" cy="487362"/>
          </a:xfr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Instance Variable Hiding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7848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when a local variable has the same name as an instance variable, the local variable </a:t>
            </a:r>
            <a:r>
              <a:rPr lang="en-US" i="1" dirty="0">
                <a:solidFill>
                  <a:srgbClr val="FF0000"/>
                </a:solidFill>
              </a:rPr>
              <a:t>hides</a:t>
            </a:r>
            <a:r>
              <a:rPr lang="en-US" i="1" dirty="0"/>
              <a:t> the instance variable.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39624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A{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=20;</a:t>
            </a:r>
          </a:p>
          <a:p>
            <a:r>
              <a:rPr lang="en-US" sz="1600" dirty="0"/>
              <a:t>int j=10;</a:t>
            </a:r>
          </a:p>
          <a:p>
            <a:r>
              <a:rPr lang="en-US" sz="1600" dirty="0"/>
              <a:t>void m()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=5;</a:t>
            </a:r>
          </a:p>
          <a:p>
            <a:r>
              <a:rPr lang="en-US" sz="1600" dirty="0"/>
              <a:t>System.out.println("</a:t>
            </a:r>
            <a:r>
              <a:rPr lang="en-US" sz="1600" dirty="0" err="1"/>
              <a:t>i</a:t>
            </a:r>
            <a:r>
              <a:rPr lang="en-US" sz="1600" dirty="0"/>
              <a:t>="+</a:t>
            </a:r>
            <a:r>
              <a:rPr lang="en-US" sz="1600" dirty="0" err="1"/>
              <a:t>i</a:t>
            </a:r>
            <a:r>
              <a:rPr lang="en-US" sz="1600" dirty="0"/>
              <a:t>); //prints 5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00600" y="1524000"/>
            <a:ext cx="3962400" cy="280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A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=20;</a:t>
            </a:r>
          </a:p>
          <a:p>
            <a:r>
              <a:rPr lang="en-US" sz="1600" dirty="0"/>
              <a:t>int j=10;</a:t>
            </a:r>
          </a:p>
          <a:p>
            <a:r>
              <a:rPr lang="en-US" sz="1600" dirty="0"/>
              <a:t>void m()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int </a:t>
            </a:r>
            <a:r>
              <a:rPr lang="en-US" sz="1600" dirty="0" err="1"/>
              <a:t>i</a:t>
            </a:r>
            <a:r>
              <a:rPr lang="en-US" sz="1600" dirty="0"/>
              <a:t>=5;</a:t>
            </a:r>
          </a:p>
          <a:p>
            <a:r>
              <a:rPr lang="en-US" sz="1600" dirty="0"/>
              <a:t>System.out.println("i="+</a:t>
            </a:r>
            <a:r>
              <a:rPr lang="en-US" sz="1600" dirty="0" err="1">
                <a:solidFill>
                  <a:srgbClr val="0070C0"/>
                </a:solidFill>
              </a:rPr>
              <a:t>this.i</a:t>
            </a:r>
            <a:r>
              <a:rPr lang="en-US" sz="1600" dirty="0"/>
              <a:t>); //prints 20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4495800"/>
            <a:ext cx="457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static void main(String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=new A();</a:t>
            </a:r>
          </a:p>
          <a:p>
            <a:r>
              <a:rPr lang="en-US" dirty="0" err="1"/>
              <a:t>a.m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9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Keyword</a:t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57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this</a:t>
            </a:r>
            <a:r>
              <a:rPr lang="en-US" sz="2600" b="1" dirty="0"/>
              <a:t> is always a reference to </a:t>
            </a:r>
            <a:r>
              <a:rPr lang="en-US" sz="2600" b="1" i="1" dirty="0"/>
              <a:t>current object, you must use </a:t>
            </a:r>
            <a:r>
              <a:rPr lang="en-US" sz="2600" b="1" i="1" dirty="0">
                <a:solidFill>
                  <a:srgbClr val="FF0000"/>
                </a:solidFill>
              </a:rPr>
              <a:t>this</a:t>
            </a:r>
            <a:r>
              <a:rPr lang="en-US" sz="2600" b="1" i="1" dirty="0"/>
              <a:t> to overcome local variable hiding</a:t>
            </a:r>
            <a:endParaRPr lang="en-US" sz="2600" b="1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817132"/>
            <a:ext cx="38862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class Box{</a:t>
            </a:r>
          </a:p>
          <a:p>
            <a:r>
              <a:rPr lang="fr-FR" dirty="0"/>
              <a:t>double </a:t>
            </a:r>
            <a:r>
              <a:rPr lang="fr-FR" dirty="0" err="1"/>
              <a:t>width</a:t>
            </a:r>
            <a:r>
              <a:rPr lang="fr-FR" dirty="0"/>
              <a:t> ;</a:t>
            </a:r>
          </a:p>
          <a:p>
            <a:r>
              <a:rPr lang="fr-FR" dirty="0"/>
              <a:t>double </a:t>
            </a:r>
            <a:r>
              <a:rPr lang="fr-FR" dirty="0" err="1"/>
              <a:t>height</a:t>
            </a:r>
            <a:r>
              <a:rPr lang="fr-FR" dirty="0"/>
              <a:t> ;</a:t>
            </a:r>
          </a:p>
          <a:p>
            <a:r>
              <a:rPr lang="fr-FR" dirty="0"/>
              <a:t>double  </a:t>
            </a:r>
            <a:r>
              <a:rPr lang="fr-FR" dirty="0" err="1"/>
              <a:t>depth</a:t>
            </a:r>
            <a:r>
              <a:rPr lang="fr-FR" dirty="0"/>
              <a:t> ;</a:t>
            </a:r>
          </a:p>
          <a:p>
            <a:endParaRPr lang="fr-FR" dirty="0"/>
          </a:p>
          <a:p>
            <a:r>
              <a:rPr lang="fr-FR" dirty="0"/>
              <a:t>Box(double w, double h, double d)</a:t>
            </a:r>
          </a:p>
          <a:p>
            <a:r>
              <a:rPr lang="fr-FR" dirty="0"/>
              <a:t>{</a:t>
            </a:r>
          </a:p>
          <a:p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 err="1"/>
              <a:t>.width</a:t>
            </a:r>
            <a:r>
              <a:rPr lang="fr-FR" dirty="0"/>
              <a:t> = w;</a:t>
            </a:r>
          </a:p>
          <a:p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 err="1"/>
              <a:t>.height</a:t>
            </a:r>
            <a:r>
              <a:rPr lang="fr-FR" dirty="0"/>
              <a:t> = h;</a:t>
            </a:r>
          </a:p>
          <a:p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 err="1"/>
              <a:t>.depth</a:t>
            </a:r>
            <a:r>
              <a:rPr lang="fr-FR" dirty="0"/>
              <a:t> = d;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incrementWidth</a:t>
            </a:r>
            <a:r>
              <a:rPr lang="fr-FR" dirty="0"/>
              <a:t>()</a:t>
            </a:r>
          </a:p>
          <a:p>
            <a:r>
              <a:rPr lang="fr-FR" dirty="0"/>
              <a:t>{</a:t>
            </a:r>
          </a:p>
          <a:p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 err="1"/>
              <a:t>.width</a:t>
            </a:r>
            <a:r>
              <a:rPr lang="fr-FR" dirty="0"/>
              <a:t>++;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}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533400" y="1447800"/>
            <a:ext cx="2514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 A redundant use of this.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600" y="1752600"/>
            <a:ext cx="4572000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class Box{</a:t>
            </a:r>
          </a:p>
          <a:p>
            <a:r>
              <a:rPr lang="fr-FR" dirty="0"/>
              <a:t>double </a:t>
            </a:r>
            <a:r>
              <a:rPr lang="fr-FR" dirty="0" err="1"/>
              <a:t>width</a:t>
            </a:r>
            <a:r>
              <a:rPr lang="fr-FR" dirty="0"/>
              <a:t> ;</a:t>
            </a:r>
          </a:p>
          <a:p>
            <a:r>
              <a:rPr lang="fr-FR" dirty="0"/>
              <a:t>double </a:t>
            </a:r>
            <a:r>
              <a:rPr lang="fr-FR" dirty="0" err="1"/>
              <a:t>height</a:t>
            </a:r>
            <a:r>
              <a:rPr lang="fr-FR" dirty="0"/>
              <a:t> ;</a:t>
            </a:r>
          </a:p>
          <a:p>
            <a:r>
              <a:rPr lang="fr-FR" dirty="0"/>
              <a:t>double  </a:t>
            </a:r>
            <a:r>
              <a:rPr lang="fr-FR" dirty="0" err="1"/>
              <a:t>depth</a:t>
            </a:r>
            <a:r>
              <a:rPr lang="fr-FR" dirty="0"/>
              <a:t> ;</a:t>
            </a:r>
          </a:p>
          <a:p>
            <a:r>
              <a:rPr lang="fr-FR" dirty="0" err="1"/>
              <a:t>int</a:t>
            </a:r>
            <a:r>
              <a:rPr lang="fr-FR" dirty="0"/>
              <a:t> i;</a:t>
            </a:r>
          </a:p>
          <a:p>
            <a:r>
              <a:rPr lang="fr-FR" sz="1600" dirty="0"/>
              <a:t>Box(double </a:t>
            </a:r>
            <a:r>
              <a:rPr lang="en-US" sz="1600" dirty="0"/>
              <a:t>width </a:t>
            </a:r>
            <a:r>
              <a:rPr lang="fr-FR" sz="1600" dirty="0"/>
              <a:t>, double </a:t>
            </a:r>
            <a:r>
              <a:rPr lang="en-US" sz="1600" dirty="0"/>
              <a:t>height</a:t>
            </a:r>
            <a:r>
              <a:rPr lang="fr-FR" sz="1600" dirty="0"/>
              <a:t>, double </a:t>
            </a:r>
            <a:r>
              <a:rPr lang="en-US" sz="1600" dirty="0"/>
              <a:t>depth</a:t>
            </a:r>
            <a:r>
              <a:rPr lang="fr-FR" sz="1600" dirty="0"/>
              <a:t>) </a:t>
            </a:r>
            <a:r>
              <a:rPr lang="fr-FR" dirty="0"/>
              <a:t>{</a:t>
            </a:r>
          </a:p>
          <a:p>
            <a:r>
              <a:rPr lang="en-US" dirty="0" err="1">
                <a:solidFill>
                  <a:srgbClr val="C00000"/>
                </a:solidFill>
              </a:rPr>
              <a:t>this</a:t>
            </a:r>
            <a:r>
              <a:rPr lang="en-US" dirty="0" err="1"/>
              <a:t>.width</a:t>
            </a:r>
            <a:r>
              <a:rPr lang="en-US" dirty="0"/>
              <a:t> = width;</a:t>
            </a:r>
          </a:p>
          <a:p>
            <a:r>
              <a:rPr lang="en-US" dirty="0" err="1">
                <a:solidFill>
                  <a:srgbClr val="C00000"/>
                </a:solidFill>
              </a:rPr>
              <a:t>this</a:t>
            </a:r>
            <a:r>
              <a:rPr lang="en-US" dirty="0" err="1"/>
              <a:t>.height</a:t>
            </a:r>
            <a:r>
              <a:rPr lang="en-US" dirty="0"/>
              <a:t> = height;</a:t>
            </a:r>
          </a:p>
          <a:p>
            <a:r>
              <a:rPr lang="en-US" dirty="0" err="1">
                <a:solidFill>
                  <a:srgbClr val="C00000"/>
                </a:solidFill>
              </a:rPr>
              <a:t>this</a:t>
            </a:r>
            <a:r>
              <a:rPr lang="en-US" dirty="0" err="1"/>
              <a:t>.depth</a:t>
            </a:r>
            <a:r>
              <a:rPr lang="en-US" dirty="0"/>
              <a:t> = depth;</a:t>
            </a:r>
          </a:p>
          <a:p>
            <a:r>
              <a:rPr lang="en-US" dirty="0"/>
              <a:t>}</a:t>
            </a:r>
            <a:endParaRPr lang="ar-EG" dirty="0"/>
          </a:p>
          <a:p>
            <a:r>
              <a:rPr lang="fr-FR" dirty="0">
                <a:solidFill>
                  <a:srgbClr val="0070C0"/>
                </a:solidFill>
              </a:rPr>
              <a:t>//</a:t>
            </a:r>
            <a:r>
              <a:rPr lang="fr-FR" dirty="0" err="1">
                <a:solidFill>
                  <a:srgbClr val="0070C0"/>
                </a:solidFill>
              </a:rPr>
              <a:t>overcome</a:t>
            </a:r>
            <a:r>
              <a:rPr lang="fr-FR" dirty="0">
                <a:solidFill>
                  <a:srgbClr val="0070C0"/>
                </a:solidFill>
              </a:rPr>
              <a:t> instance variable </a:t>
            </a:r>
            <a:r>
              <a:rPr lang="fr-FR" dirty="0" err="1">
                <a:solidFill>
                  <a:srgbClr val="0070C0"/>
                </a:solidFill>
              </a:rPr>
              <a:t>hiding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/>
              <a:t>void</a:t>
            </a:r>
            <a:r>
              <a:rPr lang="fr-FR" dirty="0"/>
              <a:t> m1(){</a:t>
            </a:r>
          </a:p>
          <a:p>
            <a:r>
              <a:rPr lang="fr-FR" dirty="0" err="1"/>
              <a:t>int</a:t>
            </a:r>
            <a:r>
              <a:rPr lang="fr-FR" dirty="0"/>
              <a:t> i=7;</a:t>
            </a:r>
          </a:p>
          <a:p>
            <a:r>
              <a:rPr lang="fr-FR" dirty="0" err="1"/>
              <a:t>this.i</a:t>
            </a:r>
            <a:r>
              <a:rPr lang="fr-FR" dirty="0"/>
              <a:t>=10;}</a:t>
            </a:r>
          </a:p>
          <a:p>
            <a:r>
              <a:rPr lang="fr-FR" dirty="0"/>
              <a:t>}</a:t>
            </a:r>
            <a:endParaRPr lang="ar-EG" dirty="0"/>
          </a:p>
          <a:p>
            <a:r>
              <a:rPr lang="fr-FR" dirty="0" err="1"/>
              <a:t>void</a:t>
            </a:r>
            <a:r>
              <a:rPr lang="fr-FR" dirty="0"/>
              <a:t> m(double </a:t>
            </a:r>
            <a:r>
              <a:rPr lang="fr-FR" dirty="0" err="1"/>
              <a:t>width</a:t>
            </a:r>
            <a:r>
              <a:rPr lang="fr-FR" dirty="0"/>
              <a:t>){</a:t>
            </a:r>
          </a:p>
          <a:p>
            <a:r>
              <a:rPr lang="fr-FR" dirty="0" err="1">
                <a:solidFill>
                  <a:srgbClr val="C00000"/>
                </a:solidFill>
              </a:rPr>
              <a:t>this</a:t>
            </a:r>
            <a:r>
              <a:rPr lang="fr-FR" dirty="0" err="1"/>
              <a:t>.width</a:t>
            </a:r>
            <a:r>
              <a:rPr lang="fr-FR" dirty="0"/>
              <a:t>=</a:t>
            </a:r>
            <a:r>
              <a:rPr lang="fr-FR" dirty="0" err="1"/>
              <a:t>width</a:t>
            </a:r>
            <a:r>
              <a:rPr lang="fr-FR" dirty="0"/>
              <a:t>;</a:t>
            </a:r>
          </a:p>
          <a:p>
            <a:r>
              <a:rPr lang="fr-FR" dirty="0"/>
              <a:t>}}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4400" y="1371600"/>
            <a:ext cx="31607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mandatory</a:t>
            </a:r>
            <a:r>
              <a:rPr lang="en-US" dirty="0">
                <a:solidFill>
                  <a:prstClr val="black"/>
                </a:solidFill>
              </a:rPr>
              <a:t> use of this.</a:t>
            </a:r>
          </a:p>
        </p:txBody>
      </p:sp>
    </p:spTree>
    <p:extLst>
      <p:ext uri="{BB962C8B-B14F-4D97-AF65-F5344CB8AC3E}">
        <p14:creationId xmlns:p14="http://schemas.microsoft.com/office/powerpoint/2010/main" val="426783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cs typeface="Times New Roman" pitchFamily="18" charset="0"/>
              </a:rPr>
              <a:t>Static Class members:</a:t>
            </a:r>
            <a:r>
              <a:rPr lang="en-US" dirty="0">
                <a:solidFill>
                  <a:srgbClr val="FF0000"/>
                </a:solidFill>
              </a:rPr>
              <a:t> Static variables 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038600" cy="3962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200" u="sng" dirty="0">
                <a:solidFill>
                  <a:srgbClr val="FF0000"/>
                </a:solidFill>
              </a:rPr>
              <a:t>Static variables (class Variables)</a:t>
            </a:r>
          </a:p>
          <a:p>
            <a:pPr>
              <a:buNone/>
            </a:pPr>
            <a:r>
              <a:rPr lang="en-US" dirty="0"/>
              <a:t>Ex: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int x;</a:t>
            </a:r>
          </a:p>
          <a:p>
            <a:pPr>
              <a:buFont typeface="Wingdings" pitchFamily="2" charset="2"/>
              <a:buChar char="Ø"/>
            </a:pPr>
            <a:r>
              <a:rPr lang="en-US" sz="1600" u="sng" dirty="0"/>
              <a:t>Only one copy of this variable exist, all objects   share  the same copy with the same value.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Can be accessed without creation of any object.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Can be accessed in same class  by  </a:t>
            </a:r>
            <a:r>
              <a:rPr lang="en-US" sz="1600" dirty="0" err="1">
                <a:solidFill>
                  <a:srgbClr val="0070C0"/>
                </a:solidFill>
              </a:rPr>
              <a:t>variableName</a:t>
            </a:r>
            <a:r>
              <a:rPr lang="en-US" sz="1600" dirty="0"/>
              <a:t> or </a:t>
            </a:r>
            <a:r>
              <a:rPr lang="en-US" sz="1600" dirty="0" err="1">
                <a:solidFill>
                  <a:srgbClr val="0070C0"/>
                </a:solidFill>
              </a:rPr>
              <a:t>classname.varaibleName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or </a:t>
            </a:r>
            <a:r>
              <a:rPr lang="en-US" sz="1600" dirty="0" err="1">
                <a:solidFill>
                  <a:srgbClr val="0070C0"/>
                </a:solidFill>
              </a:rPr>
              <a:t>ObjectName.variableName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Can be accessed in another class  by  </a:t>
            </a:r>
            <a:r>
              <a:rPr lang="en-US" sz="1600" dirty="0" err="1">
                <a:solidFill>
                  <a:srgbClr val="0070C0"/>
                </a:solidFill>
              </a:rPr>
              <a:t>classname.varaibleName</a:t>
            </a:r>
            <a:r>
              <a:rPr lang="en-US" sz="1600" dirty="0"/>
              <a:t> or </a:t>
            </a:r>
            <a:r>
              <a:rPr lang="en-US" sz="1600" dirty="0" err="1">
                <a:solidFill>
                  <a:srgbClr val="0070C0"/>
                </a:solidFill>
              </a:rPr>
              <a:t>ObjectName.variableName</a:t>
            </a:r>
            <a:r>
              <a:rPr lang="en-US" sz="1600" dirty="0">
                <a:solidFill>
                  <a:srgbClr val="0070C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ar-E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5181600"/>
            <a:ext cx="38862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 Variables can never be declared static.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91000" y="609600"/>
            <a:ext cx="47244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Student{</a:t>
            </a:r>
          </a:p>
          <a:p>
            <a:r>
              <a:rPr lang="en-US" b="1" dirty="0">
                <a:solidFill>
                  <a:srgbClr val="C00000"/>
                </a:solidFill>
              </a:rPr>
              <a:t>static</a:t>
            </a:r>
            <a:r>
              <a:rPr lang="en-US" dirty="0"/>
              <a:t> String dean;</a:t>
            </a:r>
          </a:p>
          <a:p>
            <a:r>
              <a:rPr lang="en-US" dirty="0"/>
              <a:t>String name;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registrationNumber</a:t>
            </a:r>
            <a:r>
              <a:rPr lang="en-US" dirty="0"/>
              <a:t>;</a:t>
            </a:r>
          </a:p>
          <a:p>
            <a:r>
              <a:rPr lang="en-US" dirty="0"/>
              <a:t>Student( String </a:t>
            </a:r>
            <a:r>
              <a:rPr lang="en-US" dirty="0" err="1"/>
              <a:t>studentName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regNumber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name=</a:t>
            </a:r>
            <a:r>
              <a:rPr lang="en-US" dirty="0" err="1"/>
              <a:t>studentName</a:t>
            </a:r>
            <a:r>
              <a:rPr lang="en-US" dirty="0"/>
              <a:t>;</a:t>
            </a:r>
          </a:p>
          <a:p>
            <a:r>
              <a:rPr lang="en-US" dirty="0" err="1"/>
              <a:t>registrationNumber</a:t>
            </a:r>
            <a:r>
              <a:rPr lang="en-US" dirty="0"/>
              <a:t>=</a:t>
            </a:r>
            <a:r>
              <a:rPr lang="en-US" dirty="0" err="1"/>
              <a:t>regNumber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91000" y="3581400"/>
            <a:ext cx="4724400" cy="252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sz="1600" dirty="0"/>
              <a:t>Student student1=new Student("Ahmed </a:t>
            </a:r>
            <a:r>
              <a:rPr lang="en-US" sz="1600" dirty="0" err="1"/>
              <a:t>Aly</a:t>
            </a:r>
            <a:r>
              <a:rPr lang="en-US" sz="1600" dirty="0"/>
              <a:t>", 123);</a:t>
            </a:r>
          </a:p>
          <a:p>
            <a:r>
              <a:rPr lang="en-US" sz="1600" dirty="0"/>
              <a:t>Student student2=new Student("</a:t>
            </a:r>
            <a:r>
              <a:rPr lang="en-US" sz="1600" dirty="0" err="1"/>
              <a:t>Akram</a:t>
            </a:r>
            <a:r>
              <a:rPr lang="en-US" sz="1600" dirty="0"/>
              <a:t> </a:t>
            </a:r>
            <a:r>
              <a:rPr lang="en-US" sz="1600" dirty="0" err="1"/>
              <a:t>ahmed</a:t>
            </a:r>
            <a:r>
              <a:rPr lang="en-US" sz="1600" dirty="0"/>
              <a:t>", 367);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Student.dean</a:t>
            </a:r>
            <a:r>
              <a:rPr lang="en-US" b="1" dirty="0">
                <a:solidFill>
                  <a:srgbClr val="0070C0"/>
                </a:solidFill>
              </a:rPr>
              <a:t>="Dr Mohamed";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(student1.dean);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(student2.dean);</a:t>
            </a:r>
          </a:p>
          <a:p>
            <a:r>
              <a:rPr lang="en-US" dirty="0"/>
              <a:t>}}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572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cs typeface="Times New Roman" pitchFamily="18" charset="0"/>
              </a:rPr>
              <a:t>Example</a:t>
            </a:r>
            <a:endParaRPr lang="ar-E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2286000"/>
            <a:ext cx="3657600" cy="39703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A.x</a:t>
            </a:r>
            <a:r>
              <a:rPr lang="en-US" dirty="0"/>
              <a:t>++;</a:t>
            </a:r>
          </a:p>
          <a:p>
            <a:r>
              <a:rPr lang="en-US" dirty="0"/>
              <a:t>A a1=new A();</a:t>
            </a:r>
          </a:p>
          <a:p>
            <a:r>
              <a:rPr lang="en-US" dirty="0"/>
              <a:t>a1.x++;</a:t>
            </a:r>
          </a:p>
          <a:p>
            <a:r>
              <a:rPr lang="en-US" dirty="0"/>
              <a:t>a1.y++;</a:t>
            </a:r>
          </a:p>
          <a:p>
            <a:r>
              <a:rPr lang="en-US" dirty="0"/>
              <a:t>A a2=new A();</a:t>
            </a:r>
          </a:p>
          <a:p>
            <a:r>
              <a:rPr lang="en-US" dirty="0"/>
              <a:t>a2.x++;</a:t>
            </a:r>
          </a:p>
          <a:p>
            <a:r>
              <a:rPr lang="en-US" dirty="0"/>
              <a:t>a2.y++;</a:t>
            </a:r>
          </a:p>
          <a:p>
            <a:r>
              <a:rPr lang="en-US" dirty="0"/>
              <a:t>a2.y++;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1600200"/>
            <a:ext cx="304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ar-EG" dirty="0"/>
          </a:p>
        </p:txBody>
      </p:sp>
      <p:sp>
        <p:nvSpPr>
          <p:cNvPr id="31" name="Rectangle 30"/>
          <p:cNvSpPr/>
          <p:nvPr/>
        </p:nvSpPr>
        <p:spPr>
          <a:xfrm>
            <a:off x="6019800" y="685800"/>
            <a:ext cx="15240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A{</a:t>
            </a:r>
          </a:p>
          <a:p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16764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ar-EG" dirty="0"/>
          </a:p>
        </p:txBody>
      </p:sp>
      <p:sp>
        <p:nvSpPr>
          <p:cNvPr id="33" name="TextBox 32"/>
          <p:cNvSpPr txBox="1"/>
          <p:nvPr/>
        </p:nvSpPr>
        <p:spPr>
          <a:xfrm>
            <a:off x="3657600" y="16764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EG" dirty="0"/>
          </a:p>
        </p:txBody>
      </p:sp>
      <p:sp>
        <p:nvSpPr>
          <p:cNvPr id="34" name="TextBox 33"/>
          <p:cNvSpPr txBox="1"/>
          <p:nvPr/>
        </p:nvSpPr>
        <p:spPr>
          <a:xfrm>
            <a:off x="3657600" y="16764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EG" dirty="0"/>
          </a:p>
        </p:txBody>
      </p:sp>
      <p:sp>
        <p:nvSpPr>
          <p:cNvPr id="35" name="TextBox 34"/>
          <p:cNvSpPr txBox="1"/>
          <p:nvPr/>
        </p:nvSpPr>
        <p:spPr>
          <a:xfrm>
            <a:off x="1371600" y="22860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y=0</a:t>
            </a:r>
            <a:endParaRPr lang="ar-EG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3048000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a1</a:t>
            </a:r>
            <a:endParaRPr lang="ar-EG" dirty="0"/>
          </a:p>
        </p:txBody>
      </p:sp>
      <p:cxnSp>
        <p:nvCxnSpPr>
          <p:cNvPr id="37" name="Straight Arrow Connector 36"/>
          <p:cNvCxnSpPr>
            <a:stCxn id="36" idx="0"/>
          </p:cNvCxnSpPr>
          <p:nvPr/>
        </p:nvCxnSpPr>
        <p:spPr>
          <a:xfrm rot="5400000" flipH="1" flipV="1">
            <a:off x="1066800" y="25146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71600" y="22860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y=1</a:t>
            </a:r>
            <a:endParaRPr lang="ar-EG" dirty="0"/>
          </a:p>
        </p:txBody>
      </p:sp>
      <p:sp>
        <p:nvSpPr>
          <p:cNvPr id="39" name="TextBox 38"/>
          <p:cNvSpPr txBox="1"/>
          <p:nvPr/>
        </p:nvSpPr>
        <p:spPr>
          <a:xfrm>
            <a:off x="1981200" y="32004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y=0</a:t>
            </a:r>
            <a:endParaRPr lang="ar-EG" dirty="0"/>
          </a:p>
        </p:txBody>
      </p:sp>
      <p:sp>
        <p:nvSpPr>
          <p:cNvPr id="40" name="TextBox 39"/>
          <p:cNvSpPr txBox="1"/>
          <p:nvPr/>
        </p:nvSpPr>
        <p:spPr>
          <a:xfrm>
            <a:off x="1295400" y="3962400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a2</a:t>
            </a:r>
            <a:endParaRPr lang="ar-EG" dirty="0"/>
          </a:p>
        </p:txBody>
      </p:sp>
      <p:cxnSp>
        <p:nvCxnSpPr>
          <p:cNvPr id="41" name="Straight Arrow Connector 40"/>
          <p:cNvCxnSpPr>
            <a:stCxn id="40" idx="0"/>
          </p:cNvCxnSpPr>
          <p:nvPr/>
        </p:nvCxnSpPr>
        <p:spPr>
          <a:xfrm rot="5400000" flipH="1" flipV="1">
            <a:off x="1676400" y="34290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81200" y="32004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y=0</a:t>
            </a:r>
            <a:endParaRPr lang="ar-EG" dirty="0"/>
          </a:p>
        </p:txBody>
      </p:sp>
      <p:sp>
        <p:nvSpPr>
          <p:cNvPr id="43" name="TextBox 42"/>
          <p:cNvSpPr txBox="1"/>
          <p:nvPr/>
        </p:nvSpPr>
        <p:spPr>
          <a:xfrm>
            <a:off x="1981200" y="32004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y=2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118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  <p:bldP spid="35" grpId="1" animBg="1"/>
      <p:bldP spid="36" grpId="0"/>
      <p:bldP spid="38" grpId="0" animBg="1"/>
      <p:bldP spid="39" grpId="0" animBg="1"/>
      <p:bldP spid="40" grpId="0"/>
      <p:bldP spid="42" grpId="0" animBg="1"/>
      <p:bldP spid="42" grpId="1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br>
              <a:rPr lang="en-US" b="1" dirty="0">
                <a:cs typeface="Times New Roman" pitchFamily="18" charset="0"/>
              </a:rPr>
            </a:br>
            <a:r>
              <a:rPr lang="en-US" b="1" dirty="0">
                <a:cs typeface="Times New Roman" pitchFamily="18" charset="0"/>
              </a:rPr>
              <a:t>Static Class members :</a:t>
            </a:r>
            <a:r>
              <a:rPr lang="en-US" dirty="0">
                <a:solidFill>
                  <a:srgbClr val="FF0000"/>
                </a:solidFill>
              </a:rPr>
              <a:t>Static methods </a:t>
            </a:r>
            <a:br>
              <a:rPr lang="en-US" u="sng" dirty="0">
                <a:solidFill>
                  <a:srgbClr val="FF0000"/>
                </a:solidFill>
              </a:rPr>
            </a:br>
            <a:endParaRPr lang="ar-E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43000"/>
            <a:ext cx="4114800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methods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m(){}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Can be called without creation of any object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</a:rPr>
              <a:t>Can only access  static variables and only call static methods.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Can be called in same class by  </a:t>
            </a:r>
            <a:r>
              <a:rPr lang="en-US" sz="1600" dirty="0" err="1"/>
              <a:t>methodName</a:t>
            </a:r>
            <a:r>
              <a:rPr lang="en-US" sz="1600" dirty="0"/>
              <a:t>()  or </a:t>
            </a:r>
            <a:r>
              <a:rPr lang="en-US" sz="1600" dirty="0" err="1"/>
              <a:t>classname.methodName</a:t>
            </a:r>
            <a:r>
              <a:rPr lang="en-US" sz="1600" dirty="0"/>
              <a:t>() </a:t>
            </a:r>
          </a:p>
          <a:p>
            <a:r>
              <a:rPr lang="en-US" sz="1600" dirty="0"/>
              <a:t>or </a:t>
            </a:r>
            <a:r>
              <a:rPr lang="en-US" sz="1600" dirty="0" err="1"/>
              <a:t>ObjectName.methodName</a:t>
            </a:r>
            <a:r>
              <a:rPr lang="en-US" sz="1600" dirty="0"/>
              <a:t>()</a:t>
            </a:r>
          </a:p>
          <a:p>
            <a:r>
              <a:rPr lang="en-US" sz="1600" dirty="0"/>
              <a:t>(same effect)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Can be called in another class by </a:t>
            </a:r>
            <a:r>
              <a:rPr lang="en-US" sz="1600" dirty="0" err="1"/>
              <a:t>classname.methodName</a:t>
            </a:r>
            <a:r>
              <a:rPr lang="en-US" sz="1600" dirty="0"/>
              <a:t>() or </a:t>
            </a:r>
            <a:r>
              <a:rPr lang="en-US" sz="1600" dirty="0" err="1"/>
              <a:t>ObjectName.methodName</a:t>
            </a:r>
            <a:r>
              <a:rPr lang="en-US" sz="1600" dirty="0"/>
              <a:t>()</a:t>
            </a:r>
          </a:p>
          <a:p>
            <a:r>
              <a:rPr lang="en-US" sz="1600" dirty="0"/>
              <a:t>(same effect)</a:t>
            </a:r>
          </a:p>
          <a:p>
            <a:endParaRPr lang="en-US" sz="1600" dirty="0"/>
          </a:p>
          <a:p>
            <a:endParaRPr lang="en-US" sz="2100" dirty="0"/>
          </a:p>
          <a:p>
            <a:pPr>
              <a:buFont typeface="Wingdings" pitchFamily="2" charset="2"/>
              <a:buChar char="Ø"/>
            </a:pPr>
            <a:endParaRPr lang="ar-EG" sz="21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019800"/>
            <a:ext cx="41910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access modifiers and static keyword can appear in any order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685800"/>
            <a:ext cx="4572000" cy="369331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Student{</a:t>
            </a:r>
          </a:p>
          <a:p>
            <a:r>
              <a:rPr lang="en-US" dirty="0"/>
              <a:t>static String </a:t>
            </a:r>
            <a:r>
              <a:rPr lang="en-US" dirty="0" err="1"/>
              <a:t>deanName</a:t>
            </a:r>
            <a:r>
              <a:rPr lang="en-US" dirty="0"/>
              <a:t>;</a:t>
            </a:r>
          </a:p>
          <a:p>
            <a:r>
              <a:rPr lang="en-US" dirty="0"/>
              <a:t>String name;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registrationNumber</a:t>
            </a:r>
            <a:r>
              <a:rPr lang="en-US" dirty="0"/>
              <a:t>;</a:t>
            </a:r>
          </a:p>
          <a:p>
            <a:r>
              <a:rPr lang="en-US" dirty="0"/>
              <a:t>Student( String </a:t>
            </a:r>
            <a:r>
              <a:rPr lang="en-US" dirty="0" err="1"/>
              <a:t>studentName</a:t>
            </a:r>
            <a:r>
              <a:rPr lang="en-US" dirty="0"/>
              <a:t> 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regNumber</a:t>
            </a:r>
            <a:r>
              <a:rPr lang="en-US" dirty="0"/>
              <a:t>){</a:t>
            </a:r>
          </a:p>
          <a:p>
            <a:r>
              <a:rPr lang="en-US" dirty="0"/>
              <a:t>name=</a:t>
            </a:r>
            <a:r>
              <a:rPr lang="en-US" dirty="0" err="1"/>
              <a:t>studentName</a:t>
            </a:r>
            <a:r>
              <a:rPr lang="en-US" dirty="0"/>
              <a:t>;</a:t>
            </a:r>
          </a:p>
          <a:p>
            <a:r>
              <a:rPr lang="en-US" dirty="0" err="1"/>
              <a:t>registrationNumber</a:t>
            </a:r>
            <a:r>
              <a:rPr lang="en-US" dirty="0"/>
              <a:t>=</a:t>
            </a:r>
            <a:r>
              <a:rPr lang="en-US" dirty="0" err="1"/>
              <a:t>regNumber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C00000"/>
                </a:solidFill>
              </a:rPr>
              <a:t>public </a:t>
            </a:r>
            <a:r>
              <a:rPr lang="en-US" b="1" u="sng" dirty="0">
                <a:solidFill>
                  <a:srgbClr val="C00000"/>
                </a:solidFill>
              </a:rPr>
              <a:t>static</a:t>
            </a:r>
            <a:r>
              <a:rPr lang="en-US" b="1" dirty="0">
                <a:solidFill>
                  <a:srgbClr val="C00000"/>
                </a:solidFill>
              </a:rPr>
              <a:t> void </a:t>
            </a:r>
            <a:r>
              <a:rPr lang="en-US" b="1" dirty="0" err="1">
                <a:solidFill>
                  <a:srgbClr val="C00000"/>
                </a:solidFill>
              </a:rPr>
              <a:t>setDeanName</a:t>
            </a:r>
            <a:r>
              <a:rPr lang="en-US" b="1" dirty="0">
                <a:solidFill>
                  <a:srgbClr val="C00000"/>
                </a:solidFill>
              </a:rPr>
              <a:t>(String name)</a:t>
            </a:r>
          </a:p>
          <a:p>
            <a:r>
              <a:rPr lang="en-US" b="1" dirty="0">
                <a:solidFill>
                  <a:srgbClr val="C00000"/>
                </a:solidFill>
              </a:rPr>
              <a:t>{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deanName</a:t>
            </a:r>
            <a:r>
              <a:rPr lang="en-US" b="1" dirty="0">
                <a:solidFill>
                  <a:srgbClr val="C00000"/>
                </a:solidFill>
              </a:rPr>
              <a:t>=name;</a:t>
            </a:r>
          </a:p>
          <a:p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4549676"/>
            <a:ext cx="45720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class Test{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r>
              <a:rPr lang="en-US" dirty="0"/>
              <a:t>Student student1=new Student("Ahmed </a:t>
            </a:r>
            <a:r>
              <a:rPr lang="en-US" dirty="0" err="1"/>
              <a:t>Aly</a:t>
            </a:r>
            <a:r>
              <a:rPr lang="en-US" dirty="0"/>
              <a:t>", 123);</a:t>
            </a:r>
          </a:p>
          <a:p>
            <a:r>
              <a:rPr lang="en-US" dirty="0"/>
              <a:t>Student student2=new Student("</a:t>
            </a:r>
            <a:r>
              <a:rPr lang="en-US" dirty="0" err="1"/>
              <a:t>Akram</a:t>
            </a:r>
            <a:r>
              <a:rPr lang="en-US" dirty="0"/>
              <a:t> </a:t>
            </a:r>
            <a:r>
              <a:rPr lang="en-US" dirty="0" err="1"/>
              <a:t>ahmed</a:t>
            </a:r>
            <a:r>
              <a:rPr lang="en-US" dirty="0"/>
              <a:t>", 367);</a:t>
            </a:r>
          </a:p>
          <a:p>
            <a:r>
              <a:rPr lang="en-US" dirty="0" err="1">
                <a:solidFill>
                  <a:srgbClr val="002060"/>
                </a:solidFill>
              </a:rPr>
              <a:t>Student.setDeanName</a:t>
            </a:r>
            <a:r>
              <a:rPr lang="en-US" dirty="0">
                <a:solidFill>
                  <a:srgbClr val="002060"/>
                </a:solidFill>
              </a:rPr>
              <a:t>("Dr Mohamed");</a:t>
            </a:r>
          </a:p>
          <a:p>
            <a:r>
              <a:rPr lang="en-US" dirty="0"/>
              <a:t>}}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764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35052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1371600"/>
            <a:ext cx="22224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Local Variables</a:t>
            </a:r>
          </a:p>
          <a:p>
            <a:r>
              <a:rPr lang="en-US" dirty="0"/>
              <a:t>Variables in a method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737580" y="-451580"/>
            <a:ext cx="731838" cy="2854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9" idx="0"/>
          </p:cNvCxnSpPr>
          <p:nvPr/>
        </p:nvCxnSpPr>
        <p:spPr>
          <a:xfrm rot="16200000" flipH="1">
            <a:off x="4152098" y="983464"/>
            <a:ext cx="731838" cy="4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2667000"/>
            <a:ext cx="22878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Instance Variables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(Non-static Fields)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514600" y="2743200"/>
            <a:ext cx="19416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 Variables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(static Fields)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81000" y="1371600"/>
            <a:ext cx="2521203" cy="800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Member Variables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storing the state of the object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Defined outside methods</a:t>
            </a:r>
          </a:p>
        </p:txBody>
      </p:sp>
      <p:cxnSp>
        <p:nvCxnSpPr>
          <p:cNvPr id="42" name="Straight Arrow Connector 41"/>
          <p:cNvCxnSpPr>
            <a:stCxn id="39" idx="2"/>
            <a:endCxn id="34" idx="0"/>
          </p:cNvCxnSpPr>
          <p:nvPr/>
        </p:nvCxnSpPr>
        <p:spPr>
          <a:xfrm rot="5400000">
            <a:off x="1145163" y="2170560"/>
            <a:ext cx="495181" cy="49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</p:cNvCxnSpPr>
          <p:nvPr/>
        </p:nvCxnSpPr>
        <p:spPr>
          <a:xfrm rot="16200000" flipH="1">
            <a:off x="2173412" y="1640009"/>
            <a:ext cx="495181" cy="1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715000" y="1371600"/>
            <a:ext cx="32206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Parameters(arguments)</a:t>
            </a:r>
          </a:p>
          <a:p>
            <a:r>
              <a:rPr lang="en-US" dirty="0"/>
              <a:t>Variables in  method declaration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>
            <a:stCxn id="2" idx="2"/>
            <a:endCxn id="47" idx="0"/>
          </p:cNvCxnSpPr>
          <p:nvPr/>
        </p:nvCxnSpPr>
        <p:spPr>
          <a:xfrm rot="16200000" flipH="1">
            <a:off x="5544653" y="-409092"/>
            <a:ext cx="731838" cy="282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15000" y="2362200"/>
            <a:ext cx="2971800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class Bicycle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rgbClr val="C00000"/>
                </a:solidFill>
              </a:rPr>
              <a:t> speed;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static </a:t>
            </a:r>
            <a:r>
              <a:rPr lang="en-US" sz="1600" dirty="0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rgbClr val="C00000"/>
                </a:solidFill>
              </a:rPr>
              <a:t>numberOfBicycles</a:t>
            </a:r>
            <a:r>
              <a:rPr lang="en-US" sz="1600" dirty="0">
                <a:solidFill>
                  <a:srgbClr val="C00000"/>
                </a:solidFill>
              </a:rPr>
              <a:t>;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speedUp</a:t>
            </a:r>
            <a:r>
              <a:rPr lang="en-US" sz="1600" dirty="0"/>
              <a:t>(int </a:t>
            </a:r>
            <a:r>
              <a:rPr lang="en-US" sz="1600" dirty="0">
                <a:solidFill>
                  <a:srgbClr val="C00000"/>
                </a:solidFill>
              </a:rPr>
              <a:t>increment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speed += increment;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void  </a:t>
            </a:r>
            <a:r>
              <a:rPr lang="en-US" sz="1600" dirty="0" err="1"/>
              <a:t>caluclateDistance</a:t>
            </a:r>
            <a:r>
              <a:rPr lang="en-US" sz="1600" dirty="0"/>
              <a:t>(String </a:t>
            </a:r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int </a:t>
            </a:r>
            <a:r>
              <a:rPr lang="en-US" sz="1600" dirty="0">
                <a:solidFill>
                  <a:srgbClr val="C00000"/>
                </a:solidFill>
              </a:rPr>
              <a:t>x</a:t>
            </a:r>
            <a:r>
              <a:rPr lang="en-US" sz="1600" dirty="0"/>
              <a:t>;</a:t>
            </a:r>
          </a:p>
          <a:p>
            <a:r>
              <a:rPr lang="en-US" sz="1600" dirty="0"/>
              <a:t>…………………………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static</a:t>
            </a:r>
            <a:r>
              <a:rPr lang="en-US" sz="1600" dirty="0"/>
              <a:t> void m(){….}</a:t>
            </a:r>
          </a:p>
          <a:p>
            <a:r>
              <a:rPr lang="en-US" sz="1600" dirty="0"/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10200" y="4648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67200" y="4495800"/>
            <a:ext cx="1304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Local Variables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3657600"/>
            <a:ext cx="1525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Instance Variables</a:t>
            </a: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rot="5400000" flipH="1" flipV="1">
            <a:off x="4839183" y="2553185"/>
            <a:ext cx="533399" cy="1675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258821" y="3962400"/>
            <a:ext cx="88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argument</a:t>
            </a:r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rot="16200000" flipV="1">
            <a:off x="8122606" y="3383594"/>
            <a:ext cx="304800" cy="852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927000" y="2590800"/>
            <a:ext cx="1217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Class variable</a:t>
            </a:r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rot="5400000">
            <a:off x="7949550" y="2538249"/>
            <a:ext cx="256401" cy="91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70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24400" y="2362200"/>
            <a:ext cx="3962400" cy="40934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class Bicycle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int speed;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static int </a:t>
            </a:r>
            <a:r>
              <a:rPr lang="en-US" sz="2000" dirty="0" err="1">
                <a:solidFill>
                  <a:schemeClr val="tx1"/>
                </a:solidFill>
              </a:rPr>
              <a:t>numberOfBicycles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speedUp</a:t>
            </a:r>
            <a:r>
              <a:rPr lang="en-US" sz="2000" dirty="0"/>
              <a:t>(int </a:t>
            </a:r>
            <a:r>
              <a:rPr lang="en-US" sz="2000" dirty="0">
                <a:solidFill>
                  <a:schemeClr val="tx1"/>
                </a:solidFill>
              </a:rPr>
              <a:t>increment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speed += increment;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static</a:t>
            </a:r>
            <a:r>
              <a:rPr lang="en-US" sz="2000" dirty="0"/>
              <a:t> void m()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….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19400" y="0"/>
            <a:ext cx="3505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1524000"/>
            <a:ext cx="255711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Instance  Methods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(Non-static methods)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3400" y="1524000"/>
            <a:ext cx="20313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Class Methods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(static methods)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 rot="5400000">
            <a:off x="2940359" y="-107641"/>
            <a:ext cx="884238" cy="2379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18" idx="0"/>
          </p:cNvCxnSpPr>
          <p:nvPr/>
        </p:nvCxnSpPr>
        <p:spPr>
          <a:xfrm rot="16200000" flipH="1">
            <a:off x="4523412" y="688349"/>
            <a:ext cx="884238" cy="787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733800" y="3810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38400" y="4343400"/>
            <a:ext cx="1814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Instance method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733800" y="51816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90800" y="5638800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Class method</a:t>
            </a:r>
          </a:p>
        </p:txBody>
      </p:sp>
    </p:spTree>
    <p:extLst>
      <p:ext uri="{BB962C8B-B14F-4D97-AF65-F5344CB8AC3E}">
        <p14:creationId xmlns:p14="http://schemas.microsoft.com/office/powerpoint/2010/main" val="32544338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48768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Members of a class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209800"/>
            <a:ext cx="3505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Members</a:t>
            </a:r>
            <a:endParaRPr kumimoji="0" lang="ar-EG" sz="3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48200" y="2209800"/>
            <a:ext cx="40386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Members</a:t>
            </a:r>
            <a:endParaRPr kumimoji="0" lang="ar-EG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7400" y="3505200"/>
            <a:ext cx="2286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methods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505200"/>
            <a:ext cx="1981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variables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0" y="3429000"/>
            <a:ext cx="2286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 Static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methods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00600" y="3429000"/>
            <a:ext cx="1981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 Static variables</a:t>
            </a: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>
            <a:stCxn id="2" idx="2"/>
          </p:cNvCxnSpPr>
          <p:nvPr/>
        </p:nvCxnSpPr>
        <p:spPr>
          <a:xfrm rot="5400000">
            <a:off x="3009900" y="647700"/>
            <a:ext cx="685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 rot="16200000" flipH="1">
            <a:off x="5295900" y="647700"/>
            <a:ext cx="7620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rot="5400000">
            <a:off x="1371600" y="2743200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rot="16200000" flipH="1">
            <a:off x="2362200" y="26670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 rot="5400000">
            <a:off x="5886450" y="2647950"/>
            <a:ext cx="5334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</p:cNvCxnSpPr>
          <p:nvPr/>
        </p:nvCxnSpPr>
        <p:spPr>
          <a:xfrm rot="16200000" flipH="1">
            <a:off x="7143750" y="2419350"/>
            <a:ext cx="533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7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Variables Initialization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1" y="1981200"/>
          <a:ext cx="5257799" cy="396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1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5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Default Value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'\u0000'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String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or any object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refrence</a:t>
                      </a:r>
                      <a:r>
                        <a:rPr lang="en-US" dirty="0"/>
                        <a:t>) 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1066800"/>
            <a:ext cx="9144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Member  variables </a:t>
            </a:r>
            <a:r>
              <a:rPr lang="en-US" dirty="0"/>
              <a:t>that are declared but not initialized will be set to a default by the compiler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90429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18687"/>
            <a:ext cx="3581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void m()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System.out.println("Hello 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3716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QUESTION?</a:t>
            </a:r>
            <a:endParaRPr kumimoji="0" lang="ar-EG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4648200"/>
            <a:ext cx="4572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C:\Documents and Settings\Alex Computer\My Documents\Test.java:7: variable </a:t>
            </a:r>
            <a:r>
              <a:rPr lang="en-US" dirty="0" err="1"/>
              <a:t>i</a:t>
            </a:r>
            <a:r>
              <a:rPr lang="en-US" dirty="0"/>
              <a:t> might not have been initialized</a:t>
            </a:r>
          </a:p>
          <a:p>
            <a:r>
              <a:rPr lang="en-US" dirty="0"/>
              <a:t>System.out.println("Hello "+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                        ^</a:t>
            </a:r>
          </a:p>
          <a:p>
            <a:r>
              <a:rPr lang="en-US" dirty="0"/>
              <a:t>1 error</a:t>
            </a:r>
            <a:endParaRPr lang="ar-E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19600" y="2057400"/>
            <a:ext cx="4419600" cy="23161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What is the result of attempting to compile and run method m?</a:t>
            </a:r>
            <a:endParaRPr lang="en-US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A. Prints: Hello 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B. Compilation fails.</a:t>
            </a:r>
          </a:p>
          <a:p>
            <a:pPr>
              <a:buNone/>
              <a:defRPr/>
            </a:pPr>
            <a:r>
              <a:rPr lang="en-US" dirty="0"/>
              <a:t>C. Runtime Error.</a:t>
            </a:r>
          </a:p>
          <a:p>
            <a:pPr>
              <a:buNone/>
              <a:defRPr/>
            </a:pPr>
            <a:r>
              <a:rPr lang="en-US" dirty="0"/>
              <a:t>D. Prints: Hello 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ar-E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5486400"/>
            <a:ext cx="1167564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 rtl="0"/>
            <a:r>
              <a:rPr lang="en-US" b="1" dirty="0">
                <a:latin typeface="Calibri" pitchFamily="34" charset="0"/>
              </a:rPr>
              <a:t>Answer: 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14300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228600" y="152400"/>
            <a:ext cx="8763000" cy="615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local variables  :</a:t>
            </a:r>
            <a:r>
              <a:rPr lang="en-US" sz="1600" dirty="0"/>
              <a:t>that are declared but not initialized will </a:t>
            </a:r>
            <a:r>
              <a:rPr lang="en-US" sz="1600" u="sng" dirty="0">
                <a:solidFill>
                  <a:srgbClr val="FF0000"/>
                </a:solidFill>
              </a:rPr>
              <a:t>not</a:t>
            </a:r>
            <a:r>
              <a:rPr lang="en-US" sz="1600" dirty="0"/>
              <a:t> be set to a default by the compiler</a:t>
            </a:r>
            <a:endParaRPr lang="en-US" dirty="0"/>
          </a:p>
          <a:p>
            <a:pPr algn="just"/>
            <a:r>
              <a:rPr lang="en-US" sz="1600" dirty="0"/>
              <a:t>Accessing an uninitialized local variable will result in a compile-time error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374995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Instance Variables</a:t>
            </a:r>
            <a:endParaRPr lang="ar-E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229600" cy="160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Instance variables store the data about objects</a:t>
            </a:r>
          </a:p>
          <a:p>
            <a:r>
              <a:rPr lang="en-US" dirty="0"/>
              <a:t>Each object has its own copy of instance variables with its own values.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922" y="2895600"/>
            <a:ext cx="1981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 </a:t>
            </a:r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2004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a1</a:t>
            </a:r>
            <a:endParaRPr lang="ar-EG" dirty="0"/>
          </a:p>
        </p:txBody>
      </p:sp>
      <p:sp>
        <p:nvSpPr>
          <p:cNvPr id="7" name="TextBox 6"/>
          <p:cNvSpPr txBox="1"/>
          <p:nvPr/>
        </p:nvSpPr>
        <p:spPr>
          <a:xfrm>
            <a:off x="4000500" y="4655232"/>
            <a:ext cx="914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x=9</a:t>
            </a:r>
          </a:p>
          <a:p>
            <a:r>
              <a:rPr lang="en-US" dirty="0"/>
              <a:t>y=12</a:t>
            </a:r>
            <a:endParaRPr lang="ar-EG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4457700" y="3569732"/>
            <a:ext cx="114300" cy="108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86500" y="3195094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a2</a:t>
            </a:r>
            <a:endParaRPr lang="ar-EG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649926"/>
            <a:ext cx="9144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x=2</a:t>
            </a:r>
          </a:p>
          <a:p>
            <a:r>
              <a:rPr lang="en-US" dirty="0"/>
              <a:t>y=4</a:t>
            </a:r>
            <a:endParaRPr lang="ar-EG" dirty="0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flipH="1">
            <a:off x="6400800" y="3564426"/>
            <a:ext cx="114300" cy="108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0"/>
            <a:ext cx="6858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Accessing an Object's  instance variables and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5410200"/>
            <a:ext cx="8534400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dirty="0"/>
              <a:t>Instance variable of object  are accessed  from another class  by :</a:t>
            </a:r>
            <a:r>
              <a:rPr lang="en-US" sz="1600" dirty="0">
                <a:solidFill>
                  <a:srgbClr val="FF0000"/>
                </a:solidFill>
              </a:rPr>
              <a:t>objectName.variableName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instance methods are accessed from another class  by :</a:t>
            </a:r>
            <a:r>
              <a:rPr lang="en-US" sz="1600" dirty="0" err="1">
                <a:solidFill>
                  <a:srgbClr val="FF0000"/>
                </a:solidFill>
              </a:rPr>
              <a:t>objectName.methodName</a:t>
            </a:r>
            <a:r>
              <a:rPr lang="en-US" sz="1600" dirty="0">
                <a:solidFill>
                  <a:srgbClr val="FF0000"/>
                </a:solidFill>
              </a:rPr>
              <a:t>(argument)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solidFill>
                  <a:srgbClr val="002060"/>
                </a:solidFill>
              </a:rPr>
              <a:t>Inside same class , members can be called with their names only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5029200"/>
            <a:ext cx="8050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Rules 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143000"/>
            <a:ext cx="3352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;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public void m1(){</a:t>
            </a:r>
          </a:p>
          <a:p>
            <a:r>
              <a:rPr lang="en-US" dirty="0"/>
              <a:t>y=9;</a:t>
            </a:r>
          </a:p>
          <a:p>
            <a:r>
              <a:rPr lang="en-US" dirty="0"/>
              <a:t>m2();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m2(){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4114800" y="533400"/>
            <a:ext cx="41148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 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 a1=new A();</a:t>
            </a:r>
          </a:p>
          <a:p>
            <a:r>
              <a:rPr lang="en-US" dirty="0"/>
              <a:t>a1.x=7;</a:t>
            </a:r>
          </a:p>
          <a:p>
            <a:r>
              <a:rPr lang="en-US" dirty="0"/>
              <a:t>a1.m1();</a:t>
            </a:r>
          </a:p>
          <a:p>
            <a:r>
              <a:rPr lang="en-US" dirty="0"/>
              <a:t>A a2=new A();</a:t>
            </a:r>
          </a:p>
          <a:p>
            <a:r>
              <a:rPr lang="en-US" dirty="0"/>
              <a:t>a2.x=10;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grpSp>
        <p:nvGrpSpPr>
          <p:cNvPr id="15" name="Group 14"/>
          <p:cNvGrpSpPr/>
          <p:nvPr/>
        </p:nvGrpSpPr>
        <p:grpSpPr>
          <a:xfrm>
            <a:off x="3657600" y="4267200"/>
            <a:ext cx="1752600" cy="978932"/>
            <a:chOff x="3657600" y="4267200"/>
            <a:chExt cx="1752600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4343400" y="4267200"/>
              <a:ext cx="1066800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x=7</a:t>
              </a:r>
            </a:p>
            <a:p>
              <a:r>
                <a:rPr lang="en-US" dirty="0"/>
                <a:t>y=9</a:t>
              </a:r>
              <a:endParaRPr lang="ar-EG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3810000" y="4648200"/>
              <a:ext cx="5334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657600" y="4876800"/>
              <a:ext cx="533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a1</a:t>
              </a:r>
              <a:endParaRPr lang="ar-EG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0800" y="4191000"/>
            <a:ext cx="1752600" cy="978932"/>
            <a:chOff x="6400800" y="4191000"/>
            <a:chExt cx="1752600" cy="978932"/>
          </a:xfrm>
        </p:grpSpPr>
        <p:grpSp>
          <p:nvGrpSpPr>
            <p:cNvPr id="19" name="Group 18"/>
            <p:cNvGrpSpPr/>
            <p:nvPr/>
          </p:nvGrpSpPr>
          <p:grpSpPr>
            <a:xfrm>
              <a:off x="6553200" y="4191000"/>
              <a:ext cx="1600200" cy="685800"/>
              <a:chOff x="6553200" y="4191000"/>
              <a:chExt cx="1600200" cy="68580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7086600" y="4191000"/>
                <a:ext cx="1066800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dirty="0"/>
                  <a:t>x=10</a:t>
                </a:r>
              </a:p>
              <a:p>
                <a:r>
                  <a:rPr lang="en-US" dirty="0"/>
                  <a:t>y=0</a:t>
                </a:r>
                <a:endParaRPr lang="ar-EG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6553200" y="4572000"/>
                <a:ext cx="533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6400800" y="4800600"/>
              <a:ext cx="5334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a2</a:t>
              </a:r>
              <a:endParaRPr lang="ar-EG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0" y="4495800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a1,a2 are of </a:t>
            </a:r>
            <a:r>
              <a:rPr lang="en-US" dirty="0">
                <a:solidFill>
                  <a:srgbClr val="C00000"/>
                </a:solidFill>
              </a:rPr>
              <a:t>reference</a:t>
            </a:r>
            <a:r>
              <a:rPr lang="en-US" dirty="0"/>
              <a:t> data type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279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0"/>
            <a:ext cx="4953000" cy="369332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  :Accessing members of class Circle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80672"/>
            <a:ext cx="89916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solidFill>
                  <a:srgbClr val="C00000"/>
                </a:solidFill>
              </a:rPr>
              <a:t>Instance variables in instance methods  are always related to the calling object, JAVA add </a:t>
            </a:r>
            <a:r>
              <a:rPr lang="en-US" sz="2400" b="1" u="sng" dirty="0">
                <a:solidFill>
                  <a:srgbClr val="0070C0"/>
                </a:solidFill>
              </a:rPr>
              <a:t>this.  </a:t>
            </a:r>
            <a:r>
              <a:rPr lang="en-US" sz="2400" b="1" u="sng" dirty="0">
                <a:solidFill>
                  <a:srgbClr val="C00000"/>
                </a:solidFill>
              </a:rPr>
              <a:t>before each of them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953000"/>
            <a:ext cx="7152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Rule :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57200"/>
            <a:ext cx="3733800" cy="44319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class Circle{</a:t>
            </a:r>
          </a:p>
          <a:p>
            <a:r>
              <a:rPr lang="en-US" dirty="0"/>
              <a:t>public int </a:t>
            </a:r>
            <a:r>
              <a:rPr lang="en-US" dirty="0">
                <a:solidFill>
                  <a:srgbClr val="0070C0"/>
                </a:solidFill>
              </a:rPr>
              <a:t>radius</a:t>
            </a:r>
            <a:r>
              <a:rPr lang="en-US" dirty="0"/>
              <a:t>;</a:t>
            </a:r>
          </a:p>
          <a:p>
            <a:r>
              <a:rPr lang="en-US" dirty="0"/>
              <a:t>public double </a:t>
            </a:r>
            <a:r>
              <a:rPr lang="en-US" dirty="0">
                <a:solidFill>
                  <a:srgbClr val="0070C0"/>
                </a:solidFill>
              </a:rPr>
              <a:t>area</a:t>
            </a:r>
            <a:r>
              <a:rPr lang="en-US" dirty="0"/>
              <a:t>;</a:t>
            </a:r>
          </a:p>
          <a:p>
            <a:r>
              <a:rPr lang="en-US" dirty="0"/>
              <a:t>public void </a:t>
            </a:r>
            <a:r>
              <a:rPr lang="en-US" dirty="0" err="1"/>
              <a:t>setArea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sz="1600" dirty="0" err="1"/>
              <a:t>this.area</a:t>
            </a:r>
            <a:r>
              <a:rPr lang="en-US" sz="1600" dirty="0"/>
              <a:t>=3.14*(</a:t>
            </a:r>
            <a:r>
              <a:rPr lang="en-US" sz="1600" dirty="0" err="1"/>
              <a:t>this.</a:t>
            </a:r>
            <a:r>
              <a:rPr lang="en-US" sz="1600" dirty="0" err="1">
                <a:solidFill>
                  <a:srgbClr val="C00000"/>
                </a:solidFill>
              </a:rPr>
              <a:t>radius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en-US" sz="1600" dirty="0"/>
              <a:t>*(</a:t>
            </a:r>
            <a:r>
              <a:rPr lang="en-US" sz="1600" dirty="0" err="1"/>
              <a:t>this.</a:t>
            </a:r>
            <a:r>
              <a:rPr lang="en-US" sz="1600" dirty="0" err="1">
                <a:solidFill>
                  <a:srgbClr val="C00000"/>
                </a:solidFill>
              </a:rPr>
              <a:t>radius</a:t>
            </a:r>
            <a:r>
              <a:rPr lang="en-US" sz="1600" dirty="0">
                <a:solidFill>
                  <a:srgbClr val="C00000"/>
                </a:solidFill>
              </a:rPr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//area=3.14*</a:t>
            </a:r>
            <a:r>
              <a:rPr lang="en-US" sz="1600" dirty="0">
                <a:solidFill>
                  <a:srgbClr val="C00000"/>
                </a:solidFill>
              </a:rPr>
              <a:t>radius</a:t>
            </a:r>
            <a:r>
              <a:rPr lang="en-US" sz="1600" dirty="0"/>
              <a:t>*</a:t>
            </a:r>
            <a:r>
              <a:rPr lang="en-US" sz="1600" dirty="0">
                <a:solidFill>
                  <a:srgbClr val="C00000"/>
                </a:solidFill>
              </a:rPr>
              <a:t>radius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dirty="0"/>
              <a:t>}</a:t>
            </a:r>
          </a:p>
          <a:p>
            <a:r>
              <a:rPr lang="en-US" dirty="0"/>
              <a:t>Circle()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Circle(</a:t>
            </a:r>
            <a:r>
              <a:rPr lang="en-US" dirty="0" err="1"/>
              <a:t>int</a:t>
            </a:r>
            <a:r>
              <a:rPr lang="en-US" dirty="0"/>
              <a:t> r){</a:t>
            </a:r>
          </a:p>
          <a:p>
            <a:r>
              <a:rPr lang="en-US" dirty="0" err="1"/>
              <a:t>this.radius</a:t>
            </a:r>
            <a:r>
              <a:rPr lang="en-US" dirty="0"/>
              <a:t>=r;</a:t>
            </a:r>
          </a:p>
          <a:p>
            <a:r>
              <a:rPr lang="en-US"/>
              <a:t>//radius=r;}</a:t>
            </a:r>
            <a:endParaRPr lang="en-US" dirty="0"/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4495800" y="533400"/>
            <a:ext cx="41148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Test {</a:t>
            </a:r>
          </a:p>
          <a:p>
            <a:r>
              <a:rPr lang="en-US" dirty="0"/>
              <a:t>public static void main (String []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Circle c1=new Circle();</a:t>
            </a:r>
          </a:p>
          <a:p>
            <a:r>
              <a:rPr lang="en-US" b="1" dirty="0">
                <a:solidFill>
                  <a:srgbClr val="C00000"/>
                </a:solidFill>
              </a:rPr>
              <a:t>c1.radius=5;</a:t>
            </a:r>
          </a:p>
          <a:p>
            <a:r>
              <a:rPr lang="en-US" dirty="0">
                <a:solidFill>
                  <a:srgbClr val="C00000"/>
                </a:solidFill>
              </a:rPr>
              <a:t>c1.setArea();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(c1.area);</a:t>
            </a:r>
          </a:p>
          <a:p>
            <a:r>
              <a:rPr lang="en-US" dirty="0"/>
              <a:t>Circle c2=new Circle(8);</a:t>
            </a:r>
          </a:p>
          <a:p>
            <a:r>
              <a:rPr lang="en-US" dirty="0"/>
              <a:t>c2.setArea();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(c2.area);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ar-EG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4267200"/>
            <a:ext cx="1066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radius=5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648200"/>
            <a:ext cx="16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area=3.14*5*5</a:t>
            </a:r>
            <a:endParaRPr lang="ar-EG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810000" y="4648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7600" y="48768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c1</a:t>
            </a:r>
            <a:endParaRPr lang="ar-EG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0" y="4191000"/>
            <a:ext cx="1066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radius=8</a:t>
            </a:r>
            <a:endParaRPr lang="ar-EG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0" y="4572000"/>
            <a:ext cx="16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area=3.14*8*8</a:t>
            </a:r>
            <a:endParaRPr lang="ar-EG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53200" y="4572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00800" y="4800600"/>
            <a:ext cx="533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c2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2878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10654</TotalTime>
  <Words>1993</Words>
  <Application>Microsoft Office PowerPoint</Application>
  <PresentationFormat>On-screen Show (4:3)</PresentationFormat>
  <Paragraphs>440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Times New Roman</vt:lpstr>
      <vt:lpstr>Wingdings</vt:lpstr>
      <vt:lpstr>Office Theme</vt:lpstr>
      <vt:lpstr>PowerPoint Presentation</vt:lpstr>
      <vt:lpstr>Variables</vt:lpstr>
      <vt:lpstr>PowerPoint Presentation</vt:lpstr>
      <vt:lpstr>Members of a class</vt:lpstr>
      <vt:lpstr>Variables Initialization</vt:lpstr>
      <vt:lpstr>PowerPoint Presentation</vt:lpstr>
      <vt:lpstr>Instance Variables</vt:lpstr>
      <vt:lpstr>PowerPoint Presentation</vt:lpstr>
      <vt:lpstr>PowerPoint Presentation</vt:lpstr>
      <vt:lpstr>PowerPoint Presentation</vt:lpstr>
      <vt:lpstr>Calling Methods of the Same Class</vt:lpstr>
      <vt:lpstr>Instance Variable Hiding</vt:lpstr>
      <vt:lpstr> The this Keyword </vt:lpstr>
      <vt:lpstr>Static Class members: Static variables </vt:lpstr>
      <vt:lpstr>Example</vt:lpstr>
      <vt:lpstr> Static Class members :Static methods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Ashraf</cp:lastModifiedBy>
  <cp:revision>902</cp:revision>
  <dcterms:created xsi:type="dcterms:W3CDTF">2006-08-16T00:00:00Z</dcterms:created>
  <dcterms:modified xsi:type="dcterms:W3CDTF">2017-09-29T18:26:00Z</dcterms:modified>
</cp:coreProperties>
</file>