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9" r:id="rId2"/>
    <p:sldId id="309" r:id="rId3"/>
    <p:sldId id="310" r:id="rId4"/>
    <p:sldId id="311" r:id="rId5"/>
    <p:sldId id="323" r:id="rId6"/>
    <p:sldId id="322" r:id="rId7"/>
    <p:sldId id="320" r:id="rId8"/>
    <p:sldId id="321" r:id="rId9"/>
    <p:sldId id="326" r:id="rId10"/>
    <p:sldId id="304" r:id="rId11"/>
    <p:sldId id="303" r:id="rId12"/>
    <p:sldId id="305" r:id="rId13"/>
    <p:sldId id="324" r:id="rId14"/>
    <p:sldId id="339" r:id="rId1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3" autoAdjust="0"/>
    <p:restoredTop sz="92051" autoAdjust="0"/>
  </p:normalViewPr>
  <p:slideViewPr>
    <p:cSldViewPr>
      <p:cViewPr varScale="1">
        <p:scale>
          <a:sx n="67" d="100"/>
          <a:sy n="67" d="100"/>
        </p:scale>
        <p:origin x="147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1920" y="-96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022937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/>
          <a:lstStyle>
            <a:lvl1pPr algn="r">
              <a:defRPr sz="13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64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/>
          <a:lstStyle>
            <a:lvl1pPr algn="l">
              <a:defRPr sz="1300"/>
            </a:lvl1pPr>
          </a:lstStyle>
          <a:p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022937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 anchor="b"/>
          <a:lstStyle>
            <a:lvl1pPr algn="r">
              <a:defRPr sz="1300"/>
            </a:lvl1pPr>
          </a:lstStyle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64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 anchor="b"/>
          <a:lstStyle>
            <a:lvl1pPr algn="l">
              <a:defRPr sz="1300"/>
            </a:lvl1pPr>
          </a:lstStyle>
          <a:p>
            <a:fld id="{606CB1D9-3E65-458E-B651-AE435D68497F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4375298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022937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/>
          <a:lstStyle>
            <a:lvl1pPr algn="r">
              <a:defRPr sz="13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4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/>
          <a:lstStyle>
            <a:lvl1pPr algn="l">
              <a:defRPr sz="1300"/>
            </a:lvl1pPr>
          </a:lstStyle>
          <a:p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022937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 anchor="b"/>
          <a:lstStyle>
            <a:lvl1pPr algn="r">
              <a:defRPr sz="13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4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 anchor="b"/>
          <a:lstStyle>
            <a:lvl1pPr algn="l">
              <a:defRPr sz="1300"/>
            </a:lvl1pPr>
          </a:lstStyle>
          <a:p>
            <a:fld id="{0A005EC7-42D3-47B6-A5BC-AE50E0E9F88B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1605909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</a:t>
            </a:fld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ar-E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10</a:t>
            </a:fld>
            <a:endParaRPr lang="ar-E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11</a:t>
            </a:fld>
            <a:endParaRPr lang="ar-E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12</a:t>
            </a:fld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A324B61-2446-40D1-9FD0-9B6D8D828934}" type="datetime8">
              <a:rPr lang="ar-EG" smtClean="0"/>
              <a:pPr/>
              <a:t>29 أيلول، 17</a:t>
            </a:fld>
            <a:endParaRPr lang="ar-E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13</a:t>
            </a:fld>
            <a:endParaRPr lang="ar-E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14</a:t>
            </a:fld>
            <a:endParaRPr lang="ar-E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you are constructing an array the size of the array </a:t>
            </a:r>
            <a:r>
              <a:rPr lang="en-US" dirty="0">
                <a:solidFill>
                  <a:srgbClr val="FF0000"/>
                </a:solidFill>
              </a:rPr>
              <a:t>must</a:t>
            </a:r>
            <a:r>
              <a:rPr lang="en-US" dirty="0"/>
              <a:t> be provided. </a:t>
            </a:r>
          </a:p>
          <a:p>
            <a:pPr algn="l" rtl="0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2</a:t>
            </a:fld>
            <a:endParaRPr lang="ar-E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>
              <a:buFont typeface="Wingdings" pitchFamily="2" charset="2"/>
              <a:buChar char="§"/>
            </a:pPr>
            <a:r>
              <a:rPr lang="en-US" dirty="0"/>
              <a:t>Square brackets an be place either </a:t>
            </a:r>
            <a:r>
              <a:rPr lang="en-US" dirty="0">
                <a:solidFill>
                  <a:srgbClr val="0070C0"/>
                </a:solidFill>
              </a:rPr>
              <a:t>before</a:t>
            </a:r>
            <a:r>
              <a:rPr lang="en-US" dirty="0"/>
              <a:t> or  </a:t>
            </a:r>
            <a:r>
              <a:rPr lang="en-US" dirty="0">
                <a:solidFill>
                  <a:srgbClr val="0070C0"/>
                </a:solidFill>
              </a:rPr>
              <a:t>after</a:t>
            </a:r>
            <a:r>
              <a:rPr lang="en-US" dirty="0"/>
              <a:t> array name.</a:t>
            </a:r>
          </a:p>
          <a:p>
            <a:pPr algn="l" rtl="0"/>
            <a:r>
              <a:rPr lang="en-US" dirty="0"/>
              <a:t>public static void main (String 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algn="l" rtl="0"/>
            <a:r>
              <a:rPr lang="en-US" dirty="0"/>
              <a:t>Or</a:t>
            </a:r>
            <a:r>
              <a:rPr lang="en-US" baseline="0" dirty="0"/>
              <a:t> </a:t>
            </a:r>
            <a:r>
              <a:rPr lang="en-US" dirty="0"/>
              <a:t>public static void main (String </a:t>
            </a:r>
            <a:r>
              <a:rPr lang="en-US" dirty="0" err="1"/>
              <a:t>args</a:t>
            </a:r>
            <a:r>
              <a:rPr lang="en-US" dirty="0"/>
              <a:t> [] ) </a:t>
            </a:r>
          </a:p>
          <a:p>
            <a:pPr algn="l" rtl="0"/>
            <a:r>
              <a:rPr lang="en-US" dirty="0"/>
              <a:t>declaration never state size</a:t>
            </a:r>
          </a:p>
          <a:p>
            <a:pPr algn="l" rtl="0"/>
            <a:r>
              <a:rPr lang="en-US" dirty="0" err="1"/>
              <a:t>int</a:t>
            </a:r>
            <a:r>
              <a:rPr lang="en-US" dirty="0"/>
              <a:t> [3] x : compile error</a:t>
            </a:r>
          </a:p>
          <a:p>
            <a:pPr algn="l" rtl="0"/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you are constructing an array the size of the array </a:t>
            </a:r>
            <a:r>
              <a:rPr lang="en-US" dirty="0">
                <a:solidFill>
                  <a:srgbClr val="FF0000"/>
                </a:solidFill>
              </a:rPr>
              <a:t>must</a:t>
            </a:r>
            <a:r>
              <a:rPr lang="en-US" dirty="0"/>
              <a:t> be provided. </a:t>
            </a:r>
          </a:p>
          <a:p>
            <a:pPr algn="l" rtl="0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3</a:t>
            </a:fld>
            <a:endParaRPr lang="ar-E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4</a:t>
            </a:fld>
            <a:endParaRPr lang="ar-E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5</a:t>
            </a:fld>
            <a:endParaRPr lang="ar-E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6</a:t>
            </a:fld>
            <a:endParaRPr lang="ar-E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7</a:t>
            </a:fld>
            <a:endParaRPr lang="ar-E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8</a:t>
            </a:fld>
            <a:endParaRPr lang="ar-E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9</a:t>
            </a:fld>
            <a:endParaRPr lang="ar-E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0D03-1E71-4F21-8490-39E130B84F15}" type="datetime1">
              <a:rPr lang="en-US" smtClean="0"/>
              <a:pPr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325C-1AD0-4CF0-A6ED-ACF43F3E0314}" type="datetime1">
              <a:rPr lang="en-US" smtClean="0"/>
              <a:pPr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058C-4E18-4979-B0AC-603862BE3E1C}" type="datetime1">
              <a:rPr lang="en-US" smtClean="0"/>
              <a:pPr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AEE4-B8E8-47A1-A56A-15DBBE95B178}" type="datetime1">
              <a:rPr lang="en-US" smtClean="0"/>
              <a:pPr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4F0-3235-46FD-857C-D3FEE0C482D4}" type="datetime1">
              <a:rPr lang="en-US" smtClean="0"/>
              <a:pPr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1C4A-2F40-4B77-AE8E-FACB897078BC}" type="datetime1">
              <a:rPr lang="en-US" smtClean="0"/>
              <a:pPr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C4D8-F6B4-4C6E-9DCD-33CBF694ECD6}" type="datetime1">
              <a:rPr lang="en-US" smtClean="0"/>
              <a:pPr/>
              <a:t>9/29/2017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8FD3-F28E-4442-ABAB-6D47143570A2}" type="datetime1">
              <a:rPr lang="en-US" smtClean="0"/>
              <a:pPr/>
              <a:t>9/29/2017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E5D7-E012-42A5-A7C4-766A1FD880EF}" type="datetime1">
              <a:rPr lang="en-US" smtClean="0"/>
              <a:pPr/>
              <a:t>9/29/2017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BDD3-B328-4E01-92FF-497C2E1AF6C0}" type="datetime1">
              <a:rPr lang="en-US" smtClean="0"/>
              <a:pPr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BD73-29ED-43F9-AC88-C523CA74F2D8}" type="datetime1">
              <a:rPr lang="en-US" smtClean="0"/>
              <a:pPr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9ACAD-0043-4701-8D84-B08E5796C2B6}" type="datetime1">
              <a:rPr lang="en-US" smtClean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338" name="Picture 2" descr="http://zurlocker.typepad.com/photos/uncategorized/java_logo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"/>
            <a:ext cx="885824" cy="685799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6324600" y="6581001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Dr Walid M. </a:t>
            </a:r>
            <a:r>
              <a:rPr lang="en-US" sz="1050" dirty="0" err="1"/>
              <a:t>Aly</a:t>
            </a:r>
            <a:endParaRPr lang="en-US" sz="1050" dirty="0"/>
          </a:p>
        </p:txBody>
      </p:sp>
      <p:pic>
        <p:nvPicPr>
          <p:cNvPr id="118785" name="Picture 1" descr="LOGO CCIT(B&amp;W)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610601" y="0"/>
            <a:ext cx="533399" cy="534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 userDrawn="1"/>
        </p:nvSpPr>
        <p:spPr>
          <a:xfrm>
            <a:off x="4572000" y="647700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lec6</a:t>
            </a:r>
            <a:endParaRPr lang="ar-EG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596390"/>
            <a:ext cx="4648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5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Object- Oriented Programming (CS243)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dirty="0"/>
              <a:t> </a:t>
            </a:r>
            <a:r>
              <a:rPr lang="en-US" sz="1100" dirty="0"/>
              <a:t>  </a:t>
            </a:r>
            <a:endParaRPr kumimoji="0" lang="ar-EG" sz="11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9000" y="5105400"/>
            <a:ext cx="2286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Lecture 6</a:t>
            </a:r>
            <a:endParaRPr lang="ar-EG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457200"/>
            <a:ext cx="7543800" cy="114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/>
              <a:t>Object- Oriented Programming </a:t>
            </a:r>
            <a:r>
              <a:rPr lang="en-US" sz="4400" dirty="0"/>
              <a:t>(CS201)</a:t>
            </a:r>
            <a:endParaRPr kumimoji="0" lang="ar-EG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533400"/>
            <a:ext cx="861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when you pass a primitive data type to a method, it is passed by value.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What occurs to the parameter that receives the argument has no effect outside the method.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3663" y="3301510"/>
            <a:ext cx="5867400" cy="3539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class Test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public  static void </a:t>
            </a:r>
            <a:r>
              <a:rPr lang="en-US" sz="1600" dirty="0" err="1"/>
              <a:t>raiseSalary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salary)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salary=salary+100;</a:t>
            </a:r>
          </a:p>
          <a:p>
            <a:r>
              <a:rPr lang="en-US" sz="1600" dirty="0"/>
              <a:t> }</a:t>
            </a:r>
          </a:p>
          <a:p>
            <a:r>
              <a:rPr lang="en-US" sz="1600" dirty="0"/>
              <a:t>public static void main(String </a:t>
            </a:r>
            <a:r>
              <a:rPr lang="en-US" sz="1600" dirty="0" err="1"/>
              <a:t>args</a:t>
            </a:r>
            <a:r>
              <a:rPr lang="en-US" sz="1600" dirty="0"/>
              <a:t>[]) {</a:t>
            </a:r>
          </a:p>
          <a:p>
            <a:r>
              <a:rPr lang="en-US" sz="1600" dirty="0"/>
              <a:t>    Employee emp1 = new Employee(1000);</a:t>
            </a:r>
          </a:p>
          <a:p>
            <a:r>
              <a:rPr lang="en-US" sz="1600" dirty="0" err="1"/>
              <a:t>System.out.println</a:t>
            </a:r>
            <a:r>
              <a:rPr lang="en-US" sz="1600" dirty="0"/>
              <a:t>("salary  before call: " + emp1.salary );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money=emp1.salary;</a:t>
            </a:r>
          </a:p>
          <a:p>
            <a:r>
              <a:rPr lang="en-US" sz="1600" dirty="0" err="1">
                <a:solidFill>
                  <a:srgbClr val="0070C0"/>
                </a:solidFill>
              </a:rPr>
              <a:t>raiseSalary</a:t>
            </a:r>
            <a:r>
              <a:rPr lang="en-US" sz="1600" dirty="0">
                <a:solidFill>
                  <a:srgbClr val="0070C0"/>
                </a:solidFill>
              </a:rPr>
              <a:t>(money);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System.out.println</a:t>
            </a:r>
            <a:r>
              <a:rPr lang="en-US" sz="1600" dirty="0"/>
              <a:t>("salary   after call: " + emp1.salary );</a:t>
            </a:r>
          </a:p>
          <a:p>
            <a:r>
              <a:rPr lang="en-US" sz="1600" dirty="0"/>
              <a:t>  }}</a:t>
            </a:r>
          </a:p>
          <a:p>
            <a:endParaRPr lang="ar-EG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0" y="0"/>
            <a:ext cx="8458200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Passing  Primitive data types to methods </a:t>
            </a:r>
          </a:p>
        </p:txBody>
      </p:sp>
      <p:sp>
        <p:nvSpPr>
          <p:cNvPr id="9" name="Rectangle 8"/>
          <p:cNvSpPr/>
          <p:nvPr/>
        </p:nvSpPr>
        <p:spPr>
          <a:xfrm>
            <a:off x="990600" y="1524000"/>
            <a:ext cx="32766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class Employee{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salary;</a:t>
            </a:r>
          </a:p>
          <a:p>
            <a:r>
              <a:rPr lang="en-US" dirty="0"/>
              <a:t> public  Employee(</a:t>
            </a:r>
            <a:r>
              <a:rPr lang="en-US" dirty="0" err="1"/>
              <a:t>int</a:t>
            </a:r>
            <a:r>
              <a:rPr lang="en-US" dirty="0"/>
              <a:t> salary){</a:t>
            </a:r>
          </a:p>
          <a:p>
            <a:r>
              <a:rPr lang="en-US" dirty="0"/>
              <a:t>  </a:t>
            </a:r>
            <a:r>
              <a:rPr lang="en-US" dirty="0" err="1"/>
              <a:t>this.salary</a:t>
            </a:r>
            <a:r>
              <a:rPr lang="en-US" dirty="0"/>
              <a:t>=salary;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86600" y="5867400"/>
            <a:ext cx="6096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400" dirty="0"/>
              <a:t>1000</a:t>
            </a:r>
            <a:endParaRPr lang="ar-EG" sz="14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2133600"/>
            <a:ext cx="3462337" cy="74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C -0.00347 -0.0382 -0.00364 -0.07639 -0.01024 -0.11412 C -0.01354 -0.13357 -0.01684 -0.15347 -0.02031 -0.17269 C -0.02083 -0.17523 -0.02152 -0.18588 -0.02361 -0.18982 C -0.03524 -0.21111 -0.04618 -0.23287 -0.05555 -0.25532 C -0.05972 -0.26597 -0.06076 -0.27824 -0.06562 -0.28843 C -0.06979 -0.29653 -0.07656 -0.30324 -0.08229 -0.31065 C -0.08368 -0.31227 -0.08402 -0.31482 -0.08576 -0.31574 C -0.09444 -0.32199 -0.1052 -0.32523 -0.11267 -0.3331 C -0.1243 -0.34514 -0.13889 -0.35 -0.15277 -0.35903 C -0.16736 -0.36852 -0.15503 -0.36389 -0.16788 -0.36782 C -0.17795 -0.37431 -0.18541 -0.38449 -0.19652 -0.38982 C -0.22014 -0.40139 -0.23975 -0.40463 -0.26527 -0.40718 C -0.28645 -0.41134 -0.30607 -0.41898 -0.32725 -0.42245 C -0.35694 -0.4213 -0.38524 -0.41736 -0.41458 -0.4125 C -0.41805 -0.41134 -0.42152 -0.41065 -0.42465 -0.4088 C -0.42951 -0.40671 -0.43316 -0.40255 -0.43802 -0.40023 C -0.4592 -0.3919 -0.47899 -0.39306 -0.49166 -0.37269 C -0.49132 -0.36829 -0.49114 -0.36343 -0.4901 -0.35903 C -0.48923 -0.35556 -0.48663 -0.34838 -0.48663 -0.34815 " pathEditMode="relative" rAng="0" ptsTypes="fffffffffffffffffffA">
                                      <p:cBhvr>
                                        <p:cTn id="1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00" y="-21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Passing references  to Methods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752600"/>
            <a:ext cx="3124200" cy="4801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class Circle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private double radius;</a:t>
            </a:r>
          </a:p>
          <a:p>
            <a:r>
              <a:rPr lang="en-US" dirty="0"/>
              <a:t>Circle(double radius)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this.radius</a:t>
            </a:r>
            <a:r>
              <a:rPr lang="en-US" dirty="0"/>
              <a:t>=radius;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double </a:t>
            </a:r>
            <a:r>
              <a:rPr lang="en-US" dirty="0" err="1"/>
              <a:t>getRadius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return radius;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double </a:t>
            </a:r>
            <a:r>
              <a:rPr lang="en-US" dirty="0" err="1"/>
              <a:t>getArea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return 3.14*radius*radius;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0" y="2133600"/>
            <a:ext cx="5029200" cy="31393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TestPassObject</a:t>
            </a:r>
            <a:r>
              <a:rPr lang="en-US" dirty="0"/>
              <a:t> {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Circle </a:t>
            </a:r>
            <a:r>
              <a:rPr lang="en-US" dirty="0" err="1"/>
              <a:t>myCircle</a:t>
            </a:r>
            <a:r>
              <a:rPr lang="en-US" dirty="0"/>
              <a:t> = new Circle(5.0);</a:t>
            </a:r>
          </a:p>
          <a:p>
            <a:r>
              <a:rPr lang="en-US" dirty="0" err="1"/>
              <a:t>printCircle</a:t>
            </a:r>
            <a:r>
              <a:rPr lang="en-US" dirty="0"/>
              <a:t>(</a:t>
            </a:r>
            <a:r>
              <a:rPr lang="en-US" dirty="0" err="1"/>
              <a:t>myCircle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static void </a:t>
            </a:r>
            <a:r>
              <a:rPr lang="en-US" dirty="0" err="1"/>
              <a:t>printCircle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Circle c</a:t>
            </a:r>
            <a:r>
              <a:rPr lang="en-US" dirty="0"/>
              <a:t>)</a:t>
            </a:r>
          </a:p>
          <a:p>
            <a:r>
              <a:rPr lang="en-US" dirty="0"/>
              <a:t> {</a:t>
            </a:r>
          </a:p>
          <a:p>
            <a:r>
              <a:rPr lang="en-US" dirty="0" err="1"/>
              <a:t>System.out.println</a:t>
            </a:r>
            <a:r>
              <a:rPr lang="en-US" dirty="0"/>
              <a:t>("The area of the circle of radius "</a:t>
            </a:r>
          </a:p>
          <a:p>
            <a:r>
              <a:rPr lang="en-US" dirty="0"/>
              <a:t>+ </a:t>
            </a:r>
            <a:r>
              <a:rPr lang="en-US" dirty="0" err="1"/>
              <a:t>c.getRadius</a:t>
            </a:r>
            <a:r>
              <a:rPr lang="en-US" dirty="0"/>
              <a:t>() + " is " + </a:t>
            </a:r>
            <a:r>
              <a:rPr lang="en-US" dirty="0" err="1"/>
              <a:t>c.getArea</a:t>
            </a:r>
            <a:r>
              <a:rPr lang="en-US" dirty="0"/>
              <a:t>());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838200"/>
            <a:ext cx="8382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Reference to objects can be passes to  methods , and usually the method can use this reference to access the  methods and variables declared in the class of the object</a:t>
            </a:r>
            <a:endParaRPr lang="ar-EG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3441680"/>
            <a:ext cx="5638800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class Test{</a:t>
            </a:r>
          </a:p>
          <a:p>
            <a:r>
              <a:rPr lang="en-US" dirty="0"/>
              <a:t>public  static void </a:t>
            </a:r>
            <a:r>
              <a:rPr lang="en-US" dirty="0" err="1"/>
              <a:t>raiseSalary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Employee </a:t>
            </a:r>
            <a:r>
              <a:rPr lang="en-US" dirty="0" err="1">
                <a:solidFill>
                  <a:srgbClr val="0070C0"/>
                </a:solidFill>
              </a:rPr>
              <a:t>emp</a:t>
            </a:r>
            <a:r>
              <a:rPr lang="en-US" dirty="0"/>
              <a:t>){</a:t>
            </a:r>
          </a:p>
          <a:p>
            <a:r>
              <a:rPr lang="en-US" dirty="0" err="1"/>
              <a:t>emp.salary</a:t>
            </a:r>
            <a:r>
              <a:rPr lang="en-US" dirty="0"/>
              <a:t>=emp.salary+100;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public static void main(String args[]) {</a:t>
            </a:r>
          </a:p>
          <a:p>
            <a:r>
              <a:rPr lang="en-US" dirty="0"/>
              <a:t>    Employee emp1 = new Employee(1000);</a:t>
            </a:r>
          </a:p>
          <a:p>
            <a:r>
              <a:rPr lang="en-US" dirty="0"/>
              <a:t>System.out.println("salary  before call: " + emp1.salary );    </a:t>
            </a:r>
          </a:p>
          <a:p>
            <a:r>
              <a:rPr lang="en-US" dirty="0" err="1">
                <a:solidFill>
                  <a:srgbClr val="0070C0"/>
                </a:solidFill>
              </a:rPr>
              <a:t>raiseSalary</a:t>
            </a:r>
            <a:r>
              <a:rPr lang="en-US" dirty="0">
                <a:solidFill>
                  <a:srgbClr val="0070C0"/>
                </a:solidFill>
              </a:rPr>
              <a:t>(emp1);</a:t>
            </a:r>
          </a:p>
          <a:p>
            <a:r>
              <a:rPr lang="en-US" dirty="0"/>
              <a:t> </a:t>
            </a:r>
            <a:r>
              <a:rPr lang="en-US" dirty="0" err="1"/>
              <a:t>System.out.println</a:t>
            </a:r>
            <a:r>
              <a:rPr lang="en-US" dirty="0"/>
              <a:t>("salary   after call: " + emp1.salary );</a:t>
            </a:r>
          </a:p>
          <a:p>
            <a:r>
              <a:rPr lang="en-US" dirty="0"/>
              <a:t>  }}</a:t>
            </a:r>
            <a:endParaRPr lang="ar-EG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1752600"/>
            <a:ext cx="1524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Salary=1000</a:t>
            </a:r>
            <a:endParaRPr lang="ar-EG" dirty="0"/>
          </a:p>
        </p:txBody>
      </p:sp>
      <p:grpSp>
        <p:nvGrpSpPr>
          <p:cNvPr id="2" name="Group 24"/>
          <p:cNvGrpSpPr/>
          <p:nvPr/>
        </p:nvGrpSpPr>
        <p:grpSpPr>
          <a:xfrm>
            <a:off x="7086600" y="2121932"/>
            <a:ext cx="1066800" cy="1295400"/>
            <a:chOff x="7086600" y="2121932"/>
            <a:chExt cx="1066800" cy="1295400"/>
          </a:xfrm>
        </p:grpSpPr>
        <p:sp>
          <p:nvSpPr>
            <p:cNvPr id="9" name="TextBox 8"/>
            <p:cNvSpPr txBox="1"/>
            <p:nvPr/>
          </p:nvSpPr>
          <p:spPr>
            <a:xfrm>
              <a:off x="7086600" y="3048000"/>
              <a:ext cx="7620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emp</a:t>
              </a:r>
              <a:endParaRPr lang="ar-EG" dirty="0"/>
            </a:p>
          </p:txBody>
        </p:sp>
        <p:cxnSp>
          <p:nvCxnSpPr>
            <p:cNvPr id="11" name="Straight Arrow Connector 10"/>
            <p:cNvCxnSpPr>
              <a:stCxn id="9" idx="0"/>
              <a:endCxn id="8" idx="2"/>
            </p:cNvCxnSpPr>
            <p:nvPr/>
          </p:nvCxnSpPr>
          <p:spPr>
            <a:xfrm rot="5400000" flipH="1" flipV="1">
              <a:off x="7347466" y="2242066"/>
              <a:ext cx="926068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5"/>
          <p:cNvGrpSpPr/>
          <p:nvPr/>
        </p:nvGrpSpPr>
        <p:grpSpPr>
          <a:xfrm>
            <a:off x="8077200" y="2209800"/>
            <a:ext cx="838200" cy="1055132"/>
            <a:chOff x="8077200" y="2209800"/>
            <a:chExt cx="838200" cy="1055132"/>
          </a:xfrm>
        </p:grpSpPr>
        <p:sp>
          <p:nvSpPr>
            <p:cNvPr id="12" name="TextBox 11"/>
            <p:cNvSpPr txBox="1"/>
            <p:nvPr/>
          </p:nvSpPr>
          <p:spPr>
            <a:xfrm>
              <a:off x="8077200" y="2895600"/>
              <a:ext cx="8382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emp1</a:t>
              </a:r>
              <a:endParaRPr lang="ar-EG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16200000" flipV="1">
              <a:off x="8115300" y="2476500"/>
              <a:ext cx="6858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7391400" y="1828800"/>
            <a:ext cx="13716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Salary=1100</a:t>
            </a:r>
            <a:endParaRPr lang="ar-EG" dirty="0"/>
          </a:p>
        </p:txBody>
      </p:sp>
      <p:sp>
        <p:nvSpPr>
          <p:cNvPr id="13" name="Rectangle 12"/>
          <p:cNvSpPr/>
          <p:nvPr/>
        </p:nvSpPr>
        <p:spPr>
          <a:xfrm>
            <a:off x="0" y="609600"/>
            <a:ext cx="883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When you pass a reference data type to a method,  </a:t>
            </a:r>
            <a:r>
              <a:rPr lang="en-US" dirty="0">
                <a:solidFill>
                  <a:srgbClr val="FF0000"/>
                </a:solidFill>
              </a:rPr>
              <a:t>it is passed by reference</a:t>
            </a:r>
            <a:r>
              <a:rPr lang="en-US" dirty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The value of parameter in method will be equal  to the value of reference . 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changes made to the parameter will affect the argument used to  call the method.</a:t>
            </a:r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1600200"/>
            <a:ext cx="32766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class Employee{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salary;</a:t>
            </a:r>
          </a:p>
          <a:p>
            <a:r>
              <a:rPr lang="en-US" dirty="0"/>
              <a:t> public  Employee(</a:t>
            </a:r>
            <a:r>
              <a:rPr lang="en-US" dirty="0" err="1"/>
              <a:t>int</a:t>
            </a:r>
            <a:r>
              <a:rPr lang="en-US" dirty="0"/>
              <a:t> salary){</a:t>
            </a:r>
          </a:p>
          <a:p>
            <a:r>
              <a:rPr lang="en-US" dirty="0"/>
              <a:t>  </a:t>
            </a:r>
            <a:r>
              <a:rPr lang="en-US" dirty="0" err="1"/>
              <a:t>this.salary</a:t>
            </a:r>
            <a:r>
              <a:rPr lang="en-US" dirty="0"/>
              <a:t>=salary;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1701" y="4038600"/>
            <a:ext cx="3872299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2057400" y="0"/>
            <a:ext cx="58437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Passing references  to Methods…………</a:t>
            </a:r>
            <a:endParaRPr lang="ar-EG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0" y="1295400"/>
          <a:ext cx="4038600" cy="10109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java.util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.Arrays</a:t>
                      </a:r>
                    </a:p>
                    <a:p>
                      <a:pPr rtl="1"/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static void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[] a)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438400" y="2819400"/>
            <a:ext cx="411480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java.util.Arrays</a:t>
            </a:r>
            <a:r>
              <a:rPr lang="en-US" dirty="0"/>
              <a:t>;</a:t>
            </a:r>
          </a:p>
          <a:p>
            <a:r>
              <a:rPr lang="en-US" dirty="0"/>
              <a:t>class Test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public static void main (String [] 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int</a:t>
            </a:r>
            <a:r>
              <a:rPr lang="en-US" dirty="0"/>
              <a:t> [] x={7, 3,9,1};</a:t>
            </a:r>
          </a:p>
          <a:p>
            <a:r>
              <a:rPr lang="en-US" dirty="0" err="1"/>
              <a:t>Arrays.sort</a:t>
            </a:r>
            <a:r>
              <a:rPr lang="en-US" dirty="0"/>
              <a:t>(x);</a:t>
            </a:r>
          </a:p>
          <a:p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x.length;i</a:t>
            </a:r>
            <a:r>
              <a:rPr lang="en-US" dirty="0"/>
              <a:t>++){</a:t>
            </a:r>
          </a:p>
          <a:p>
            <a:r>
              <a:rPr lang="en-US" dirty="0" err="1"/>
              <a:t>System.out.println</a:t>
            </a:r>
            <a:r>
              <a:rPr lang="en-US" dirty="0"/>
              <a:t> ("x["+</a:t>
            </a:r>
            <a:r>
              <a:rPr lang="en-US" dirty="0" err="1"/>
              <a:t>i</a:t>
            </a:r>
            <a:r>
              <a:rPr lang="en-US" dirty="0"/>
              <a:t>+"]="+x[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  <a:endParaRPr lang="ar-E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3733800"/>
            <a:ext cx="1019175" cy="1094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2057400" y="0"/>
            <a:ext cx="5334000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Example  :Passing an array as a reference</a:t>
            </a:r>
            <a:endParaRPr lang="ar-EG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Autofit/>
          </a:bodyPr>
          <a:lstStyle/>
          <a:p>
            <a:r>
              <a:rPr lang="en-US" sz="3600" b="1" dirty="0"/>
              <a:t>JAVA Naming Conventions</a:t>
            </a:r>
            <a:endParaRPr lang="ar-E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199" y="762000"/>
          <a:ext cx="8458201" cy="47904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33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5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8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Rules for Naming</a:t>
                      </a:r>
                    </a:p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Identifier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class Bank</a:t>
                      </a:r>
                    </a:p>
                    <a:p>
                      <a:pPr algn="l" rtl="0"/>
                      <a:r>
                        <a:rPr lang="en-US" sz="1600" dirty="0"/>
                        <a:t>class</a:t>
                      </a:r>
                      <a:r>
                        <a:rPr lang="en-US" sz="1600" baseline="0" dirty="0"/>
                        <a:t> BankAccounts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 names should be </a:t>
                      </a:r>
                      <a:r>
                        <a:rPr lang="en-US" sz="160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nouns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in mixed case</a:t>
                      </a:r>
                    </a:p>
                    <a:p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 the first letter of each internal word capitalized.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Classes</a:t>
                      </a:r>
                    </a:p>
                    <a:p>
                      <a:pPr rtl="1"/>
                      <a:endParaRPr lang="ar-E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run()</a:t>
                      </a:r>
                    </a:p>
                    <a:p>
                      <a:pPr rtl="1"/>
                      <a:r>
                        <a:rPr lang="en-US" sz="1600" dirty="0" err="1"/>
                        <a:t>runFast</a:t>
                      </a:r>
                      <a:r>
                        <a:rPr lang="en-US" sz="1600" dirty="0"/>
                        <a:t>()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Methods should be </a:t>
                      </a:r>
                      <a:r>
                        <a:rPr lang="en-US" sz="160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verbs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in mixed case with the first letter lowercase, with the first letter of each internal word capitalized.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Methods</a:t>
                      </a:r>
                    </a:p>
                    <a:p>
                      <a:pPr rtl="1"/>
                      <a:endParaRPr lang="ar-E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i;</a:t>
                      </a:r>
                    </a:p>
                    <a:p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 myWidth;</a:t>
                      </a:r>
                    </a:p>
                    <a:p>
                      <a:pPr rtl="1"/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US" sz="160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Nouns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mixed case with a lowercase first letter. Internal words start with capital letters.</a:t>
                      </a:r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Variable names should be short yet meaningful.</a:t>
                      </a:r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One-character variable names should be avoided except for temporary “throwaway” variables. </a:t>
                      </a:r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Common names for temporary variables are i, j, </a:t>
                      </a:r>
                      <a:r>
                        <a:rPr lang="en-US" sz="16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k,m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and n for integers; c, d, and e for characters.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Variables</a:t>
                      </a:r>
                    </a:p>
                    <a:p>
                      <a:pPr rtl="1"/>
                      <a:endParaRPr lang="ar-E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MIN_WIDTH = 4</a:t>
                      </a:r>
                    </a:p>
                    <a:p>
                      <a:pPr rtl="1"/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Nouns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all </a:t>
                      </a:r>
                      <a:r>
                        <a:rPr lang="en-US" sz="1600" b="1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uppercase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with words separated by underscore </a:t>
                      </a:r>
                      <a:r>
                        <a:rPr lang="ar-EG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ar-EG" sz="1600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ar-EG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Constants</a:t>
                      </a:r>
                    </a:p>
                    <a:p>
                      <a:pPr rtl="1"/>
                      <a:endParaRPr lang="ar-E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package util;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Noun, lowercase </a:t>
                      </a:r>
                      <a:endParaRPr lang="ar-EG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/>
                        <a:t>Package</a:t>
                      </a:r>
                      <a:endParaRPr lang="ar-E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00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0"/>
            <a:ext cx="4800600" cy="487362"/>
          </a:xfr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Arrays in JAVA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219200"/>
            <a:ext cx="7696200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To create and use an array, you must follow three steps:</a:t>
            </a:r>
          </a:p>
          <a:p>
            <a:r>
              <a:rPr lang="en-US" sz="2400" b="1" dirty="0"/>
              <a:t>1. Declaration</a:t>
            </a:r>
          </a:p>
          <a:p>
            <a:r>
              <a:rPr lang="en-US" sz="2400" b="1" dirty="0"/>
              <a:t>2. Construction</a:t>
            </a:r>
          </a:p>
          <a:p>
            <a:r>
              <a:rPr lang="en-US" sz="2400" b="1" dirty="0"/>
              <a:t>3. Initialization ( giving initial values to array elements)</a:t>
            </a:r>
          </a:p>
        </p:txBody>
      </p:sp>
      <p:sp>
        <p:nvSpPr>
          <p:cNvPr id="6" name="Rectangle 5"/>
          <p:cNvSpPr/>
          <p:nvPr/>
        </p:nvSpPr>
        <p:spPr>
          <a:xfrm>
            <a:off x="3962400" y="3048000"/>
            <a:ext cx="2180405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1.Declaration</a:t>
            </a:r>
            <a:endParaRPr lang="ar-EG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3657600"/>
            <a:ext cx="25908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[] x;</a:t>
            </a:r>
          </a:p>
          <a:p>
            <a:r>
              <a:rPr lang="en-US" dirty="0"/>
              <a:t>BankAccount [] accounts;</a:t>
            </a:r>
            <a:endParaRPr lang="ar-EG" dirty="0"/>
          </a:p>
        </p:txBody>
      </p:sp>
      <p:sp>
        <p:nvSpPr>
          <p:cNvPr id="12" name="TextBox 11"/>
          <p:cNvSpPr txBox="1"/>
          <p:nvPr/>
        </p:nvSpPr>
        <p:spPr>
          <a:xfrm>
            <a:off x="6324600" y="3657600"/>
            <a:ext cx="28405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x</a:t>
            </a:r>
            <a:endParaRPr lang="ar-EG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781800" y="3810000"/>
            <a:ext cx="914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772400" y="3505200"/>
            <a:ext cx="53412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9800" y="4114800"/>
            <a:ext cx="101899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accounts</a:t>
            </a:r>
            <a:endParaRPr lang="ar-EG" dirty="0"/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>
            <a:off x="7038797" y="4299466"/>
            <a:ext cx="581203" cy="43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772400" y="4114800"/>
            <a:ext cx="53412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34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0" y="4724400"/>
            <a:ext cx="8610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Square brackets an be place either </a:t>
            </a:r>
            <a:r>
              <a:rPr lang="en-US" dirty="0">
                <a:solidFill>
                  <a:srgbClr val="0070C0"/>
                </a:solidFill>
              </a:rPr>
              <a:t>before</a:t>
            </a:r>
            <a:r>
              <a:rPr lang="en-US" dirty="0"/>
              <a:t> or  </a:t>
            </a:r>
            <a:r>
              <a:rPr lang="en-US" dirty="0">
                <a:solidFill>
                  <a:srgbClr val="0070C0"/>
                </a:solidFill>
              </a:rPr>
              <a:t>after</a:t>
            </a:r>
            <a:r>
              <a:rPr lang="en-US" dirty="0"/>
              <a:t> array name</a:t>
            </a:r>
            <a:r>
              <a:rPr lang="en-US" b="1" dirty="0">
                <a:solidFill>
                  <a:srgbClr val="00B050"/>
                </a:solidFill>
              </a:rPr>
              <a:t>.</a:t>
            </a:r>
          </a:p>
          <a:p>
            <a:r>
              <a:rPr lang="en-US" b="1" dirty="0">
                <a:solidFill>
                  <a:srgbClr val="00B050"/>
                </a:solidFill>
              </a:rPr>
              <a:t>public static void main (String [] </a:t>
            </a:r>
            <a:r>
              <a:rPr lang="en-US" b="1" dirty="0" err="1">
                <a:solidFill>
                  <a:srgbClr val="00B050"/>
                </a:solidFill>
              </a:rPr>
              <a:t>args</a:t>
            </a:r>
            <a:r>
              <a:rPr lang="en-US" b="1" dirty="0">
                <a:solidFill>
                  <a:srgbClr val="00B050"/>
                </a:solidFill>
              </a:rPr>
              <a:t>) </a:t>
            </a:r>
            <a:r>
              <a:rPr lang="en-US" dirty="0"/>
              <a:t> Or  </a:t>
            </a:r>
            <a:r>
              <a:rPr lang="en-US" b="1" dirty="0">
                <a:solidFill>
                  <a:srgbClr val="00B050"/>
                </a:solidFill>
              </a:rPr>
              <a:t> public static void main (String </a:t>
            </a:r>
            <a:r>
              <a:rPr lang="en-US" b="1" dirty="0" err="1">
                <a:solidFill>
                  <a:srgbClr val="00B050"/>
                </a:solidFill>
              </a:rPr>
              <a:t>args</a:t>
            </a:r>
            <a:r>
              <a:rPr lang="en-US" b="1" dirty="0">
                <a:solidFill>
                  <a:srgbClr val="00B050"/>
                </a:solidFill>
              </a:rPr>
              <a:t> [] )</a:t>
            </a:r>
            <a:r>
              <a:rPr lang="en-US" dirty="0"/>
              <a:t> 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5562600"/>
            <a:ext cx="868680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Declaration never state size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 [3] x</a:t>
            </a:r>
            <a:r>
              <a:rPr lang="en-US" sz="2000" dirty="0"/>
              <a:t> : compile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657600" y="0"/>
            <a:ext cx="2971800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800" b="1" dirty="0">
                <a:solidFill>
                  <a:srgbClr val="FF0000"/>
                </a:solidFill>
              </a:rPr>
              <a:t>2. Construction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0" y="640140"/>
            <a:ext cx="89154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Using </a:t>
            </a:r>
            <a:r>
              <a:rPr lang="en-US" sz="2400" dirty="0">
                <a:solidFill>
                  <a:srgbClr val="FF0000"/>
                </a:solidFill>
              </a:rPr>
              <a:t>new</a:t>
            </a:r>
            <a:r>
              <a:rPr lang="en-US" sz="2400" dirty="0"/>
              <a:t> an array  is constructed (the  array is an </a:t>
            </a:r>
            <a:r>
              <a:rPr lang="en-US" sz="2400" dirty="0">
                <a:solidFill>
                  <a:srgbClr val="FF0000"/>
                </a:solidFill>
              </a:rPr>
              <a:t>object</a:t>
            </a:r>
            <a:r>
              <a:rPr lang="en-US" sz="2400" dirty="0"/>
              <a:t>),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In construction you state the size of array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Array elements are automatically initialized to their default values.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Length of array can be accessed by </a:t>
            </a:r>
            <a:r>
              <a:rPr lang="en-US" sz="2400" b="1" dirty="0" err="1">
                <a:solidFill>
                  <a:srgbClr val="FF0000"/>
                </a:solidFill>
              </a:rPr>
              <a:t>arrayname.length</a:t>
            </a:r>
            <a:r>
              <a:rPr lang="en-US" sz="2400" b="1" dirty="0">
                <a:solidFill>
                  <a:srgbClr val="FF0000"/>
                </a:solidFill>
              </a:rPr>
              <a:t>;  </a:t>
            </a:r>
            <a:r>
              <a:rPr lang="en-US" sz="2400" dirty="0"/>
              <a:t>ex : </a:t>
            </a:r>
            <a:r>
              <a:rPr lang="en-US" sz="2400" dirty="0" err="1"/>
              <a:t>x.length</a:t>
            </a:r>
            <a:endParaRPr lang="en-US" sz="2400" dirty="0"/>
          </a:p>
        </p:txBody>
      </p:sp>
      <p:sp>
        <p:nvSpPr>
          <p:cNvPr id="34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533400" y="4495800"/>
            <a:ext cx="1981200" cy="1131332"/>
            <a:chOff x="2819400" y="5410200"/>
            <a:chExt cx="1981200" cy="1131332"/>
          </a:xfrm>
        </p:grpSpPr>
        <p:sp>
          <p:nvSpPr>
            <p:cNvPr id="36" name="TextBox 35"/>
            <p:cNvSpPr txBox="1"/>
            <p:nvPr/>
          </p:nvSpPr>
          <p:spPr>
            <a:xfrm>
              <a:off x="2819400" y="5791200"/>
              <a:ext cx="28405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x</a:t>
              </a:r>
              <a:endParaRPr lang="ar-EG" dirty="0"/>
            </a:p>
          </p:txBody>
        </p:sp>
        <p:grpSp>
          <p:nvGrpSpPr>
            <p:cNvPr id="3" name="Group 12"/>
            <p:cNvGrpSpPr/>
            <p:nvPr/>
          </p:nvGrpSpPr>
          <p:grpSpPr>
            <a:xfrm>
              <a:off x="2961426" y="5410200"/>
              <a:ext cx="1839174" cy="1131332"/>
              <a:chOff x="2961426" y="5410200"/>
              <a:chExt cx="1839174" cy="1131332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4495800" y="5410200"/>
                <a:ext cx="304800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/>
              <a:p>
                <a:r>
                  <a:rPr lang="en-US" dirty="0"/>
                  <a:t>0</a:t>
                </a:r>
                <a:endParaRPr lang="ar-EG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495800" y="5791200"/>
                <a:ext cx="304800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/>
              <a:p>
                <a:r>
                  <a:rPr lang="en-US" dirty="0"/>
                  <a:t>0</a:t>
                </a:r>
                <a:endParaRPr lang="ar-EG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495800" y="6172200"/>
                <a:ext cx="304800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/>
              <a:p>
                <a:r>
                  <a:rPr lang="en-US" dirty="0"/>
                  <a:t>0</a:t>
                </a:r>
                <a:endParaRPr lang="ar-EG" dirty="0"/>
              </a:p>
            </p:txBody>
          </p:sp>
          <p:cxnSp>
            <p:nvCxnSpPr>
              <p:cNvPr id="41" name="Straight Arrow Connector 40"/>
              <p:cNvCxnSpPr>
                <a:stCxn id="36" idx="2"/>
                <a:endCxn id="39" idx="1"/>
              </p:cNvCxnSpPr>
              <p:nvPr/>
            </p:nvCxnSpPr>
            <p:spPr>
              <a:xfrm rot="5400000" flipH="1" flipV="1">
                <a:off x="3636280" y="5301012"/>
                <a:ext cx="184666" cy="15343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15"/>
          <p:cNvGrpSpPr/>
          <p:nvPr/>
        </p:nvGrpSpPr>
        <p:grpSpPr>
          <a:xfrm>
            <a:off x="3886200" y="4495800"/>
            <a:ext cx="2514600" cy="1131332"/>
            <a:chOff x="2819401" y="5410200"/>
            <a:chExt cx="1816100" cy="1131332"/>
          </a:xfrm>
        </p:grpSpPr>
        <p:sp>
          <p:nvSpPr>
            <p:cNvPr id="43" name="TextBox 42"/>
            <p:cNvSpPr txBox="1"/>
            <p:nvPr/>
          </p:nvSpPr>
          <p:spPr>
            <a:xfrm>
              <a:off x="2819401" y="5791200"/>
              <a:ext cx="73594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accounts</a:t>
              </a:r>
              <a:endParaRPr lang="ar-EG" dirty="0"/>
            </a:p>
          </p:txBody>
        </p:sp>
        <p:grpSp>
          <p:nvGrpSpPr>
            <p:cNvPr id="6" name="Group 17"/>
            <p:cNvGrpSpPr/>
            <p:nvPr/>
          </p:nvGrpSpPr>
          <p:grpSpPr>
            <a:xfrm>
              <a:off x="3187372" y="5410200"/>
              <a:ext cx="1448129" cy="1131332"/>
              <a:chOff x="3187372" y="5410200"/>
              <a:chExt cx="1448129" cy="113133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4140202" y="5410200"/>
                <a:ext cx="495299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/>
              <a:p>
                <a:r>
                  <a:rPr lang="en-US" dirty="0"/>
                  <a:t>null</a:t>
                </a:r>
                <a:endParaRPr lang="ar-EG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40202" y="5791200"/>
                <a:ext cx="495299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/>
              <a:p>
                <a:r>
                  <a:rPr lang="en-US" dirty="0"/>
                  <a:t>null</a:t>
                </a:r>
                <a:endParaRPr lang="ar-EG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140202" y="6172200"/>
                <a:ext cx="495299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/>
              <a:p>
                <a:r>
                  <a:rPr lang="en-US" dirty="0"/>
                  <a:t>null</a:t>
                </a:r>
                <a:endParaRPr lang="ar-EG" dirty="0"/>
              </a:p>
            </p:txBody>
          </p:sp>
          <p:cxnSp>
            <p:nvCxnSpPr>
              <p:cNvPr id="48" name="Straight Arrow Connector 47"/>
              <p:cNvCxnSpPr>
                <a:stCxn id="43" idx="2"/>
                <a:endCxn id="46" idx="1"/>
              </p:cNvCxnSpPr>
              <p:nvPr/>
            </p:nvCxnSpPr>
            <p:spPr>
              <a:xfrm rot="5400000" flipH="1" flipV="1">
                <a:off x="3571454" y="5591784"/>
                <a:ext cx="184666" cy="95282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TextBox 48"/>
          <p:cNvSpPr txBox="1"/>
          <p:nvPr/>
        </p:nvSpPr>
        <p:spPr>
          <a:xfrm>
            <a:off x="2590800" y="4495800"/>
            <a:ext cx="609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x[2]</a:t>
            </a:r>
            <a:endParaRPr lang="ar-EG" dirty="0"/>
          </a:p>
        </p:txBody>
      </p:sp>
      <p:sp>
        <p:nvSpPr>
          <p:cNvPr id="50" name="TextBox 49"/>
          <p:cNvSpPr txBox="1"/>
          <p:nvPr/>
        </p:nvSpPr>
        <p:spPr>
          <a:xfrm>
            <a:off x="2590800" y="4876800"/>
            <a:ext cx="609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x[1]</a:t>
            </a:r>
            <a:endParaRPr lang="ar-EG" dirty="0"/>
          </a:p>
        </p:txBody>
      </p:sp>
      <p:sp>
        <p:nvSpPr>
          <p:cNvPr id="51" name="TextBox 50"/>
          <p:cNvSpPr txBox="1"/>
          <p:nvPr/>
        </p:nvSpPr>
        <p:spPr>
          <a:xfrm>
            <a:off x="2590800" y="5181600"/>
            <a:ext cx="609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x[0]</a:t>
            </a:r>
            <a:endParaRPr lang="ar-EG" dirty="0"/>
          </a:p>
        </p:txBody>
      </p:sp>
      <p:sp>
        <p:nvSpPr>
          <p:cNvPr id="52" name="TextBox 51"/>
          <p:cNvSpPr txBox="1"/>
          <p:nvPr/>
        </p:nvSpPr>
        <p:spPr>
          <a:xfrm>
            <a:off x="6553200" y="4495800"/>
            <a:ext cx="1524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accounts[2]</a:t>
            </a:r>
            <a:endParaRPr lang="ar-EG" dirty="0"/>
          </a:p>
        </p:txBody>
      </p:sp>
      <p:sp>
        <p:nvSpPr>
          <p:cNvPr id="53" name="TextBox 52"/>
          <p:cNvSpPr txBox="1"/>
          <p:nvPr/>
        </p:nvSpPr>
        <p:spPr>
          <a:xfrm>
            <a:off x="6477000" y="4876800"/>
            <a:ext cx="1447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accounts[1]</a:t>
            </a:r>
            <a:endParaRPr lang="ar-EG" dirty="0"/>
          </a:p>
        </p:txBody>
      </p:sp>
      <p:sp>
        <p:nvSpPr>
          <p:cNvPr id="54" name="TextBox 53"/>
          <p:cNvSpPr txBox="1"/>
          <p:nvPr/>
        </p:nvSpPr>
        <p:spPr>
          <a:xfrm>
            <a:off x="6477000" y="5257800"/>
            <a:ext cx="1676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accounts[0]</a:t>
            </a:r>
            <a:endParaRPr lang="ar-EG" dirty="0"/>
          </a:p>
        </p:txBody>
      </p:sp>
      <p:sp>
        <p:nvSpPr>
          <p:cNvPr id="44" name="Rectangle 43"/>
          <p:cNvSpPr/>
          <p:nvPr/>
        </p:nvSpPr>
        <p:spPr>
          <a:xfrm>
            <a:off x="0" y="3124200"/>
            <a:ext cx="85344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[] z=new </a:t>
            </a:r>
            <a:r>
              <a:rPr lang="en-US" dirty="0" err="1"/>
              <a:t>int</a:t>
            </a:r>
            <a:r>
              <a:rPr lang="en-US" dirty="0"/>
              <a:t> [10];  // declaration &amp; construction</a:t>
            </a:r>
          </a:p>
          <a:p>
            <a:pPr>
              <a:buNone/>
            </a:pPr>
            <a:r>
              <a:rPr lang="en-US" dirty="0"/>
              <a:t>BankAccount [] accounts=new BankAccount[3]; // declaration &amp; construction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1000" y="2362200"/>
            <a:ext cx="3429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err="1">
                <a:solidFill>
                  <a:srgbClr val="0070C0"/>
                </a:solidFill>
              </a:rPr>
              <a:t>int</a:t>
            </a:r>
            <a:r>
              <a:rPr lang="en-US" b="1" dirty="0">
                <a:solidFill>
                  <a:srgbClr val="0070C0"/>
                </a:solidFill>
              </a:rPr>
              <a:t> [] x;    //Declaration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</a:rPr>
              <a:t>x=new </a:t>
            </a:r>
            <a:r>
              <a:rPr lang="en-US" b="1" dirty="0" err="1">
                <a:solidFill>
                  <a:srgbClr val="0070C0"/>
                </a:solidFill>
              </a:rPr>
              <a:t>int</a:t>
            </a:r>
            <a:r>
              <a:rPr lang="en-US" b="1" dirty="0">
                <a:solidFill>
                  <a:srgbClr val="0070C0"/>
                </a:solidFill>
              </a:rPr>
              <a:t> [3];// construction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29200" y="2362200"/>
            <a:ext cx="3810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x.length</a:t>
            </a:r>
            <a:r>
              <a:rPr lang="en-US" dirty="0"/>
              <a:t>); //prints 3</a:t>
            </a:r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53" grpId="0"/>
      <p:bldP spid="54" grpId="0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48736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3.intialization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46" y="1755211"/>
            <a:ext cx="3276600" cy="1066799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>
                <a:solidFill>
                  <a:srgbClr val="FF0000"/>
                </a:solidFill>
              </a:rPr>
              <a:t>Example</a:t>
            </a:r>
          </a:p>
          <a:p>
            <a:pPr lvl="1">
              <a:buNone/>
            </a:pPr>
            <a:r>
              <a:rPr lang="en-US" sz="1400" dirty="0" err="1"/>
              <a:t>int</a:t>
            </a:r>
            <a:r>
              <a:rPr lang="en-US" sz="1400" dirty="0"/>
              <a:t> [ ] x;// declaration</a:t>
            </a:r>
          </a:p>
          <a:p>
            <a:pPr lvl="1">
              <a:buNone/>
            </a:pPr>
            <a:r>
              <a:rPr lang="en-US" sz="1400" dirty="0"/>
              <a:t>X=new </a:t>
            </a:r>
            <a:r>
              <a:rPr lang="en-US" sz="1400" dirty="0" err="1"/>
              <a:t>int</a:t>
            </a:r>
            <a:r>
              <a:rPr lang="en-US" sz="1400" dirty="0"/>
              <a:t> [3];//construction</a:t>
            </a:r>
          </a:p>
          <a:p>
            <a:pPr lvl="1">
              <a:buNone/>
            </a:pPr>
            <a:r>
              <a:rPr lang="en-US" sz="1400" dirty="0"/>
              <a:t>X[0]=5;//initialization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5" name="Group 14"/>
          <p:cNvGrpSpPr/>
          <p:nvPr/>
        </p:nvGrpSpPr>
        <p:grpSpPr>
          <a:xfrm>
            <a:off x="3962400" y="1635077"/>
            <a:ext cx="1981200" cy="1131332"/>
            <a:chOff x="4038600" y="1524000"/>
            <a:chExt cx="1981200" cy="1131332"/>
          </a:xfrm>
        </p:grpSpPr>
        <p:grpSp>
          <p:nvGrpSpPr>
            <p:cNvPr id="7" name="Group 4"/>
            <p:cNvGrpSpPr/>
            <p:nvPr/>
          </p:nvGrpSpPr>
          <p:grpSpPr>
            <a:xfrm>
              <a:off x="4038600" y="1524000"/>
              <a:ext cx="1219200" cy="1131332"/>
              <a:chOff x="3581400" y="5410200"/>
              <a:chExt cx="1219200" cy="1131332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581400" y="5867400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/>
                  <a:t>x</a:t>
                </a:r>
                <a:endParaRPr lang="ar-EG" dirty="0"/>
              </a:p>
            </p:txBody>
          </p:sp>
          <p:grpSp>
            <p:nvGrpSpPr>
              <p:cNvPr id="15" name="Group 12"/>
              <p:cNvGrpSpPr/>
              <p:nvPr/>
            </p:nvGrpSpPr>
            <p:grpSpPr>
              <a:xfrm>
                <a:off x="3657600" y="5410200"/>
                <a:ext cx="1143000" cy="1131332"/>
                <a:chOff x="3657600" y="5410200"/>
                <a:chExt cx="1143000" cy="1131332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4495800" y="5410200"/>
                  <a:ext cx="304800" cy="369332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1">
                  <a:spAutoFit/>
                </a:bodyPr>
                <a:lstStyle/>
                <a:p>
                  <a:r>
                    <a:rPr lang="en-US" dirty="0"/>
                    <a:t>0</a:t>
                  </a:r>
                  <a:endParaRPr lang="ar-EG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4495800" y="5791200"/>
                  <a:ext cx="304800" cy="369332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1">
                  <a:spAutoFit/>
                </a:bodyPr>
                <a:lstStyle/>
                <a:p>
                  <a:r>
                    <a:rPr lang="en-US" dirty="0"/>
                    <a:t>0</a:t>
                  </a:r>
                  <a:endParaRPr lang="ar-EG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4495800" y="6172200"/>
                  <a:ext cx="304800" cy="369332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1">
                  <a:spAutoFit/>
                </a:bodyPr>
                <a:lstStyle/>
                <a:p>
                  <a:r>
                    <a:rPr lang="en-US" dirty="0"/>
                    <a:t>5</a:t>
                  </a:r>
                  <a:endParaRPr lang="ar-EG" dirty="0"/>
                </a:p>
              </p:txBody>
            </p:sp>
            <p:cxnSp>
              <p:nvCxnSpPr>
                <p:cNvPr id="11" name="Straight Arrow Connector 10"/>
                <p:cNvCxnSpPr>
                  <a:endCxn id="9" idx="1"/>
                </p:cNvCxnSpPr>
                <p:nvPr/>
              </p:nvCxnSpPr>
              <p:spPr>
                <a:xfrm flipV="1">
                  <a:off x="3657600" y="5975866"/>
                  <a:ext cx="838200" cy="1201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TextBox 11"/>
            <p:cNvSpPr txBox="1"/>
            <p:nvPr/>
          </p:nvSpPr>
          <p:spPr>
            <a:xfrm>
              <a:off x="5410200" y="1600200"/>
              <a:ext cx="6096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x[2]</a:t>
              </a:r>
              <a:endParaRPr lang="ar-EG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10200" y="1981200"/>
              <a:ext cx="6096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x[1]</a:t>
              </a:r>
              <a:endParaRPr lang="ar-EG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10200" y="2286000"/>
              <a:ext cx="6096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x[0]</a:t>
              </a:r>
              <a:endParaRPr lang="ar-EG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98946" y="728246"/>
            <a:ext cx="6149454" cy="8309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Initialization is done by giving initial values to array elements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Declaration ,construction  and  initialization can also be in one line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600" dirty="0" err="1"/>
              <a:t>int</a:t>
            </a:r>
            <a:r>
              <a:rPr lang="en-US" sz="1600" dirty="0"/>
              <a:t> [] x={1,2,5};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2400" y="6096000"/>
            <a:ext cx="60198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N.B : java allows an array  to be returned from a method</a:t>
            </a:r>
          </a:p>
          <a:p>
            <a:r>
              <a:rPr lang="en-US" dirty="0">
                <a:solidFill>
                  <a:srgbClr val="0070C0"/>
                </a:solidFill>
              </a:rPr>
              <a:t>Public  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[]  m() {  …….}</a:t>
            </a:r>
            <a:endParaRPr lang="ar-EG" dirty="0"/>
          </a:p>
        </p:txBody>
      </p:sp>
      <p:sp>
        <p:nvSpPr>
          <p:cNvPr id="37" name="TextBox 36"/>
          <p:cNvSpPr txBox="1"/>
          <p:nvPr/>
        </p:nvSpPr>
        <p:spPr>
          <a:xfrm>
            <a:off x="2107442" y="3733800"/>
            <a:ext cx="4267200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class Test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public static void main (String [] </a:t>
            </a:r>
            <a:r>
              <a:rPr lang="en-US" sz="1400" dirty="0" err="1"/>
              <a:t>arg</a:t>
            </a:r>
            <a:r>
              <a:rPr lang="en-US" sz="1400" dirty="0"/>
              <a:t>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 err="1"/>
              <a:t>int</a:t>
            </a:r>
            <a:r>
              <a:rPr lang="en-US" sz="1400" dirty="0"/>
              <a:t> [] x=new </a:t>
            </a:r>
            <a:r>
              <a:rPr lang="en-US" sz="1400" dirty="0" err="1"/>
              <a:t>int</a:t>
            </a:r>
            <a:r>
              <a:rPr lang="en-US" sz="1400" dirty="0"/>
              <a:t>[10];</a:t>
            </a:r>
          </a:p>
          <a:p>
            <a:r>
              <a:rPr lang="en-US" sz="1400" dirty="0"/>
              <a:t>x[0]=9;x[4]=7;</a:t>
            </a:r>
          </a:p>
          <a:p>
            <a:r>
              <a:rPr lang="en-US" sz="1400" dirty="0" err="1"/>
              <a:t>int</a:t>
            </a:r>
            <a:r>
              <a:rPr lang="en-US" sz="1400" dirty="0"/>
              <a:t> [] y={10,2,7};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}</a:t>
            </a:r>
            <a:endParaRPr lang="ar-EG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-38668" y="3211436"/>
            <a:ext cx="2133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Example:-</a:t>
            </a:r>
            <a:endParaRPr lang="ar-EG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48736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Array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7315200" cy="1066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/>
              <a:t>Arrays can hold a certain type of objects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1828800"/>
            <a:ext cx="7848600" cy="3385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endParaRPr lang="en-US" sz="16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3733800" y="3200400"/>
            <a:ext cx="4114800" cy="2218730"/>
            <a:chOff x="3197755" y="5486400"/>
            <a:chExt cx="2043112" cy="2218730"/>
          </a:xfrm>
        </p:grpSpPr>
        <p:sp>
          <p:nvSpPr>
            <p:cNvPr id="19" name="TextBox 18"/>
            <p:cNvSpPr txBox="1"/>
            <p:nvPr/>
          </p:nvSpPr>
          <p:spPr>
            <a:xfrm>
              <a:off x="3197755" y="5791200"/>
              <a:ext cx="73594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accounts</a:t>
              </a:r>
              <a:endParaRPr lang="ar-EG" dirty="0"/>
            </a:p>
          </p:txBody>
        </p:sp>
        <p:grpSp>
          <p:nvGrpSpPr>
            <p:cNvPr id="20" name="Group 17"/>
            <p:cNvGrpSpPr/>
            <p:nvPr/>
          </p:nvGrpSpPr>
          <p:grpSpPr>
            <a:xfrm>
              <a:off x="3565726" y="5486400"/>
              <a:ext cx="1675141" cy="2218730"/>
              <a:chOff x="3565726" y="5486400"/>
              <a:chExt cx="1675141" cy="221873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992298" y="5486400"/>
                <a:ext cx="1248569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/>
              <a:p>
                <a:r>
                  <a:rPr lang="en-US" dirty="0"/>
                  <a:t>null</a:t>
                </a:r>
                <a:endParaRPr lang="ar-EG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992298" y="5894695"/>
                <a:ext cx="1248569" cy="89255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/>
              <a:p>
                <a:r>
                  <a:rPr lang="en-US" dirty="0" err="1"/>
                  <a:t>accontNum</a:t>
                </a:r>
                <a:r>
                  <a:rPr lang="en-US" dirty="0"/>
                  <a:t>=223</a:t>
                </a:r>
              </a:p>
              <a:p>
                <a:r>
                  <a:rPr lang="en-US" dirty="0" err="1"/>
                  <a:t>accountBalance</a:t>
                </a:r>
                <a:r>
                  <a:rPr lang="en-US" dirty="0"/>
                  <a:t>=1000</a:t>
                </a:r>
              </a:p>
              <a:p>
                <a:r>
                  <a:rPr lang="en-US" sz="1600" dirty="0" err="1"/>
                  <a:t>customerName</a:t>
                </a:r>
                <a:r>
                  <a:rPr lang="en-US" sz="1600" dirty="0"/>
                  <a:t>=“Ahmed”</a:t>
                </a:r>
                <a:endParaRPr lang="ar-EG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992298" y="6781800"/>
                <a:ext cx="1248569" cy="92333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/>
              <a:p>
                <a:r>
                  <a:rPr lang="en-US" dirty="0" err="1"/>
                  <a:t>accontNum</a:t>
                </a:r>
                <a:r>
                  <a:rPr lang="en-US" dirty="0"/>
                  <a:t>=0</a:t>
                </a:r>
              </a:p>
              <a:p>
                <a:r>
                  <a:rPr lang="en-US" dirty="0" err="1"/>
                  <a:t>accountBalance</a:t>
                </a:r>
                <a:r>
                  <a:rPr lang="en-US" dirty="0"/>
                  <a:t>=0</a:t>
                </a:r>
              </a:p>
              <a:p>
                <a:r>
                  <a:rPr lang="en-US" dirty="0" err="1"/>
                  <a:t>customerName</a:t>
                </a:r>
                <a:r>
                  <a:rPr lang="en-US" dirty="0"/>
                  <a:t>=null</a:t>
                </a:r>
                <a:endParaRPr lang="ar-EG" dirty="0"/>
              </a:p>
            </p:txBody>
          </p:sp>
          <p:cxnSp>
            <p:nvCxnSpPr>
              <p:cNvPr id="24" name="Straight Arrow Connector 23"/>
              <p:cNvCxnSpPr>
                <a:stCxn id="19" idx="2"/>
              </p:cNvCxnSpPr>
              <p:nvPr/>
            </p:nvCxnSpPr>
            <p:spPr>
              <a:xfrm rot="16200000" flipH="1">
                <a:off x="3735343" y="5990915"/>
                <a:ext cx="11668" cy="35090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extBox 24"/>
          <p:cNvSpPr txBox="1"/>
          <p:nvPr/>
        </p:nvSpPr>
        <p:spPr>
          <a:xfrm>
            <a:off x="7848600" y="3276600"/>
            <a:ext cx="1524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accounts[2]</a:t>
            </a:r>
            <a:endParaRPr lang="ar-EG" dirty="0"/>
          </a:p>
        </p:txBody>
      </p:sp>
      <p:sp>
        <p:nvSpPr>
          <p:cNvPr id="26" name="TextBox 25"/>
          <p:cNvSpPr txBox="1"/>
          <p:nvPr/>
        </p:nvSpPr>
        <p:spPr>
          <a:xfrm>
            <a:off x="7924800" y="4038600"/>
            <a:ext cx="1447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accounts[1]</a:t>
            </a:r>
            <a:endParaRPr lang="ar-EG" dirty="0"/>
          </a:p>
        </p:txBody>
      </p:sp>
      <p:sp>
        <p:nvSpPr>
          <p:cNvPr id="27" name="TextBox 26"/>
          <p:cNvSpPr txBox="1"/>
          <p:nvPr/>
        </p:nvSpPr>
        <p:spPr>
          <a:xfrm>
            <a:off x="7848600" y="4572000"/>
            <a:ext cx="12954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  accounts[0]</a:t>
            </a:r>
            <a:endParaRPr lang="ar-EG" dirty="0"/>
          </a:p>
        </p:txBody>
      </p:sp>
      <p:sp>
        <p:nvSpPr>
          <p:cNvPr id="28" name="Rectangle 27"/>
          <p:cNvSpPr/>
          <p:nvPr/>
        </p:nvSpPr>
        <p:spPr>
          <a:xfrm>
            <a:off x="304800" y="1295400"/>
            <a:ext cx="3352800" cy="39703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class BankAccount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accountNum</a:t>
            </a:r>
            <a:r>
              <a:rPr lang="en-US" dirty="0"/>
              <a:t>;</a:t>
            </a:r>
          </a:p>
          <a:p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err="1"/>
              <a:t>accountBalance</a:t>
            </a:r>
            <a:r>
              <a:rPr lang="en-US" dirty="0"/>
              <a:t>;</a:t>
            </a:r>
          </a:p>
          <a:p>
            <a:r>
              <a:rPr lang="en-US" dirty="0"/>
              <a:t>String </a:t>
            </a:r>
            <a:r>
              <a:rPr lang="en-US" dirty="0" err="1"/>
              <a:t>customerName</a:t>
            </a:r>
            <a:r>
              <a:rPr lang="en-US" dirty="0"/>
              <a:t>;</a:t>
            </a:r>
          </a:p>
          <a:p>
            <a:r>
              <a:rPr lang="en-US" dirty="0"/>
              <a:t>BankAccount(int </a:t>
            </a:r>
            <a:r>
              <a:rPr lang="en-US" dirty="0" err="1"/>
              <a:t>num,int</a:t>
            </a:r>
            <a:r>
              <a:rPr lang="en-US" dirty="0"/>
              <a:t>  </a:t>
            </a:r>
            <a:r>
              <a:rPr lang="en-US" dirty="0" err="1"/>
              <a:t>balance,String</a:t>
            </a:r>
            <a:r>
              <a:rPr lang="en-US" dirty="0"/>
              <a:t> name)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accountNum</a:t>
            </a:r>
            <a:r>
              <a:rPr lang="en-US" dirty="0"/>
              <a:t>=num;</a:t>
            </a:r>
          </a:p>
          <a:p>
            <a:r>
              <a:rPr lang="en-US" dirty="0" err="1"/>
              <a:t>accountBalance</a:t>
            </a:r>
            <a:r>
              <a:rPr lang="en-US" dirty="0"/>
              <a:t>=balance;</a:t>
            </a:r>
          </a:p>
          <a:p>
            <a:r>
              <a:rPr lang="en-US" dirty="0" err="1"/>
              <a:t>customerName</a:t>
            </a:r>
            <a:r>
              <a:rPr lang="en-US" dirty="0"/>
              <a:t>=name;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BankAccount()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}}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962400" y="1143000"/>
            <a:ext cx="5181600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class Test{</a:t>
            </a:r>
          </a:p>
          <a:p>
            <a:pPr>
              <a:buNone/>
            </a:pPr>
            <a:r>
              <a:rPr lang="en-US" dirty="0"/>
              <a:t>Public static void main (String [] </a:t>
            </a:r>
            <a:r>
              <a:rPr lang="en-US" dirty="0" err="1"/>
              <a:t>arg</a:t>
            </a:r>
            <a:r>
              <a:rPr lang="en-US" dirty="0"/>
              <a:t>){</a:t>
            </a:r>
          </a:p>
          <a:p>
            <a:pPr>
              <a:buNone/>
            </a:pPr>
            <a:r>
              <a:rPr lang="en-US" dirty="0" err="1"/>
              <a:t>BankAccount</a:t>
            </a:r>
            <a:r>
              <a:rPr lang="en-US" dirty="0"/>
              <a:t> [] accounts=new BankAccount[3]; </a:t>
            </a:r>
          </a:p>
          <a:p>
            <a:pPr>
              <a:buNone/>
            </a:pPr>
            <a:r>
              <a:rPr lang="en-US" dirty="0"/>
              <a:t>accounts[0]=new  BankAccount();  //initialization</a:t>
            </a:r>
          </a:p>
          <a:p>
            <a:pPr>
              <a:buNone/>
            </a:pPr>
            <a:r>
              <a:rPr lang="en-US" dirty="0"/>
              <a:t>accounts[1]=new </a:t>
            </a:r>
            <a:r>
              <a:rPr lang="en-US" dirty="0" err="1"/>
              <a:t>BankAccount</a:t>
            </a:r>
            <a:r>
              <a:rPr lang="en-US" dirty="0"/>
              <a:t>(223,1000,”Ahmed”);</a:t>
            </a:r>
          </a:p>
          <a:p>
            <a:pPr>
              <a:buNone/>
            </a:pPr>
            <a:r>
              <a:rPr lang="en-US" dirty="0"/>
              <a:t>}}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0"/>
            <a:ext cx="4876800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JAVA Data Types</a:t>
            </a:r>
          </a:p>
        </p:txBody>
      </p:sp>
      <p:pic>
        <p:nvPicPr>
          <p:cNvPr id="604162" name="Picture 2" descr="http://www.roseindia.net/java/master-java/Refere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1447800"/>
            <a:ext cx="4543425" cy="1295400"/>
          </a:xfrm>
          <a:prstGeom prst="rect">
            <a:avLst/>
          </a:prstGeom>
          <a:noFill/>
        </p:spPr>
      </p:pic>
      <p:grpSp>
        <p:nvGrpSpPr>
          <p:cNvPr id="28" name="Group 27"/>
          <p:cNvGrpSpPr/>
          <p:nvPr/>
        </p:nvGrpSpPr>
        <p:grpSpPr>
          <a:xfrm>
            <a:off x="762000" y="1524000"/>
            <a:ext cx="2362200" cy="1380530"/>
            <a:chOff x="762000" y="1524000"/>
            <a:chExt cx="2362200" cy="1380530"/>
          </a:xfrm>
        </p:grpSpPr>
        <p:sp>
          <p:nvSpPr>
            <p:cNvPr id="6" name="TextBox 5"/>
            <p:cNvSpPr txBox="1"/>
            <p:nvPr/>
          </p:nvSpPr>
          <p:spPr>
            <a:xfrm>
              <a:off x="762000" y="1524000"/>
              <a:ext cx="2362200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Primitive Data Types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2000" y="1981200"/>
              <a:ext cx="2362200" cy="92333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/>
                <a:t>boolean</a:t>
              </a:r>
              <a:r>
                <a:rPr lang="en-US" dirty="0"/>
                <a:t>-char-byte short-</a:t>
              </a:r>
              <a:r>
                <a:rPr lang="en-US" dirty="0" err="1"/>
                <a:t>int</a:t>
              </a:r>
              <a:r>
                <a:rPr lang="en-US" dirty="0"/>
                <a:t>-long-float-double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705600" y="4267200"/>
            <a:ext cx="1981200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class Test{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a1</a:t>
            </a:r>
            <a:r>
              <a:rPr lang="en-US" dirty="0"/>
              <a:t>;</a:t>
            </a:r>
          </a:p>
          <a:p>
            <a:r>
              <a:rPr lang="en-US" dirty="0"/>
              <a:t>B </a:t>
            </a:r>
            <a:r>
              <a:rPr lang="en-US" dirty="0">
                <a:solidFill>
                  <a:srgbClr val="FF0000"/>
                </a:solidFill>
              </a:rPr>
              <a:t>b1</a:t>
            </a:r>
            <a:r>
              <a:rPr lang="en-US" dirty="0"/>
              <a:t>;</a:t>
            </a:r>
          </a:p>
          <a:p>
            <a:r>
              <a:rPr lang="en-US" dirty="0" err="1"/>
              <a:t>int</a:t>
            </a:r>
            <a:r>
              <a:rPr lang="en-US" dirty="0"/>
              <a:t> []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arr</a:t>
            </a:r>
            <a:r>
              <a:rPr lang="en-US" dirty="0"/>
              <a:t>;</a:t>
            </a:r>
          </a:p>
          <a:p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r>
              <a:rPr lang="en-US" dirty="0"/>
              <a:t>}</a:t>
            </a:r>
          </a:p>
        </p:txBody>
      </p:sp>
      <p:sp>
        <p:nvSpPr>
          <p:cNvPr id="27" name="Rectangle 26"/>
          <p:cNvSpPr/>
          <p:nvPr/>
        </p:nvSpPr>
        <p:spPr>
          <a:xfrm>
            <a:off x="0" y="6211669"/>
            <a:ext cx="861060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dirty="0"/>
              <a:t>The value of a reference variable is a reference (a pointer) to the actual value or set of values represented by the variable.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9800" y="2971800"/>
            <a:ext cx="9906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class A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67600" y="3048000"/>
            <a:ext cx="12954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interface B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0" y="609600"/>
            <a:ext cx="85344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Java data types are either </a:t>
            </a:r>
            <a:r>
              <a:rPr lang="en-US" sz="2000" dirty="0">
                <a:solidFill>
                  <a:srgbClr val="7030A0"/>
                </a:solidFill>
              </a:rPr>
              <a:t>primitive Data types or Reference data types.</a:t>
            </a:r>
            <a:endParaRPr lang="ar-EG" sz="2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8229600" cy="137159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dirty="0"/>
              <a:t>Key difference between primitive and reference data types is how they are represented</a:t>
            </a:r>
          </a:p>
          <a:p>
            <a:r>
              <a:rPr lang="en-US" dirty="0">
                <a:solidFill>
                  <a:srgbClr val="0070C0"/>
                </a:solidFill>
              </a:rPr>
              <a:t>Primitive</a:t>
            </a:r>
            <a:r>
              <a:rPr lang="en-US" dirty="0"/>
              <a:t> type variables hold the </a:t>
            </a:r>
            <a:r>
              <a:rPr lang="en-US" dirty="0">
                <a:solidFill>
                  <a:srgbClr val="0070C0"/>
                </a:solidFill>
              </a:rPr>
              <a:t>actual</a:t>
            </a:r>
            <a:r>
              <a:rPr lang="en-US" dirty="0"/>
              <a:t> value of the variable</a:t>
            </a:r>
          </a:p>
          <a:p>
            <a:r>
              <a:rPr lang="en-US" dirty="0">
                <a:solidFill>
                  <a:srgbClr val="0070C0"/>
                </a:solidFill>
              </a:rPr>
              <a:t>Reference</a:t>
            </a:r>
            <a:r>
              <a:rPr lang="en-US" dirty="0"/>
              <a:t> type variables hold the value of a </a:t>
            </a:r>
            <a:r>
              <a:rPr lang="en-US" dirty="0">
                <a:solidFill>
                  <a:srgbClr val="0070C0"/>
                </a:solidFill>
              </a:rPr>
              <a:t>reference</a:t>
            </a:r>
            <a:r>
              <a:rPr lang="en-US" dirty="0"/>
              <a:t> to the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53200" y="2286000"/>
            <a:ext cx="2286000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class   A</a:t>
            </a:r>
          </a:p>
          <a:p>
            <a:r>
              <a:rPr lang="en-US" dirty="0" err="1"/>
              <a:t>int</a:t>
            </a:r>
            <a:r>
              <a:rPr lang="en-US" dirty="0"/>
              <a:t>  i;</a:t>
            </a:r>
          </a:p>
          <a:p>
            <a:r>
              <a:rPr lang="en-US" dirty="0" err="1"/>
              <a:t>int</a:t>
            </a:r>
            <a:r>
              <a:rPr lang="en-US" dirty="0"/>
              <a:t> j;</a:t>
            </a:r>
          </a:p>
          <a:p>
            <a:endParaRPr lang="en-US" dirty="0"/>
          </a:p>
          <a:p>
            <a:r>
              <a:rPr lang="en-US" dirty="0"/>
              <a:t>A(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i,int</a:t>
            </a:r>
            <a:r>
              <a:rPr lang="en-US" dirty="0"/>
              <a:t> j)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this.i</a:t>
            </a:r>
            <a:r>
              <a:rPr lang="en-US" dirty="0"/>
              <a:t>=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 err="1"/>
              <a:t>this.j</a:t>
            </a:r>
            <a:r>
              <a:rPr lang="en-US" dirty="0"/>
              <a:t>=j;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  <a:endParaRPr lang="ar-EG" dirty="0"/>
          </a:p>
        </p:txBody>
      </p:sp>
      <p:sp>
        <p:nvSpPr>
          <p:cNvPr id="5" name="TextBox 4"/>
          <p:cNvSpPr txBox="1"/>
          <p:nvPr/>
        </p:nvSpPr>
        <p:spPr>
          <a:xfrm>
            <a:off x="6553200" y="5638800"/>
            <a:ext cx="2286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x=7</a:t>
            </a:r>
          </a:p>
          <a:p>
            <a:r>
              <a:rPr lang="en-US" dirty="0"/>
              <a:t>A a1=new A(5,10);</a:t>
            </a:r>
            <a:endParaRPr lang="ar-EG" dirty="0"/>
          </a:p>
        </p:txBody>
      </p:sp>
      <p:grpSp>
        <p:nvGrpSpPr>
          <p:cNvPr id="2" name="Group 16"/>
          <p:cNvGrpSpPr/>
          <p:nvPr/>
        </p:nvGrpSpPr>
        <p:grpSpPr>
          <a:xfrm>
            <a:off x="685800" y="4953000"/>
            <a:ext cx="2933707" cy="1283732"/>
            <a:chOff x="1790693" y="4495800"/>
            <a:chExt cx="2933707" cy="1283732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286000" y="4495800"/>
              <a:ext cx="914400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286000" y="5105400"/>
              <a:ext cx="914400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743200" y="54102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lg" len="lg"/>
            </a:ln>
            <a:effectLst/>
          </p:spPr>
          <p:txBody>
            <a:bodyPr/>
            <a:lstStyle/>
            <a:p>
              <a:endParaRPr lang="ar-EG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590800" y="46482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928551" y="4648200"/>
              <a:ext cx="3225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dirty="0">
                  <a:latin typeface="Courier New" pitchFamily="49" charset="0"/>
                </a:rPr>
                <a:t>x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790693" y="5257800"/>
              <a:ext cx="4603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dirty="0">
                  <a:latin typeface="Courier New" pitchFamily="49" charset="0"/>
                </a:rPr>
                <a:t>a1</a:t>
              </a:r>
            </a:p>
          </p:txBody>
        </p:sp>
        <p:grpSp>
          <p:nvGrpSpPr>
            <p:cNvPr id="3" name="Group 15"/>
            <p:cNvGrpSpPr/>
            <p:nvPr/>
          </p:nvGrpSpPr>
          <p:grpSpPr>
            <a:xfrm>
              <a:off x="4038600" y="5029200"/>
              <a:ext cx="685800" cy="750332"/>
              <a:chOff x="4267200" y="5181600"/>
              <a:chExt cx="685800" cy="75033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4267200" y="5181600"/>
                <a:ext cx="6858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/>
              <a:p>
                <a:r>
                  <a:rPr lang="en-US" dirty="0" err="1"/>
                  <a:t>i</a:t>
                </a:r>
                <a:r>
                  <a:rPr lang="en-US" dirty="0"/>
                  <a:t>=5</a:t>
                </a:r>
                <a:endParaRPr lang="ar-EG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267200" y="5562600"/>
                <a:ext cx="6858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/>
              <a:p>
                <a:r>
                  <a:rPr lang="en-US" dirty="0"/>
                  <a:t>j=10</a:t>
                </a:r>
                <a:endParaRPr lang="ar-EG" dirty="0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2743200" y="0"/>
            <a:ext cx="4876800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JAVA Data Types…………</a:t>
            </a: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438400"/>
            <a:ext cx="550545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29400" y="5529818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33800" y="0"/>
            <a:ext cx="1524000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00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53340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box1</a:t>
            </a:r>
            <a:endParaRPr lang="ar-EG" dirty="0"/>
          </a:p>
        </p:txBody>
      </p:sp>
      <p:sp>
        <p:nvSpPr>
          <p:cNvPr id="19" name="TextBox 18"/>
          <p:cNvSpPr txBox="1"/>
          <p:nvPr/>
        </p:nvSpPr>
        <p:spPr>
          <a:xfrm>
            <a:off x="6172200" y="1295400"/>
            <a:ext cx="14478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width=0.0</a:t>
            </a:r>
          </a:p>
          <a:p>
            <a:r>
              <a:rPr lang="en-US" dirty="0"/>
              <a:t>height=0.0</a:t>
            </a:r>
          </a:p>
          <a:p>
            <a:r>
              <a:rPr lang="en-US" dirty="0"/>
              <a:t>depth=0.0</a:t>
            </a:r>
            <a:endParaRPr lang="ar-EG" dirty="0"/>
          </a:p>
        </p:txBody>
      </p:sp>
      <p:cxnSp>
        <p:nvCxnSpPr>
          <p:cNvPr id="21" name="Straight Arrow Connector 20"/>
          <p:cNvCxnSpPr>
            <a:stCxn id="7" idx="2"/>
            <a:endCxn id="19" idx="0"/>
          </p:cNvCxnSpPr>
          <p:nvPr/>
        </p:nvCxnSpPr>
        <p:spPr>
          <a:xfrm rot="16200000" flipH="1">
            <a:off x="5861566" y="260866"/>
            <a:ext cx="392668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733800" y="381000"/>
            <a:ext cx="1758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0500" y="609600"/>
            <a:ext cx="4191000" cy="37548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class Box{</a:t>
            </a:r>
          </a:p>
          <a:p>
            <a:r>
              <a:rPr lang="en-US" sz="1600" dirty="0">
                <a:solidFill>
                  <a:srgbClr val="7030A0"/>
                </a:solidFill>
              </a:rPr>
              <a:t>double width;</a:t>
            </a:r>
          </a:p>
          <a:p>
            <a:r>
              <a:rPr lang="en-US" sz="1600" dirty="0">
                <a:solidFill>
                  <a:srgbClr val="7030A0"/>
                </a:solidFill>
              </a:rPr>
              <a:t>double height;</a:t>
            </a:r>
          </a:p>
          <a:p>
            <a:r>
              <a:rPr lang="en-US" sz="1600" dirty="0">
                <a:solidFill>
                  <a:srgbClr val="7030A0"/>
                </a:solidFill>
              </a:rPr>
              <a:t>double depth;</a:t>
            </a:r>
          </a:p>
          <a:p>
            <a:r>
              <a:rPr lang="en-US" sz="1600" dirty="0"/>
              <a:t>Box(){}</a:t>
            </a:r>
          </a:p>
          <a:p>
            <a:r>
              <a:rPr lang="en-US" sz="1600" dirty="0"/>
              <a:t>Box(double </a:t>
            </a:r>
            <a:r>
              <a:rPr lang="en-US" sz="1600" dirty="0" err="1"/>
              <a:t>w,double</a:t>
            </a:r>
            <a:r>
              <a:rPr lang="en-US" sz="1600" dirty="0"/>
              <a:t> </a:t>
            </a:r>
            <a:r>
              <a:rPr lang="en-US" sz="1600" dirty="0" err="1"/>
              <a:t>h,double</a:t>
            </a:r>
            <a:r>
              <a:rPr lang="en-US" sz="1600" dirty="0"/>
              <a:t> d){</a:t>
            </a:r>
          </a:p>
          <a:p>
            <a:r>
              <a:rPr lang="en-US" sz="1600" dirty="0"/>
              <a:t>width=w;</a:t>
            </a:r>
          </a:p>
          <a:p>
            <a:r>
              <a:rPr lang="en-US" sz="1600" dirty="0"/>
              <a:t>height=h;</a:t>
            </a:r>
          </a:p>
          <a:p>
            <a:r>
              <a:rPr lang="en-US" sz="1600" dirty="0"/>
              <a:t>depth=d;}</a:t>
            </a:r>
          </a:p>
          <a:p>
            <a:r>
              <a:rPr lang="en-US" sz="1600" dirty="0">
                <a:solidFill>
                  <a:srgbClr val="7030A0"/>
                </a:solidFill>
              </a:rPr>
              <a:t>double getVolume(){</a:t>
            </a:r>
          </a:p>
          <a:p>
            <a:r>
              <a:rPr lang="en-US" sz="1600" dirty="0">
                <a:solidFill>
                  <a:srgbClr val="7030A0"/>
                </a:solidFill>
              </a:rPr>
              <a:t>double volume=width*height*depth;</a:t>
            </a:r>
          </a:p>
          <a:p>
            <a:r>
              <a:rPr lang="en-US" sz="1600" dirty="0">
                <a:solidFill>
                  <a:srgbClr val="7030A0"/>
                </a:solidFill>
              </a:rPr>
              <a:t>//double </a:t>
            </a:r>
            <a:r>
              <a:rPr lang="en-US" sz="1600" dirty="0" err="1">
                <a:solidFill>
                  <a:srgbClr val="7030A0"/>
                </a:solidFill>
              </a:rPr>
              <a:t>vol</a:t>
            </a:r>
            <a:r>
              <a:rPr lang="en-US" sz="1600" dirty="0">
                <a:solidFill>
                  <a:srgbClr val="7030A0"/>
                </a:solidFill>
              </a:rPr>
              <a:t>=</a:t>
            </a:r>
            <a:r>
              <a:rPr lang="en-US" sz="1600" dirty="0" err="1">
                <a:solidFill>
                  <a:srgbClr val="7030A0"/>
                </a:solidFill>
              </a:rPr>
              <a:t>this.width</a:t>
            </a:r>
            <a:r>
              <a:rPr lang="en-US" sz="1600" dirty="0">
                <a:solidFill>
                  <a:srgbClr val="7030A0"/>
                </a:solidFill>
              </a:rPr>
              <a:t>*</a:t>
            </a:r>
            <a:r>
              <a:rPr lang="en-US" sz="1600" dirty="0" err="1">
                <a:solidFill>
                  <a:srgbClr val="7030A0"/>
                </a:solidFill>
              </a:rPr>
              <a:t>this.height</a:t>
            </a:r>
            <a:r>
              <a:rPr lang="en-US" sz="1600" dirty="0">
                <a:solidFill>
                  <a:srgbClr val="7030A0"/>
                </a:solidFill>
              </a:rPr>
              <a:t>*</a:t>
            </a:r>
            <a:r>
              <a:rPr lang="en-US" sz="1600" dirty="0" err="1">
                <a:solidFill>
                  <a:srgbClr val="7030A0"/>
                </a:solidFill>
              </a:rPr>
              <a:t>this.depth</a:t>
            </a:r>
            <a:r>
              <a:rPr lang="en-US" sz="1600" dirty="0">
                <a:solidFill>
                  <a:srgbClr val="7030A0"/>
                </a:solidFill>
              </a:rPr>
              <a:t>;</a:t>
            </a:r>
          </a:p>
          <a:p>
            <a:r>
              <a:rPr lang="en-US" sz="1600" dirty="0">
                <a:solidFill>
                  <a:srgbClr val="7030A0"/>
                </a:solidFill>
              </a:rPr>
              <a:t>return volume;</a:t>
            </a:r>
          </a:p>
          <a:p>
            <a:r>
              <a:rPr lang="en-US" sz="1600" dirty="0">
                <a:solidFill>
                  <a:srgbClr val="7030A0"/>
                </a:solidFill>
              </a:rPr>
              <a:t>}</a:t>
            </a:r>
          </a:p>
          <a:p>
            <a:r>
              <a:rPr lang="en-US" sz="1400" dirty="0"/>
              <a:t>}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4724400" y="2438400"/>
            <a:ext cx="3581400" cy="1075730"/>
            <a:chOff x="4724400" y="3429000"/>
            <a:chExt cx="3581400" cy="1075730"/>
          </a:xfrm>
        </p:grpSpPr>
        <p:sp>
          <p:nvSpPr>
            <p:cNvPr id="26" name="TextBox 25"/>
            <p:cNvSpPr txBox="1"/>
            <p:nvPr/>
          </p:nvSpPr>
          <p:spPr>
            <a:xfrm>
              <a:off x="6858000" y="3581400"/>
              <a:ext cx="1447800" cy="9233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dirty="0"/>
                <a:t>width=4.0</a:t>
              </a:r>
            </a:p>
            <a:p>
              <a:r>
                <a:rPr lang="en-US" dirty="0"/>
                <a:t>height=10.0</a:t>
              </a:r>
            </a:p>
            <a:p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24400" y="3429000"/>
              <a:ext cx="6858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box2</a:t>
              </a:r>
              <a:endParaRPr lang="ar-EG" dirty="0"/>
            </a:p>
          </p:txBody>
        </p:sp>
        <p:cxnSp>
          <p:nvCxnSpPr>
            <p:cNvPr id="30" name="Straight Arrow Connector 29"/>
            <p:cNvCxnSpPr>
              <a:endCxn id="26" idx="1"/>
            </p:cNvCxnSpPr>
            <p:nvPr/>
          </p:nvCxnSpPr>
          <p:spPr>
            <a:xfrm>
              <a:off x="5410200" y="3657600"/>
              <a:ext cx="1447800" cy="3854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3"/>
          <p:cNvGrpSpPr/>
          <p:nvPr/>
        </p:nvGrpSpPr>
        <p:grpSpPr>
          <a:xfrm>
            <a:off x="5562600" y="3493532"/>
            <a:ext cx="1143000" cy="750332"/>
            <a:chOff x="5029200" y="3657600"/>
            <a:chExt cx="1143000" cy="750332"/>
          </a:xfrm>
        </p:grpSpPr>
        <p:sp>
          <p:nvSpPr>
            <p:cNvPr id="29" name="TextBox 28"/>
            <p:cNvSpPr txBox="1"/>
            <p:nvPr/>
          </p:nvSpPr>
          <p:spPr>
            <a:xfrm>
              <a:off x="5029200" y="4038600"/>
              <a:ext cx="6858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box3</a:t>
              </a:r>
              <a:endParaRPr lang="ar-EG" dirty="0"/>
            </a:p>
          </p:txBody>
        </p:sp>
        <p:cxnSp>
          <p:nvCxnSpPr>
            <p:cNvPr id="32" name="Straight Arrow Connector 31"/>
            <p:cNvCxnSpPr>
              <a:stCxn id="29" idx="3"/>
            </p:cNvCxnSpPr>
            <p:nvPr/>
          </p:nvCxnSpPr>
          <p:spPr>
            <a:xfrm flipV="1">
              <a:off x="5715000" y="3657600"/>
              <a:ext cx="457200" cy="5656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>
            <a:off x="6934200" y="3124200"/>
            <a:ext cx="1265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depth=12.0</a:t>
            </a:r>
            <a:endParaRPr lang="ar-EG" dirty="0">
              <a:solidFill>
                <a:prstClr val="black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58000" y="3200400"/>
            <a:ext cx="1265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depth=14.0</a:t>
            </a:r>
            <a:endParaRPr lang="ar-EG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95600" y="0"/>
            <a:ext cx="4800600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Example  :Dealing with references</a:t>
            </a:r>
            <a:endParaRPr lang="ar-EG" sz="24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72200" y="1295400"/>
            <a:ext cx="14478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width=2.0</a:t>
            </a:r>
          </a:p>
          <a:p>
            <a:r>
              <a:rPr lang="en-US" dirty="0"/>
              <a:t>height=4.0</a:t>
            </a:r>
          </a:p>
          <a:p>
            <a:r>
              <a:rPr lang="en-US" dirty="0"/>
              <a:t>depth=6.0</a:t>
            </a:r>
            <a:endParaRPr lang="ar-EG" dirty="0"/>
          </a:p>
        </p:txBody>
      </p:sp>
      <p:sp>
        <p:nvSpPr>
          <p:cNvPr id="20" name="Rectangle 19"/>
          <p:cNvSpPr/>
          <p:nvPr/>
        </p:nvSpPr>
        <p:spPr>
          <a:xfrm>
            <a:off x="190500" y="4549676"/>
            <a:ext cx="4572000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class </a:t>
            </a:r>
            <a:r>
              <a:rPr lang="en-US" sz="1600" dirty="0" err="1"/>
              <a:t>BoxDemo</a:t>
            </a:r>
            <a:r>
              <a:rPr lang="en-US" sz="1600" dirty="0"/>
              <a:t>{</a:t>
            </a:r>
          </a:p>
          <a:p>
            <a:r>
              <a:rPr lang="en-US" sz="1600" dirty="0"/>
              <a:t>public static void main (String [] </a:t>
            </a:r>
            <a:r>
              <a:rPr lang="en-US" sz="1600" dirty="0" err="1"/>
              <a:t>arg</a:t>
            </a:r>
            <a:r>
              <a:rPr lang="en-US" sz="1600" dirty="0"/>
              <a:t>){</a:t>
            </a:r>
          </a:p>
          <a:p>
            <a:r>
              <a:rPr lang="en-US" sz="1600" dirty="0"/>
              <a:t>Box box1=new Box();</a:t>
            </a:r>
          </a:p>
          <a:p>
            <a:r>
              <a:rPr lang="en-US" sz="1600" dirty="0"/>
              <a:t>box1.width=2;box1.height=4;box1.width=6;</a:t>
            </a:r>
          </a:p>
          <a:p>
            <a:r>
              <a:rPr lang="en-US" sz="1600" dirty="0"/>
              <a:t>Box box2 = new Box(4,10,12);</a:t>
            </a:r>
          </a:p>
          <a:p>
            <a:r>
              <a:rPr lang="en-US" sz="1600" dirty="0"/>
              <a:t>Box  box3 = box2;</a:t>
            </a:r>
          </a:p>
          <a:p>
            <a:r>
              <a:rPr lang="en-US" sz="1600" dirty="0"/>
              <a:t>box3.depth=14;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</a:rPr>
              <a:t>(box2.depth);</a:t>
            </a:r>
          </a:p>
          <a:p>
            <a:r>
              <a:rPr lang="en-US" sz="1600" dirty="0"/>
              <a:t>}}</a:t>
            </a:r>
            <a:endParaRPr lang="ar-EG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 animBg="1"/>
      <p:bldP spid="19" grpId="1" animBg="1"/>
      <p:bldP spid="51" grpId="0"/>
      <p:bldP spid="51" grpId="1"/>
      <p:bldP spid="52" grpId="0"/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29400" y="5529818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33800" y="0"/>
            <a:ext cx="1524000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00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53340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box1</a:t>
            </a:r>
            <a:endParaRPr lang="ar-EG" dirty="0"/>
          </a:p>
        </p:txBody>
      </p:sp>
      <p:sp>
        <p:nvSpPr>
          <p:cNvPr id="19" name="TextBox 18"/>
          <p:cNvSpPr txBox="1"/>
          <p:nvPr/>
        </p:nvSpPr>
        <p:spPr>
          <a:xfrm>
            <a:off x="6172200" y="1295400"/>
            <a:ext cx="14478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width=0.0</a:t>
            </a:r>
          </a:p>
          <a:p>
            <a:r>
              <a:rPr lang="en-US" dirty="0"/>
              <a:t>height=0.0</a:t>
            </a:r>
          </a:p>
          <a:p>
            <a:r>
              <a:rPr lang="en-US" dirty="0"/>
              <a:t>depth=0.0</a:t>
            </a:r>
            <a:endParaRPr lang="ar-EG" dirty="0"/>
          </a:p>
        </p:txBody>
      </p:sp>
      <p:cxnSp>
        <p:nvCxnSpPr>
          <p:cNvPr id="21" name="Straight Arrow Connector 20"/>
          <p:cNvCxnSpPr>
            <a:stCxn id="7" idx="2"/>
            <a:endCxn id="19" idx="0"/>
          </p:cNvCxnSpPr>
          <p:nvPr/>
        </p:nvCxnSpPr>
        <p:spPr>
          <a:xfrm rot="16200000" flipH="1">
            <a:off x="5861566" y="260866"/>
            <a:ext cx="392668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733800" y="381000"/>
            <a:ext cx="1758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609600"/>
            <a:ext cx="4191000" cy="37548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class Box{</a:t>
            </a:r>
          </a:p>
          <a:p>
            <a:r>
              <a:rPr lang="en-US" sz="1600" dirty="0">
                <a:solidFill>
                  <a:srgbClr val="7030A0"/>
                </a:solidFill>
              </a:rPr>
              <a:t>double width;</a:t>
            </a:r>
          </a:p>
          <a:p>
            <a:r>
              <a:rPr lang="en-US" sz="1600" dirty="0">
                <a:solidFill>
                  <a:srgbClr val="7030A0"/>
                </a:solidFill>
              </a:rPr>
              <a:t>double height;</a:t>
            </a:r>
          </a:p>
          <a:p>
            <a:r>
              <a:rPr lang="en-US" sz="1600" dirty="0">
                <a:solidFill>
                  <a:srgbClr val="7030A0"/>
                </a:solidFill>
              </a:rPr>
              <a:t>double depth;</a:t>
            </a:r>
          </a:p>
          <a:p>
            <a:r>
              <a:rPr lang="en-US" sz="1600" dirty="0"/>
              <a:t>Box(){}</a:t>
            </a:r>
          </a:p>
          <a:p>
            <a:r>
              <a:rPr lang="en-US" sz="1600" dirty="0"/>
              <a:t>Box(double </a:t>
            </a:r>
            <a:r>
              <a:rPr lang="en-US" sz="1600" dirty="0" err="1"/>
              <a:t>w,double</a:t>
            </a:r>
            <a:r>
              <a:rPr lang="en-US" sz="1600" dirty="0"/>
              <a:t> </a:t>
            </a:r>
            <a:r>
              <a:rPr lang="en-US" sz="1600" dirty="0" err="1"/>
              <a:t>h,double</a:t>
            </a:r>
            <a:r>
              <a:rPr lang="en-US" sz="1600" dirty="0"/>
              <a:t> d){</a:t>
            </a:r>
          </a:p>
          <a:p>
            <a:r>
              <a:rPr lang="en-US" sz="1600" dirty="0"/>
              <a:t>width=w;</a:t>
            </a:r>
          </a:p>
          <a:p>
            <a:r>
              <a:rPr lang="en-US" sz="1600" dirty="0"/>
              <a:t>height=h;</a:t>
            </a:r>
          </a:p>
          <a:p>
            <a:r>
              <a:rPr lang="en-US" sz="1600" dirty="0"/>
              <a:t>depth=d;}</a:t>
            </a:r>
          </a:p>
          <a:p>
            <a:r>
              <a:rPr lang="en-US" sz="1600" dirty="0">
                <a:solidFill>
                  <a:srgbClr val="7030A0"/>
                </a:solidFill>
              </a:rPr>
              <a:t>double getVolume(){</a:t>
            </a:r>
          </a:p>
          <a:p>
            <a:r>
              <a:rPr lang="en-US" sz="1600" dirty="0">
                <a:solidFill>
                  <a:srgbClr val="7030A0"/>
                </a:solidFill>
              </a:rPr>
              <a:t>double volume=width*height*depth;</a:t>
            </a:r>
          </a:p>
          <a:p>
            <a:r>
              <a:rPr lang="en-US" sz="1600" dirty="0">
                <a:solidFill>
                  <a:srgbClr val="7030A0"/>
                </a:solidFill>
              </a:rPr>
              <a:t>//double </a:t>
            </a:r>
            <a:r>
              <a:rPr lang="en-US" sz="1600" dirty="0" err="1">
                <a:solidFill>
                  <a:srgbClr val="7030A0"/>
                </a:solidFill>
              </a:rPr>
              <a:t>vol</a:t>
            </a:r>
            <a:r>
              <a:rPr lang="en-US" sz="1600" dirty="0">
                <a:solidFill>
                  <a:srgbClr val="7030A0"/>
                </a:solidFill>
              </a:rPr>
              <a:t>=</a:t>
            </a:r>
            <a:r>
              <a:rPr lang="en-US" sz="1600" dirty="0" err="1">
                <a:solidFill>
                  <a:srgbClr val="7030A0"/>
                </a:solidFill>
              </a:rPr>
              <a:t>this.width</a:t>
            </a:r>
            <a:r>
              <a:rPr lang="en-US" sz="1600" dirty="0">
                <a:solidFill>
                  <a:srgbClr val="7030A0"/>
                </a:solidFill>
              </a:rPr>
              <a:t>*</a:t>
            </a:r>
            <a:r>
              <a:rPr lang="en-US" sz="1600" dirty="0" err="1">
                <a:solidFill>
                  <a:srgbClr val="7030A0"/>
                </a:solidFill>
              </a:rPr>
              <a:t>this.height</a:t>
            </a:r>
            <a:r>
              <a:rPr lang="en-US" sz="1600" dirty="0">
                <a:solidFill>
                  <a:srgbClr val="7030A0"/>
                </a:solidFill>
              </a:rPr>
              <a:t>*</a:t>
            </a:r>
            <a:r>
              <a:rPr lang="en-US" sz="1600" dirty="0" err="1">
                <a:solidFill>
                  <a:srgbClr val="7030A0"/>
                </a:solidFill>
              </a:rPr>
              <a:t>this.depth</a:t>
            </a:r>
            <a:r>
              <a:rPr lang="en-US" sz="1600" dirty="0">
                <a:solidFill>
                  <a:srgbClr val="7030A0"/>
                </a:solidFill>
              </a:rPr>
              <a:t>;</a:t>
            </a:r>
          </a:p>
          <a:p>
            <a:r>
              <a:rPr lang="en-US" sz="1600" dirty="0">
                <a:solidFill>
                  <a:srgbClr val="7030A0"/>
                </a:solidFill>
              </a:rPr>
              <a:t>return volume;</a:t>
            </a:r>
          </a:p>
          <a:p>
            <a:r>
              <a:rPr lang="en-US" sz="1600" dirty="0">
                <a:solidFill>
                  <a:srgbClr val="7030A0"/>
                </a:solidFill>
              </a:rPr>
              <a:t>}</a:t>
            </a:r>
          </a:p>
          <a:p>
            <a:r>
              <a:rPr lang="en-US" sz="1400" dirty="0"/>
              <a:t>}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4724400" y="2438400"/>
            <a:ext cx="3581400" cy="1075730"/>
            <a:chOff x="4724400" y="3429000"/>
            <a:chExt cx="3581400" cy="1075730"/>
          </a:xfrm>
        </p:grpSpPr>
        <p:sp>
          <p:nvSpPr>
            <p:cNvPr id="26" name="TextBox 25"/>
            <p:cNvSpPr txBox="1"/>
            <p:nvPr/>
          </p:nvSpPr>
          <p:spPr>
            <a:xfrm>
              <a:off x="6858000" y="3581400"/>
              <a:ext cx="1447800" cy="9233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dirty="0"/>
                <a:t>width=4.0</a:t>
              </a:r>
            </a:p>
            <a:p>
              <a:r>
                <a:rPr lang="en-US" dirty="0"/>
                <a:t>height=10.0</a:t>
              </a:r>
            </a:p>
            <a:p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24400" y="3429000"/>
              <a:ext cx="6858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box2</a:t>
              </a:r>
              <a:endParaRPr lang="ar-EG" dirty="0"/>
            </a:p>
          </p:txBody>
        </p:sp>
        <p:cxnSp>
          <p:nvCxnSpPr>
            <p:cNvPr id="30" name="Straight Arrow Connector 29"/>
            <p:cNvCxnSpPr>
              <a:endCxn id="26" idx="1"/>
            </p:cNvCxnSpPr>
            <p:nvPr/>
          </p:nvCxnSpPr>
          <p:spPr>
            <a:xfrm>
              <a:off x="5410200" y="3657600"/>
              <a:ext cx="1447800" cy="3854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3"/>
          <p:cNvGrpSpPr/>
          <p:nvPr/>
        </p:nvGrpSpPr>
        <p:grpSpPr>
          <a:xfrm>
            <a:off x="5562600" y="3493532"/>
            <a:ext cx="1143000" cy="750332"/>
            <a:chOff x="5029200" y="3657600"/>
            <a:chExt cx="1143000" cy="750332"/>
          </a:xfrm>
        </p:grpSpPr>
        <p:sp>
          <p:nvSpPr>
            <p:cNvPr id="29" name="TextBox 28"/>
            <p:cNvSpPr txBox="1"/>
            <p:nvPr/>
          </p:nvSpPr>
          <p:spPr>
            <a:xfrm>
              <a:off x="5029200" y="4038600"/>
              <a:ext cx="6858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box3</a:t>
              </a:r>
              <a:endParaRPr lang="ar-EG" dirty="0"/>
            </a:p>
          </p:txBody>
        </p:sp>
        <p:cxnSp>
          <p:nvCxnSpPr>
            <p:cNvPr id="32" name="Straight Arrow Connector 31"/>
            <p:cNvCxnSpPr>
              <a:stCxn id="29" idx="3"/>
            </p:cNvCxnSpPr>
            <p:nvPr/>
          </p:nvCxnSpPr>
          <p:spPr>
            <a:xfrm flipV="1">
              <a:off x="5715000" y="3657600"/>
              <a:ext cx="457200" cy="5656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>
            <a:off x="6858000" y="3124200"/>
            <a:ext cx="1265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depth=14.0</a:t>
            </a:r>
            <a:endParaRPr lang="ar-EG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95600" y="0"/>
            <a:ext cx="4800600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Example  :Dealing with references</a:t>
            </a:r>
            <a:endParaRPr lang="ar-EG" sz="24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72200" y="1295400"/>
            <a:ext cx="14478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width=2.0</a:t>
            </a:r>
          </a:p>
          <a:p>
            <a:r>
              <a:rPr lang="en-US" dirty="0"/>
              <a:t>height=4.0</a:t>
            </a:r>
          </a:p>
          <a:p>
            <a:r>
              <a:rPr lang="en-US" dirty="0"/>
              <a:t>depth=6.0</a:t>
            </a:r>
            <a:endParaRPr lang="ar-EG" dirty="0"/>
          </a:p>
        </p:txBody>
      </p:sp>
      <p:sp>
        <p:nvSpPr>
          <p:cNvPr id="20" name="Rectangle 19"/>
          <p:cNvSpPr/>
          <p:nvPr/>
        </p:nvSpPr>
        <p:spPr>
          <a:xfrm>
            <a:off x="0" y="4549676"/>
            <a:ext cx="4572000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class </a:t>
            </a:r>
            <a:r>
              <a:rPr lang="en-US" sz="1600" dirty="0" err="1"/>
              <a:t>BoxDemo</a:t>
            </a:r>
            <a:r>
              <a:rPr lang="en-US" sz="1600" dirty="0"/>
              <a:t>{</a:t>
            </a:r>
          </a:p>
          <a:p>
            <a:r>
              <a:rPr lang="en-US" sz="1600" dirty="0"/>
              <a:t>public static void main (String [] </a:t>
            </a:r>
            <a:r>
              <a:rPr lang="en-US" sz="1600" dirty="0" err="1"/>
              <a:t>arg</a:t>
            </a:r>
            <a:r>
              <a:rPr lang="en-US" sz="1600" dirty="0"/>
              <a:t>){</a:t>
            </a:r>
          </a:p>
          <a:p>
            <a:r>
              <a:rPr lang="en-US" sz="1600" dirty="0"/>
              <a:t>Box box1=new Box();</a:t>
            </a:r>
          </a:p>
          <a:p>
            <a:r>
              <a:rPr lang="en-US" sz="1600" dirty="0"/>
              <a:t>box1.width=2;box1.height=4;box1.width=6;</a:t>
            </a:r>
          </a:p>
          <a:p>
            <a:r>
              <a:rPr lang="en-US" sz="1600" dirty="0"/>
              <a:t>Box box2 = new Box(4,10,12);</a:t>
            </a:r>
          </a:p>
          <a:p>
            <a:r>
              <a:rPr lang="en-US" sz="1600" dirty="0"/>
              <a:t>Box  box3 = box2;</a:t>
            </a:r>
          </a:p>
          <a:p>
            <a:r>
              <a:rPr lang="en-US" sz="1600" dirty="0"/>
              <a:t>box3.depth=14;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</a:rPr>
              <a:t>(box2.depth);</a:t>
            </a:r>
          </a:p>
          <a:p>
            <a:r>
              <a:rPr lang="en-US" sz="1600" dirty="0"/>
              <a:t>}}</a:t>
            </a:r>
            <a:endParaRPr lang="ar-EG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 animBg="1"/>
      <p:bldP spid="19" grpId="1" animBg="1"/>
      <p:bldP spid="51" grpId="0"/>
      <p:bldP spid="51" grpId="1"/>
      <p:bldP spid="4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10563</TotalTime>
  <Words>1805</Words>
  <Application>Microsoft Office PowerPoint</Application>
  <PresentationFormat>On-screen Show (4:3)</PresentationFormat>
  <Paragraphs>371</Paragraphs>
  <Slides>14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Times New Roman</vt:lpstr>
      <vt:lpstr>Wingdings</vt:lpstr>
      <vt:lpstr>Office Theme</vt:lpstr>
      <vt:lpstr>PowerPoint Presentation</vt:lpstr>
      <vt:lpstr>Arrays in JAVA</vt:lpstr>
      <vt:lpstr>PowerPoint Presentation</vt:lpstr>
      <vt:lpstr>3.intialization</vt:lpstr>
      <vt:lpstr>Array of 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Passing references  to Methods</vt:lpstr>
      <vt:lpstr>PowerPoint Presentation</vt:lpstr>
      <vt:lpstr>PowerPoint Presentation</vt:lpstr>
      <vt:lpstr>JAVA Naming Conventions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Ashraf</cp:lastModifiedBy>
  <cp:revision>900</cp:revision>
  <cp:lastPrinted>2012-03-25T11:58:07Z</cp:lastPrinted>
  <dcterms:created xsi:type="dcterms:W3CDTF">2006-08-16T00:00:00Z</dcterms:created>
  <dcterms:modified xsi:type="dcterms:W3CDTF">2017-09-29T18:26:42Z</dcterms:modified>
</cp:coreProperties>
</file>