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4" r:id="rId2"/>
    <p:sldId id="295" r:id="rId3"/>
    <p:sldId id="296" r:id="rId4"/>
    <p:sldId id="297" r:id="rId5"/>
    <p:sldId id="298" r:id="rId6"/>
    <p:sldId id="299" r:id="rId7"/>
    <p:sldId id="291" r:id="rId8"/>
    <p:sldId id="292" r:id="rId9"/>
    <p:sldId id="293" r:id="rId10"/>
    <p:sldId id="300" r:id="rId11"/>
    <p:sldId id="301" r:id="rId12"/>
    <p:sldId id="302" r:id="rId13"/>
    <p:sldId id="304" r:id="rId14"/>
    <p:sldId id="306" r:id="rId15"/>
    <p:sldId id="305" r:id="rId16"/>
    <p:sldId id="307" r:id="rId17"/>
    <p:sldId id="308" r:id="rId18"/>
    <p:sldId id="303" r:id="rId19"/>
    <p:sldId id="311" r:id="rId20"/>
    <p:sldId id="312" r:id="rId21"/>
    <p:sldId id="313" r:id="rId22"/>
    <p:sldId id="314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2911" autoAdjust="0"/>
  </p:normalViewPr>
  <p:slideViewPr>
    <p:cSldViewPr>
      <p:cViewPr varScale="1">
        <p:scale>
          <a:sx n="67" d="100"/>
          <a:sy n="67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34" d="100"/>
          <a:sy n="34" d="100"/>
        </p:scale>
        <p:origin x="-229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33083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32155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C#</a:t>
            </a:r>
          </a:p>
          <a:p>
            <a:pPr algn="l"/>
            <a:r>
              <a:rPr lang="en-US"/>
              <a:t>-The </a:t>
            </a:r>
            <a:r>
              <a:rPr lang="en-US" dirty="0"/>
              <a:t>following five accessibility levels can be specified using the access modifiers:</a:t>
            </a:r>
          </a:p>
          <a:p>
            <a:pPr algn="l" rtl="0"/>
            <a:r>
              <a:rPr lang="en-US" dirty="0"/>
              <a:t>   </a:t>
            </a:r>
            <a:r>
              <a:rPr lang="en-US" b="1" dirty="0"/>
              <a:t>public   protected   internal   </a:t>
            </a:r>
            <a:r>
              <a:rPr lang="en-US" b="1" dirty="0" err="1"/>
              <a:t>internal</a:t>
            </a:r>
            <a:r>
              <a:rPr lang="en-US" dirty="0"/>
              <a:t> </a:t>
            </a:r>
            <a:r>
              <a:rPr lang="en-US" b="1" dirty="0"/>
              <a:t>protected   private</a:t>
            </a:r>
          </a:p>
          <a:p>
            <a:pPr algn="l" rtl="0"/>
            <a:r>
              <a:rPr lang="en-US" b="1" dirty="0"/>
              <a:t>-</a:t>
            </a:r>
            <a:r>
              <a:rPr lang="en-US" b="0" dirty="0"/>
              <a:t>the</a:t>
            </a:r>
            <a:r>
              <a:rPr lang="en-US" b="0" baseline="0" dirty="0"/>
              <a:t> default of  a  class or interface is internal , foe a member is private</a:t>
            </a: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Intro to OOP with Java, C. Thomas Wu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©The McGraw-Hill Companies, Inc.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B610BF-3635-4A06-BB9E-20753F9AB844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solidFill>
            <a:srgbClr val="FFFFFF"/>
          </a:solidFill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3" tIns="48592" rIns="97183" bIns="48592"/>
          <a:lstStyle/>
          <a:p>
            <a:pPr eaLnBrk="1" hangingPunct="1"/>
            <a:r>
              <a:rPr lang="en-US" altLang="ja-JP"/>
              <a:t>Please use your Java IDE to view the source files and run the program.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Without</a:t>
            </a:r>
            <a:r>
              <a:rPr lang="en-US" b="1" baseline="0" dirty="0"/>
              <a:t> </a:t>
            </a:r>
            <a:r>
              <a:rPr lang="en-US" b="1" baseline="0" dirty="0" err="1"/>
              <a:t>enapsulation</a:t>
            </a:r>
            <a:r>
              <a:rPr lang="en-US" b="1" baseline="0" dirty="0"/>
              <a:t> </a:t>
            </a:r>
            <a:r>
              <a:rPr lang="en-US" b="1" dirty="0"/>
              <a:t>Stack class. </a:t>
            </a:r>
          </a:p>
          <a:p>
            <a:pPr algn="l" rtl="0"/>
            <a:r>
              <a:rPr lang="en-US" dirty="0"/>
              <a:t>for the array that holds the stack, </a:t>
            </a:r>
            <a:r>
              <a:rPr lang="en-US" b="1" dirty="0" err="1"/>
              <a:t>stck</a:t>
            </a:r>
            <a:r>
              <a:rPr lang="en-US" b="1" dirty="0"/>
              <a:t>, to be altered by code outside of the Stack class. ex mystack1.stck[3]=4;</a:t>
            </a:r>
          </a:p>
          <a:p>
            <a:pPr algn="l" rtl="0"/>
            <a:r>
              <a:rPr lang="en-US" dirty="0"/>
              <a:t>This leaves </a:t>
            </a:r>
            <a:r>
              <a:rPr lang="en-US" b="1" dirty="0"/>
              <a:t>Stack open to misuse (</a:t>
            </a:r>
            <a:r>
              <a:rPr lang="en-US" b="1" dirty="0" err="1"/>
              <a:t>encaspulation</a:t>
            </a:r>
            <a:r>
              <a:rPr lang="en-US" b="1" dirty="0"/>
              <a:t> not met)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22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7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D9655D-37D0-4201-BACD-EB0033622F7A}" type="datetime8">
              <a:rPr lang="ar-EG" smtClean="0"/>
              <a:pPr/>
              <a:t>01 آب، 17</a:t>
            </a:fld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lec8</a:t>
            </a:r>
            <a:endParaRPr lang="ar-E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6472565"/>
            <a:ext cx="46482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(CS243/CS612)</a:t>
            </a:r>
            <a:endParaRPr lang="en-US" sz="1050" dirty="0"/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Loan%20%20Calculater/Loan.java" TargetMode="External"/><Relationship Id="rId4" Type="http://schemas.openxmlformats.org/officeDocument/2006/relationships/hyperlink" Target="Loan%20%20Calculater/TestLoan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winword%20TestMortgageClass.java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ml/BMI.html" TargetMode="External"/><Relationship Id="rId5" Type="http://schemas.openxmlformats.org/officeDocument/2006/relationships/hyperlink" Target="html/UseBMIClass.bat" TargetMode="External"/><Relationship Id="rId4" Type="http://schemas.openxmlformats.org/officeDocument/2006/relationships/hyperlink" Target="html/UseBMIClas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BMI%20Calculator/UseBMI.java" TargetMode="External"/><Relationship Id="rId4" Type="http://schemas.openxmlformats.org/officeDocument/2006/relationships/hyperlink" Target="BMI%20Calculator/BMI.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File:Data_stack.sv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4343400"/>
            <a:ext cx="228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8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5181600"/>
            <a:ext cx="2971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Encapsulation(2)</a:t>
            </a:r>
            <a:endParaRPr lang="ar-EG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Access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781800" cy="426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public</a:t>
            </a:r>
            <a:r>
              <a:rPr lang="en-US" sz="2400" b="1" dirty="0"/>
              <a:t> makes classes, methods, and data fields accessible from any class.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private</a:t>
            </a:r>
            <a:r>
              <a:rPr lang="en-US" sz="2400" b="1" dirty="0"/>
              <a:t> makes methods and data fields accessible only from within its own class.</a:t>
            </a:r>
          </a:p>
          <a:p>
            <a:pPr algn="just"/>
            <a:r>
              <a:rPr lang="en-US" sz="2400" dirty="0"/>
              <a:t>If </a:t>
            </a:r>
            <a:r>
              <a:rPr lang="en-US" sz="2400" b="1" dirty="0"/>
              <a:t>no access modifier </a:t>
            </a:r>
            <a:r>
              <a:rPr lang="en-US" sz="2400" b="1"/>
              <a:t>is used</a:t>
            </a:r>
            <a:r>
              <a:rPr lang="en-US" sz="2400" b="1" dirty="0"/>
              <a:t>, then by default the classes, methods, and data fields are accessible by </a:t>
            </a:r>
            <a:r>
              <a:rPr lang="en-US" sz="2400" dirty="0"/>
              <a:t>any class in the same package. This is known as </a:t>
            </a:r>
            <a:r>
              <a:rPr lang="en-US" sz="2400" b="1" i="1" dirty="0">
                <a:solidFill>
                  <a:srgbClr val="0070C0"/>
                </a:solidFill>
              </a:rPr>
              <a:t>package</a:t>
            </a:r>
            <a:r>
              <a:rPr lang="en-US" sz="2400" i="1" dirty="0"/>
              <a:t>-access.</a:t>
            </a:r>
          </a:p>
          <a:p>
            <a:pPr algn="just"/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protected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is used, </a:t>
            </a:r>
            <a:r>
              <a:rPr lang="en-US" sz="2400" dirty="0"/>
              <a:t>then</a:t>
            </a:r>
            <a:r>
              <a:rPr lang="en-US" sz="2400" b="1" dirty="0"/>
              <a:t> that </a:t>
            </a:r>
            <a:r>
              <a:rPr lang="en-US" sz="2400" dirty="0"/>
              <a:t>member can be accessed by own class and classes from  </a:t>
            </a:r>
            <a:r>
              <a:rPr lang="en-US" sz="2400" dirty="0">
                <a:solidFill>
                  <a:srgbClr val="0070C0"/>
                </a:solidFill>
              </a:rPr>
              <a:t>same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package</a:t>
            </a:r>
            <a:r>
              <a:rPr lang="en-US" sz="2400" dirty="0"/>
              <a:t> and from subclass outside the package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72200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Variables can not have  an access modifier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1905000"/>
            <a:ext cx="1828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double j;</a:t>
            </a:r>
          </a:p>
          <a:p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void m (){}</a:t>
            </a:r>
          </a:p>
          <a:p>
            <a:r>
              <a:rPr lang="en-US" dirty="0" err="1"/>
              <a:t>int</a:t>
            </a:r>
            <a:r>
              <a:rPr lang="en-US" dirty="0"/>
              <a:t> x;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default constructor has the same access as its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853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Java provides several modifiers that control access to data fields, methods, and classes</a:t>
            </a:r>
          </a:p>
        </p:txBody>
      </p:sp>
    </p:spTree>
    <p:extLst>
      <p:ext uri="{BB962C8B-B14F-4D97-AF65-F5344CB8AC3E}">
        <p14:creationId xmlns:p14="http://schemas.microsoft.com/office/powerpoint/2010/main" val="30546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The Different Levels of Access Control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1910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ar-EG" dirty="0"/>
          </a:p>
          <a:p>
            <a:r>
              <a:rPr lang="en-US" b="1" dirty="0"/>
              <a:t>			 	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" y="838200"/>
          <a:ext cx="8382001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private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default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protected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public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Visibility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From the same class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any class in the same package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From any class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outside the package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From a subclass in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same package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From a subclass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outside the same package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1" y="121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1" y="1600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1" y="1981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1" y="2362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1" y="28194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21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1" y="121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1" y="121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Yes</a:t>
            </a:r>
            <a:endParaRPr lang="ar-E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28194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1" y="2362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1" y="1600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1600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362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Yes</a:t>
            </a:r>
            <a:endParaRPr lang="ar-EG" dirty="0"/>
          </a:p>
        </p:txBody>
      </p:sp>
      <p:sp>
        <p:nvSpPr>
          <p:cNvPr id="24" name="TextBox 23"/>
          <p:cNvSpPr txBox="1"/>
          <p:nvPr/>
        </p:nvSpPr>
        <p:spPr>
          <a:xfrm>
            <a:off x="7772401" y="1600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1" y="1981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1" y="2362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No</a:t>
            </a:r>
            <a:endParaRPr lang="ar-EG" dirty="0"/>
          </a:p>
        </p:txBody>
      </p:sp>
      <p:sp>
        <p:nvSpPr>
          <p:cNvPr id="27" name="TextBox 26"/>
          <p:cNvSpPr txBox="1"/>
          <p:nvPr/>
        </p:nvSpPr>
        <p:spPr>
          <a:xfrm>
            <a:off x="7772401" y="28194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1" y="28194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1" y="19050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1981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3581400"/>
            <a:ext cx="845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Access modifiers apply to  class members (variables and methods) and </a:t>
            </a:r>
            <a:r>
              <a:rPr lang="en-US" b="1" dirty="0">
                <a:solidFill>
                  <a:srgbClr val="0070C0"/>
                </a:solidFill>
              </a:rPr>
              <a:t>constructors</a:t>
            </a:r>
            <a:r>
              <a:rPr lang="en-US" dirty="0"/>
              <a:t> too. </a:t>
            </a:r>
            <a:endParaRPr lang="ar-EG" dirty="0"/>
          </a:p>
          <a:p>
            <a:endParaRPr lang="en-US" dirty="0"/>
          </a:p>
        </p:txBody>
      </p:sp>
      <p:pic>
        <p:nvPicPr>
          <p:cNvPr id="32" name="Picture 2" descr="http://www.emf4net.org/emf4net/Portals/0/Translation/AccessModifiers/JavaPriv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638800" cy="237172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791200" y="5105400"/>
            <a:ext cx="2971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Class D,E subclasses of class C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1932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93B94-52A2-4324-BF0D-0ED0FB2C37CE}" type="slidenum">
              <a:rPr lang="en-US"/>
              <a:pPr/>
              <a:t>12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Designing the Loan Class</a:t>
            </a:r>
            <a:endParaRPr lang="en-US">
              <a:hlinkClick r:id="rId3" action="ppaction://program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27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48200" y="594360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ook Antiqua" pitchFamily="18" charset="0"/>
                <a:hlinkClick r:id="rId4" action="ppaction://hlinkfile"/>
              </a:rPr>
              <a:t>TestLoan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274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52800" y="5943600"/>
            <a:ext cx="10668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ook Antiqua" pitchFamily="18" charset="0"/>
                <a:hlinkClick r:id="rId5" action="ppaction://hlinkfile"/>
              </a:rPr>
              <a:t>Loan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2745" name="Rectangle 9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 charset="0"/>
                <a:cs typeface="Times New Roman" pitchFamily="18" charset="0"/>
              </a:rPr>
              <a:t>	</a:t>
            </a:r>
          </a:p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/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195263" y="969963"/>
          <a:ext cx="5718175" cy="484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6" imgW="4029840" imgH="3412440" progId="Word.Picture.8">
                  <p:embed/>
                </p:oleObj>
              </mc:Choice>
              <mc:Fallback>
                <p:oleObj name="Picture" r:id="rId6" imgW="4029840" imgH="3412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969963"/>
                        <a:ext cx="5718175" cy="4849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0" name="Rectangle 14"/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Class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class</a:t>
            </a:r>
            <a:r>
              <a:rPr lang="en-CA" dirty="0"/>
              <a:t> Loan</a:t>
            </a:r>
          </a:p>
          <a:p>
            <a:pPr marL="0" indent="0">
              <a:buNone/>
            </a:pPr>
            <a:r>
              <a:rPr lang="en-CA" dirty="0"/>
              <a:t> { </a:t>
            </a:r>
          </a:p>
          <a:p>
            <a:pPr marL="0" indent="0">
              <a:buNone/>
            </a:pPr>
            <a:r>
              <a:rPr lang="en-CA" b="1" dirty="0"/>
              <a:t>private</a:t>
            </a:r>
            <a:r>
              <a:rPr lang="en-CA" dirty="0"/>
              <a:t> </a:t>
            </a:r>
            <a:r>
              <a:rPr lang="en-CA" b="1" dirty="0"/>
              <a:t>double</a:t>
            </a:r>
            <a:r>
              <a:rPr lang="en-CA" dirty="0"/>
              <a:t> </a:t>
            </a:r>
            <a:r>
              <a:rPr lang="en-CA" dirty="0" err="1"/>
              <a:t>annualInterestRate</a:t>
            </a:r>
            <a:r>
              <a:rPr lang="en-CA" dirty="0"/>
              <a:t>; </a:t>
            </a:r>
          </a:p>
          <a:p>
            <a:pPr marL="0" indent="0">
              <a:buNone/>
            </a:pPr>
            <a:r>
              <a:rPr lang="en-CA" b="1" dirty="0"/>
              <a:t>private</a:t>
            </a:r>
            <a:r>
              <a:rPr lang="en-CA" dirty="0"/>
              <a:t> </a:t>
            </a:r>
            <a:r>
              <a:rPr lang="en-CA" b="1" dirty="0" err="1"/>
              <a:t>int</a:t>
            </a:r>
            <a:r>
              <a:rPr lang="en-CA" dirty="0"/>
              <a:t> </a:t>
            </a:r>
            <a:r>
              <a:rPr lang="en-CA" dirty="0" err="1"/>
              <a:t>numberOfYears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/>
              <a:t>private</a:t>
            </a:r>
            <a:r>
              <a:rPr lang="en-CA" dirty="0"/>
              <a:t> </a:t>
            </a:r>
            <a:r>
              <a:rPr lang="en-CA" b="1" dirty="0"/>
              <a:t>double</a:t>
            </a:r>
            <a:r>
              <a:rPr lang="en-CA" dirty="0"/>
              <a:t> </a:t>
            </a:r>
            <a:r>
              <a:rPr lang="en-CA" dirty="0" err="1"/>
              <a:t>loanAmount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/>
              <a:t>private</a:t>
            </a:r>
            <a:r>
              <a:rPr lang="en-CA" dirty="0"/>
              <a:t> </a:t>
            </a:r>
            <a:r>
              <a:rPr lang="en-CA" dirty="0" err="1"/>
              <a:t>java.util.Date</a:t>
            </a:r>
            <a:r>
              <a:rPr lang="en-CA" dirty="0"/>
              <a:t> </a:t>
            </a:r>
            <a:r>
              <a:rPr lang="en-CA" dirty="0" err="1"/>
              <a:t>loanDate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/** Default constructor */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</a:rPr>
              <a:t>public Loan() {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/>
              <a:t>this</a:t>
            </a:r>
            <a:r>
              <a:rPr lang="en-CA" dirty="0"/>
              <a:t>(2.5, 1, 1000);</a:t>
            </a:r>
            <a:br>
              <a:rPr lang="en-CA" dirty="0"/>
            </a:br>
            <a:r>
              <a:rPr lang="en-CA" dirty="0"/>
              <a:t> }</a:t>
            </a:r>
          </a:p>
          <a:p>
            <a:pPr marL="0" indent="0">
              <a:buNone/>
            </a:pPr>
            <a:r>
              <a:rPr lang="en-CA" dirty="0"/>
              <a:t> /** Construct a loan with specified annual interest rate, number of years and loan amount */ </a:t>
            </a:r>
          </a:p>
          <a:p>
            <a:pPr marL="0" indent="0">
              <a:buNone/>
            </a:pPr>
            <a:r>
              <a:rPr lang="en-CA" sz="2900" b="1" dirty="0">
                <a:solidFill>
                  <a:srgbClr val="0070C0"/>
                </a:solidFill>
              </a:rPr>
              <a:t>public Loan(double </a:t>
            </a:r>
            <a:r>
              <a:rPr lang="en-CA" sz="2900" b="1" dirty="0" err="1">
                <a:solidFill>
                  <a:srgbClr val="0070C0"/>
                </a:solidFill>
              </a:rPr>
              <a:t>annualInterestRate</a:t>
            </a:r>
            <a:r>
              <a:rPr lang="en-CA" sz="2900" b="1" dirty="0">
                <a:solidFill>
                  <a:srgbClr val="0070C0"/>
                </a:solidFill>
              </a:rPr>
              <a:t>, </a:t>
            </a:r>
            <a:r>
              <a:rPr lang="en-CA" sz="2900" b="1" dirty="0" err="1">
                <a:solidFill>
                  <a:srgbClr val="0070C0"/>
                </a:solidFill>
              </a:rPr>
              <a:t>int</a:t>
            </a:r>
            <a:r>
              <a:rPr lang="en-CA" sz="2900" b="1" dirty="0">
                <a:solidFill>
                  <a:srgbClr val="0070C0"/>
                </a:solidFill>
              </a:rPr>
              <a:t> </a:t>
            </a:r>
            <a:r>
              <a:rPr lang="en-CA" sz="2900" b="1" dirty="0" err="1">
                <a:solidFill>
                  <a:srgbClr val="0070C0"/>
                </a:solidFill>
              </a:rPr>
              <a:t>numberOfYears</a:t>
            </a:r>
            <a:r>
              <a:rPr lang="en-CA" sz="2900" b="1" dirty="0">
                <a:solidFill>
                  <a:srgbClr val="0070C0"/>
                </a:solidFill>
              </a:rPr>
              <a:t>, double </a:t>
            </a:r>
            <a:r>
              <a:rPr lang="en-CA" sz="2900" b="1" dirty="0" err="1">
                <a:solidFill>
                  <a:srgbClr val="0070C0"/>
                </a:solidFill>
              </a:rPr>
              <a:t>loanAmount</a:t>
            </a:r>
            <a:r>
              <a:rPr lang="en-CA" sz="2900" b="1" dirty="0">
                <a:solidFill>
                  <a:srgbClr val="0070C0"/>
                </a:solidFill>
              </a:rPr>
              <a:t>) </a:t>
            </a:r>
            <a:r>
              <a:rPr lang="en-CA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 err="1"/>
              <a:t>this</a:t>
            </a:r>
            <a:r>
              <a:rPr lang="en-CA" dirty="0" err="1"/>
              <a:t>.annualInterestRate</a:t>
            </a:r>
            <a:r>
              <a:rPr lang="en-CA" dirty="0"/>
              <a:t> = </a:t>
            </a:r>
            <a:r>
              <a:rPr lang="en-CA" dirty="0" err="1"/>
              <a:t>annualInterestRate</a:t>
            </a:r>
            <a:r>
              <a:rPr lang="en-CA" dirty="0"/>
              <a:t>; </a:t>
            </a:r>
          </a:p>
          <a:p>
            <a:pPr marL="0" indent="0">
              <a:buNone/>
            </a:pPr>
            <a:r>
              <a:rPr lang="en-CA" b="1" dirty="0" err="1"/>
              <a:t>this</a:t>
            </a:r>
            <a:r>
              <a:rPr lang="en-CA" dirty="0" err="1"/>
              <a:t>.numberOfYears</a:t>
            </a:r>
            <a:r>
              <a:rPr lang="en-CA" dirty="0"/>
              <a:t> = </a:t>
            </a:r>
            <a:r>
              <a:rPr lang="en-CA" dirty="0" err="1"/>
              <a:t>numberOfYears</a:t>
            </a:r>
            <a:r>
              <a:rPr lang="en-CA" dirty="0"/>
              <a:t>; </a:t>
            </a:r>
          </a:p>
          <a:p>
            <a:pPr marL="0" indent="0">
              <a:buNone/>
            </a:pPr>
            <a:r>
              <a:rPr lang="en-CA" b="1" dirty="0" err="1"/>
              <a:t>this</a:t>
            </a:r>
            <a:r>
              <a:rPr lang="en-CA" dirty="0" err="1"/>
              <a:t>.loanAmount</a:t>
            </a:r>
            <a:r>
              <a:rPr lang="en-CA" dirty="0"/>
              <a:t> = </a:t>
            </a:r>
            <a:r>
              <a:rPr lang="en-CA" dirty="0" err="1"/>
              <a:t>loanAmount</a:t>
            </a:r>
            <a:r>
              <a:rPr lang="en-CA" dirty="0"/>
              <a:t>; </a:t>
            </a:r>
          </a:p>
          <a:p>
            <a:pPr marL="0" indent="0">
              <a:buNone/>
            </a:pPr>
            <a:r>
              <a:rPr lang="en-CA" dirty="0" err="1"/>
              <a:t>loanDate</a:t>
            </a:r>
            <a:r>
              <a:rPr lang="en-CA" dirty="0"/>
              <a:t>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java.util.Date</a:t>
            </a:r>
            <a:r>
              <a:rPr lang="en-CA" dirty="0"/>
              <a:t>();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/** Return </a:t>
            </a:r>
            <a:r>
              <a:rPr lang="en-CA" sz="2000" dirty="0" err="1"/>
              <a:t>annualInterestRate</a:t>
            </a:r>
            <a:r>
              <a:rPr lang="en-CA" sz="2000" dirty="0"/>
              <a:t> */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public double </a:t>
            </a:r>
            <a:r>
              <a:rPr lang="en-CA" sz="2000" dirty="0" err="1">
                <a:solidFill>
                  <a:srgbClr val="0070C0"/>
                </a:solidFill>
              </a:rPr>
              <a:t>getAnnualInterestRate</a:t>
            </a:r>
            <a:r>
              <a:rPr lang="en-CA" sz="2000" dirty="0">
                <a:solidFill>
                  <a:srgbClr val="0070C0"/>
                </a:solidFill>
              </a:rPr>
              <a:t>() { </a:t>
            </a:r>
          </a:p>
          <a:p>
            <a:r>
              <a:rPr lang="en-CA" sz="2000" b="1" dirty="0"/>
              <a:t>return</a:t>
            </a:r>
            <a:r>
              <a:rPr lang="en-CA" sz="2000" dirty="0"/>
              <a:t> </a:t>
            </a:r>
            <a:r>
              <a:rPr lang="en-CA" sz="2000" dirty="0" err="1"/>
              <a:t>annualInterestRate</a:t>
            </a:r>
            <a:r>
              <a:rPr lang="en-CA" sz="2000" dirty="0"/>
              <a:t>; }</a:t>
            </a:r>
          </a:p>
          <a:p>
            <a:r>
              <a:rPr lang="en-CA" sz="2000" dirty="0"/>
              <a:t> /** Set a new </a:t>
            </a:r>
            <a:r>
              <a:rPr lang="en-CA" sz="2000" dirty="0" err="1"/>
              <a:t>annualInterestRate</a:t>
            </a:r>
            <a:r>
              <a:rPr lang="en-CA" sz="2000" dirty="0"/>
              <a:t> */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b="1" dirty="0">
                <a:solidFill>
                  <a:srgbClr val="0070C0"/>
                </a:solidFill>
              </a:rPr>
              <a:t>public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b="1" dirty="0">
                <a:solidFill>
                  <a:srgbClr val="0070C0"/>
                </a:solidFill>
              </a:rPr>
              <a:t>void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 err="1">
                <a:solidFill>
                  <a:srgbClr val="0070C0"/>
                </a:solidFill>
              </a:rPr>
              <a:t>setAnnualInterestRate</a:t>
            </a:r>
            <a:r>
              <a:rPr lang="en-CA" sz="2000" dirty="0">
                <a:solidFill>
                  <a:srgbClr val="0070C0"/>
                </a:solidFill>
              </a:rPr>
              <a:t>(</a:t>
            </a:r>
            <a:r>
              <a:rPr lang="en-CA" sz="2000" b="1" dirty="0">
                <a:solidFill>
                  <a:srgbClr val="0070C0"/>
                </a:solidFill>
              </a:rPr>
              <a:t>double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 err="1">
                <a:solidFill>
                  <a:srgbClr val="0070C0"/>
                </a:solidFill>
              </a:rPr>
              <a:t>annualInterestRate</a:t>
            </a:r>
            <a:r>
              <a:rPr lang="en-CA" sz="2000" dirty="0">
                <a:solidFill>
                  <a:srgbClr val="0070C0"/>
                </a:solidFill>
              </a:rPr>
              <a:t>) </a:t>
            </a:r>
          </a:p>
          <a:p>
            <a:r>
              <a:rPr lang="en-CA" sz="2000" dirty="0"/>
              <a:t>{ </a:t>
            </a:r>
          </a:p>
          <a:p>
            <a:r>
              <a:rPr lang="en-CA" sz="2000" b="1" dirty="0" err="1"/>
              <a:t>this</a:t>
            </a:r>
            <a:r>
              <a:rPr lang="en-CA" sz="2000" dirty="0" err="1"/>
              <a:t>.annualInterestRate</a:t>
            </a:r>
            <a:r>
              <a:rPr lang="en-CA" sz="2000" dirty="0"/>
              <a:t> = </a:t>
            </a:r>
            <a:r>
              <a:rPr lang="en-CA" sz="2000" dirty="0" err="1"/>
              <a:t>annualInterestRate</a:t>
            </a:r>
            <a:r>
              <a:rPr lang="en-CA" sz="2000" dirty="0"/>
              <a:t>; } </a:t>
            </a:r>
          </a:p>
          <a:p>
            <a:r>
              <a:rPr lang="en-CA" sz="2000" dirty="0"/>
              <a:t>/** Return </a:t>
            </a:r>
            <a:r>
              <a:rPr lang="en-CA" sz="2000" dirty="0" err="1"/>
              <a:t>numberOfYears</a:t>
            </a:r>
            <a:r>
              <a:rPr lang="en-CA" sz="2000" dirty="0"/>
              <a:t> */ 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public </a:t>
            </a:r>
            <a:r>
              <a:rPr lang="en-CA" sz="2000" b="1" dirty="0" err="1">
                <a:solidFill>
                  <a:srgbClr val="0070C0"/>
                </a:solidFill>
              </a:rPr>
              <a:t>int</a:t>
            </a:r>
            <a:r>
              <a:rPr lang="en-CA" sz="2000" b="1" dirty="0">
                <a:solidFill>
                  <a:srgbClr val="0070C0"/>
                </a:solidFill>
              </a:rPr>
              <a:t> </a:t>
            </a:r>
            <a:r>
              <a:rPr lang="en-CA" sz="2000" b="1" dirty="0" err="1">
                <a:solidFill>
                  <a:srgbClr val="0070C0"/>
                </a:solidFill>
              </a:rPr>
              <a:t>getNumberOfYears</a:t>
            </a:r>
            <a:r>
              <a:rPr lang="en-CA" sz="2000" b="1" dirty="0">
                <a:solidFill>
                  <a:srgbClr val="0070C0"/>
                </a:solidFill>
              </a:rPr>
              <a:t>() { </a:t>
            </a:r>
          </a:p>
          <a:p>
            <a:r>
              <a:rPr lang="en-CA" sz="2000" b="1" dirty="0"/>
              <a:t>return</a:t>
            </a:r>
            <a:r>
              <a:rPr lang="en-CA" sz="2000" dirty="0"/>
              <a:t> </a:t>
            </a:r>
            <a:r>
              <a:rPr lang="en-CA" sz="2000" dirty="0" err="1"/>
              <a:t>numberOfYears</a:t>
            </a:r>
            <a:r>
              <a:rPr lang="en-CA" sz="2000" dirty="0"/>
              <a:t>; } </a:t>
            </a:r>
          </a:p>
          <a:p>
            <a:r>
              <a:rPr lang="en-CA" sz="2000" dirty="0"/>
              <a:t>/** Set a new </a:t>
            </a:r>
            <a:r>
              <a:rPr lang="en-CA" sz="2000" dirty="0" err="1"/>
              <a:t>numberOfYears</a:t>
            </a:r>
            <a:r>
              <a:rPr lang="en-CA" sz="2000" dirty="0"/>
              <a:t> */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public void </a:t>
            </a:r>
            <a:r>
              <a:rPr lang="en-CA" sz="2000" dirty="0" err="1">
                <a:solidFill>
                  <a:srgbClr val="0070C0"/>
                </a:solidFill>
              </a:rPr>
              <a:t>setNumberOfYears</a:t>
            </a:r>
            <a:r>
              <a:rPr lang="en-CA" sz="2000" dirty="0">
                <a:solidFill>
                  <a:srgbClr val="0070C0"/>
                </a:solidFill>
              </a:rPr>
              <a:t>(</a:t>
            </a:r>
            <a:r>
              <a:rPr lang="en-CA" sz="2000" dirty="0" err="1">
                <a:solidFill>
                  <a:srgbClr val="0070C0"/>
                </a:solidFill>
              </a:rPr>
              <a:t>int</a:t>
            </a:r>
            <a:r>
              <a:rPr lang="en-CA" sz="2000" dirty="0">
                <a:solidFill>
                  <a:srgbClr val="0070C0"/>
                </a:solidFill>
              </a:rPr>
              <a:t> </a:t>
            </a:r>
            <a:r>
              <a:rPr lang="en-CA" sz="2000" dirty="0" err="1">
                <a:solidFill>
                  <a:srgbClr val="0070C0"/>
                </a:solidFill>
              </a:rPr>
              <a:t>numberOfYears</a:t>
            </a:r>
            <a:r>
              <a:rPr lang="en-CA" sz="2000" dirty="0">
                <a:solidFill>
                  <a:srgbClr val="0070C0"/>
                </a:solidFill>
              </a:rPr>
              <a:t>) {</a:t>
            </a:r>
          </a:p>
          <a:p>
            <a:r>
              <a:rPr lang="en-CA" sz="2000" dirty="0"/>
              <a:t> </a:t>
            </a:r>
            <a:r>
              <a:rPr lang="en-CA" sz="2000" b="1" dirty="0" err="1"/>
              <a:t>this</a:t>
            </a:r>
            <a:r>
              <a:rPr lang="en-CA" sz="2000" dirty="0" err="1"/>
              <a:t>.numberOfYears</a:t>
            </a:r>
            <a:r>
              <a:rPr lang="en-CA" sz="2000" dirty="0"/>
              <a:t> = </a:t>
            </a:r>
            <a:r>
              <a:rPr lang="en-CA" sz="2000" dirty="0" err="1"/>
              <a:t>numberOfYears</a:t>
            </a:r>
            <a:r>
              <a:rPr lang="en-CA" sz="2000" dirty="0"/>
              <a:t>; }</a:t>
            </a:r>
          </a:p>
          <a:p>
            <a:r>
              <a:rPr lang="en-CA" sz="2000" dirty="0"/>
              <a:t> /** Return </a:t>
            </a:r>
            <a:r>
              <a:rPr lang="en-CA" sz="2000" dirty="0" err="1"/>
              <a:t>loanAmount</a:t>
            </a:r>
            <a:r>
              <a:rPr lang="en-CA" sz="2000" dirty="0"/>
              <a:t> */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 public double </a:t>
            </a:r>
            <a:r>
              <a:rPr lang="en-CA" sz="2000" b="1" dirty="0" err="1">
                <a:solidFill>
                  <a:srgbClr val="0070C0"/>
                </a:solidFill>
              </a:rPr>
              <a:t>getLoanAmount</a:t>
            </a:r>
            <a:r>
              <a:rPr lang="en-CA" sz="2000" b="1" dirty="0">
                <a:solidFill>
                  <a:srgbClr val="0070C0"/>
                </a:solidFill>
              </a:rPr>
              <a:t>() { </a:t>
            </a:r>
          </a:p>
          <a:p>
            <a:r>
              <a:rPr lang="en-CA" sz="2000" b="1" dirty="0"/>
              <a:t>return</a:t>
            </a:r>
            <a:r>
              <a:rPr lang="en-CA" sz="2000" dirty="0"/>
              <a:t> </a:t>
            </a:r>
            <a:r>
              <a:rPr lang="en-CA" sz="2000" dirty="0" err="1"/>
              <a:t>loanAmount</a:t>
            </a:r>
            <a:r>
              <a:rPr lang="en-CA" sz="2000" dirty="0"/>
              <a:t>; }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FF0000"/>
                </a:solidFill>
              </a:rPr>
              <a:t>Class Loan……</a:t>
            </a:r>
          </a:p>
        </p:txBody>
      </p:sp>
    </p:spTree>
    <p:extLst>
      <p:ext uri="{BB962C8B-B14F-4D97-AF65-F5344CB8AC3E}">
        <p14:creationId xmlns:p14="http://schemas.microsoft.com/office/powerpoint/2010/main" val="90391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838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sz="4000" dirty="0"/>
              <a:t>/** Set a </a:t>
            </a:r>
            <a:r>
              <a:rPr lang="en-CA" sz="4000" dirty="0" err="1"/>
              <a:t>newloanAmount</a:t>
            </a:r>
            <a:r>
              <a:rPr lang="en-CA" sz="4000" dirty="0"/>
              <a:t> */</a:t>
            </a:r>
          </a:p>
          <a:p>
            <a:pPr marL="0" indent="0">
              <a:buNone/>
            </a:pPr>
            <a:r>
              <a:rPr lang="en-CA" sz="4000" b="1" dirty="0">
                <a:solidFill>
                  <a:srgbClr val="0070C0"/>
                </a:solidFill>
              </a:rPr>
              <a:t>public void </a:t>
            </a:r>
            <a:r>
              <a:rPr lang="en-CA" sz="4000" b="1" dirty="0" err="1">
                <a:solidFill>
                  <a:srgbClr val="0070C0"/>
                </a:solidFill>
              </a:rPr>
              <a:t>setLoanAmount</a:t>
            </a:r>
            <a:r>
              <a:rPr lang="en-CA" sz="4000" b="1" dirty="0">
                <a:solidFill>
                  <a:srgbClr val="0070C0"/>
                </a:solidFill>
              </a:rPr>
              <a:t>(double </a:t>
            </a:r>
            <a:r>
              <a:rPr lang="en-CA" sz="4000" b="1" dirty="0" err="1">
                <a:solidFill>
                  <a:srgbClr val="0070C0"/>
                </a:solidFill>
              </a:rPr>
              <a:t>loanAmount</a:t>
            </a:r>
            <a:r>
              <a:rPr lang="en-CA" sz="4000" b="1" dirty="0">
                <a:solidFill>
                  <a:srgbClr val="0070C0"/>
                </a:solidFill>
              </a:rPr>
              <a:t>) { </a:t>
            </a:r>
          </a:p>
          <a:p>
            <a:pPr marL="0" indent="0">
              <a:buNone/>
            </a:pPr>
            <a:r>
              <a:rPr lang="en-CA" sz="4000" b="1" dirty="0" err="1"/>
              <a:t>this</a:t>
            </a:r>
            <a:r>
              <a:rPr lang="en-CA" sz="4000" dirty="0" err="1"/>
              <a:t>.loanAmount</a:t>
            </a:r>
            <a:r>
              <a:rPr lang="en-CA" sz="4000" dirty="0"/>
              <a:t> = </a:t>
            </a:r>
            <a:r>
              <a:rPr lang="en-CA" sz="4000" dirty="0" err="1"/>
              <a:t>loanAmount</a:t>
            </a:r>
            <a:r>
              <a:rPr lang="en-CA" sz="4000" dirty="0"/>
              <a:t>;</a:t>
            </a:r>
          </a:p>
          <a:p>
            <a:pPr marL="0" indent="0">
              <a:buNone/>
            </a:pPr>
            <a:r>
              <a:rPr lang="en-CA" sz="4000" dirty="0"/>
              <a:t> }</a:t>
            </a:r>
          </a:p>
          <a:p>
            <a:pPr marL="0" indent="0">
              <a:buNone/>
            </a:pPr>
            <a:r>
              <a:rPr lang="en-CA" sz="4000" dirty="0"/>
              <a:t> /** Find monthly payment */ 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70C0"/>
                </a:solidFill>
              </a:rPr>
              <a:t>public double </a:t>
            </a:r>
            <a:r>
              <a:rPr lang="en-CA" sz="4000" dirty="0" err="1">
                <a:solidFill>
                  <a:srgbClr val="0070C0"/>
                </a:solidFill>
              </a:rPr>
              <a:t>getMonthlyPayment</a:t>
            </a:r>
            <a:r>
              <a:rPr lang="en-CA" sz="4000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CA" sz="4000" dirty="0"/>
              <a:t> </a:t>
            </a:r>
            <a:r>
              <a:rPr lang="en-CA" sz="4000" b="1" dirty="0"/>
              <a:t>double</a:t>
            </a:r>
            <a:r>
              <a:rPr lang="en-CA" sz="4000" dirty="0"/>
              <a:t> </a:t>
            </a:r>
            <a:r>
              <a:rPr lang="en-CA" sz="4000" dirty="0" err="1"/>
              <a:t>monthlyInterestRate</a:t>
            </a:r>
            <a:r>
              <a:rPr lang="en-CA" sz="4000" dirty="0"/>
              <a:t> = </a:t>
            </a:r>
            <a:r>
              <a:rPr lang="en-CA" sz="4000" dirty="0" err="1"/>
              <a:t>annualInterestRate</a:t>
            </a:r>
            <a:r>
              <a:rPr lang="en-CA" sz="4000" dirty="0"/>
              <a:t> / 1200;</a:t>
            </a:r>
          </a:p>
          <a:p>
            <a:pPr marL="0" indent="0">
              <a:buNone/>
            </a:pPr>
            <a:r>
              <a:rPr lang="en-CA" sz="4000" dirty="0"/>
              <a:t> </a:t>
            </a:r>
            <a:r>
              <a:rPr lang="en-CA" sz="4000" b="1" dirty="0"/>
              <a:t>double</a:t>
            </a:r>
            <a:r>
              <a:rPr lang="en-CA" sz="4000" dirty="0"/>
              <a:t> </a:t>
            </a:r>
            <a:r>
              <a:rPr lang="en-CA" sz="4000" dirty="0" err="1"/>
              <a:t>monthlyPayment</a:t>
            </a:r>
            <a:r>
              <a:rPr lang="en-CA" sz="4000" dirty="0"/>
              <a:t> = </a:t>
            </a:r>
            <a:r>
              <a:rPr lang="en-CA" sz="4000" dirty="0" err="1"/>
              <a:t>loanAmount</a:t>
            </a:r>
            <a:r>
              <a:rPr lang="en-CA" sz="4000" dirty="0"/>
              <a:t> * </a:t>
            </a:r>
            <a:r>
              <a:rPr lang="en-CA" sz="4000" dirty="0" err="1"/>
              <a:t>monthlyInterestRate</a:t>
            </a:r>
            <a:r>
              <a:rPr lang="en-CA" sz="4000" dirty="0"/>
              <a:t> / (1 - (</a:t>
            </a:r>
            <a:r>
              <a:rPr lang="en-CA" sz="4000" dirty="0" err="1"/>
              <a:t>Math.pow</a:t>
            </a:r>
            <a:r>
              <a:rPr lang="en-CA" sz="4000" dirty="0"/>
              <a:t>(1 / (1 + </a:t>
            </a:r>
            <a:r>
              <a:rPr lang="en-CA" sz="4000" dirty="0" err="1"/>
              <a:t>monthlyInterestRate</a:t>
            </a:r>
            <a:r>
              <a:rPr lang="en-CA" sz="4000" dirty="0"/>
              <a:t>), </a:t>
            </a:r>
            <a:r>
              <a:rPr lang="en-CA" sz="4000" dirty="0" err="1"/>
              <a:t>numberOfYears</a:t>
            </a:r>
            <a:r>
              <a:rPr lang="en-CA" sz="4000" dirty="0"/>
              <a:t> * 12))); </a:t>
            </a:r>
          </a:p>
          <a:p>
            <a:pPr marL="0" indent="0">
              <a:buNone/>
            </a:pPr>
            <a:r>
              <a:rPr lang="en-CA" sz="4000" b="1" dirty="0"/>
              <a:t>return</a:t>
            </a:r>
            <a:r>
              <a:rPr lang="en-CA" sz="4000" dirty="0"/>
              <a:t> </a:t>
            </a:r>
            <a:r>
              <a:rPr lang="en-CA" sz="4000" dirty="0" err="1"/>
              <a:t>monthlyPayment</a:t>
            </a:r>
            <a:r>
              <a:rPr lang="en-CA" sz="4000" dirty="0"/>
              <a:t>; } </a:t>
            </a:r>
          </a:p>
          <a:p>
            <a:pPr marL="0" indent="0">
              <a:buNone/>
            </a:pPr>
            <a:r>
              <a:rPr lang="en-CA" sz="4000" dirty="0"/>
              <a:t>/** Find total payment */</a:t>
            </a:r>
          </a:p>
          <a:p>
            <a:pPr marL="0" indent="0">
              <a:buNone/>
            </a:pPr>
            <a:r>
              <a:rPr lang="en-CA" sz="4000" b="1" dirty="0">
                <a:solidFill>
                  <a:srgbClr val="0070C0"/>
                </a:solidFill>
              </a:rPr>
              <a:t> public double </a:t>
            </a:r>
            <a:r>
              <a:rPr lang="en-CA" sz="4000" b="1" dirty="0" err="1">
                <a:solidFill>
                  <a:srgbClr val="0070C0"/>
                </a:solidFill>
              </a:rPr>
              <a:t>getTotalPayment</a:t>
            </a:r>
            <a:r>
              <a:rPr lang="en-CA" sz="4000" b="1" dirty="0">
                <a:solidFill>
                  <a:srgbClr val="0070C0"/>
                </a:solidFill>
              </a:rPr>
              <a:t>() { </a:t>
            </a:r>
          </a:p>
          <a:p>
            <a:pPr marL="0" indent="0">
              <a:buNone/>
            </a:pPr>
            <a:r>
              <a:rPr lang="en-CA" sz="4000" b="1" dirty="0"/>
              <a:t>double</a:t>
            </a:r>
            <a:r>
              <a:rPr lang="en-CA" sz="4000" dirty="0"/>
              <a:t> </a:t>
            </a:r>
            <a:r>
              <a:rPr lang="en-CA" sz="4000" dirty="0" err="1"/>
              <a:t>totalPayment</a:t>
            </a:r>
            <a:r>
              <a:rPr lang="en-CA" sz="4000" dirty="0"/>
              <a:t> = </a:t>
            </a:r>
            <a:r>
              <a:rPr lang="en-CA" sz="4000" dirty="0" err="1"/>
              <a:t>getMonthlyPayment</a:t>
            </a:r>
            <a:r>
              <a:rPr lang="en-CA" sz="4000" dirty="0"/>
              <a:t>() * </a:t>
            </a:r>
            <a:r>
              <a:rPr lang="en-CA" sz="4000" dirty="0" err="1"/>
              <a:t>numberOfYears</a:t>
            </a:r>
            <a:r>
              <a:rPr lang="en-CA" sz="4000" dirty="0"/>
              <a:t> * 12; </a:t>
            </a:r>
            <a:r>
              <a:rPr lang="en-CA" sz="4000" b="1" dirty="0"/>
              <a:t>return</a:t>
            </a:r>
            <a:r>
              <a:rPr lang="en-CA" sz="4000" dirty="0"/>
              <a:t> </a:t>
            </a:r>
            <a:r>
              <a:rPr lang="en-CA" sz="4000" dirty="0" err="1"/>
              <a:t>totalPayment</a:t>
            </a:r>
            <a:r>
              <a:rPr lang="en-CA" sz="4000" dirty="0"/>
              <a:t>; }</a:t>
            </a:r>
          </a:p>
          <a:p>
            <a:pPr marL="0" indent="0">
              <a:buNone/>
            </a:pPr>
            <a:r>
              <a:rPr lang="en-CA" sz="4000" dirty="0"/>
              <a:t> /** Return loan date */</a:t>
            </a:r>
          </a:p>
          <a:p>
            <a:pPr marL="0" indent="0">
              <a:buNone/>
            </a:pPr>
            <a:r>
              <a:rPr lang="en-CA" sz="4000" b="1" dirty="0">
                <a:solidFill>
                  <a:srgbClr val="0070C0"/>
                </a:solidFill>
              </a:rPr>
              <a:t> public </a:t>
            </a:r>
            <a:r>
              <a:rPr lang="en-CA" sz="4000" b="1" dirty="0" err="1">
                <a:solidFill>
                  <a:srgbClr val="0070C0"/>
                </a:solidFill>
              </a:rPr>
              <a:t>java.util.Date</a:t>
            </a:r>
            <a:r>
              <a:rPr lang="en-CA" sz="4000" b="1" dirty="0">
                <a:solidFill>
                  <a:srgbClr val="0070C0"/>
                </a:solidFill>
              </a:rPr>
              <a:t> </a:t>
            </a:r>
            <a:r>
              <a:rPr lang="en-CA" sz="4000" b="1" dirty="0" err="1">
                <a:solidFill>
                  <a:srgbClr val="0070C0"/>
                </a:solidFill>
              </a:rPr>
              <a:t>getLoanDate</a:t>
            </a:r>
            <a:r>
              <a:rPr lang="en-CA" sz="4000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CA" sz="4000" dirty="0"/>
              <a:t> </a:t>
            </a:r>
            <a:r>
              <a:rPr lang="en-CA" sz="4000" b="1" dirty="0"/>
              <a:t>return</a:t>
            </a:r>
            <a:r>
              <a:rPr lang="en-CA" sz="4000" dirty="0"/>
              <a:t> </a:t>
            </a:r>
            <a:r>
              <a:rPr lang="en-CA" sz="4000" dirty="0" err="1"/>
              <a:t>loanDate</a:t>
            </a:r>
            <a:r>
              <a:rPr lang="en-CA" sz="4000" dirty="0"/>
              <a:t>; }</a:t>
            </a:r>
          </a:p>
          <a:p>
            <a:pPr marL="0" indent="0">
              <a:buNone/>
            </a:pPr>
            <a:r>
              <a:rPr lang="en-CA" sz="4000" dirty="0"/>
              <a:t> 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FF0000"/>
                </a:solidFill>
              </a:rPr>
              <a:t>Class Loan……</a:t>
            </a:r>
          </a:p>
        </p:txBody>
      </p:sp>
    </p:spTree>
    <p:extLst>
      <p:ext uri="{BB962C8B-B14F-4D97-AF65-F5344CB8AC3E}">
        <p14:creationId xmlns:p14="http://schemas.microsoft.com/office/powerpoint/2010/main" val="16096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Class </a:t>
            </a:r>
            <a:r>
              <a:rPr lang="en-CA" b="1" dirty="0" err="1">
                <a:solidFill>
                  <a:srgbClr val="FF0000"/>
                </a:solidFill>
              </a:rPr>
              <a:t>TestLoan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import </a:t>
            </a:r>
            <a:r>
              <a:rPr lang="en-CA" dirty="0" err="1"/>
              <a:t>java.util.Scanner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public class </a:t>
            </a:r>
            <a:r>
              <a:rPr lang="en-CA" dirty="0" err="1"/>
              <a:t>TestLoan</a:t>
            </a:r>
            <a:r>
              <a:rPr lang="en-CA" dirty="0"/>
              <a:t> {</a:t>
            </a:r>
          </a:p>
          <a:p>
            <a:r>
              <a:rPr lang="en-CA" dirty="0"/>
              <a:t>  /** Main method */</a:t>
            </a:r>
          </a:p>
          <a:p>
            <a:r>
              <a:rPr lang="en-CA" dirty="0"/>
              <a:t>  public static void main(String[] </a:t>
            </a:r>
            <a:r>
              <a:rPr lang="en-CA" dirty="0" err="1"/>
              <a:t>args</a:t>
            </a:r>
            <a:r>
              <a:rPr lang="en-CA" dirty="0"/>
              <a:t>) {</a:t>
            </a:r>
          </a:p>
          <a:p>
            <a:r>
              <a:rPr lang="en-CA" dirty="0"/>
              <a:t>    // Create a Scanner</a:t>
            </a:r>
          </a:p>
          <a:p>
            <a:r>
              <a:rPr lang="en-CA" dirty="0"/>
              <a:t>    Scanner input = new Scanner(System.in);</a:t>
            </a:r>
          </a:p>
          <a:p>
            <a:endParaRPr lang="en-CA" dirty="0"/>
          </a:p>
          <a:p>
            <a:r>
              <a:rPr lang="en-CA" dirty="0"/>
              <a:t>    // Enter yearly interest rate</a:t>
            </a:r>
          </a:p>
          <a:p>
            <a:r>
              <a:rPr lang="en-CA" dirty="0"/>
              <a:t>    </a:t>
            </a:r>
            <a:r>
              <a:rPr lang="en-CA" dirty="0" err="1"/>
              <a:t>System.out.print</a:t>
            </a:r>
            <a:r>
              <a:rPr lang="en-CA" dirty="0"/>
              <a:t>(</a:t>
            </a:r>
          </a:p>
          <a:p>
            <a:r>
              <a:rPr lang="en-CA" dirty="0"/>
              <a:t>      "Enter yearly interest rate, for example, 8.25: ");</a:t>
            </a:r>
          </a:p>
          <a:p>
            <a:r>
              <a:rPr lang="en-CA" dirty="0"/>
              <a:t>    double </a:t>
            </a:r>
            <a:r>
              <a:rPr lang="en-CA" dirty="0" err="1"/>
              <a:t>annualInterestRate</a:t>
            </a:r>
            <a:r>
              <a:rPr lang="en-CA" dirty="0"/>
              <a:t> = </a:t>
            </a:r>
            <a:r>
              <a:rPr lang="en-CA" dirty="0" err="1"/>
              <a:t>input.nextDouble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/>
              <a:t>    // Enter number of years</a:t>
            </a:r>
          </a:p>
          <a:p>
            <a:r>
              <a:rPr lang="en-CA" dirty="0"/>
              <a:t>    </a:t>
            </a:r>
            <a:r>
              <a:rPr lang="en-CA" dirty="0" err="1"/>
              <a:t>System.out.print</a:t>
            </a:r>
            <a:r>
              <a:rPr lang="en-CA" dirty="0"/>
              <a:t>("Enter number of years as an integer: ");</a:t>
            </a:r>
          </a:p>
          <a:p>
            <a:r>
              <a:rPr lang="en-CA" dirty="0"/>
              <a:t>   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numberOfYears</a:t>
            </a:r>
            <a:r>
              <a:rPr lang="en-CA" dirty="0"/>
              <a:t> = </a:t>
            </a:r>
            <a:r>
              <a:rPr lang="en-CA" dirty="0" err="1"/>
              <a:t>input.nextInt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/>
              <a:t>    // Enter loan amount</a:t>
            </a:r>
          </a:p>
          <a:p>
            <a:r>
              <a:rPr lang="en-CA" dirty="0"/>
              <a:t>    </a:t>
            </a:r>
            <a:r>
              <a:rPr lang="en-CA" dirty="0" err="1"/>
              <a:t>System.out.print</a:t>
            </a:r>
            <a:r>
              <a:rPr lang="en-CA" dirty="0"/>
              <a:t>("Enter loan amount, for example, 120000.95: ");</a:t>
            </a:r>
          </a:p>
          <a:p>
            <a:r>
              <a:rPr lang="en-CA" dirty="0"/>
              <a:t>    double </a:t>
            </a:r>
            <a:r>
              <a:rPr lang="en-CA" dirty="0" err="1"/>
              <a:t>loanAmount</a:t>
            </a:r>
            <a:r>
              <a:rPr lang="en-CA" dirty="0"/>
              <a:t> =  </a:t>
            </a:r>
            <a:r>
              <a:rPr lang="en-CA" dirty="0" err="1"/>
              <a:t>input.nextDouble</a:t>
            </a:r>
            <a:r>
              <a:rPr lang="en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906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8069" y="12954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  <a:p>
            <a:r>
              <a:rPr lang="en-CA" dirty="0"/>
              <a:t>    // Create Loan object</a:t>
            </a:r>
          </a:p>
          <a:p>
            <a:r>
              <a:rPr lang="en-CA" dirty="0"/>
              <a:t>    Loan </a:t>
            </a:r>
            <a:r>
              <a:rPr lang="en-CA" dirty="0" err="1"/>
              <a:t>loan</a:t>
            </a:r>
            <a:r>
              <a:rPr lang="en-CA" dirty="0"/>
              <a:t> =</a:t>
            </a:r>
          </a:p>
          <a:p>
            <a:r>
              <a:rPr lang="en-CA" dirty="0"/>
              <a:t>      new Loan(</a:t>
            </a:r>
            <a:r>
              <a:rPr lang="en-CA" dirty="0" err="1"/>
              <a:t>annualInterestRate</a:t>
            </a:r>
            <a:r>
              <a:rPr lang="en-CA" dirty="0"/>
              <a:t>, </a:t>
            </a:r>
            <a:r>
              <a:rPr lang="en-CA" dirty="0" err="1"/>
              <a:t>numberOfYears</a:t>
            </a:r>
            <a:r>
              <a:rPr lang="en-CA" dirty="0"/>
              <a:t>, </a:t>
            </a:r>
            <a:r>
              <a:rPr lang="en-CA" dirty="0" err="1"/>
              <a:t>loanAmount</a:t>
            </a:r>
            <a:r>
              <a:rPr lang="en-CA" dirty="0"/>
              <a:t>);</a:t>
            </a:r>
          </a:p>
          <a:p>
            <a:endParaRPr lang="en-CA" dirty="0"/>
          </a:p>
          <a:p>
            <a:r>
              <a:rPr lang="en-CA" dirty="0"/>
              <a:t>    // Display loan date, monthly payment, and total payment</a:t>
            </a:r>
          </a:p>
          <a:p>
            <a:r>
              <a:rPr lang="en-CA" dirty="0"/>
              <a:t>    </a:t>
            </a:r>
            <a:r>
              <a:rPr lang="en-CA" dirty="0" err="1"/>
              <a:t>System.out.printf</a:t>
            </a:r>
            <a:r>
              <a:rPr lang="en-CA" dirty="0"/>
              <a:t>("The loan was created on %s\n" +</a:t>
            </a:r>
          </a:p>
          <a:p>
            <a:r>
              <a:rPr lang="en-CA" dirty="0"/>
              <a:t>      "The monthly payment is %.2f\</a:t>
            </a:r>
            <a:r>
              <a:rPr lang="en-CA" dirty="0" err="1"/>
              <a:t>nThe</a:t>
            </a:r>
            <a:r>
              <a:rPr lang="en-CA" dirty="0"/>
              <a:t> total payment is %.2f\n",</a:t>
            </a:r>
          </a:p>
          <a:p>
            <a:r>
              <a:rPr lang="en-CA" dirty="0"/>
              <a:t>      </a:t>
            </a:r>
            <a:r>
              <a:rPr lang="en-CA" dirty="0" err="1"/>
              <a:t>loan.getLoanDate</a:t>
            </a:r>
            <a:r>
              <a:rPr lang="en-CA" dirty="0"/>
              <a:t>().</a:t>
            </a:r>
            <a:r>
              <a:rPr lang="en-CA" dirty="0" err="1"/>
              <a:t>toString</a:t>
            </a:r>
            <a:r>
              <a:rPr lang="en-CA" dirty="0"/>
              <a:t>(), </a:t>
            </a:r>
            <a:r>
              <a:rPr lang="en-CA" dirty="0" err="1"/>
              <a:t>loan.getMonthlyPayment</a:t>
            </a:r>
            <a:r>
              <a:rPr lang="en-CA" dirty="0"/>
              <a:t>(),</a:t>
            </a:r>
          </a:p>
          <a:p>
            <a:r>
              <a:rPr lang="en-CA" dirty="0"/>
              <a:t>      </a:t>
            </a:r>
            <a:r>
              <a:rPr lang="en-CA" dirty="0" err="1"/>
              <a:t>loan.getTotalPayment</a:t>
            </a:r>
            <a:r>
              <a:rPr lang="en-CA" dirty="0"/>
              <a:t>());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FF0000"/>
                </a:solidFill>
              </a:rPr>
              <a:t>Class </a:t>
            </a:r>
            <a:r>
              <a:rPr lang="en-CA" b="1" dirty="0" err="1">
                <a:solidFill>
                  <a:srgbClr val="FF0000"/>
                </a:solidFill>
              </a:rPr>
              <a:t>TestLoan</a:t>
            </a:r>
            <a:r>
              <a:rPr lang="en-CA" b="1" dirty="0">
                <a:solidFill>
                  <a:srgbClr val="FF0000"/>
                </a:solidFill>
              </a:rPr>
              <a:t>…………..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5105400"/>
            <a:ext cx="89154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Hint: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printf  works the same as in C programming language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Method </a:t>
            </a:r>
            <a:r>
              <a:rPr lang="en-CA" dirty="0" err="1"/>
              <a:t>toString</a:t>
            </a:r>
            <a:r>
              <a:rPr lang="en-CA" dirty="0"/>
              <a:t>() in class </a:t>
            </a:r>
            <a:r>
              <a:rPr lang="en-CA" dirty="0" err="1"/>
              <a:t>java.util.Date</a:t>
            </a:r>
            <a:r>
              <a:rPr lang="en-CA" dirty="0"/>
              <a:t> returns a string representation of  the date object</a:t>
            </a:r>
          </a:p>
        </p:txBody>
      </p:sp>
    </p:spTree>
    <p:extLst>
      <p:ext uri="{BB962C8B-B14F-4D97-AF65-F5344CB8AC3E}">
        <p14:creationId xmlns:p14="http://schemas.microsoft.com/office/powerpoint/2010/main" val="25338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38D4E-0B53-4F59-BD3A-C5A55F945F76}" type="slidenum">
              <a:rPr lang="en-US"/>
              <a:pPr/>
              <a:t>18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BMI Class</a:t>
            </a:r>
            <a:endParaRPr lang="en-US" dirty="0">
              <a:hlinkClick r:id="rId3" action="ppaction://program"/>
            </a:endParaRP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6624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48200" y="594360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UseBMIClass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6248" name="AutoShape 8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010400" y="59436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26624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82900" y="5943600"/>
            <a:ext cx="15367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BMI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 charset="0"/>
                <a:cs typeface="Times New Roman" pitchFamily="18" charset="0"/>
              </a:rPr>
              <a:t>	</a:t>
            </a:r>
          </a:p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/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6261" name="Rectangle 21"/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6265" name="Rectangle 25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66264" name="Object 24"/>
          <p:cNvGraphicFramePr>
            <a:graphicFrameLocks noChangeAspect="1"/>
          </p:cNvGraphicFramePr>
          <p:nvPr/>
        </p:nvGraphicFramePr>
        <p:xfrm>
          <a:off x="155575" y="1047750"/>
          <a:ext cx="63373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7" imgW="3547872" imgH="2435352" progId="Word.Picture.8">
                  <p:embed/>
                </p:oleObj>
              </mc:Choice>
              <mc:Fallback>
                <p:oleObj name="Picture" r:id="rId7" imgW="3547872" imgH="24353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047750"/>
                        <a:ext cx="6337300" cy="4360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66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Code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03213" y="1182688"/>
            <a:ext cx="8628062" cy="4610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2"/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Directory:</a:t>
            </a:r>
            <a:r>
              <a:rPr lang="en-US" dirty="0">
                <a:latin typeface="Arial" pitchFamily="34" charset="0"/>
              </a:rPr>
              <a:t>      BMI Calculator</a:t>
            </a:r>
          </a:p>
          <a:p>
            <a:pPr lvl="2"/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Source Files:</a:t>
            </a:r>
            <a:endParaRPr lang="en-US" dirty="0">
              <a:latin typeface="Arial" pitchFamily="34" charset="0"/>
            </a:endParaRPr>
          </a:p>
          <a:p>
            <a:pPr lvl="2"/>
            <a:r>
              <a:rPr lang="en-US" dirty="0">
                <a:solidFill>
                  <a:srgbClr val="7F7F7F"/>
                </a:solidFill>
                <a:latin typeface="Arial" pitchFamily="34" charset="0"/>
              </a:rPr>
              <a:t>		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  <a:hlinkClick r:id="rId4" action="ppaction://hlinkfile"/>
              </a:rPr>
              <a:t>BMI.java</a:t>
            </a:r>
            <a:endParaRPr lang="en-US" dirty="0">
              <a:latin typeface="Arial" pitchFamily="34" charset="0"/>
            </a:endParaRPr>
          </a:p>
          <a:p>
            <a:pPr lvl="2"/>
            <a:r>
              <a:rPr lang="en-US" dirty="0">
                <a:solidFill>
                  <a:srgbClr val="7F7F7F"/>
                </a:solidFill>
                <a:latin typeface="Arial" pitchFamily="34" charset="0"/>
              </a:rPr>
              <a:t>		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  <a:hlinkClick r:id="rId5" action="ppaction://hlinkfile"/>
              </a:rPr>
              <a:t>UseBMI.java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900113" y="1497013"/>
            <a:ext cx="7261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A50021"/>
                </a:solidFill>
                <a:latin typeface="Arial" pitchFamily="34" charset="0"/>
              </a:rPr>
              <a:t>Program source file is too big to list here. From now on, we ask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  <a:latin typeface="Arial" pitchFamily="34" charset="0"/>
              </a:rPr>
              <a:t>you to view the source files using your Java 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0"/>
            <a:ext cx="59436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Example : Abstraction of a Product</a:t>
            </a:r>
            <a:endParaRPr lang="ar-E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63246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96100" y="3581400"/>
            <a:ext cx="1600200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buFontTx/>
              <a:buChar char="-"/>
            </a:pPr>
            <a:r>
              <a:rPr lang="en-US" dirty="0"/>
              <a:t>: private</a:t>
            </a:r>
          </a:p>
          <a:p>
            <a:r>
              <a:rPr lang="en-US" dirty="0"/>
              <a:t>+:public</a:t>
            </a:r>
          </a:p>
          <a:p>
            <a:r>
              <a:rPr lang="en-US" dirty="0"/>
              <a:t># :protected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813824"/>
            <a:ext cx="6858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 a default empty  no-</a:t>
            </a:r>
            <a:r>
              <a:rPr lang="en-US" dirty="0" err="1"/>
              <a:t>arg</a:t>
            </a:r>
            <a:r>
              <a:rPr lang="en-US" dirty="0"/>
              <a:t> constructor to </a:t>
            </a:r>
            <a:r>
              <a:rPr lang="en-US" dirty="0" err="1"/>
              <a:t>initalize</a:t>
            </a:r>
            <a:r>
              <a:rPr lang="en-US" dirty="0"/>
              <a:t> </a:t>
            </a:r>
            <a:r>
              <a:rPr lang="en-US"/>
              <a:t>member variables 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Add a constructor  for instance variable initialization using arguments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9458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8229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Study: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71600"/>
            <a:ext cx="8763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Design a java class that encapsulate the data structure Stack ( Last in First out).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class has 2 methods </a:t>
            </a:r>
          </a:p>
          <a:p>
            <a:r>
              <a:rPr lang="en-US" dirty="0"/>
              <a:t>(push) : method  for adding items to stack, the push operation adds</a:t>
            </a:r>
            <a:r>
              <a:rPr lang="ar-EG" dirty="0"/>
              <a:t> </a:t>
            </a:r>
            <a:r>
              <a:rPr lang="en-US" dirty="0"/>
              <a:t> items  to the top of the list</a:t>
            </a:r>
          </a:p>
          <a:p>
            <a:r>
              <a:rPr lang="en-US" dirty="0"/>
              <a:t> (pop) :method  for retrieving items from the stack, . The pop operation removes an item from the top of the list, and returns its value to the caller.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 the case of  overflow  the user should be informed with a message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 the case of  underflow, the user should be informed with a message &amp;  a value of zero is returned.</a:t>
            </a:r>
          </a:p>
          <a:p>
            <a:r>
              <a:rPr lang="en-US" dirty="0"/>
              <a:t>Assumptions : The stack will hold up to 10 +</a:t>
            </a:r>
            <a:r>
              <a:rPr lang="en-US" dirty="0" err="1"/>
              <a:t>ve</a:t>
            </a:r>
            <a:r>
              <a:rPr lang="en-US" dirty="0"/>
              <a:t> integer values.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0178" name="Picture 2" descr="http://upload.wikimedia.org/wikipedia/commons/thumb/2/29/Data_stack.svg/200px-Data_stack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608574"/>
            <a:ext cx="3124200" cy="2249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47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Stack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37338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This class defines an integer stack that can hold 10 values*/ </a:t>
            </a:r>
          </a:p>
          <a:p>
            <a:r>
              <a:rPr lang="en-US" dirty="0"/>
              <a:t>class Stack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stck</a:t>
            </a:r>
            <a:r>
              <a:rPr lang="en-US" dirty="0"/>
              <a:t>[] = new int[10];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Stack() {</a:t>
            </a:r>
          </a:p>
          <a:p>
            <a:r>
              <a:rPr lang="en-US" dirty="0"/>
              <a:t>    </a:t>
            </a:r>
            <a:r>
              <a:rPr lang="en-US" dirty="0" err="1"/>
              <a:t>tos</a:t>
            </a:r>
            <a:r>
              <a:rPr lang="en-US" dirty="0"/>
              <a:t> = -1;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Push an item onto the stack</a:t>
            </a:r>
          </a:p>
          <a:p>
            <a:r>
              <a:rPr lang="en-US" dirty="0"/>
              <a:t> public void push(int item) {</a:t>
            </a:r>
          </a:p>
          <a:p>
            <a:r>
              <a:rPr lang="en-US" dirty="0"/>
              <a:t>    if(</a:t>
            </a:r>
            <a:r>
              <a:rPr lang="en-US" dirty="0" err="1"/>
              <a:t>tos</a:t>
            </a:r>
            <a:r>
              <a:rPr lang="en-US" dirty="0"/>
              <a:t>==9) </a:t>
            </a:r>
          </a:p>
          <a:p>
            <a:r>
              <a:rPr lang="en-US" dirty="0"/>
              <a:t>      System.out.println("Stack is full.");</a:t>
            </a:r>
          </a:p>
          <a:p>
            <a:r>
              <a:rPr lang="en-US" dirty="0"/>
              <a:t>    else </a:t>
            </a:r>
          </a:p>
          <a:p>
            <a:r>
              <a:rPr lang="en-US" dirty="0"/>
              <a:t>      </a:t>
            </a:r>
            <a:r>
              <a:rPr lang="en-US" dirty="0" err="1"/>
              <a:t>stck</a:t>
            </a:r>
            <a:r>
              <a:rPr lang="en-US" dirty="0"/>
              <a:t>[++</a:t>
            </a:r>
            <a:r>
              <a:rPr lang="en-US" dirty="0" err="1"/>
              <a:t>tos</a:t>
            </a:r>
            <a:r>
              <a:rPr lang="en-US" dirty="0"/>
              <a:t>] = item;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4343400" y="838200"/>
            <a:ext cx="4572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// Pop an item from the stack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pop() {</a:t>
            </a:r>
          </a:p>
          <a:p>
            <a:r>
              <a:rPr lang="en-US" dirty="0"/>
              <a:t>    if(</a:t>
            </a:r>
            <a:r>
              <a:rPr lang="en-US" dirty="0" err="1"/>
              <a:t>tos</a:t>
            </a:r>
            <a:r>
              <a:rPr lang="en-US" dirty="0"/>
              <a:t> &lt; 0) {</a:t>
            </a:r>
          </a:p>
          <a:p>
            <a:r>
              <a:rPr lang="en-US" dirty="0"/>
              <a:t>      System.out.println("Stack underflow.");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</a:t>
            </a:r>
          </a:p>
          <a:p>
            <a:r>
              <a:rPr lang="en-US" dirty="0"/>
              <a:t>      return </a:t>
            </a:r>
            <a:r>
              <a:rPr lang="en-US" dirty="0" err="1"/>
              <a:t>stck</a:t>
            </a:r>
            <a:r>
              <a:rPr lang="en-US" dirty="0"/>
              <a:t>[</a:t>
            </a:r>
            <a:r>
              <a:rPr lang="en-US" dirty="0" err="1"/>
              <a:t>tos</a:t>
            </a:r>
            <a:r>
              <a:rPr lang="en-US" dirty="0"/>
              <a:t>--];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21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8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60"/>
                            </p:stCondLst>
                            <p:childTnLst>
                              <p:par>
                                <p:cTn id="7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"/>
                            </p:stCondLst>
                            <p:childTnLst>
                              <p:par>
                                <p:cTn id="8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40"/>
                            </p:stCondLst>
                            <p:childTnLst>
                              <p:par>
                                <p:cTn id="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600"/>
                            </p:stCondLst>
                            <p:childTnLst>
                              <p:par>
                                <p:cTn id="9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960"/>
                            </p:stCondLst>
                            <p:childTnLst>
                              <p:par>
                                <p:cTn id="10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40"/>
                            </p:stCondLst>
                            <p:childTnLst>
                              <p:par>
                                <p:cTn id="10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240"/>
                            </p:stCondLst>
                            <p:childTnLst>
                              <p:par>
                                <p:cTn id="11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80"/>
                            </p:stCondLst>
                            <p:childTnLst>
                              <p:par>
                                <p:cTn id="12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78486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TestStack</a:t>
            </a:r>
            <a:r>
              <a:rPr lang="en-US" dirty="0"/>
              <a:t> {</a:t>
            </a:r>
          </a:p>
          <a:p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element;</a:t>
            </a:r>
          </a:p>
          <a:p>
            <a:r>
              <a:rPr lang="en-US" dirty="0"/>
              <a:t>    Stack mystack1 = new Stack();</a:t>
            </a:r>
          </a:p>
          <a:p>
            <a:endParaRPr lang="en-US" dirty="0"/>
          </a:p>
          <a:p>
            <a:r>
              <a:rPr lang="en-US" dirty="0"/>
              <a:t>    // push some numbers onto the stack</a:t>
            </a:r>
          </a:p>
          <a:p>
            <a:r>
              <a:rPr lang="en-US" dirty="0"/>
              <a:t>     mystack1.push(1);</a:t>
            </a:r>
          </a:p>
          <a:p>
            <a:r>
              <a:rPr lang="en-US" dirty="0"/>
              <a:t>     mystack1.push(17);</a:t>
            </a:r>
          </a:p>
          <a:p>
            <a:r>
              <a:rPr lang="en-US" b="1" dirty="0"/>
              <a:t>    //mystack1.stck[3]=4  compile error call is encapsulated </a:t>
            </a:r>
            <a:r>
              <a:rPr lang="en-US" b="1" dirty="0" err="1">
                <a:solidFill>
                  <a:srgbClr val="0070C0"/>
                </a:solidFill>
              </a:rPr>
              <a:t>stck</a:t>
            </a:r>
            <a:r>
              <a:rPr lang="en-US" b="1" dirty="0"/>
              <a:t> is private</a:t>
            </a:r>
            <a:endParaRPr lang="en-US" dirty="0"/>
          </a:p>
          <a:p>
            <a:r>
              <a:rPr lang="en-US" dirty="0"/>
              <a:t>     mystack1.push(20);</a:t>
            </a:r>
          </a:p>
          <a:p>
            <a:r>
              <a:rPr lang="en-US" dirty="0"/>
              <a:t>    // pop some numbers off the stack</a:t>
            </a:r>
          </a:p>
          <a:p>
            <a:r>
              <a:rPr lang="en-US" dirty="0"/>
              <a:t>       element=mystack1.pop();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("Element is "+element);</a:t>
            </a:r>
          </a:p>
          <a:p>
            <a:r>
              <a:rPr lang="en-US" dirty="0"/>
              <a:t>       element=mystack1.pop();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("Element is "+element);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715000"/>
            <a:ext cx="39471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5105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8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4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2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8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20"/>
                            </p:stCondLst>
                            <p:childTnLst>
                              <p:par>
                                <p:cTn id="5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80"/>
                            </p:stCondLst>
                            <p:childTnLst>
                              <p:par>
                                <p:cTn id="6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32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81000"/>
            <a:ext cx="70866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class Product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String code;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String description;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double price;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Product()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code = "";</a:t>
            </a:r>
          </a:p>
          <a:p>
            <a:r>
              <a:rPr lang="en-US" dirty="0"/>
              <a:t>		description = "";</a:t>
            </a:r>
          </a:p>
          <a:p>
            <a:r>
              <a:rPr lang="en-US" dirty="0"/>
              <a:t>		price = 0;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Product(String code, String description, double price)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this.code</a:t>
            </a:r>
            <a:r>
              <a:rPr lang="en-US" dirty="0"/>
              <a:t> = code;</a:t>
            </a:r>
          </a:p>
          <a:p>
            <a:r>
              <a:rPr lang="en-US" dirty="0"/>
              <a:t>		</a:t>
            </a:r>
            <a:r>
              <a:rPr lang="en-US" dirty="0" err="1"/>
              <a:t>this.description</a:t>
            </a:r>
            <a:r>
              <a:rPr lang="en-US" dirty="0"/>
              <a:t> = description;</a:t>
            </a:r>
          </a:p>
          <a:p>
            <a:r>
              <a:rPr lang="en-US" dirty="0"/>
              <a:t>		</a:t>
            </a:r>
            <a:r>
              <a:rPr lang="en-US" dirty="0" err="1"/>
              <a:t>this.price</a:t>
            </a:r>
            <a:r>
              <a:rPr lang="en-US" dirty="0"/>
              <a:t> = price;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460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71691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void </a:t>
            </a:r>
            <a:r>
              <a:rPr lang="en-US" dirty="0" err="1"/>
              <a:t>setCode</a:t>
            </a:r>
            <a:r>
              <a:rPr lang="en-US" dirty="0"/>
              <a:t>(String code)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this.code</a:t>
            </a:r>
            <a:r>
              <a:rPr lang="en-US" dirty="0"/>
              <a:t> = code;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String </a:t>
            </a:r>
            <a:r>
              <a:rPr lang="en-US" dirty="0" err="1"/>
              <a:t>getCode</a:t>
            </a:r>
            <a:r>
              <a:rPr lang="en-US" dirty="0"/>
              <a:t>(){</a:t>
            </a:r>
          </a:p>
          <a:p>
            <a:r>
              <a:rPr lang="en-US" dirty="0"/>
              <a:t>return code;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void </a:t>
            </a:r>
            <a:r>
              <a:rPr lang="en-US" dirty="0" err="1"/>
              <a:t>setDescription</a:t>
            </a:r>
            <a:r>
              <a:rPr lang="en-US" dirty="0"/>
              <a:t>(String description)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this.description</a:t>
            </a:r>
            <a:r>
              <a:rPr lang="en-US" dirty="0"/>
              <a:t> = description;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String </a:t>
            </a:r>
            <a:r>
              <a:rPr lang="en-US" dirty="0" err="1"/>
              <a:t>getDescription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description;</a:t>
            </a:r>
          </a:p>
          <a:p>
            <a:r>
              <a:rPr lang="en-US" dirty="0"/>
              <a:t>}	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4724400" y="685800"/>
            <a:ext cx="4191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void </a:t>
            </a:r>
            <a:r>
              <a:rPr lang="en-US" dirty="0" err="1"/>
              <a:t>setPrice</a:t>
            </a:r>
            <a:r>
              <a:rPr lang="en-US" dirty="0"/>
              <a:t>(double price)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this.price</a:t>
            </a:r>
            <a:r>
              <a:rPr lang="en-US" dirty="0"/>
              <a:t> = price;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double </a:t>
            </a:r>
            <a:r>
              <a:rPr lang="en-US" dirty="0" err="1"/>
              <a:t>getPrice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price;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629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Creating Object of class Product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5400"/>
            <a:ext cx="74676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760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28600"/>
            <a:ext cx="65532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b="1" dirty="0">
                <a:solidFill>
                  <a:srgbClr val="7030A0"/>
                </a:solidFill>
              </a:rPr>
              <a:t>public static void main (String [] </a:t>
            </a:r>
            <a:r>
              <a:rPr lang="en-US" b="1" dirty="0" err="1">
                <a:solidFill>
                  <a:srgbClr val="7030A0"/>
                </a:solidFill>
              </a:rPr>
              <a:t>arg</a:t>
            </a:r>
            <a:r>
              <a:rPr lang="en-US" b="1" dirty="0">
                <a:solidFill>
                  <a:srgbClr val="7030A0"/>
                </a:solidFill>
              </a:rPr>
              <a:t>){</a:t>
            </a:r>
          </a:p>
          <a:p>
            <a:r>
              <a:rPr lang="en-US" dirty="0"/>
              <a:t>Product product1=new Product();</a:t>
            </a:r>
          </a:p>
          <a:p>
            <a:r>
              <a:rPr lang="en-US" dirty="0"/>
              <a:t>product1.setCode("Java");</a:t>
            </a:r>
          </a:p>
          <a:p>
            <a:r>
              <a:rPr lang="en-US" dirty="0"/>
              <a:t>product1.setDescription("</a:t>
            </a:r>
            <a:r>
              <a:rPr lang="en-US" dirty="0" err="1"/>
              <a:t>Begining</a:t>
            </a:r>
            <a:r>
              <a:rPr lang="en-US" dirty="0"/>
              <a:t> Java 2");</a:t>
            </a:r>
          </a:p>
          <a:p>
            <a:r>
              <a:rPr lang="en-US" dirty="0"/>
              <a:t>product1.setPrice(49.5 );</a:t>
            </a:r>
          </a:p>
          <a:p>
            <a:r>
              <a:rPr lang="en-US" dirty="0"/>
              <a:t>Product product2=new Product("mcb2","MainFrame Cobol",59.50);</a:t>
            </a:r>
          </a:p>
          <a:p>
            <a:r>
              <a:rPr lang="en-US" dirty="0" err="1"/>
              <a:t>displayProduct</a:t>
            </a:r>
            <a:r>
              <a:rPr lang="en-US" dirty="0"/>
              <a:t>(product1);</a:t>
            </a:r>
          </a:p>
          <a:p>
            <a:r>
              <a:rPr lang="en-US" dirty="0" err="1"/>
              <a:t>displayProduct</a:t>
            </a:r>
            <a:r>
              <a:rPr lang="en-US" dirty="0"/>
              <a:t>(product2);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displayProduct</a:t>
            </a:r>
            <a:r>
              <a:rPr lang="en-US" b="1" dirty="0">
                <a:solidFill>
                  <a:srgbClr val="7030A0"/>
                </a:solidFill>
              </a:rPr>
              <a:t>(Product </a:t>
            </a:r>
            <a:r>
              <a:rPr lang="en-US" b="1" dirty="0" err="1">
                <a:solidFill>
                  <a:srgbClr val="7030A0"/>
                </a:solidFill>
              </a:rPr>
              <a:t>product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String </a:t>
            </a:r>
            <a:r>
              <a:rPr lang="en-US" dirty="0" err="1"/>
              <a:t>productCode</a:t>
            </a:r>
            <a:r>
              <a:rPr lang="en-US" dirty="0"/>
              <a:t>=</a:t>
            </a:r>
            <a:r>
              <a:rPr lang="en-US" dirty="0" err="1"/>
              <a:t>product.getCode</a:t>
            </a:r>
            <a:r>
              <a:rPr lang="en-US" dirty="0"/>
              <a:t>();</a:t>
            </a:r>
          </a:p>
          <a:p>
            <a:r>
              <a:rPr lang="en-US" dirty="0"/>
              <a:t> String </a:t>
            </a:r>
            <a:r>
              <a:rPr lang="en-US" dirty="0" err="1"/>
              <a:t>productDescription</a:t>
            </a:r>
            <a:r>
              <a:rPr lang="en-US" dirty="0"/>
              <a:t>=</a:t>
            </a:r>
            <a:r>
              <a:rPr lang="en-US" dirty="0" err="1"/>
              <a:t>product.getDescription</a:t>
            </a:r>
            <a:r>
              <a:rPr lang="en-US" dirty="0"/>
              <a:t>();</a:t>
            </a:r>
          </a:p>
          <a:p>
            <a:r>
              <a:rPr lang="en-US" dirty="0"/>
              <a:t> double </a:t>
            </a:r>
            <a:r>
              <a:rPr lang="en-US" dirty="0" err="1"/>
              <a:t>productPrice</a:t>
            </a:r>
            <a:r>
              <a:rPr lang="en-US" dirty="0"/>
              <a:t>=</a:t>
            </a:r>
            <a:r>
              <a:rPr lang="en-US" dirty="0" err="1"/>
              <a:t>product.getPrice</a:t>
            </a:r>
            <a:r>
              <a:rPr lang="en-US" dirty="0"/>
              <a:t>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("Product code is " +</a:t>
            </a:r>
            <a:r>
              <a:rPr lang="en-US" dirty="0" err="1"/>
              <a:t>productCode</a:t>
            </a:r>
            <a:r>
              <a:rPr lang="en-US" dirty="0"/>
              <a:t> +  ", description :"+ </a:t>
            </a:r>
            <a:r>
              <a:rPr lang="en-US" dirty="0" err="1"/>
              <a:t>productDescription</a:t>
            </a:r>
            <a:r>
              <a:rPr lang="en-US" dirty="0"/>
              <a:t> + ", price "+</a:t>
            </a:r>
            <a:r>
              <a:rPr lang="en-US" dirty="0" err="1"/>
              <a:t>productPrice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943600"/>
            <a:ext cx="4705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40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 Class Employee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00"/>
            <a:ext cx="3486150" cy="426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14800" y="58674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UML static member are denoted by being underlined.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5334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Design a class Employee that encapsulate  the concept of Employee.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Each employee  has a first name and a last name and a boolean  variable (</a:t>
            </a:r>
            <a:r>
              <a:rPr lang="en-US" dirty="0">
                <a:solidFill>
                  <a:srgbClr val="0070C0"/>
                </a:solidFill>
              </a:rPr>
              <a:t>hired</a:t>
            </a:r>
            <a:r>
              <a:rPr lang="en-US" dirty="0"/>
              <a:t>) representing whether the employee is hired or not.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2 variables exist to store the total number of employees (</a:t>
            </a:r>
            <a:r>
              <a:rPr lang="en-US" dirty="0" err="1">
                <a:solidFill>
                  <a:srgbClr val="0070C0"/>
                </a:solidFill>
              </a:rPr>
              <a:t>totalCount</a:t>
            </a:r>
            <a:r>
              <a:rPr lang="en-US" dirty="0"/>
              <a:t>)and total number of hired employees(</a:t>
            </a:r>
            <a:r>
              <a:rPr lang="en-US" dirty="0" err="1">
                <a:solidFill>
                  <a:srgbClr val="0070C0"/>
                </a:solidFill>
              </a:rPr>
              <a:t>hiredCount</a:t>
            </a:r>
            <a:r>
              <a:rPr lang="en-US" dirty="0"/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Each employee is constructed using his first  name and last name.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Class  employee has the following methods: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i="1" dirty="0"/>
              <a:t>accessor </a:t>
            </a:r>
            <a:r>
              <a:rPr lang="en-US" dirty="0"/>
              <a:t>methods for its member variables.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 method </a:t>
            </a:r>
            <a:r>
              <a:rPr lang="en-US" dirty="0" err="1">
                <a:solidFill>
                  <a:srgbClr val="0070C0"/>
                </a:solidFill>
              </a:rPr>
              <a:t>getAJob</a:t>
            </a:r>
            <a:r>
              <a:rPr lang="en-US" dirty="0">
                <a:solidFill>
                  <a:srgbClr val="0070C0"/>
                </a:solidFill>
              </a:rPr>
              <a:t> () </a:t>
            </a:r>
            <a:r>
              <a:rPr lang="en-US" dirty="0"/>
              <a:t>: make an </a:t>
            </a:r>
            <a:r>
              <a:rPr lang="en-US" dirty="0" err="1"/>
              <a:t>unhired</a:t>
            </a:r>
            <a:r>
              <a:rPr lang="en-US" dirty="0"/>
              <a:t> employee hired and increment hired count.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 method  </a:t>
            </a:r>
            <a:r>
              <a:rPr lang="en-US" dirty="0" err="1">
                <a:solidFill>
                  <a:srgbClr val="0070C0"/>
                </a:solidFill>
              </a:rPr>
              <a:t>looseAJob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: make a hired employee not hired  and decrement hired count.</a:t>
            </a:r>
          </a:p>
          <a:p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3886200" cy="6001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Employee {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private</a:t>
            </a:r>
            <a:r>
              <a:rPr lang="en-US" sz="1600" dirty="0"/>
              <a:t> String </a:t>
            </a:r>
            <a:r>
              <a:rPr lang="en-US" sz="1600" dirty="0" err="1"/>
              <a:t>firstName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private</a:t>
            </a:r>
            <a:r>
              <a:rPr lang="en-US" sz="1600" dirty="0"/>
              <a:t> String </a:t>
            </a:r>
            <a:r>
              <a:rPr lang="en-US" sz="1600" dirty="0" err="1"/>
              <a:t>lastName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private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totalCount</a:t>
            </a:r>
            <a:r>
              <a:rPr lang="en-US" sz="1600" dirty="0"/>
              <a:t> 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private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hiredCount</a:t>
            </a:r>
            <a:r>
              <a:rPr lang="en-US" sz="1600" dirty="0"/>
              <a:t> 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private</a:t>
            </a:r>
            <a:r>
              <a:rPr lang="en-US" sz="1600" dirty="0"/>
              <a:t> boolean hired;</a:t>
            </a:r>
          </a:p>
          <a:p>
            <a:endParaRPr lang="en-US" sz="1600" dirty="0"/>
          </a:p>
          <a:p>
            <a:r>
              <a:rPr lang="en-US" sz="1600" dirty="0"/>
              <a:t>   public Employee( String first, String last 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firstName</a:t>
            </a:r>
            <a:r>
              <a:rPr lang="en-US" sz="1600" dirty="0"/>
              <a:t> = first;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lastName</a:t>
            </a:r>
            <a:r>
              <a:rPr lang="en-US" sz="1600" dirty="0"/>
              <a:t> = last;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totalCount</a:t>
            </a:r>
            <a:r>
              <a:rPr lang="en-US" sz="1600" dirty="0"/>
              <a:t>++;  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public  void </a:t>
            </a:r>
            <a:r>
              <a:rPr lang="en-US" sz="1600" dirty="0" err="1"/>
              <a:t>getAJob</a:t>
            </a:r>
            <a:r>
              <a:rPr lang="en-US" sz="1600" dirty="0"/>
              <a:t>()</a:t>
            </a:r>
          </a:p>
          <a:p>
            <a:r>
              <a:rPr lang="en-US" sz="1600" dirty="0"/>
              <a:t>   {   if(hired) return;</a:t>
            </a:r>
          </a:p>
          <a:p>
            <a:r>
              <a:rPr lang="en-US" sz="1600" dirty="0"/>
              <a:t>       hired=true;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hiredCount</a:t>
            </a:r>
            <a:r>
              <a:rPr lang="en-US" sz="1600" dirty="0"/>
              <a:t>++;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   public  void </a:t>
            </a:r>
            <a:r>
              <a:rPr lang="en-US" sz="1600" dirty="0" err="1"/>
              <a:t>looseAJob</a:t>
            </a:r>
            <a:r>
              <a:rPr lang="en-US" sz="1600" dirty="0"/>
              <a:t>()</a:t>
            </a:r>
          </a:p>
          <a:p>
            <a:r>
              <a:rPr lang="en-US" sz="1600" dirty="0"/>
              <a:t>      {  if(!hired) return;</a:t>
            </a:r>
          </a:p>
          <a:p>
            <a:r>
              <a:rPr lang="en-US" sz="1600" dirty="0"/>
              <a:t>         hired=false;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hiredCount</a:t>
            </a:r>
            <a:r>
              <a:rPr lang="en-US" sz="1600" dirty="0"/>
              <a:t>--;</a:t>
            </a:r>
          </a:p>
          <a:p>
            <a:r>
              <a:rPr lang="en-US" sz="1600" dirty="0"/>
              <a:t>        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457200"/>
            <a:ext cx="3581400" cy="57554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String </a:t>
            </a:r>
            <a:r>
              <a:rPr lang="en-US" sz="1600" dirty="0" err="1"/>
              <a:t>getFirstName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firstName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public String </a:t>
            </a:r>
            <a:r>
              <a:rPr lang="en-US" sz="1600" dirty="0" err="1"/>
              <a:t>getLastName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lastName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 public boolean </a:t>
            </a:r>
            <a:r>
              <a:rPr lang="en-US" sz="1600" dirty="0" err="1"/>
              <a:t>isHired</a:t>
            </a:r>
            <a:r>
              <a:rPr lang="en-US" sz="1600" dirty="0"/>
              <a:t>()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 return hired;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public </a:t>
            </a:r>
            <a:r>
              <a:rPr lang="en-US" sz="1600" dirty="0">
                <a:solidFill>
                  <a:srgbClr val="FF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getTotalCount</a:t>
            </a:r>
            <a:r>
              <a:rPr lang="en-US" sz="1600" dirty="0"/>
              <a:t>()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totalCount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rgbClr val="FF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getHiredCount</a:t>
            </a:r>
            <a:r>
              <a:rPr lang="en-US" sz="1600" dirty="0"/>
              <a:t>()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 return </a:t>
            </a:r>
            <a:r>
              <a:rPr lang="en-US" sz="1600" dirty="0" err="1"/>
              <a:t>hiredCount</a:t>
            </a:r>
            <a:r>
              <a:rPr lang="en-US" sz="1600" dirty="0"/>
              <a:t>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}</a:t>
            </a:r>
            <a:endParaRPr lang="ar-EG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486400"/>
            <a:ext cx="393700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TestEmployee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System.out.println("Total number of Employees :"+</a:t>
            </a:r>
            <a:r>
              <a:rPr lang="en-US" dirty="0" err="1"/>
              <a:t>Employee.getTotalCount</a:t>
            </a:r>
            <a:r>
              <a:rPr lang="en-US" dirty="0"/>
              <a:t>());</a:t>
            </a:r>
          </a:p>
          <a:p>
            <a:r>
              <a:rPr lang="en-US" dirty="0"/>
              <a:t>System.out.println("Total number of hired  Employees :" +</a:t>
            </a:r>
            <a:r>
              <a:rPr lang="en-US" dirty="0" err="1"/>
              <a:t>Employee.getHiredCount</a:t>
            </a:r>
            <a:r>
              <a:rPr lang="en-US" dirty="0"/>
              <a:t>());</a:t>
            </a:r>
          </a:p>
          <a:p>
            <a:r>
              <a:rPr lang="en-US" dirty="0"/>
              <a:t>Employee emp1=new Employee("Ahmed", "Aly");</a:t>
            </a:r>
          </a:p>
          <a:p>
            <a:r>
              <a:rPr lang="en-US" dirty="0"/>
              <a:t>Employee emp2=new Employee("Mohamed", "</a:t>
            </a:r>
            <a:r>
              <a:rPr lang="en-US" dirty="0" err="1"/>
              <a:t>Mansour</a:t>
            </a:r>
            <a:r>
              <a:rPr lang="en-US" dirty="0"/>
              <a:t>");</a:t>
            </a:r>
          </a:p>
          <a:p>
            <a:r>
              <a:rPr lang="en-US" dirty="0"/>
              <a:t>Employee emp3=new Employee("</a:t>
            </a:r>
            <a:r>
              <a:rPr lang="en-US" dirty="0" err="1"/>
              <a:t>Fathi</a:t>
            </a:r>
            <a:r>
              <a:rPr lang="en-US" dirty="0"/>
              <a:t>", "Ahmed");</a:t>
            </a:r>
          </a:p>
          <a:p>
            <a:r>
              <a:rPr lang="en-US" dirty="0"/>
              <a:t>System.out.println("Total number of Employees "+</a:t>
            </a:r>
            <a:r>
              <a:rPr lang="en-US" dirty="0" err="1"/>
              <a:t>Employee.getTotalCount</a:t>
            </a:r>
            <a:r>
              <a:rPr lang="en-US" dirty="0"/>
              <a:t>());</a:t>
            </a:r>
          </a:p>
          <a:p>
            <a:r>
              <a:rPr lang="en-US" dirty="0"/>
              <a:t>System.out.println("Total number of hired  Employees :" +</a:t>
            </a:r>
            <a:r>
              <a:rPr lang="en-US" dirty="0" err="1"/>
              <a:t>Employee.getHiredCount</a:t>
            </a:r>
            <a:r>
              <a:rPr lang="en-US" dirty="0"/>
              <a:t>());</a:t>
            </a:r>
          </a:p>
          <a:p>
            <a:r>
              <a:rPr lang="en-US" dirty="0"/>
              <a:t>emp1.getAJob();</a:t>
            </a:r>
          </a:p>
          <a:p>
            <a:r>
              <a:rPr lang="en-US" dirty="0"/>
              <a:t>emp2.getAJob();</a:t>
            </a:r>
          </a:p>
          <a:p>
            <a:r>
              <a:rPr lang="en-US"/>
              <a:t>System.out.println("Total number of hired  Employees :" +</a:t>
            </a:r>
            <a:r>
              <a:rPr lang="en-US" dirty="0" err="1"/>
              <a:t>Employee.getHiredCount</a:t>
            </a:r>
            <a:r>
              <a:rPr lang="en-US" dirty="0"/>
              <a:t>());</a:t>
            </a:r>
          </a:p>
          <a:p>
            <a:r>
              <a:rPr lang="en-US" dirty="0"/>
              <a:t>emp2.looseAJob();</a:t>
            </a:r>
          </a:p>
          <a:p>
            <a:r>
              <a:rPr lang="en-US" dirty="0"/>
              <a:t>System.out.println("Total number of hired  Employees :" +</a:t>
            </a:r>
            <a:r>
              <a:rPr lang="en-US" dirty="0" err="1"/>
              <a:t>Employee.getHiredCount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2005</Words>
  <Application>Microsoft Office PowerPoint</Application>
  <PresentationFormat>On-screen Show (4:3)</PresentationFormat>
  <Paragraphs>411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PGothic</vt:lpstr>
      <vt:lpstr>MS PGothic</vt:lpstr>
      <vt:lpstr>Arial</vt:lpstr>
      <vt:lpstr>Book Antiqua</vt:lpstr>
      <vt:lpstr>Calibri</vt:lpstr>
      <vt:lpstr>Courier</vt:lpstr>
      <vt:lpstr>Courier New</vt:lpstr>
      <vt:lpstr>Times New Roman</vt:lpstr>
      <vt:lpstr>Wingdings</vt:lpstr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Creating Object of class Product</vt:lpstr>
      <vt:lpstr>PowerPoint Presentation</vt:lpstr>
      <vt:lpstr>Example : Class Employee</vt:lpstr>
      <vt:lpstr>PowerPoint Presentation</vt:lpstr>
      <vt:lpstr>PowerPoint Presentation</vt:lpstr>
      <vt:lpstr>Access Control </vt:lpstr>
      <vt:lpstr>The Different Levels of Access Control </vt:lpstr>
      <vt:lpstr>Designing the Loan Class</vt:lpstr>
      <vt:lpstr>Class Loan</vt:lpstr>
      <vt:lpstr>PowerPoint Presentation</vt:lpstr>
      <vt:lpstr>PowerPoint Presentation</vt:lpstr>
      <vt:lpstr>Class TestLoan</vt:lpstr>
      <vt:lpstr>PowerPoint Presentation</vt:lpstr>
      <vt:lpstr>The BMI Class</vt:lpstr>
      <vt:lpstr>Code</vt:lpstr>
      <vt:lpstr>PowerPoint Presentation</vt:lpstr>
      <vt:lpstr>Class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881</cp:revision>
  <cp:lastPrinted>2012-04-26T06:40:03Z</cp:lastPrinted>
  <dcterms:created xsi:type="dcterms:W3CDTF">2006-08-16T00:00:00Z</dcterms:created>
  <dcterms:modified xsi:type="dcterms:W3CDTF">2017-08-01T07:29:02Z</dcterms:modified>
</cp:coreProperties>
</file>