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9" r:id="rId2"/>
    <p:sldId id="280" r:id="rId3"/>
    <p:sldId id="281" r:id="rId4"/>
    <p:sldId id="292" r:id="rId5"/>
    <p:sldId id="291" r:id="rId6"/>
    <p:sldId id="283" r:id="rId7"/>
    <p:sldId id="284" r:id="rId8"/>
    <p:sldId id="285" r:id="rId9"/>
    <p:sldId id="286" r:id="rId10"/>
    <p:sldId id="287" r:id="rId11"/>
    <p:sldId id="288" r:id="rId12"/>
    <p:sldId id="289" r:id="rId13"/>
    <p:sldId id="293" r:id="rId14"/>
    <p:sldId id="294" r:id="rId15"/>
    <p:sldId id="295" r:id="rId16"/>
    <p:sldId id="296" r:id="rId17"/>
    <p:sldId id="297" r:id="rId18"/>
    <p:sldId id="298"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88974" autoAdjust="0"/>
  </p:normalViewPr>
  <p:slideViewPr>
    <p:cSldViewPr>
      <p:cViewPr varScale="1">
        <p:scale>
          <a:sx n="64" d="100"/>
          <a:sy n="64" d="100"/>
        </p:scale>
        <p:origin x="8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8" d="100"/>
          <a:sy n="48" d="100"/>
        </p:scale>
        <p:origin x="-192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sz="quarter" idx="1"/>
          </p:nvPr>
        </p:nvSpPr>
        <p:spPr>
          <a:xfrm>
            <a:off x="1644" y="0"/>
            <a:ext cx="3076363" cy="511731"/>
          </a:xfrm>
          <a:prstGeom prst="rect">
            <a:avLst/>
          </a:prstGeom>
        </p:spPr>
        <p:txBody>
          <a:bodyPr vert="horz" lIns="99048" tIns="49524" rIns="99048" bIns="49524" rtlCol="1"/>
          <a:lstStyle>
            <a:lvl1pPr algn="l">
              <a:defRPr sz="1300"/>
            </a:lvl1pPr>
          </a:lstStyle>
          <a:p>
            <a:endParaRPr lang="ar-EG"/>
          </a:p>
        </p:txBody>
      </p:sp>
      <p:sp>
        <p:nvSpPr>
          <p:cNvPr id="4" name="Footer Placeholder 3"/>
          <p:cNvSpPr>
            <a:spLocks noGrp="1"/>
          </p:cNvSpPr>
          <p:nvPr>
            <p:ph type="ftr" sz="quarter" idx="2"/>
          </p:nvPr>
        </p:nvSpPr>
        <p:spPr>
          <a:xfrm>
            <a:off x="4022937"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5" name="Slide Number Placeholder 4"/>
          <p:cNvSpPr>
            <a:spLocks noGrp="1"/>
          </p:cNvSpPr>
          <p:nvPr>
            <p:ph type="sldNum" sz="quarter" idx="3"/>
          </p:nvPr>
        </p:nvSpPr>
        <p:spPr>
          <a:xfrm>
            <a:off x="1644" y="9721106"/>
            <a:ext cx="3076363" cy="511731"/>
          </a:xfrm>
          <a:prstGeom prst="rect">
            <a:avLst/>
          </a:prstGeom>
        </p:spPr>
        <p:txBody>
          <a:bodyPr vert="horz" lIns="99048" tIns="49524" rIns="99048" bIns="49524" rtlCol="1" anchor="b"/>
          <a:lstStyle>
            <a:lvl1pPr algn="l">
              <a:defRPr sz="1300"/>
            </a:lvl1pPr>
          </a:lstStyle>
          <a:p>
            <a:fld id="{606CB1D9-3E65-458E-B651-AE435D68497F}" type="slidenum">
              <a:rPr lang="ar-EG" smtClean="0"/>
              <a:pPr/>
              <a:t>‹#›</a:t>
            </a:fld>
            <a:endParaRPr lang="ar-EG"/>
          </a:p>
        </p:txBody>
      </p:sp>
    </p:spTree>
    <p:extLst>
      <p:ext uri="{BB962C8B-B14F-4D97-AF65-F5344CB8AC3E}">
        <p14:creationId xmlns:p14="http://schemas.microsoft.com/office/powerpoint/2010/main" val="187558081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idx="1"/>
          </p:nvPr>
        </p:nvSpPr>
        <p:spPr>
          <a:xfrm>
            <a:off x="1644" y="0"/>
            <a:ext cx="3076363" cy="511731"/>
          </a:xfrm>
          <a:prstGeom prst="rect">
            <a:avLst/>
          </a:prstGeom>
        </p:spPr>
        <p:txBody>
          <a:bodyPr vert="horz" lIns="99048" tIns="49524" rIns="99048" bIns="49524" rtlCol="1"/>
          <a:lstStyle>
            <a:lvl1pPr algn="l">
              <a:defRPr sz="1300"/>
            </a:lvl1pPr>
          </a:lstStyle>
          <a:p>
            <a:endParaRPr lang="ar-EG"/>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1" anchor="ctr"/>
          <a:lstStyle/>
          <a:p>
            <a:endParaRPr lang="ar-EG"/>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4022937"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7" name="Slide Number Placeholder 6"/>
          <p:cNvSpPr>
            <a:spLocks noGrp="1"/>
          </p:cNvSpPr>
          <p:nvPr>
            <p:ph type="sldNum" sz="quarter" idx="5"/>
          </p:nvPr>
        </p:nvSpPr>
        <p:spPr>
          <a:xfrm>
            <a:off x="1644" y="9721106"/>
            <a:ext cx="3076363" cy="511731"/>
          </a:xfrm>
          <a:prstGeom prst="rect">
            <a:avLst/>
          </a:prstGeom>
        </p:spPr>
        <p:txBody>
          <a:bodyPr vert="horz" lIns="99048" tIns="49524" rIns="99048" bIns="49524" rtlCol="1" anchor="b"/>
          <a:lstStyle>
            <a:lvl1pPr algn="l">
              <a:defRPr sz="1300"/>
            </a:lvl1pPr>
          </a:lstStyle>
          <a:p>
            <a:fld id="{0A005EC7-42D3-47B6-A5BC-AE50E0E9F88B}" type="slidenum">
              <a:rPr lang="ar-EG" smtClean="0"/>
              <a:pPr/>
              <a:t>‹#›</a:t>
            </a:fld>
            <a:endParaRPr lang="ar-EG"/>
          </a:p>
        </p:txBody>
      </p:sp>
    </p:spTree>
    <p:extLst>
      <p:ext uri="{BB962C8B-B14F-4D97-AF65-F5344CB8AC3E}">
        <p14:creationId xmlns:p14="http://schemas.microsoft.com/office/powerpoint/2010/main" val="2856243957"/>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1</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11</a:t>
            </a:fld>
            <a:endParaRPr lang="ar-EG"/>
          </a:p>
        </p:txBody>
      </p:sp>
      <p:sp>
        <p:nvSpPr>
          <p:cNvPr id="5" name="Date Placeholder 4"/>
          <p:cNvSpPr>
            <a:spLocks noGrp="1"/>
          </p:cNvSpPr>
          <p:nvPr>
            <p:ph type="dt" idx="11"/>
          </p:nvPr>
        </p:nvSpPr>
        <p:spPr/>
        <p:txBody>
          <a:bodyPr/>
          <a:lstStyle/>
          <a:p>
            <a:fld id="{E48EDD43-C041-45EE-BB3C-8B1334E5DFF0}" type="datetime8">
              <a:rPr lang="ar-EG" smtClean="0"/>
              <a:pPr/>
              <a:t>01 آب، 17</a:t>
            </a:fld>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12</a:t>
            </a:fld>
            <a:endParaRPr lang="ar-E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13</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a:t>A data field of a class can be of type reference</a:t>
            </a:r>
            <a:endParaRPr lang="ar-EG"/>
          </a:p>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14</a:t>
            </a:fld>
            <a:endParaRPr lang="ar-EG"/>
          </a:p>
        </p:txBody>
      </p:sp>
      <p:sp>
        <p:nvSpPr>
          <p:cNvPr id="5" name="Date Placeholder 4"/>
          <p:cNvSpPr>
            <a:spLocks noGrp="1"/>
          </p:cNvSpPr>
          <p:nvPr>
            <p:ph type="dt" idx="11"/>
          </p:nvPr>
        </p:nvSpPr>
        <p:spPr/>
        <p:txBody>
          <a:bodyPr/>
          <a:lstStyle/>
          <a:p>
            <a:fld id="{BC70CBD1-247F-499C-9B82-7E8B0004B6EF}" type="datetime8">
              <a:rPr lang="ar-EG" smtClean="0"/>
              <a:pPr/>
              <a:t>01 آب، 17</a:t>
            </a:fld>
            <a:endParaRPr lang="ar-E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15</a:t>
            </a:fld>
            <a:endParaRPr lang="ar-E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16</a:t>
            </a:fld>
            <a:endParaRPr lang="ar-E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17</a:t>
            </a:fld>
            <a:endParaRPr lang="ar-E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18</a:t>
            </a:fld>
            <a:endParaRPr lang="ar-E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2</a:t>
            </a:fld>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a:t>or the creation of a local variable.</a:t>
            </a:r>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3</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 class A contains references to a class B whose instances exist and are accessible outside of A, we say that A is an </a:t>
            </a:r>
            <a:r>
              <a:rPr lang="en-US" i="1" dirty="0"/>
              <a:t>aggregation of B. For example, in a university software </a:t>
            </a:r>
            <a:r>
              <a:rPr lang="en-US" dirty="0"/>
              <a:t>system, a Department class would contain references to Professor objects who are members of the department, but who also exist outside the department. In fact, a professor could be a member of two different departments. If A is an aggregation of B, we say that an A object “has a” B object. For example, a department has a professor.</a:t>
            </a:r>
          </a:p>
          <a:p>
            <a:pPr algn="l"/>
            <a:r>
              <a:rPr lang="en-US" dirty="0"/>
              <a:t>Aggregation is a kind of association that specifies a whole/part relationship between the aggregate (whole) and component part. This relationship between the aggregate and component is a weak “has a” relationship as the component may survive the aggregate object. The component object may be accessed through other objects without going through the aggregate object. The aggregate object does not take part in the lifecycle of the component object, meaning the component object may outlive the aggregate object. The state of the component object still forms part of the aggregate object.</a:t>
            </a:r>
          </a:p>
          <a:p>
            <a:pPr algn="l"/>
            <a:r>
              <a:rPr lang="en-US" dirty="0"/>
              <a:t>An example of aggregation is a History-Class object contains zero or more of Student objects. The state of each Student object has an influence on the state of the History-Class object. If the History-Class object is destroyed, the Student objects may continue to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lgn="l" rtl="0"/>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5</a:t>
            </a:fld>
            <a:endParaRPr lang="ar-E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6</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symbol for a composite is the same as the symbol for an aggregation except</a:t>
            </a:r>
          </a:p>
          <a:p>
            <a:r>
              <a:rPr lang="en-US" dirty="0"/>
              <a:t>the diamond is filled, as shown</a:t>
            </a:r>
          </a:p>
          <a:p>
            <a:pPr marL="0" marR="0" indent="0" algn="r" defTabSz="914400" rtl="1" eaLnBrk="1" fontAlgn="auto" latinLnBrk="0" hangingPunct="1">
              <a:lnSpc>
                <a:spcPct val="100000"/>
              </a:lnSpc>
              <a:spcBef>
                <a:spcPts val="0"/>
              </a:spcBef>
              <a:spcAft>
                <a:spcPts val="0"/>
              </a:spcAft>
              <a:buClrTx/>
              <a:buSzTx/>
              <a:buFontTx/>
              <a:buNone/>
              <a:tabLst/>
              <a:defRPr/>
            </a:pPr>
            <a:r>
              <a:rPr lang="en-US" dirty="0"/>
              <a:t>The lifetime of the part (Engine) is managed by the whole (Car), when Car is destroyed, Engine is destroyed along with it.</a:t>
            </a:r>
            <a:endParaRPr lang="ar-EG" dirty="0"/>
          </a:p>
          <a:p>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7</a:t>
            </a:fld>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a:t>A data field of a class can be of type reference</a:t>
            </a:r>
            <a:endParaRPr lang="ar-EG"/>
          </a:p>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8</a:t>
            </a:fld>
            <a:endParaRPr lang="ar-EG"/>
          </a:p>
        </p:txBody>
      </p:sp>
      <p:sp>
        <p:nvSpPr>
          <p:cNvPr id="5" name="Date Placeholder 4"/>
          <p:cNvSpPr>
            <a:spLocks noGrp="1"/>
          </p:cNvSpPr>
          <p:nvPr>
            <p:ph type="dt" idx="11"/>
          </p:nvPr>
        </p:nvSpPr>
        <p:spPr/>
        <p:txBody>
          <a:bodyPr/>
          <a:lstStyle/>
          <a:p>
            <a:fld id="{BC70CBD1-247F-499C-9B82-7E8B0004B6EF}" type="datetime8">
              <a:rPr lang="ar-EG" smtClean="0"/>
              <a:pPr/>
              <a:t>01 آب، 17</a:t>
            </a:fld>
            <a:endParaRPr lang="ar-E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9</a:t>
            </a:fld>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10</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060D03-1E71-4F21-8490-39E130B84F15}" type="datetime1">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E325C-1AD0-4CF0-A6ED-ACF43F3E0314}" type="datetime1">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8058C-4E18-4979-B0AC-603862BE3E1C}" type="datetime1">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AEE4-B8E8-47A1-A56A-15DBBE95B178}" type="datetime1">
              <a:rPr lang="en-US" smtClean="0"/>
              <a:pPr/>
              <a:t>8/1/2017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534F0-3235-46FD-857C-D3FEE0C482D4}" type="datetime1">
              <a:rPr lang="en-US" smtClean="0"/>
              <a:pPr/>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81C4A-2F40-4B77-AE8E-FACB897078BC}" type="datetime1">
              <a:rPr lang="en-US" smtClean="0"/>
              <a:pPr/>
              <a:t>8/1/2017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B0C4D8-F6B4-4C6E-9DCD-33CBF694ECD6}" type="datetime1">
              <a:rPr lang="en-US" smtClean="0"/>
              <a:pPr/>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818FD3-F28E-4442-ABAB-6D47143570A2}" type="datetime1">
              <a:rPr lang="en-US" smtClean="0"/>
              <a:pPr/>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3E5D7-E012-42A5-A7C4-766A1FD880EF}" type="datetime1">
              <a:rPr lang="en-US" smtClean="0"/>
              <a:pPr/>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BBDD3-B328-4E01-92FF-497C2E1AF6C0}" type="datetime1">
              <a:rPr lang="en-US" smtClean="0"/>
              <a:pPr/>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ABD73-29ED-43F9-AC88-C523CA74F2D8}" type="datetime1">
              <a:rPr lang="en-US" smtClean="0"/>
              <a:pPr/>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9ACAD-0043-4701-8D84-B08E5796C2B6}" type="datetime1">
              <a:rPr lang="en-US" smtClean="0"/>
              <a:pPr/>
              <a:t>8/1/2017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4338" name="Picture 2" descr="http://zurlocker.typepad.com/photos/uncategorized/java_logo.jpg"/>
          <p:cNvPicPr>
            <a:picLocks noChangeAspect="1" noChangeArrowheads="1"/>
          </p:cNvPicPr>
          <p:nvPr userDrawn="1"/>
        </p:nvPicPr>
        <p:blipFill>
          <a:blip r:embed="rId13" cstate="print"/>
          <a:srcRect/>
          <a:stretch>
            <a:fillRect/>
          </a:stretch>
        </p:blipFill>
        <p:spPr bwMode="auto">
          <a:xfrm>
            <a:off x="0" y="1"/>
            <a:ext cx="885824" cy="685799"/>
          </a:xfrm>
          <a:prstGeom prst="rect">
            <a:avLst/>
          </a:prstGeom>
          <a:noFill/>
        </p:spPr>
      </p:pic>
      <p:sp>
        <p:nvSpPr>
          <p:cNvPr id="9" name="TextBox 8"/>
          <p:cNvSpPr txBox="1"/>
          <p:nvPr userDrawn="1"/>
        </p:nvSpPr>
        <p:spPr>
          <a:xfrm>
            <a:off x="6324600" y="6581001"/>
            <a:ext cx="1524000" cy="261610"/>
          </a:xfrm>
          <a:prstGeom prst="rect">
            <a:avLst/>
          </a:prstGeom>
          <a:noFill/>
        </p:spPr>
        <p:txBody>
          <a:bodyPr wrap="square" rtlCol="0">
            <a:spAutoFit/>
          </a:bodyPr>
          <a:lstStyle/>
          <a:p>
            <a:r>
              <a:rPr lang="en-US" sz="1050" dirty="0"/>
              <a:t>Dr Walid M. </a:t>
            </a:r>
            <a:r>
              <a:rPr lang="en-US" sz="1050" dirty="0" err="1"/>
              <a:t>Aly</a:t>
            </a:r>
            <a:endParaRPr lang="en-US" sz="1050" dirty="0"/>
          </a:p>
        </p:txBody>
      </p:sp>
      <p:pic>
        <p:nvPicPr>
          <p:cNvPr id="118785" name="Picture 1" descr="LOGO CCIT(B&amp;W)"/>
          <p:cNvPicPr>
            <a:picLocks noChangeAspect="1" noChangeArrowheads="1"/>
          </p:cNvPicPr>
          <p:nvPr userDrawn="1"/>
        </p:nvPicPr>
        <p:blipFill>
          <a:blip r:embed="rId14" cstate="print"/>
          <a:srcRect/>
          <a:stretch>
            <a:fillRect/>
          </a:stretch>
        </p:blipFill>
        <p:spPr bwMode="auto">
          <a:xfrm>
            <a:off x="8610601" y="0"/>
            <a:ext cx="533399" cy="534411"/>
          </a:xfrm>
          <a:prstGeom prst="rect">
            <a:avLst/>
          </a:prstGeom>
          <a:noFill/>
          <a:ln w="9525">
            <a:noFill/>
            <a:miter lim="800000"/>
            <a:headEnd/>
            <a:tailEnd/>
          </a:ln>
        </p:spPr>
      </p:pic>
      <p:sp>
        <p:nvSpPr>
          <p:cNvPr id="11" name="TextBox 10"/>
          <p:cNvSpPr txBox="1"/>
          <p:nvPr userDrawn="1"/>
        </p:nvSpPr>
        <p:spPr>
          <a:xfrm>
            <a:off x="4572000" y="6477000"/>
            <a:ext cx="685800" cy="369332"/>
          </a:xfrm>
          <a:prstGeom prst="rect">
            <a:avLst/>
          </a:prstGeom>
          <a:noFill/>
        </p:spPr>
        <p:txBody>
          <a:bodyPr wrap="square" rtlCol="1">
            <a:spAutoFit/>
          </a:bodyPr>
          <a:lstStyle/>
          <a:p>
            <a:r>
              <a:rPr lang="en-US" dirty="0"/>
              <a:t>lec9</a:t>
            </a:r>
            <a:endParaRPr lang="ar-EG" dirty="0"/>
          </a:p>
        </p:txBody>
      </p:sp>
      <p:sp>
        <p:nvSpPr>
          <p:cNvPr id="12" name="Rectangle 11"/>
          <p:cNvSpPr/>
          <p:nvPr userDrawn="1"/>
        </p:nvSpPr>
        <p:spPr>
          <a:xfrm>
            <a:off x="0" y="6596390"/>
            <a:ext cx="4648200" cy="438582"/>
          </a:xfrm>
          <a:prstGeom prst="rect">
            <a:avLst/>
          </a:prstGeom>
        </p:spPr>
        <p:txBody>
          <a:bodyPr wrap="square">
            <a:spAutoFit/>
          </a:bodyPr>
          <a:lstStyle/>
          <a:p>
            <a:pPr algn="l"/>
            <a:r>
              <a:rPr lang="en-US" sz="1050" b="0" kern="1200" dirty="0">
                <a:solidFill>
                  <a:schemeClr val="tx1"/>
                </a:solidFill>
                <a:latin typeface="+mn-lt"/>
                <a:ea typeface="+mn-ea"/>
                <a:cs typeface="+mn-cs"/>
              </a:rPr>
              <a:t>Object- Oriented Programming (CS243-CS612)</a:t>
            </a:r>
            <a:endParaRPr lang="en-US" sz="1050" dirty="0"/>
          </a:p>
          <a:p>
            <a:pPr lvl="0" algn="ctr">
              <a:spcBef>
                <a:spcPct val="0"/>
              </a:spcBef>
              <a:defRPr/>
            </a:pPr>
            <a:r>
              <a:rPr lang="en-US" sz="1200" b="0" kern="1200" dirty="0">
                <a:solidFill>
                  <a:schemeClr val="tx1"/>
                </a:solidFill>
                <a:latin typeface="+mn-lt"/>
                <a:ea typeface="+mn-ea"/>
                <a:cs typeface="+mn-cs"/>
              </a:rPr>
              <a:t> </a:t>
            </a:r>
            <a:r>
              <a:rPr lang="en-US" sz="1200" dirty="0"/>
              <a:t> </a:t>
            </a:r>
            <a:r>
              <a:rPr lang="en-US" sz="1100" dirty="0"/>
              <a:t>  </a:t>
            </a:r>
            <a:endParaRPr kumimoji="0" lang="ar-EG" sz="1100" b="0" i="0" u="none" strike="noStrike" kern="1200" cap="none" spc="0" normalizeH="0" baseline="0" noProof="0" dirty="0">
              <a:ln>
                <a:noFill/>
              </a:ln>
              <a:solidFill>
                <a:schemeClr val="dk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p:cNvSpPr txBox="1"/>
          <p:nvPr/>
        </p:nvSpPr>
        <p:spPr>
          <a:xfrm>
            <a:off x="3505200" y="4343400"/>
            <a:ext cx="2286000" cy="523220"/>
          </a:xfrm>
          <a:prstGeom prst="rect">
            <a:avLst/>
          </a:prstGeom>
          <a:noFill/>
        </p:spPr>
        <p:txBody>
          <a:bodyPr wrap="square" rtlCol="1">
            <a:spAutoFit/>
          </a:bodyPr>
          <a:lstStyle/>
          <a:p>
            <a:r>
              <a:rPr lang="en-US" sz="2800" dirty="0"/>
              <a:t>Lecture 9</a:t>
            </a:r>
            <a:endParaRPr lang="ar-EG" sz="2800" dirty="0"/>
          </a:p>
        </p:txBody>
      </p:sp>
      <p:sp>
        <p:nvSpPr>
          <p:cNvPr id="7" name="Title 1"/>
          <p:cNvSpPr txBox="1">
            <a:spLocks/>
          </p:cNvSpPr>
          <p:nvPr/>
        </p:nvSpPr>
        <p:spPr>
          <a:xfrm>
            <a:off x="838200" y="457200"/>
            <a:ext cx="7543800" cy="1143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0000" lnSpcReduction="10000"/>
          </a:bodyPr>
          <a:lstStyle/>
          <a:p>
            <a:pPr lvl="0" algn="ctr">
              <a:spcBef>
                <a:spcPct val="0"/>
              </a:spcBef>
              <a:defRPr/>
            </a:pPr>
            <a:r>
              <a:rPr lang="en-US" sz="4000" dirty="0"/>
              <a:t>Object- Oriented Programming </a:t>
            </a:r>
            <a:r>
              <a:rPr lang="en-US" sz="4400" dirty="0"/>
              <a:t>(CS201)</a:t>
            </a:r>
            <a:endParaRPr kumimoji="0" lang="ar-EG"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Rectangle 10"/>
          <p:cNvSpPr/>
          <p:nvPr/>
        </p:nvSpPr>
        <p:spPr>
          <a:xfrm>
            <a:off x="2514600" y="4876800"/>
            <a:ext cx="6019043" cy="783700"/>
          </a:xfrm>
          <a:prstGeom prst="rect">
            <a:avLst/>
          </a:prstGeom>
        </p:spPr>
        <p:txBody>
          <a:bodyPr wrap="none">
            <a:spAutoFit/>
          </a:bodyPr>
          <a:lstStyle/>
          <a:p>
            <a:r>
              <a:rPr lang="en-US" sz="3200" dirty="0"/>
              <a:t>Object-Oriented  Relationships</a:t>
            </a:r>
            <a:endParaRPr lang="ar-EG"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0" y="210026"/>
            <a:ext cx="3886200" cy="66479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t>public class Voting</a:t>
            </a:r>
          </a:p>
          <a:p>
            <a:r>
              <a:rPr lang="en-US" dirty="0"/>
              <a:t>{</a:t>
            </a:r>
          </a:p>
          <a:p>
            <a:r>
              <a:rPr lang="en-US" dirty="0">
                <a:solidFill>
                  <a:srgbClr val="C00000"/>
                </a:solidFill>
              </a:rPr>
              <a:t>private</a:t>
            </a:r>
            <a:r>
              <a:rPr lang="en-US" dirty="0"/>
              <a:t> int acceptCount;</a:t>
            </a:r>
          </a:p>
          <a:p>
            <a:r>
              <a:rPr lang="en-US" dirty="0">
                <a:solidFill>
                  <a:srgbClr val="C00000"/>
                </a:solidFill>
              </a:rPr>
              <a:t>private</a:t>
            </a:r>
            <a:r>
              <a:rPr lang="en-US" dirty="0"/>
              <a:t> int </a:t>
            </a:r>
            <a:r>
              <a:rPr lang="en-US" dirty="0" err="1"/>
              <a:t>refuseCount</a:t>
            </a:r>
            <a:r>
              <a:rPr lang="en-US" dirty="0"/>
              <a:t>;</a:t>
            </a:r>
          </a:p>
          <a:p>
            <a:r>
              <a:rPr lang="en-US" dirty="0">
                <a:solidFill>
                  <a:srgbClr val="C00000"/>
                </a:solidFill>
              </a:rPr>
              <a:t>private</a:t>
            </a:r>
            <a:r>
              <a:rPr lang="en-US" dirty="0"/>
              <a:t> String title;</a:t>
            </a:r>
          </a:p>
          <a:p>
            <a:r>
              <a:rPr lang="en-US" dirty="0"/>
              <a:t>public Voting(String title)</a:t>
            </a:r>
          </a:p>
          <a:p>
            <a:r>
              <a:rPr lang="en-US" dirty="0"/>
              <a:t>{</a:t>
            </a:r>
          </a:p>
          <a:p>
            <a:r>
              <a:rPr lang="en-US" dirty="0" err="1"/>
              <a:t>this.title</a:t>
            </a:r>
            <a:r>
              <a:rPr lang="en-US" dirty="0"/>
              <a:t>=title;</a:t>
            </a:r>
          </a:p>
          <a:p>
            <a:r>
              <a:rPr lang="en-US" dirty="0"/>
              <a:t>}</a:t>
            </a:r>
          </a:p>
          <a:p>
            <a:r>
              <a:rPr lang="en-US" dirty="0"/>
              <a:t>public String </a:t>
            </a:r>
            <a:r>
              <a:rPr lang="en-US" dirty="0" err="1"/>
              <a:t>getTitle</a:t>
            </a:r>
            <a:r>
              <a:rPr lang="en-US" dirty="0"/>
              <a:t>()</a:t>
            </a:r>
          </a:p>
          <a:p>
            <a:r>
              <a:rPr lang="en-US" dirty="0"/>
              <a:t>{</a:t>
            </a:r>
          </a:p>
          <a:p>
            <a:r>
              <a:rPr lang="en-US" dirty="0"/>
              <a:t>    return title;</a:t>
            </a:r>
          </a:p>
          <a:p>
            <a:r>
              <a:rPr lang="en-US" dirty="0"/>
              <a:t>}</a:t>
            </a:r>
          </a:p>
          <a:p>
            <a:r>
              <a:rPr lang="en-US" dirty="0"/>
              <a:t>public void </a:t>
            </a:r>
            <a:r>
              <a:rPr lang="en-US" dirty="0" err="1"/>
              <a:t>incrementAcceptCount</a:t>
            </a:r>
            <a:r>
              <a:rPr lang="en-US" dirty="0"/>
              <a:t>()</a:t>
            </a:r>
          </a:p>
          <a:p>
            <a:r>
              <a:rPr lang="en-US" dirty="0"/>
              <a:t>{</a:t>
            </a:r>
          </a:p>
          <a:p>
            <a:r>
              <a:rPr lang="en-US" dirty="0"/>
              <a:t>acceptCount++;</a:t>
            </a:r>
          </a:p>
          <a:p>
            <a:r>
              <a:rPr lang="en-US" dirty="0"/>
              <a:t>}</a:t>
            </a:r>
          </a:p>
          <a:p>
            <a:r>
              <a:rPr lang="en-US" dirty="0"/>
              <a:t>public void </a:t>
            </a:r>
            <a:r>
              <a:rPr lang="en-US" dirty="0" err="1"/>
              <a:t>incrementRefuseCount</a:t>
            </a:r>
            <a:r>
              <a:rPr lang="en-US" dirty="0"/>
              <a:t>()</a:t>
            </a:r>
          </a:p>
          <a:p>
            <a:r>
              <a:rPr lang="en-US" dirty="0"/>
              <a:t>{</a:t>
            </a:r>
          </a:p>
          <a:p>
            <a:r>
              <a:rPr lang="en-US" dirty="0" err="1"/>
              <a:t>refuseCount</a:t>
            </a:r>
            <a:r>
              <a:rPr lang="en-US" dirty="0"/>
              <a:t>++;</a:t>
            </a:r>
          </a:p>
          <a:p>
            <a:r>
              <a:rPr lang="en-US" dirty="0"/>
              <a:t>}</a:t>
            </a:r>
          </a:p>
          <a:p>
            <a:endParaRPr lang="en-US" sz="1600" dirty="0"/>
          </a:p>
          <a:p>
            <a:endParaRPr lang="en-US" sz="1600" dirty="0"/>
          </a:p>
          <a:p>
            <a:endParaRPr lang="en-US" sz="1600" dirty="0"/>
          </a:p>
        </p:txBody>
      </p:sp>
      <p:sp>
        <p:nvSpPr>
          <p:cNvPr id="7" name="Rectangle 6"/>
          <p:cNvSpPr/>
          <p:nvPr/>
        </p:nvSpPr>
        <p:spPr>
          <a:xfrm>
            <a:off x="4572000" y="0"/>
            <a:ext cx="4572000" cy="480131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t>public </a:t>
            </a:r>
            <a:r>
              <a:rPr lang="en-US" dirty="0" err="1"/>
              <a:t>boolean</a:t>
            </a:r>
            <a:r>
              <a:rPr lang="en-US" dirty="0"/>
              <a:t> </a:t>
            </a:r>
            <a:r>
              <a:rPr lang="en-US" dirty="0" err="1"/>
              <a:t>checkAcceptance</a:t>
            </a:r>
            <a:r>
              <a:rPr lang="en-US" dirty="0"/>
              <a:t>()</a:t>
            </a:r>
          </a:p>
          <a:p>
            <a:r>
              <a:rPr lang="en-US" dirty="0"/>
              <a:t>{</a:t>
            </a:r>
          </a:p>
          <a:p>
            <a:r>
              <a:rPr lang="en-US" dirty="0"/>
              <a:t>	if (</a:t>
            </a:r>
            <a:r>
              <a:rPr lang="en-US" dirty="0" err="1"/>
              <a:t>acceptCount</a:t>
            </a:r>
            <a:r>
              <a:rPr lang="en-US" dirty="0"/>
              <a:t>&gt;</a:t>
            </a:r>
            <a:r>
              <a:rPr lang="en-US" dirty="0" err="1"/>
              <a:t>refuseCount</a:t>
            </a:r>
            <a:r>
              <a:rPr lang="en-US" dirty="0"/>
              <a:t>)</a:t>
            </a:r>
          </a:p>
          <a:p>
            <a:r>
              <a:rPr lang="en-US" dirty="0"/>
              <a:t>                  return true;</a:t>
            </a:r>
          </a:p>
          <a:p>
            <a:r>
              <a:rPr lang="en-US" dirty="0"/>
              <a:t>	else</a:t>
            </a:r>
          </a:p>
          <a:p>
            <a:r>
              <a:rPr lang="en-US" dirty="0"/>
              <a:t>	return false;</a:t>
            </a:r>
          </a:p>
          <a:p>
            <a:r>
              <a:rPr lang="en-US" dirty="0"/>
              <a:t>}</a:t>
            </a:r>
          </a:p>
          <a:p>
            <a:endParaRPr lang="en-US" dirty="0"/>
          </a:p>
          <a:p>
            <a:r>
              <a:rPr lang="en-US" dirty="0"/>
              <a:t>public int </a:t>
            </a:r>
            <a:r>
              <a:rPr lang="en-US" dirty="0" err="1"/>
              <a:t>getAcceptCount</a:t>
            </a:r>
            <a:r>
              <a:rPr lang="en-US" dirty="0"/>
              <a:t>()</a:t>
            </a:r>
          </a:p>
          <a:p>
            <a:r>
              <a:rPr lang="en-US" dirty="0"/>
              <a:t>{</a:t>
            </a:r>
          </a:p>
          <a:p>
            <a:r>
              <a:rPr lang="en-US" dirty="0"/>
              <a:t>	return acceptCount;</a:t>
            </a:r>
          </a:p>
          <a:p>
            <a:r>
              <a:rPr lang="en-US" dirty="0"/>
              <a:t>}</a:t>
            </a:r>
          </a:p>
          <a:p>
            <a:r>
              <a:rPr lang="en-US" dirty="0"/>
              <a:t>public int </a:t>
            </a:r>
            <a:r>
              <a:rPr lang="en-US" dirty="0" err="1"/>
              <a:t>getRefuseCount</a:t>
            </a:r>
            <a:r>
              <a:rPr lang="en-US" dirty="0"/>
              <a:t>()</a:t>
            </a:r>
          </a:p>
          <a:p>
            <a:r>
              <a:rPr lang="en-US" dirty="0"/>
              <a:t>{</a:t>
            </a:r>
          </a:p>
          <a:p>
            <a:r>
              <a:rPr lang="en-US" dirty="0"/>
              <a:t>	return </a:t>
            </a:r>
            <a:r>
              <a:rPr lang="en-US" dirty="0" err="1"/>
              <a:t>refuseCount</a:t>
            </a:r>
            <a:r>
              <a:rPr lang="en-US" dirty="0"/>
              <a:t>;</a:t>
            </a:r>
          </a:p>
          <a:p>
            <a:r>
              <a:rPr lang="en-US" dirty="0"/>
              <a:t>}</a:t>
            </a:r>
          </a:p>
          <a:p>
            <a:r>
              <a:rPr lang="en-US" dirty="0"/>
              <a:t>}</a:t>
            </a:r>
          </a:p>
        </p:txBody>
      </p:sp>
      <p:pic>
        <p:nvPicPr>
          <p:cNvPr id="20481" name="Picture 1"/>
          <p:cNvPicPr>
            <a:picLocks noChangeAspect="1" noChangeArrowheads="1"/>
          </p:cNvPicPr>
          <p:nvPr/>
        </p:nvPicPr>
        <p:blipFill>
          <a:blip r:embed="rId3" cstate="print"/>
          <a:srcRect/>
          <a:stretch>
            <a:fillRect/>
          </a:stretch>
        </p:blipFill>
        <p:spPr bwMode="auto">
          <a:xfrm>
            <a:off x="6781801" y="4127457"/>
            <a:ext cx="2362200" cy="273054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0"/>
                                  </p:stCondLst>
                                  <p:childTnLst>
                                    <p:set>
                                      <p:cBhvr>
                                        <p:cTn id="57" dur="1" fill="hold">
                                          <p:stCondLst>
                                            <p:cond delay="0"/>
                                          </p:stCondLst>
                                        </p:cTn>
                                        <p:tgtEl>
                                          <p:spTgt spid="6">
                                            <p:txEl>
                                              <p:pRg st="16" end="16"/>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6">
                                            <p:txEl>
                                              <p:pRg st="18" end="1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6">
                                            <p:txEl>
                                              <p:pRg st="19" end="1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0" end="0"/>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7">
                                            <p:txEl>
                                              <p:pRg st="2" end="2"/>
                                            </p:txEl>
                                          </p:spTgt>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nodeType="afterEffect">
                                  <p:stCondLst>
                                    <p:cond delay="0"/>
                                  </p:stCondLst>
                                  <p:childTnLst>
                                    <p:set>
                                      <p:cBhvr>
                                        <p:cTn id="85" dur="1" fill="hold">
                                          <p:stCondLst>
                                            <p:cond delay="0"/>
                                          </p:stCondLst>
                                        </p:cTn>
                                        <p:tgtEl>
                                          <p:spTgt spid="7">
                                            <p:txEl>
                                              <p:pRg st="4" end="4"/>
                                            </p:txEl>
                                          </p:spTgt>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7">
                                            <p:txEl>
                                              <p:pRg st="5" end="5"/>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7">
                                            <p:txEl>
                                              <p:pRg st="8" end="8"/>
                                            </p:txEl>
                                          </p:spTgt>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7">
                                            <p:txEl>
                                              <p:pRg st="9" end="9"/>
                                            </p:txEl>
                                          </p:spTgt>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7">
                                            <p:txEl>
                                              <p:pRg st="10" end="10"/>
                                            </p:txEl>
                                          </p:spTgt>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7">
                                            <p:txEl>
                                              <p:pRg st="11" end="11"/>
                                            </p:txEl>
                                          </p:spTgt>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nodeType="afterEffect">
                                  <p:stCondLst>
                                    <p:cond delay="0"/>
                                  </p:stCondLst>
                                  <p:childTnLst>
                                    <p:set>
                                      <p:cBhvr>
                                        <p:cTn id="107" dur="1" fill="hold">
                                          <p:stCondLst>
                                            <p:cond delay="0"/>
                                          </p:stCondLst>
                                        </p:cTn>
                                        <p:tgtEl>
                                          <p:spTgt spid="7">
                                            <p:txEl>
                                              <p:pRg st="12" end="12"/>
                                            </p:txEl>
                                          </p:spTgt>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7">
                                            <p:txEl>
                                              <p:pRg st="13" end="13"/>
                                            </p:txEl>
                                          </p:spTgt>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nodeType="afterEffect">
                                  <p:stCondLst>
                                    <p:cond delay="0"/>
                                  </p:stCondLst>
                                  <p:childTnLst>
                                    <p:set>
                                      <p:cBhvr>
                                        <p:cTn id="113" dur="1" fill="hold">
                                          <p:stCondLst>
                                            <p:cond delay="0"/>
                                          </p:stCondLst>
                                        </p:cTn>
                                        <p:tgtEl>
                                          <p:spTgt spid="7">
                                            <p:txEl>
                                              <p:pRg st="14" end="14"/>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nodeType="afterEffect">
                                  <p:stCondLst>
                                    <p:cond delay="0"/>
                                  </p:stCondLst>
                                  <p:childTnLst>
                                    <p:set>
                                      <p:cBhvr>
                                        <p:cTn id="116" dur="1" fill="hold">
                                          <p:stCondLst>
                                            <p:cond delay="0"/>
                                          </p:stCondLst>
                                        </p:cTn>
                                        <p:tgtEl>
                                          <p:spTgt spid="7">
                                            <p:txEl>
                                              <p:pRg st="15" end="15"/>
                                            </p:txEl>
                                          </p:spTgt>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nodeType="afterEffect">
                                  <p:stCondLst>
                                    <p:cond delay="0"/>
                                  </p:stCondLst>
                                  <p:childTnLst>
                                    <p:set>
                                      <p:cBhvr>
                                        <p:cTn id="11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0" y="0"/>
            <a:ext cx="3886200" cy="59093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t>public class Citizen</a:t>
            </a:r>
          </a:p>
          <a:p>
            <a:r>
              <a:rPr lang="en-US" dirty="0"/>
              <a:t>{</a:t>
            </a:r>
          </a:p>
          <a:p>
            <a:r>
              <a:rPr lang="en-US" dirty="0"/>
              <a:t>private String name;</a:t>
            </a:r>
          </a:p>
          <a:p>
            <a:r>
              <a:rPr lang="en-US" dirty="0"/>
              <a:t>private boolean eligible;</a:t>
            </a:r>
          </a:p>
          <a:p>
            <a:r>
              <a:rPr lang="en-US" dirty="0">
                <a:solidFill>
                  <a:srgbClr val="0070C0"/>
                </a:solidFill>
              </a:rPr>
              <a:t>private Voting  vote;</a:t>
            </a:r>
          </a:p>
          <a:p>
            <a:endParaRPr lang="en-US" dirty="0"/>
          </a:p>
          <a:p>
            <a:r>
              <a:rPr lang="en-US" dirty="0"/>
              <a:t>public Citizen(String </a:t>
            </a:r>
            <a:r>
              <a:rPr lang="en-US" dirty="0" err="1"/>
              <a:t>name,Voting</a:t>
            </a:r>
            <a:r>
              <a:rPr lang="en-US" dirty="0"/>
              <a:t> vote)</a:t>
            </a:r>
          </a:p>
          <a:p>
            <a:r>
              <a:rPr lang="en-US" dirty="0"/>
              <a:t>{</a:t>
            </a:r>
          </a:p>
          <a:p>
            <a:r>
              <a:rPr lang="en-US" dirty="0"/>
              <a:t>	this.name=name;</a:t>
            </a:r>
          </a:p>
          <a:p>
            <a:r>
              <a:rPr lang="en-US" dirty="0"/>
              <a:t>	</a:t>
            </a:r>
            <a:r>
              <a:rPr lang="en-US" dirty="0" err="1"/>
              <a:t>this.vote</a:t>
            </a:r>
            <a:r>
              <a:rPr lang="en-US" dirty="0"/>
              <a:t>=vote;</a:t>
            </a:r>
          </a:p>
          <a:p>
            <a:r>
              <a:rPr lang="en-US" dirty="0"/>
              <a:t>}</a:t>
            </a:r>
          </a:p>
          <a:p>
            <a:r>
              <a:rPr lang="en-US" dirty="0"/>
              <a:t>public void </a:t>
            </a:r>
            <a:r>
              <a:rPr lang="en-US" dirty="0" err="1"/>
              <a:t>setEligible</a:t>
            </a:r>
            <a:r>
              <a:rPr lang="en-US" dirty="0"/>
              <a:t>(</a:t>
            </a:r>
            <a:r>
              <a:rPr lang="en-US" dirty="0" err="1"/>
              <a:t>boolean</a:t>
            </a:r>
            <a:r>
              <a:rPr lang="en-US" dirty="0"/>
              <a:t> eligible)</a:t>
            </a:r>
          </a:p>
          <a:p>
            <a:r>
              <a:rPr lang="en-US" dirty="0"/>
              <a:t>{</a:t>
            </a:r>
          </a:p>
          <a:p>
            <a:r>
              <a:rPr lang="en-US" dirty="0"/>
              <a:t>	</a:t>
            </a:r>
            <a:r>
              <a:rPr lang="en-US" dirty="0" err="1"/>
              <a:t>this.eligible</a:t>
            </a:r>
            <a:r>
              <a:rPr lang="en-US" dirty="0"/>
              <a:t>=eligible;</a:t>
            </a:r>
          </a:p>
          <a:p>
            <a:r>
              <a:rPr lang="en-US" dirty="0"/>
              <a:t>} </a:t>
            </a:r>
          </a:p>
          <a:p>
            <a:r>
              <a:rPr lang="en-US" dirty="0"/>
              <a:t>public void </a:t>
            </a:r>
            <a:r>
              <a:rPr lang="en-US" dirty="0" err="1"/>
              <a:t>voteFor</a:t>
            </a:r>
            <a:r>
              <a:rPr lang="en-US" dirty="0"/>
              <a:t>()</a:t>
            </a:r>
          </a:p>
          <a:p>
            <a:r>
              <a:rPr lang="en-US" dirty="0"/>
              <a:t>{</a:t>
            </a:r>
          </a:p>
          <a:p>
            <a:r>
              <a:rPr lang="en-US" dirty="0"/>
              <a:t>if(eligible)</a:t>
            </a:r>
          </a:p>
          <a:p>
            <a:r>
              <a:rPr lang="en-US" dirty="0" err="1">
                <a:solidFill>
                  <a:srgbClr val="C00000"/>
                </a:solidFill>
              </a:rPr>
              <a:t>vote.incrementAcceptCount</a:t>
            </a:r>
            <a:r>
              <a:rPr lang="en-US" dirty="0">
                <a:solidFill>
                  <a:srgbClr val="C00000"/>
                </a:solidFill>
              </a:rPr>
              <a:t>();</a:t>
            </a:r>
          </a:p>
          <a:p>
            <a:r>
              <a:rPr lang="en-US" dirty="0"/>
              <a:t>eligible=false;</a:t>
            </a:r>
          </a:p>
          <a:p>
            <a:r>
              <a:rPr lang="en-US" dirty="0"/>
              <a:t>}</a:t>
            </a:r>
          </a:p>
        </p:txBody>
      </p:sp>
      <p:sp>
        <p:nvSpPr>
          <p:cNvPr id="7" name="Rectangle 6"/>
          <p:cNvSpPr/>
          <p:nvPr/>
        </p:nvSpPr>
        <p:spPr>
          <a:xfrm>
            <a:off x="3905865" y="-29497"/>
            <a:ext cx="4572000" cy="4801314"/>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en-US" dirty="0"/>
              <a:t>public void </a:t>
            </a:r>
            <a:r>
              <a:rPr lang="en-US" dirty="0" err="1"/>
              <a:t>voteAgainst</a:t>
            </a:r>
            <a:r>
              <a:rPr lang="en-US" dirty="0"/>
              <a:t>()</a:t>
            </a:r>
          </a:p>
          <a:p>
            <a:r>
              <a:rPr lang="en-US" dirty="0"/>
              <a:t>{</a:t>
            </a:r>
          </a:p>
          <a:p>
            <a:r>
              <a:rPr lang="en-US" dirty="0"/>
              <a:t>	if(eligible)</a:t>
            </a:r>
          </a:p>
          <a:p>
            <a:r>
              <a:rPr lang="en-US" dirty="0">
                <a:solidFill>
                  <a:srgbClr val="C00000"/>
                </a:solidFill>
              </a:rPr>
              <a:t>	</a:t>
            </a:r>
            <a:r>
              <a:rPr lang="en-US" dirty="0" err="1">
                <a:solidFill>
                  <a:srgbClr val="C00000"/>
                </a:solidFill>
              </a:rPr>
              <a:t>vote.incrementRefuseCount</a:t>
            </a:r>
            <a:r>
              <a:rPr lang="en-US" dirty="0">
                <a:solidFill>
                  <a:srgbClr val="C00000"/>
                </a:solidFill>
              </a:rPr>
              <a:t>();</a:t>
            </a:r>
          </a:p>
          <a:p>
            <a:r>
              <a:rPr lang="en-US" dirty="0"/>
              <a:t>	eligible=false;</a:t>
            </a:r>
          </a:p>
          <a:p>
            <a:r>
              <a:rPr lang="en-US" dirty="0"/>
              <a:t>}</a:t>
            </a:r>
          </a:p>
          <a:p>
            <a:endParaRPr lang="en-US" dirty="0"/>
          </a:p>
          <a:p>
            <a:r>
              <a:rPr lang="en-US" dirty="0"/>
              <a:t>public String </a:t>
            </a:r>
            <a:r>
              <a:rPr lang="en-US" dirty="0" err="1"/>
              <a:t>getName</a:t>
            </a:r>
            <a:r>
              <a:rPr lang="en-US" dirty="0"/>
              <a:t>()</a:t>
            </a:r>
          </a:p>
          <a:p>
            <a:r>
              <a:rPr lang="en-US" dirty="0"/>
              <a:t>{</a:t>
            </a:r>
          </a:p>
          <a:p>
            <a:r>
              <a:rPr lang="en-US" dirty="0"/>
              <a:t>return name;</a:t>
            </a:r>
          </a:p>
          <a:p>
            <a:r>
              <a:rPr lang="en-US" dirty="0"/>
              <a:t>}</a:t>
            </a:r>
          </a:p>
          <a:p>
            <a:endParaRPr lang="en-US" dirty="0"/>
          </a:p>
          <a:p>
            <a:r>
              <a:rPr lang="en-US" dirty="0"/>
              <a:t>public boolean </a:t>
            </a:r>
            <a:r>
              <a:rPr lang="en-US" dirty="0" err="1"/>
              <a:t>isEligible</a:t>
            </a:r>
            <a:r>
              <a:rPr lang="en-US" dirty="0"/>
              <a:t>()</a:t>
            </a:r>
          </a:p>
          <a:p>
            <a:r>
              <a:rPr lang="en-US" dirty="0"/>
              <a:t>{</a:t>
            </a:r>
          </a:p>
          <a:p>
            <a:r>
              <a:rPr lang="en-US" dirty="0"/>
              <a:t>	return eligible;</a:t>
            </a:r>
          </a:p>
          <a:p>
            <a:r>
              <a:rPr lang="en-US" dirty="0"/>
              <a:t>}</a:t>
            </a:r>
          </a:p>
          <a:p>
            <a:r>
              <a:rPr lang="en-US" dirty="0"/>
              <a:t>}</a:t>
            </a:r>
          </a:p>
        </p:txBody>
      </p:sp>
      <p:pic>
        <p:nvPicPr>
          <p:cNvPr id="20482" name="Picture 2"/>
          <p:cNvPicPr>
            <a:picLocks noChangeAspect="1" noChangeArrowheads="1"/>
          </p:cNvPicPr>
          <p:nvPr/>
        </p:nvPicPr>
        <p:blipFill>
          <a:blip r:embed="rId3" cstate="print"/>
          <a:srcRect/>
          <a:stretch>
            <a:fillRect/>
          </a:stretch>
        </p:blipFill>
        <p:spPr bwMode="auto">
          <a:xfrm>
            <a:off x="6191250" y="4203508"/>
            <a:ext cx="2952750" cy="26544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nodeType="after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5">
                                            <p:txEl>
                                              <p:pRg st="19" end="19"/>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7">
                                            <p:txEl>
                                              <p:pRg st="1" end="1"/>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7">
                                            <p:txEl>
                                              <p:pRg st="2" end="2"/>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7">
                                            <p:txEl>
                                              <p:pRg st="3" end="3"/>
                                            </p:txEl>
                                          </p:spTgt>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7">
                                            <p:txEl>
                                              <p:pRg st="4" end="4"/>
                                            </p:txEl>
                                          </p:spTgt>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nodeType="afterEffect">
                                  <p:stCondLst>
                                    <p:cond delay="0"/>
                                  </p:stCondLst>
                                  <p:childTnLst>
                                    <p:set>
                                      <p:cBhvr>
                                        <p:cTn id="85" dur="1" fill="hold">
                                          <p:stCondLst>
                                            <p:cond delay="0"/>
                                          </p:stCondLst>
                                        </p:cTn>
                                        <p:tgtEl>
                                          <p:spTgt spid="7">
                                            <p:txEl>
                                              <p:pRg st="5" end="5"/>
                                            </p:txEl>
                                          </p:spTgt>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7">
                                            <p:txEl>
                                              <p:pRg st="8" end="8"/>
                                            </p:txEl>
                                          </p:spTgt>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nodeType="afterEffect">
                                  <p:stCondLst>
                                    <p:cond delay="0"/>
                                  </p:stCondLst>
                                  <p:childTnLst>
                                    <p:set>
                                      <p:cBhvr>
                                        <p:cTn id="94" dur="1" fill="hold">
                                          <p:stCondLst>
                                            <p:cond delay="0"/>
                                          </p:stCondLst>
                                        </p:cTn>
                                        <p:tgtEl>
                                          <p:spTgt spid="7">
                                            <p:txEl>
                                              <p:pRg st="9" end="9"/>
                                            </p:txEl>
                                          </p:spTgt>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nodeType="afterEffect">
                                  <p:stCondLst>
                                    <p:cond delay="0"/>
                                  </p:stCondLst>
                                  <p:childTnLst>
                                    <p:set>
                                      <p:cBhvr>
                                        <p:cTn id="97" dur="1" fill="hold">
                                          <p:stCondLst>
                                            <p:cond delay="0"/>
                                          </p:stCondLst>
                                        </p:cTn>
                                        <p:tgtEl>
                                          <p:spTgt spid="7">
                                            <p:txEl>
                                              <p:pRg st="10" end="10"/>
                                            </p:txEl>
                                          </p:spTgt>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nodeType="afterEffect">
                                  <p:stCondLst>
                                    <p:cond delay="0"/>
                                  </p:stCondLst>
                                  <p:childTnLst>
                                    <p:set>
                                      <p:cBhvr>
                                        <p:cTn id="100" dur="1" fill="hold">
                                          <p:stCondLst>
                                            <p:cond delay="0"/>
                                          </p:stCondLst>
                                        </p:cTn>
                                        <p:tgtEl>
                                          <p:spTgt spid="7">
                                            <p:txEl>
                                              <p:pRg st="12" end="12"/>
                                            </p:txEl>
                                          </p:spTgt>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nodeType="afterEffect">
                                  <p:stCondLst>
                                    <p:cond delay="0"/>
                                  </p:stCondLst>
                                  <p:childTnLst>
                                    <p:set>
                                      <p:cBhvr>
                                        <p:cTn id="103" dur="1" fill="hold">
                                          <p:stCondLst>
                                            <p:cond delay="0"/>
                                          </p:stCondLst>
                                        </p:cTn>
                                        <p:tgtEl>
                                          <p:spTgt spid="7">
                                            <p:txEl>
                                              <p:pRg st="13" end="13"/>
                                            </p:txEl>
                                          </p:spTgt>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nodeType="afterEffect">
                                  <p:stCondLst>
                                    <p:cond delay="0"/>
                                  </p:stCondLst>
                                  <p:childTnLst>
                                    <p:set>
                                      <p:cBhvr>
                                        <p:cTn id="106" dur="1" fill="hold">
                                          <p:stCondLst>
                                            <p:cond delay="0"/>
                                          </p:stCondLst>
                                        </p:cTn>
                                        <p:tgtEl>
                                          <p:spTgt spid="7">
                                            <p:txEl>
                                              <p:pRg st="14" end="14"/>
                                            </p:txEl>
                                          </p:spTgt>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nodeType="afterEffect">
                                  <p:stCondLst>
                                    <p:cond delay="0"/>
                                  </p:stCondLst>
                                  <p:childTnLst>
                                    <p:set>
                                      <p:cBhvr>
                                        <p:cTn id="109" dur="1" fill="hold">
                                          <p:stCondLst>
                                            <p:cond delay="0"/>
                                          </p:stCondLst>
                                        </p:cTn>
                                        <p:tgtEl>
                                          <p:spTgt spid="7">
                                            <p:txEl>
                                              <p:pRg st="15" end="15"/>
                                            </p:txEl>
                                          </p:spTgt>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nodeType="afterEffect">
                                  <p:stCondLst>
                                    <p:cond delay="0"/>
                                  </p:stCondLst>
                                  <p:childTnLst>
                                    <p:set>
                                      <p:cBhvr>
                                        <p:cTn id="11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0" y="0"/>
            <a:ext cx="548640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import </a:t>
            </a:r>
            <a:r>
              <a:rPr lang="en-US" sz="1600" dirty="0" err="1"/>
              <a:t>javax.swing.JOptionPane</a:t>
            </a:r>
            <a:r>
              <a:rPr lang="en-US" sz="1600" dirty="0"/>
              <a:t>;</a:t>
            </a:r>
          </a:p>
          <a:p>
            <a:r>
              <a:rPr lang="en-US" sz="1600" dirty="0"/>
              <a:t>class </a:t>
            </a:r>
            <a:r>
              <a:rPr lang="en-US" sz="1600" dirty="0" err="1"/>
              <a:t>VoteTest</a:t>
            </a:r>
            <a:endParaRPr lang="en-US" sz="1600" dirty="0"/>
          </a:p>
          <a:p>
            <a:r>
              <a:rPr lang="en-US" sz="1600" dirty="0"/>
              <a:t>{</a:t>
            </a:r>
          </a:p>
          <a:p>
            <a:r>
              <a:rPr lang="en-US" sz="1600" dirty="0"/>
              <a:t>public static void main (String [] </a:t>
            </a:r>
            <a:r>
              <a:rPr lang="en-US" sz="1600" dirty="0" err="1"/>
              <a:t>arg</a:t>
            </a:r>
            <a:r>
              <a:rPr lang="en-US" sz="1600" dirty="0"/>
              <a:t>)</a:t>
            </a:r>
          </a:p>
          <a:p>
            <a:r>
              <a:rPr lang="en-US" sz="1600" dirty="0"/>
              <a:t>{</a:t>
            </a:r>
          </a:p>
          <a:p>
            <a:r>
              <a:rPr lang="en-US" sz="1600" dirty="0"/>
              <a:t>Voting vote1=new Voting("</a:t>
            </a:r>
            <a:r>
              <a:rPr lang="en-US" sz="1600" dirty="0" err="1"/>
              <a:t>Presdintal</a:t>
            </a:r>
            <a:r>
              <a:rPr lang="en-US" sz="1600" dirty="0"/>
              <a:t> Vote");</a:t>
            </a:r>
          </a:p>
          <a:p>
            <a:r>
              <a:rPr lang="en-US" sz="1600" dirty="0"/>
              <a:t>Citizen   c1=new Citizen("Ahmed Hussien",vote1);</a:t>
            </a:r>
          </a:p>
          <a:p>
            <a:r>
              <a:rPr lang="en-US" sz="1600" dirty="0"/>
              <a:t>Citizen c2=new Citizen("</a:t>
            </a:r>
            <a:r>
              <a:rPr lang="en-US" sz="1600" dirty="0" err="1"/>
              <a:t>Akrum</a:t>
            </a:r>
            <a:r>
              <a:rPr lang="en-US" sz="1600" dirty="0"/>
              <a:t> Ahmed",vote1);</a:t>
            </a:r>
          </a:p>
          <a:p>
            <a:r>
              <a:rPr lang="en-US" sz="1600" dirty="0"/>
              <a:t>Citizen c3=new Citizen("Ahmed Moamed",vote1);</a:t>
            </a:r>
          </a:p>
          <a:p>
            <a:r>
              <a:rPr lang="en-US" sz="1600" dirty="0"/>
              <a:t>c1.setEligible(true);</a:t>
            </a:r>
          </a:p>
          <a:p>
            <a:r>
              <a:rPr lang="en-US" sz="1600" dirty="0"/>
              <a:t>c2.setEligible(true);</a:t>
            </a:r>
          </a:p>
          <a:p>
            <a:r>
              <a:rPr lang="en-US" sz="1600" dirty="0"/>
              <a:t>c3.setEligible(true);</a:t>
            </a:r>
          </a:p>
          <a:p>
            <a:r>
              <a:rPr lang="en-US" sz="1600" dirty="0"/>
              <a:t>c1.voteFor();</a:t>
            </a:r>
          </a:p>
          <a:p>
            <a:r>
              <a:rPr lang="en-US" sz="1600" dirty="0"/>
              <a:t>c2.voteFor();</a:t>
            </a:r>
          </a:p>
          <a:p>
            <a:r>
              <a:rPr lang="en-US" sz="1600" dirty="0"/>
              <a:t>c3.voteAgainst();</a:t>
            </a:r>
          </a:p>
          <a:p>
            <a:r>
              <a:rPr lang="en-US" sz="1600" dirty="0" err="1"/>
              <a:t>System.out.println</a:t>
            </a:r>
            <a:r>
              <a:rPr lang="en-US" sz="1600" dirty="0"/>
              <a:t> ("Accept Count :"+vote1.getAcceptCount());</a:t>
            </a:r>
          </a:p>
          <a:p>
            <a:r>
              <a:rPr lang="en-US" sz="1600" dirty="0" err="1"/>
              <a:t>System.out.println</a:t>
            </a:r>
            <a:r>
              <a:rPr lang="en-US" sz="1600" dirty="0"/>
              <a:t> ("Refuse Count :"+vote1.getRefuseCount());</a:t>
            </a:r>
          </a:p>
          <a:p>
            <a:r>
              <a:rPr lang="en-US" sz="1600" dirty="0"/>
              <a:t>boolean flag=vote1.checkAcceptance();</a:t>
            </a:r>
          </a:p>
          <a:p>
            <a:r>
              <a:rPr lang="en-US" sz="1600" dirty="0"/>
              <a:t>if (flag)</a:t>
            </a:r>
          </a:p>
          <a:p>
            <a:r>
              <a:rPr lang="en-US" sz="1600" dirty="0" err="1"/>
              <a:t>JOptionPane.showMessageDialog</a:t>
            </a:r>
            <a:r>
              <a:rPr lang="en-US" sz="1600" dirty="0"/>
              <a:t>(null, "Candidate Accepted!");</a:t>
            </a:r>
          </a:p>
          <a:p>
            <a:r>
              <a:rPr lang="en-US" sz="1600" dirty="0"/>
              <a:t>else</a:t>
            </a:r>
          </a:p>
          <a:p>
            <a:r>
              <a:rPr lang="en-US" sz="1600" dirty="0" err="1"/>
              <a:t>JOptionPane.showMessageDialog</a:t>
            </a:r>
            <a:r>
              <a:rPr lang="en-US" sz="1600" dirty="0"/>
              <a:t>(null, "Candidate Refused!");</a:t>
            </a:r>
          </a:p>
          <a:p>
            <a:r>
              <a:rPr lang="en-US" sz="1600" dirty="0"/>
              <a:t>}</a:t>
            </a:r>
          </a:p>
          <a:p>
            <a:r>
              <a:rPr lang="en-US" sz="1600" dirty="0"/>
              <a:t>}</a:t>
            </a:r>
          </a:p>
        </p:txBody>
      </p:sp>
      <p:pic>
        <p:nvPicPr>
          <p:cNvPr id="1026" name="Picture 2"/>
          <p:cNvPicPr>
            <a:picLocks noChangeAspect="1" noChangeArrowheads="1"/>
          </p:cNvPicPr>
          <p:nvPr/>
        </p:nvPicPr>
        <p:blipFill>
          <a:blip r:embed="rId3" cstate="print"/>
          <a:srcRect/>
          <a:stretch>
            <a:fillRect/>
          </a:stretch>
        </p:blipFill>
        <p:spPr bwMode="auto">
          <a:xfrm>
            <a:off x="5648325" y="1828800"/>
            <a:ext cx="3495675" cy="1866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wipe(down)">
                                      <p:cBhvr>
                                        <p:cTn id="57" dur="580">
                                          <p:stCondLst>
                                            <p:cond delay="0"/>
                                          </p:stCondLst>
                                        </p:cTn>
                                        <p:tgtEl>
                                          <p:spTgt spid="1026"/>
                                        </p:tgtEl>
                                      </p:cBhvr>
                                    </p:animEffect>
                                    <p:anim calcmode="lin" valueType="num">
                                      <p:cBhvr>
                                        <p:cTn id="5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63" dur="26">
                                          <p:stCondLst>
                                            <p:cond delay="650"/>
                                          </p:stCondLst>
                                        </p:cTn>
                                        <p:tgtEl>
                                          <p:spTgt spid="1026"/>
                                        </p:tgtEl>
                                      </p:cBhvr>
                                      <p:to x="100000" y="60000"/>
                                    </p:animScale>
                                    <p:animScale>
                                      <p:cBhvr>
                                        <p:cTn id="64" dur="166" decel="50000">
                                          <p:stCondLst>
                                            <p:cond delay="676"/>
                                          </p:stCondLst>
                                        </p:cTn>
                                        <p:tgtEl>
                                          <p:spTgt spid="1026"/>
                                        </p:tgtEl>
                                      </p:cBhvr>
                                      <p:to x="100000" y="100000"/>
                                    </p:animScale>
                                    <p:animScale>
                                      <p:cBhvr>
                                        <p:cTn id="65" dur="26">
                                          <p:stCondLst>
                                            <p:cond delay="1312"/>
                                          </p:stCondLst>
                                        </p:cTn>
                                        <p:tgtEl>
                                          <p:spTgt spid="1026"/>
                                        </p:tgtEl>
                                      </p:cBhvr>
                                      <p:to x="100000" y="80000"/>
                                    </p:animScale>
                                    <p:animScale>
                                      <p:cBhvr>
                                        <p:cTn id="66" dur="166" decel="50000">
                                          <p:stCondLst>
                                            <p:cond delay="1338"/>
                                          </p:stCondLst>
                                        </p:cTn>
                                        <p:tgtEl>
                                          <p:spTgt spid="1026"/>
                                        </p:tgtEl>
                                      </p:cBhvr>
                                      <p:to x="100000" y="100000"/>
                                    </p:animScale>
                                    <p:animScale>
                                      <p:cBhvr>
                                        <p:cTn id="67" dur="26">
                                          <p:stCondLst>
                                            <p:cond delay="1642"/>
                                          </p:stCondLst>
                                        </p:cTn>
                                        <p:tgtEl>
                                          <p:spTgt spid="1026"/>
                                        </p:tgtEl>
                                      </p:cBhvr>
                                      <p:to x="100000" y="90000"/>
                                    </p:animScale>
                                    <p:animScale>
                                      <p:cBhvr>
                                        <p:cTn id="68" dur="166" decel="50000">
                                          <p:stCondLst>
                                            <p:cond delay="1668"/>
                                          </p:stCondLst>
                                        </p:cTn>
                                        <p:tgtEl>
                                          <p:spTgt spid="1026"/>
                                        </p:tgtEl>
                                      </p:cBhvr>
                                      <p:to x="100000" y="100000"/>
                                    </p:animScale>
                                    <p:animScale>
                                      <p:cBhvr>
                                        <p:cTn id="69" dur="26">
                                          <p:stCondLst>
                                            <p:cond delay="1808"/>
                                          </p:stCondLst>
                                        </p:cTn>
                                        <p:tgtEl>
                                          <p:spTgt spid="1026"/>
                                        </p:tgtEl>
                                      </p:cBhvr>
                                      <p:to x="100000" y="95000"/>
                                    </p:animScale>
                                    <p:animScale>
                                      <p:cBhvr>
                                        <p:cTn id="7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2286000"/>
            <a:ext cx="6400800" cy="1295400"/>
          </a:xfrm>
        </p:spPr>
        <p:txBody>
          <a:bodyPr/>
          <a:lstStyle/>
          <a:p>
            <a:r>
              <a:rPr lang="en-US" dirty="0"/>
              <a:t>Dr Walid M. Aly</a:t>
            </a:r>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3505200" y="3048000"/>
            <a:ext cx="2286000" cy="523220"/>
          </a:xfrm>
          <a:prstGeom prst="rect">
            <a:avLst/>
          </a:prstGeom>
          <a:noFill/>
        </p:spPr>
        <p:txBody>
          <a:bodyPr wrap="square" rtlCol="1">
            <a:spAutoFit/>
          </a:bodyPr>
          <a:lstStyle/>
          <a:p>
            <a:r>
              <a:rPr lang="en-US" sz="2800" dirty="0"/>
              <a:t>Tutorial</a:t>
            </a:r>
            <a:endParaRPr lang="ar-EG" sz="2800" dirty="0"/>
          </a:p>
        </p:txBody>
      </p:sp>
      <p:sp>
        <p:nvSpPr>
          <p:cNvPr id="11" name="Title 1"/>
          <p:cNvSpPr txBox="1">
            <a:spLocks/>
          </p:cNvSpPr>
          <p:nvPr/>
        </p:nvSpPr>
        <p:spPr>
          <a:xfrm>
            <a:off x="228600" y="838200"/>
            <a:ext cx="8458200" cy="1143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7500"/>
          </a:bodyPr>
          <a:lstStyle/>
          <a:p>
            <a:pPr lvl="0" algn="ctr">
              <a:spcBef>
                <a:spcPct val="0"/>
              </a:spcBef>
              <a:defRPr/>
            </a:pPr>
            <a:r>
              <a:rPr lang="en-US" sz="3600" dirty="0">
                <a:solidFill>
                  <a:srgbClr val="FF0000"/>
                </a:solidFill>
              </a:rPr>
              <a:t>CS243 Object Oriented Programming</a:t>
            </a:r>
            <a:endParaRPr lang="ar-EG" sz="3600" dirty="0">
              <a:solidFill>
                <a:srgbClr val="FF0000"/>
              </a:solidFill>
            </a:endParaRPr>
          </a:p>
        </p:txBody>
      </p:sp>
      <p:sp>
        <p:nvSpPr>
          <p:cNvPr id="12" name="TextBox 11"/>
          <p:cNvSpPr txBox="1"/>
          <p:nvPr/>
        </p:nvSpPr>
        <p:spPr>
          <a:xfrm>
            <a:off x="1371600" y="3575825"/>
            <a:ext cx="70104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a:t>Case Study : </a:t>
            </a:r>
            <a:r>
              <a:rPr lang="en-US" sz="2800" b="1" dirty="0">
                <a:solidFill>
                  <a:srgbClr val="0070C0"/>
                </a:solidFill>
              </a:rPr>
              <a:t>Students registered in a course</a:t>
            </a:r>
            <a:endParaRPr lang="en-US" sz="2800" dirty="0"/>
          </a:p>
        </p:txBody>
      </p:sp>
    </p:spTree>
    <p:extLst>
      <p:ext uri="{BB962C8B-B14F-4D97-AF65-F5344CB8AC3E}">
        <p14:creationId xmlns:p14="http://schemas.microsoft.com/office/powerpoint/2010/main" val="413351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8" name="TextBox 7"/>
          <p:cNvSpPr txBox="1"/>
          <p:nvPr/>
        </p:nvSpPr>
        <p:spPr>
          <a:xfrm>
            <a:off x="0" y="609600"/>
            <a:ext cx="883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pPr>
              <a:buFont typeface="Wingdings" pitchFamily="2" charset="2"/>
              <a:buChar char="Ø"/>
            </a:pPr>
            <a:r>
              <a:rPr lang="en-US" dirty="0"/>
              <a:t>Design  a simple registration system  that allows  </a:t>
            </a:r>
            <a:r>
              <a:rPr lang="en-US" dirty="0">
                <a:solidFill>
                  <a:schemeClr val="tx1"/>
                </a:solidFill>
              </a:rPr>
              <a:t>Student to  register in a course </a:t>
            </a:r>
            <a:r>
              <a:rPr lang="en-US" dirty="0"/>
              <a:t>using 2 classes :</a:t>
            </a:r>
            <a:r>
              <a:rPr lang="en-US" dirty="0">
                <a:solidFill>
                  <a:srgbClr val="C00000"/>
                </a:solidFill>
              </a:rPr>
              <a:t>class Student </a:t>
            </a:r>
            <a:r>
              <a:rPr lang="en-US" dirty="0"/>
              <a:t>&amp; </a:t>
            </a:r>
            <a:r>
              <a:rPr lang="en-US" dirty="0">
                <a:solidFill>
                  <a:srgbClr val="C00000"/>
                </a:solidFill>
              </a:rPr>
              <a:t>class Course</a:t>
            </a:r>
            <a:endParaRPr lang="en-US" dirty="0"/>
          </a:p>
        </p:txBody>
      </p:sp>
      <p:sp>
        <p:nvSpPr>
          <p:cNvPr id="9" name="Rectangle 8"/>
          <p:cNvSpPr/>
          <p:nvPr/>
        </p:nvSpPr>
        <p:spPr>
          <a:xfrm>
            <a:off x="0" y="3048000"/>
            <a:ext cx="9144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Font typeface="Wingdings" pitchFamily="2" charset="2"/>
              <a:buChar char="Ø"/>
            </a:pPr>
            <a:r>
              <a:rPr lang="en-US" dirty="0"/>
              <a:t>Each </a:t>
            </a:r>
            <a:r>
              <a:rPr lang="en-US" dirty="0">
                <a:solidFill>
                  <a:srgbClr val="C00000"/>
                </a:solidFill>
              </a:rPr>
              <a:t>Course </a:t>
            </a:r>
            <a:r>
              <a:rPr lang="en-US" dirty="0"/>
              <a:t>has a </a:t>
            </a:r>
            <a:r>
              <a:rPr lang="en-US" dirty="0">
                <a:solidFill>
                  <a:srgbClr val="0070C0"/>
                </a:solidFill>
              </a:rPr>
              <a:t>name</a:t>
            </a:r>
            <a:r>
              <a:rPr lang="en-US" dirty="0"/>
              <a:t>, and a variable </a:t>
            </a:r>
            <a:r>
              <a:rPr lang="en-US" dirty="0">
                <a:solidFill>
                  <a:srgbClr val="0070C0"/>
                </a:solidFill>
              </a:rPr>
              <a:t>numberOfStudent</a:t>
            </a:r>
            <a:r>
              <a:rPr lang="en-US" dirty="0"/>
              <a:t>  representing the number of registered students</a:t>
            </a:r>
            <a:r>
              <a:rPr lang="en-US" dirty="0">
                <a:solidFill>
                  <a:schemeClr val="tx1"/>
                </a:solidFill>
              </a:rPr>
              <a:t>, a Course  can  have a maximum number of 10 students registered in  it </a:t>
            </a:r>
            <a:r>
              <a:rPr lang="en-US" dirty="0"/>
              <a:t>.</a:t>
            </a:r>
          </a:p>
          <a:p>
            <a:pPr algn="just">
              <a:buFont typeface="Wingdings" pitchFamily="2" charset="2"/>
              <a:buChar char="Ø"/>
            </a:pPr>
            <a:r>
              <a:rPr lang="en-US" dirty="0">
                <a:solidFill>
                  <a:schemeClr val="tx1"/>
                </a:solidFill>
              </a:rPr>
              <a:t>Class course store the registered students in  </a:t>
            </a:r>
            <a:r>
              <a:rPr lang="en-US" dirty="0">
                <a:solidFill>
                  <a:srgbClr val="0070C0"/>
                </a:solidFill>
              </a:rPr>
              <a:t>students  </a:t>
            </a:r>
            <a:r>
              <a:rPr lang="en-US" dirty="0">
                <a:solidFill>
                  <a:schemeClr val="tx1"/>
                </a:solidFill>
              </a:rPr>
              <a:t>which is </a:t>
            </a:r>
            <a:r>
              <a:rPr lang="en-US" dirty="0">
                <a:solidFill>
                  <a:srgbClr val="0070C0"/>
                </a:solidFill>
              </a:rPr>
              <a:t> </a:t>
            </a:r>
            <a:r>
              <a:rPr lang="en-US" dirty="0">
                <a:solidFill>
                  <a:schemeClr val="tx1"/>
                </a:solidFill>
              </a:rPr>
              <a:t>an array  of type Student, when a student register in a course , he is added to the array.</a:t>
            </a:r>
          </a:p>
          <a:p>
            <a:pPr algn="just">
              <a:buFont typeface="Wingdings" pitchFamily="2" charset="2"/>
              <a:buChar char="Ø"/>
            </a:pPr>
            <a:r>
              <a:rPr lang="en-US" dirty="0"/>
              <a:t>Each object of class </a:t>
            </a:r>
            <a:r>
              <a:rPr lang="en-US" dirty="0">
                <a:solidFill>
                  <a:srgbClr val="C00000"/>
                </a:solidFill>
              </a:rPr>
              <a:t>Course </a:t>
            </a:r>
            <a:r>
              <a:rPr lang="en-US" dirty="0"/>
              <a:t>is initialized using the title.</a:t>
            </a:r>
          </a:p>
          <a:p>
            <a:pPr algn="just"/>
            <a:r>
              <a:rPr lang="en-US" dirty="0"/>
              <a:t>Class </a:t>
            </a:r>
            <a:r>
              <a:rPr lang="en-US" dirty="0">
                <a:solidFill>
                  <a:srgbClr val="C00000"/>
                </a:solidFill>
              </a:rPr>
              <a:t>Course </a:t>
            </a:r>
            <a:r>
              <a:rPr lang="en-US" dirty="0"/>
              <a:t>has the following methods : </a:t>
            </a:r>
          </a:p>
          <a:p>
            <a:pPr lvl="1" algn="just">
              <a:buFont typeface="Wingdings" pitchFamily="2" charset="2"/>
              <a:buChar char="Ø"/>
            </a:pPr>
            <a:r>
              <a:rPr lang="en-US" dirty="0"/>
              <a:t>Method </a:t>
            </a:r>
            <a:r>
              <a:rPr lang="en-US" dirty="0" err="1">
                <a:solidFill>
                  <a:srgbClr val="0070C0"/>
                </a:solidFill>
              </a:rPr>
              <a:t>boolean</a:t>
            </a:r>
            <a:r>
              <a:rPr lang="en-US" dirty="0"/>
              <a:t> </a:t>
            </a:r>
            <a:r>
              <a:rPr lang="en-US" dirty="0" err="1">
                <a:solidFill>
                  <a:srgbClr val="0070C0"/>
                </a:solidFill>
              </a:rPr>
              <a:t>isFull</a:t>
            </a:r>
            <a:r>
              <a:rPr lang="en-US" dirty="0">
                <a:solidFill>
                  <a:srgbClr val="0070C0"/>
                </a:solidFill>
              </a:rPr>
              <a:t>()</a:t>
            </a:r>
            <a:r>
              <a:rPr lang="en-US" dirty="0"/>
              <a:t> , return true if the course is full .</a:t>
            </a:r>
          </a:p>
          <a:p>
            <a:pPr lvl="1" algn="just">
              <a:buFont typeface="Wingdings" pitchFamily="2" charset="2"/>
              <a:buChar char="Ø"/>
            </a:pPr>
            <a:r>
              <a:rPr lang="en-US" dirty="0"/>
              <a:t>accessor method for the </a:t>
            </a:r>
            <a:r>
              <a:rPr lang="en-US" dirty="0">
                <a:solidFill>
                  <a:srgbClr val="0070C0"/>
                </a:solidFill>
              </a:rPr>
              <a:t>title</a:t>
            </a:r>
            <a:r>
              <a:rPr lang="en-US" dirty="0"/>
              <a:t>  and </a:t>
            </a:r>
            <a:r>
              <a:rPr lang="en-US" dirty="0">
                <a:solidFill>
                  <a:srgbClr val="0070C0"/>
                </a:solidFill>
              </a:rPr>
              <a:t>numberOfStudent</a:t>
            </a:r>
            <a:r>
              <a:rPr lang="en-US" dirty="0"/>
              <a:t>  field.</a:t>
            </a:r>
          </a:p>
          <a:p>
            <a:pPr lvl="1" algn="just">
              <a:buFont typeface="Wingdings" pitchFamily="2" charset="2"/>
              <a:buChar char="Ø"/>
            </a:pPr>
            <a:r>
              <a:rPr lang="en-US" dirty="0"/>
              <a:t>method </a:t>
            </a:r>
            <a:r>
              <a:rPr lang="en-US" dirty="0">
                <a:solidFill>
                  <a:srgbClr val="0070C0"/>
                </a:solidFill>
              </a:rPr>
              <a:t>register Student(Student </a:t>
            </a:r>
            <a:r>
              <a:rPr lang="en-US" dirty="0" err="1">
                <a:solidFill>
                  <a:srgbClr val="0070C0"/>
                </a:solidFill>
              </a:rPr>
              <a:t>student</a:t>
            </a:r>
            <a:r>
              <a:rPr lang="en-US" dirty="0">
                <a:solidFill>
                  <a:srgbClr val="0070C0"/>
                </a:solidFill>
              </a:rPr>
              <a:t>)</a:t>
            </a:r>
            <a:r>
              <a:rPr lang="en-US" dirty="0"/>
              <a:t>:   if the course is not full,  register  a student in course</a:t>
            </a:r>
          </a:p>
        </p:txBody>
      </p:sp>
      <p:sp>
        <p:nvSpPr>
          <p:cNvPr id="10" name="Rectangle 9"/>
          <p:cNvSpPr/>
          <p:nvPr/>
        </p:nvSpPr>
        <p:spPr>
          <a:xfrm>
            <a:off x="0" y="1600200"/>
            <a:ext cx="9144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Font typeface="Wingdings" pitchFamily="2" charset="2"/>
              <a:buChar char="Ø"/>
            </a:pPr>
            <a:r>
              <a:rPr lang="en-US" dirty="0"/>
              <a:t>Each student has a </a:t>
            </a:r>
            <a:r>
              <a:rPr lang="en-US" dirty="0">
                <a:solidFill>
                  <a:srgbClr val="C00000"/>
                </a:solidFill>
              </a:rPr>
              <a:t>name</a:t>
            </a:r>
            <a:r>
              <a:rPr lang="en-US" dirty="0"/>
              <a:t> and an  </a:t>
            </a:r>
            <a:r>
              <a:rPr lang="en-US" dirty="0">
                <a:solidFill>
                  <a:srgbClr val="C00000"/>
                </a:solidFill>
              </a:rPr>
              <a:t>id</a:t>
            </a:r>
            <a:r>
              <a:rPr lang="en-US" dirty="0"/>
              <a:t> variables.</a:t>
            </a:r>
          </a:p>
          <a:p>
            <a:pPr algn="just">
              <a:buFont typeface="Wingdings" pitchFamily="2" charset="2"/>
              <a:buChar char="Ø"/>
            </a:pPr>
            <a:r>
              <a:rPr lang="en-US" dirty="0"/>
              <a:t>Each object of class </a:t>
            </a:r>
            <a:r>
              <a:rPr lang="en-US" dirty="0">
                <a:solidFill>
                  <a:schemeClr val="tx1"/>
                </a:solidFill>
              </a:rPr>
              <a:t>Student</a:t>
            </a:r>
            <a:r>
              <a:rPr lang="en-US" dirty="0">
                <a:solidFill>
                  <a:srgbClr val="C00000"/>
                </a:solidFill>
              </a:rPr>
              <a:t>  </a:t>
            </a:r>
            <a:r>
              <a:rPr lang="en-US" dirty="0"/>
              <a:t>is initialized using  values of name and id passed to constructor.</a:t>
            </a:r>
          </a:p>
          <a:p>
            <a:pPr algn="just">
              <a:buFont typeface="Wingdings" pitchFamily="2" charset="2"/>
              <a:buChar char="Ø"/>
            </a:pPr>
            <a:r>
              <a:rPr lang="en-US" dirty="0"/>
              <a:t>Class Student has accessor methods for its instance variables</a:t>
            </a:r>
          </a:p>
        </p:txBody>
      </p:sp>
    </p:spTree>
    <p:extLst>
      <p:ext uri="{BB962C8B-B14F-4D97-AF65-F5344CB8AC3E}">
        <p14:creationId xmlns:p14="http://schemas.microsoft.com/office/powerpoint/2010/main" val="234621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14340" name="Picture 4"/>
          <p:cNvPicPr>
            <a:picLocks noChangeAspect="1" noChangeArrowheads="1"/>
          </p:cNvPicPr>
          <p:nvPr/>
        </p:nvPicPr>
        <p:blipFill>
          <a:blip r:embed="rId3"/>
          <a:srcRect/>
          <a:stretch>
            <a:fillRect/>
          </a:stretch>
        </p:blipFill>
        <p:spPr bwMode="auto">
          <a:xfrm>
            <a:off x="333375" y="638175"/>
            <a:ext cx="8477250" cy="5581650"/>
          </a:xfrm>
          <a:prstGeom prst="rect">
            <a:avLst/>
          </a:prstGeom>
          <a:noFill/>
          <a:ln w="9525">
            <a:noFill/>
            <a:miter lim="800000"/>
            <a:headEnd/>
            <a:tailEnd/>
          </a:ln>
          <a:effectLst/>
        </p:spPr>
      </p:pic>
    </p:spTree>
    <p:extLst>
      <p:ext uri="{BB962C8B-B14F-4D97-AF65-F5344CB8AC3E}">
        <p14:creationId xmlns:p14="http://schemas.microsoft.com/office/powerpoint/2010/main" val="166593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4876800" y="457200"/>
            <a:ext cx="373380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Student {</a:t>
            </a:r>
          </a:p>
          <a:p>
            <a:r>
              <a:rPr lang="en-US" dirty="0"/>
              <a:t>private String name;</a:t>
            </a:r>
          </a:p>
          <a:p>
            <a:r>
              <a:rPr lang="en-US" dirty="0"/>
              <a:t>private </a:t>
            </a:r>
            <a:r>
              <a:rPr lang="en-US" dirty="0" err="1"/>
              <a:t>int</a:t>
            </a:r>
            <a:r>
              <a:rPr lang="en-US" dirty="0"/>
              <a:t> id;</a:t>
            </a:r>
          </a:p>
          <a:p>
            <a:endParaRPr lang="en-US" dirty="0"/>
          </a:p>
          <a:p>
            <a:r>
              <a:rPr lang="en-US" dirty="0"/>
              <a:t>public Student(String </a:t>
            </a:r>
            <a:r>
              <a:rPr lang="en-US" dirty="0" err="1"/>
              <a:t>name,int</a:t>
            </a:r>
            <a:r>
              <a:rPr lang="en-US" dirty="0"/>
              <a:t> id)</a:t>
            </a:r>
          </a:p>
          <a:p>
            <a:r>
              <a:rPr lang="en-US" dirty="0"/>
              <a:t>{</a:t>
            </a:r>
          </a:p>
          <a:p>
            <a:r>
              <a:rPr lang="en-US" dirty="0"/>
              <a:t> this.name=name;</a:t>
            </a:r>
          </a:p>
          <a:p>
            <a:r>
              <a:rPr lang="en-US" dirty="0"/>
              <a:t> this.id=id;</a:t>
            </a:r>
          </a:p>
          <a:p>
            <a:r>
              <a:rPr lang="en-US" dirty="0"/>
              <a:t>}</a:t>
            </a:r>
          </a:p>
          <a:p>
            <a:r>
              <a:rPr lang="en-US" dirty="0"/>
              <a:t>public String </a:t>
            </a:r>
            <a:r>
              <a:rPr lang="en-US" dirty="0" err="1"/>
              <a:t>getName</a:t>
            </a:r>
            <a:r>
              <a:rPr lang="en-US" dirty="0"/>
              <a:t>()</a:t>
            </a:r>
          </a:p>
          <a:p>
            <a:r>
              <a:rPr lang="en-US" dirty="0"/>
              <a:t>{</a:t>
            </a:r>
          </a:p>
          <a:p>
            <a:r>
              <a:rPr lang="en-US" dirty="0"/>
              <a:t>        return name;</a:t>
            </a:r>
          </a:p>
          <a:p>
            <a:r>
              <a:rPr lang="en-US" dirty="0"/>
              <a:t>}</a:t>
            </a:r>
          </a:p>
          <a:p>
            <a:r>
              <a:rPr lang="en-US" dirty="0"/>
              <a:t>    public </a:t>
            </a:r>
            <a:r>
              <a:rPr lang="en-US" dirty="0" err="1"/>
              <a:t>int</a:t>
            </a:r>
            <a:r>
              <a:rPr lang="en-US" dirty="0"/>
              <a:t>  </a:t>
            </a:r>
            <a:r>
              <a:rPr lang="en-US" dirty="0" err="1"/>
              <a:t>getId</a:t>
            </a:r>
            <a:r>
              <a:rPr lang="en-US" dirty="0"/>
              <a:t>()</a:t>
            </a:r>
          </a:p>
          <a:p>
            <a:r>
              <a:rPr lang="en-US" dirty="0"/>
              <a:t>{</a:t>
            </a:r>
          </a:p>
          <a:p>
            <a:r>
              <a:rPr lang="en-US" dirty="0"/>
              <a:t>    return id;</a:t>
            </a:r>
          </a:p>
          <a:p>
            <a:r>
              <a:rPr lang="en-US" dirty="0"/>
              <a:t>}</a:t>
            </a:r>
          </a:p>
          <a:p>
            <a:r>
              <a:rPr lang="en-US" dirty="0"/>
              <a:t>}</a:t>
            </a:r>
          </a:p>
        </p:txBody>
      </p:sp>
      <p:pic>
        <p:nvPicPr>
          <p:cNvPr id="2" name="Picture 1"/>
          <p:cNvPicPr>
            <a:picLocks noChangeAspect="1" noChangeArrowheads="1"/>
          </p:cNvPicPr>
          <p:nvPr/>
        </p:nvPicPr>
        <p:blipFill>
          <a:blip r:embed="rId3"/>
          <a:srcRect/>
          <a:stretch>
            <a:fillRect/>
          </a:stretch>
        </p:blipFill>
        <p:spPr bwMode="auto">
          <a:xfrm>
            <a:off x="0" y="1676400"/>
            <a:ext cx="4519613" cy="3356388"/>
          </a:xfrm>
          <a:prstGeom prst="rect">
            <a:avLst/>
          </a:prstGeom>
          <a:noFill/>
          <a:ln w="9525">
            <a:noFill/>
            <a:miter lim="800000"/>
            <a:headEnd/>
            <a:tailEnd/>
          </a:ln>
          <a:effectLst/>
        </p:spPr>
      </p:pic>
    </p:spTree>
    <p:extLst>
      <p:ext uri="{BB962C8B-B14F-4D97-AF65-F5344CB8AC3E}">
        <p14:creationId xmlns:p14="http://schemas.microsoft.com/office/powerpoint/2010/main" val="363500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14" end="14"/>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
                                            <p:txEl>
                                              <p:pRg st="15" end="1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114800" cy="6400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1600" dirty="0"/>
              <a:t>public class Course {</a:t>
            </a:r>
          </a:p>
          <a:p>
            <a:pPr>
              <a:buNone/>
            </a:pPr>
            <a:r>
              <a:rPr lang="en-US" sz="1600" dirty="0"/>
              <a:t>private String name;</a:t>
            </a:r>
          </a:p>
          <a:p>
            <a:pPr>
              <a:buNone/>
            </a:pPr>
            <a:r>
              <a:rPr lang="en-US" sz="1600" dirty="0"/>
              <a:t>  </a:t>
            </a:r>
            <a:r>
              <a:rPr lang="en-US" sz="1600" dirty="0">
                <a:solidFill>
                  <a:srgbClr val="FF0000"/>
                </a:solidFill>
              </a:rPr>
              <a:t>private</a:t>
            </a:r>
            <a:r>
              <a:rPr lang="en-US" sz="1600" dirty="0"/>
              <a:t> Student[] students = new Student[10];</a:t>
            </a:r>
          </a:p>
          <a:p>
            <a:pPr>
              <a:buNone/>
            </a:pPr>
            <a:r>
              <a:rPr lang="en-US" sz="1600" dirty="0"/>
              <a:t>  </a:t>
            </a:r>
            <a:r>
              <a:rPr lang="en-US" sz="1600" dirty="0">
                <a:solidFill>
                  <a:srgbClr val="FF0000"/>
                </a:solidFill>
              </a:rPr>
              <a:t>private</a:t>
            </a:r>
            <a:r>
              <a:rPr lang="en-US" sz="1600" dirty="0"/>
              <a:t> </a:t>
            </a:r>
            <a:r>
              <a:rPr lang="en-US" sz="1600" dirty="0" err="1"/>
              <a:t>int</a:t>
            </a:r>
            <a:r>
              <a:rPr lang="en-US" sz="1600" dirty="0"/>
              <a:t> </a:t>
            </a:r>
            <a:r>
              <a:rPr lang="en-US" sz="1600" dirty="0" err="1"/>
              <a:t>numberOfStudents</a:t>
            </a:r>
            <a:r>
              <a:rPr lang="en-US" sz="1600" dirty="0"/>
              <a:t>;</a:t>
            </a:r>
          </a:p>
          <a:p>
            <a:pPr>
              <a:buNone/>
            </a:pPr>
            <a:endParaRPr lang="en-US" sz="1600" dirty="0"/>
          </a:p>
          <a:p>
            <a:pPr>
              <a:buNone/>
            </a:pPr>
            <a:r>
              <a:rPr lang="en-US" sz="1600" dirty="0"/>
              <a:t>  public Course(String name) {</a:t>
            </a:r>
          </a:p>
          <a:p>
            <a:pPr>
              <a:buNone/>
            </a:pPr>
            <a:r>
              <a:rPr lang="en-US" sz="1600" dirty="0"/>
              <a:t>    this.name = name;</a:t>
            </a:r>
          </a:p>
          <a:p>
            <a:pPr>
              <a:buNone/>
            </a:pPr>
            <a:r>
              <a:rPr lang="en-US" sz="1600" dirty="0"/>
              <a:t>  }</a:t>
            </a:r>
          </a:p>
          <a:p>
            <a:pPr>
              <a:buNone/>
            </a:pPr>
            <a:r>
              <a:rPr lang="en-US" sz="1600" dirty="0"/>
              <a:t>  public void </a:t>
            </a:r>
            <a:r>
              <a:rPr lang="en-US" sz="1600" dirty="0" err="1"/>
              <a:t>registerStudent</a:t>
            </a:r>
            <a:r>
              <a:rPr lang="en-US" sz="1600" dirty="0"/>
              <a:t>(Student </a:t>
            </a:r>
            <a:r>
              <a:rPr lang="en-US" sz="1600" dirty="0" err="1"/>
              <a:t>student</a:t>
            </a:r>
            <a:r>
              <a:rPr lang="en-US" sz="1600" dirty="0"/>
              <a:t>) {</a:t>
            </a:r>
          </a:p>
          <a:p>
            <a:pPr>
              <a:buNone/>
            </a:pPr>
            <a:r>
              <a:rPr lang="en-US" sz="1600" dirty="0"/>
              <a:t>	  if (</a:t>
            </a:r>
            <a:r>
              <a:rPr lang="en-US" sz="1600" dirty="0" err="1"/>
              <a:t>isFull</a:t>
            </a:r>
            <a:r>
              <a:rPr lang="en-US" sz="1600" dirty="0"/>
              <a:t>())</a:t>
            </a:r>
          </a:p>
          <a:p>
            <a:pPr>
              <a:buNone/>
            </a:pPr>
            <a:r>
              <a:rPr lang="en-US" sz="1600" dirty="0"/>
              <a:t>	  {</a:t>
            </a:r>
          </a:p>
          <a:p>
            <a:pPr>
              <a:buNone/>
            </a:pPr>
            <a:r>
              <a:rPr lang="en-US" sz="1600" dirty="0"/>
              <a:t>	  return;</a:t>
            </a:r>
          </a:p>
          <a:p>
            <a:pPr>
              <a:buNone/>
            </a:pPr>
            <a:r>
              <a:rPr lang="en-US" sz="1600" dirty="0"/>
              <a:t>       }</a:t>
            </a:r>
          </a:p>
          <a:p>
            <a:pPr>
              <a:buNone/>
            </a:pPr>
            <a:r>
              <a:rPr lang="en-US" sz="1600" dirty="0"/>
              <a:t>    students[</a:t>
            </a:r>
            <a:r>
              <a:rPr lang="en-US" sz="1600" dirty="0" err="1"/>
              <a:t>numberOfStudents</a:t>
            </a:r>
            <a:r>
              <a:rPr lang="en-US" sz="1600" dirty="0"/>
              <a:t>] = student;</a:t>
            </a:r>
          </a:p>
          <a:p>
            <a:pPr>
              <a:buNone/>
            </a:pPr>
            <a:r>
              <a:rPr lang="en-US" sz="1600" dirty="0"/>
              <a:t>    </a:t>
            </a:r>
            <a:r>
              <a:rPr lang="en-US" sz="1600" dirty="0" err="1"/>
              <a:t>numberOfStudents</a:t>
            </a:r>
            <a:r>
              <a:rPr lang="en-US" sz="1600" dirty="0"/>
              <a:t>++;</a:t>
            </a:r>
          </a:p>
          <a:p>
            <a:pPr>
              <a:buNone/>
            </a:pPr>
            <a:r>
              <a:rPr lang="en-US" sz="1600" dirty="0"/>
              <a:t>  }</a:t>
            </a:r>
          </a:p>
          <a:p>
            <a:pPr>
              <a:buNone/>
            </a:pPr>
            <a:r>
              <a:rPr lang="en-US" sz="1600" dirty="0"/>
              <a:t>public </a:t>
            </a:r>
            <a:r>
              <a:rPr lang="en-US" sz="1600" dirty="0" err="1"/>
              <a:t>int</a:t>
            </a:r>
            <a:r>
              <a:rPr lang="en-US" sz="1600" dirty="0"/>
              <a:t> </a:t>
            </a:r>
            <a:r>
              <a:rPr lang="en-US" sz="1600" dirty="0" err="1"/>
              <a:t>getNumberOfStudents</a:t>
            </a:r>
            <a:r>
              <a:rPr lang="en-US" sz="1600" dirty="0"/>
              <a:t>() {</a:t>
            </a:r>
          </a:p>
          <a:p>
            <a:pPr>
              <a:buNone/>
            </a:pPr>
            <a:r>
              <a:rPr lang="en-US" sz="1600" dirty="0"/>
              <a:t>    return </a:t>
            </a:r>
            <a:r>
              <a:rPr lang="en-US" sz="1600" dirty="0" err="1"/>
              <a:t>numberOfStudents</a:t>
            </a:r>
            <a:r>
              <a:rPr lang="en-US" sz="1600" dirty="0"/>
              <a:t>;</a:t>
            </a:r>
          </a:p>
          <a:p>
            <a:pPr>
              <a:buNone/>
            </a:pPr>
            <a:r>
              <a:rPr lang="en-US" sz="1600" dirty="0"/>
              <a:t>  }</a:t>
            </a:r>
          </a:p>
          <a:p>
            <a:pPr>
              <a:buNone/>
            </a:pPr>
            <a:r>
              <a:rPr lang="en-US" sz="1600" dirty="0"/>
              <a:t>  public String </a:t>
            </a:r>
            <a:r>
              <a:rPr lang="en-US" sz="1600" dirty="0" err="1"/>
              <a:t>getName</a:t>
            </a:r>
            <a:r>
              <a:rPr lang="en-US" sz="1600" dirty="0"/>
              <a:t>() {</a:t>
            </a:r>
          </a:p>
          <a:p>
            <a:pPr>
              <a:buNone/>
            </a:pPr>
            <a:r>
              <a:rPr lang="en-US" sz="1600" dirty="0"/>
              <a:t>    return name;</a:t>
            </a:r>
          </a:p>
          <a:p>
            <a:pPr>
              <a:buNone/>
            </a:pPr>
            <a:r>
              <a:rPr lang="en-US" sz="1600" dirty="0"/>
              <a:t>  }</a:t>
            </a:r>
          </a:p>
          <a:p>
            <a:pPr>
              <a:buNone/>
            </a:pPr>
            <a:r>
              <a:rPr lang="en-US" sz="16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2"/>
          <p:cNvSpPr txBox="1">
            <a:spLocks/>
          </p:cNvSpPr>
          <p:nvPr/>
        </p:nvSpPr>
        <p:spPr>
          <a:xfrm>
            <a:off x="4572000" y="152400"/>
            <a:ext cx="4114800" cy="3581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buNone/>
            </a:pPr>
            <a:endParaRPr lang="en-US" sz="1600" dirty="0"/>
          </a:p>
          <a:p>
            <a:pPr>
              <a:buNone/>
            </a:pPr>
            <a:r>
              <a:rPr lang="en-US" sz="1600" dirty="0"/>
              <a:t>  public Student[] </a:t>
            </a:r>
            <a:r>
              <a:rPr lang="en-US" sz="1600" dirty="0" err="1"/>
              <a:t>getStudents</a:t>
            </a:r>
            <a:r>
              <a:rPr lang="en-US" sz="1600" dirty="0"/>
              <a:t>() {</a:t>
            </a:r>
          </a:p>
          <a:p>
            <a:pPr>
              <a:buNone/>
            </a:pPr>
            <a:r>
              <a:rPr lang="en-US" sz="1600" dirty="0"/>
              <a:t>    return students;</a:t>
            </a:r>
          </a:p>
          <a:p>
            <a:pPr>
              <a:buNone/>
            </a:pPr>
            <a:r>
              <a:rPr lang="en-US" sz="1600" dirty="0"/>
              <a:t>  }</a:t>
            </a:r>
          </a:p>
          <a:p>
            <a:pPr>
              <a:buNone/>
            </a:pPr>
            <a:endParaRPr lang="en-US" sz="1600" dirty="0"/>
          </a:p>
          <a:p>
            <a:pPr>
              <a:buNone/>
            </a:pPr>
            <a:r>
              <a:rPr lang="en-US" sz="1600" dirty="0"/>
              <a:t>public </a:t>
            </a:r>
            <a:r>
              <a:rPr lang="en-US" sz="1600" dirty="0" err="1"/>
              <a:t>boolean</a:t>
            </a:r>
            <a:r>
              <a:rPr lang="en-US" sz="1600" dirty="0"/>
              <a:t> </a:t>
            </a:r>
            <a:r>
              <a:rPr lang="en-US" sz="1600" dirty="0" err="1"/>
              <a:t>isFull</a:t>
            </a:r>
            <a:r>
              <a:rPr lang="en-US" sz="1600" dirty="0"/>
              <a:t>()</a:t>
            </a:r>
          </a:p>
          <a:p>
            <a:pPr>
              <a:buNone/>
            </a:pPr>
            <a:r>
              <a:rPr lang="en-US" sz="1600" dirty="0"/>
              <a:t>  {</a:t>
            </a:r>
          </a:p>
          <a:p>
            <a:pPr>
              <a:buNone/>
            </a:pPr>
            <a:r>
              <a:rPr lang="en-US" sz="1600" dirty="0"/>
              <a:t>	  if (</a:t>
            </a:r>
            <a:r>
              <a:rPr lang="en-US" sz="1600" dirty="0" err="1"/>
              <a:t>numberOfStudents</a:t>
            </a:r>
            <a:r>
              <a:rPr lang="en-US" sz="1600" dirty="0"/>
              <a:t>==10)</a:t>
            </a:r>
          </a:p>
          <a:p>
            <a:pPr>
              <a:buNone/>
            </a:pPr>
            <a:r>
              <a:rPr lang="en-US" sz="1600" dirty="0"/>
              <a:t>	  return true;</a:t>
            </a:r>
          </a:p>
          <a:p>
            <a:pPr>
              <a:buNone/>
            </a:pPr>
            <a:r>
              <a:rPr lang="en-US" sz="1600" dirty="0"/>
              <a:t>                      else</a:t>
            </a:r>
          </a:p>
          <a:p>
            <a:pPr>
              <a:buNone/>
            </a:pPr>
            <a:r>
              <a:rPr lang="en-US" sz="1600" dirty="0"/>
              <a:t>	  return false;</a:t>
            </a:r>
          </a:p>
          <a:p>
            <a:pPr>
              <a:buNone/>
            </a:pPr>
            <a:r>
              <a:rPr lang="en-US" sz="1600" dirty="0"/>
              <a:t>  }</a:t>
            </a:r>
          </a:p>
          <a:p>
            <a:pPr>
              <a:buNone/>
            </a:pPr>
            <a:endParaRPr lang="en-US" sz="1600" dirty="0"/>
          </a:p>
          <a:p>
            <a:pPr>
              <a:buNone/>
            </a:pPr>
            <a:r>
              <a:rPr lang="en-US" sz="1600" dirty="0"/>
              <a:t>}</a:t>
            </a:r>
            <a:endParaRPr kumimoji="0" lang="en-US" sz="1600" b="0" i="0" u="none" strike="noStrike" kern="1200" cap="none" spc="0" normalizeH="0" baseline="0" noProof="0" dirty="0">
              <a:ln>
                <a:noFill/>
              </a:ln>
              <a:solidFill>
                <a:schemeClr val="dk1"/>
              </a:solidFill>
              <a:effectLst/>
              <a:uLnTx/>
              <a:uFillTx/>
              <a:latin typeface="+mn-lt"/>
              <a:ea typeface="+mn-ea"/>
              <a:cs typeface="+mn-cs"/>
            </a:endParaRPr>
          </a:p>
        </p:txBody>
      </p:sp>
      <p:pic>
        <p:nvPicPr>
          <p:cNvPr id="12289" name="Picture 1"/>
          <p:cNvPicPr>
            <a:picLocks noChangeAspect="1" noChangeArrowheads="1"/>
          </p:cNvPicPr>
          <p:nvPr/>
        </p:nvPicPr>
        <p:blipFill>
          <a:blip r:embed="rId3"/>
          <a:srcRect/>
          <a:stretch>
            <a:fillRect/>
          </a:stretch>
        </p:blipFill>
        <p:spPr bwMode="auto">
          <a:xfrm>
            <a:off x="4800600" y="3745523"/>
            <a:ext cx="3886200" cy="3112477"/>
          </a:xfrm>
          <a:prstGeom prst="rect">
            <a:avLst/>
          </a:prstGeom>
          <a:noFill/>
          <a:ln w="9525">
            <a:noFill/>
            <a:miter lim="800000"/>
            <a:headEnd/>
            <a:tailEnd/>
          </a:ln>
          <a:effectLst/>
        </p:spPr>
      </p:pic>
    </p:spTree>
    <p:extLst>
      <p:ext uri="{BB962C8B-B14F-4D97-AF65-F5344CB8AC3E}">
        <p14:creationId xmlns:p14="http://schemas.microsoft.com/office/powerpoint/2010/main" val="19176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7" end="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9" end="9"/>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0" end="1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858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1600" dirty="0"/>
              <a:t>public class Test{</a:t>
            </a:r>
          </a:p>
          <a:p>
            <a:pPr>
              <a:buNone/>
            </a:pPr>
            <a:r>
              <a:rPr lang="en-US" sz="1600" dirty="0"/>
              <a:t>public static void main(String[] </a:t>
            </a:r>
            <a:r>
              <a:rPr lang="en-US" sz="1600" dirty="0" err="1"/>
              <a:t>args</a:t>
            </a:r>
            <a:r>
              <a:rPr lang="en-US" sz="1600" dirty="0"/>
              <a:t>) {</a:t>
            </a:r>
          </a:p>
          <a:p>
            <a:pPr>
              <a:buNone/>
            </a:pPr>
            <a:endParaRPr lang="en-US" sz="1600" dirty="0"/>
          </a:p>
          <a:p>
            <a:pPr>
              <a:buNone/>
            </a:pPr>
            <a:r>
              <a:rPr lang="en-US" sz="1600" dirty="0">
                <a:solidFill>
                  <a:srgbClr val="0070C0"/>
                </a:solidFill>
              </a:rPr>
              <a:t>Course course1 = new Course("Data Structures");</a:t>
            </a:r>
          </a:p>
          <a:p>
            <a:pPr>
              <a:buNone/>
            </a:pPr>
            <a:r>
              <a:rPr lang="en-US" sz="1600" dirty="0">
                <a:solidFill>
                  <a:srgbClr val="0070C0"/>
                </a:solidFill>
              </a:rPr>
              <a:t>Student student1=new Student("Peter Jones",4);</a:t>
            </a:r>
          </a:p>
          <a:p>
            <a:pPr>
              <a:buNone/>
            </a:pPr>
            <a:r>
              <a:rPr lang="en-US" sz="1600" dirty="0"/>
              <a:t>course1.registerStudent(</a:t>
            </a:r>
            <a:r>
              <a:rPr lang="en-US" sz="1600" dirty="0">
                <a:solidFill>
                  <a:srgbClr val="FF0000"/>
                </a:solidFill>
              </a:rPr>
              <a:t>student1</a:t>
            </a:r>
            <a:r>
              <a:rPr lang="en-US" sz="1600" dirty="0"/>
              <a:t>);</a:t>
            </a:r>
          </a:p>
          <a:p>
            <a:pPr>
              <a:buNone/>
            </a:pPr>
            <a:r>
              <a:rPr lang="en-US" sz="1600" dirty="0"/>
              <a:t>course1.registerStudent(new Student("Brian Smith",7));</a:t>
            </a:r>
          </a:p>
          <a:p>
            <a:pPr>
              <a:buNone/>
            </a:pPr>
            <a:r>
              <a:rPr lang="en-US" sz="1600" dirty="0"/>
              <a:t>course1.registerStudent(new Student("Anne Kennedy",9));</a:t>
            </a:r>
          </a:p>
          <a:p>
            <a:pPr>
              <a:buNone/>
            </a:pPr>
            <a:endParaRPr lang="en-US" sz="1600" dirty="0"/>
          </a:p>
          <a:p>
            <a:pPr>
              <a:buNone/>
            </a:pPr>
            <a:r>
              <a:rPr lang="en-US" sz="1600" dirty="0"/>
              <a:t>Course course2 = new Course("Database Systems");</a:t>
            </a:r>
          </a:p>
          <a:p>
            <a:pPr>
              <a:buNone/>
            </a:pPr>
            <a:r>
              <a:rPr lang="en-US" sz="1600" dirty="0"/>
              <a:t>course2.registerStudent(</a:t>
            </a:r>
            <a:r>
              <a:rPr lang="en-US" sz="1600" dirty="0">
                <a:solidFill>
                  <a:srgbClr val="FF0000"/>
                </a:solidFill>
              </a:rPr>
              <a:t>student1</a:t>
            </a:r>
            <a:r>
              <a:rPr lang="en-US" sz="1600" dirty="0"/>
              <a:t>);</a:t>
            </a:r>
          </a:p>
          <a:p>
            <a:pPr>
              <a:buNone/>
            </a:pPr>
            <a:r>
              <a:rPr lang="en-US" sz="1600" dirty="0"/>
              <a:t>course2.registerStudent(new Student ("Steve Smith",7));</a:t>
            </a:r>
          </a:p>
          <a:p>
            <a:pPr>
              <a:buNone/>
            </a:pPr>
            <a:r>
              <a:rPr lang="en-US" sz="1600" dirty="0"/>
              <a:t>     </a:t>
            </a:r>
            <a:r>
              <a:rPr lang="en-US" sz="1600" dirty="0" err="1"/>
              <a:t>int</a:t>
            </a:r>
            <a:r>
              <a:rPr lang="en-US" sz="1600" dirty="0"/>
              <a:t> num1= course1.getNumberOfStudents();</a:t>
            </a:r>
          </a:p>
          <a:p>
            <a:pPr>
              <a:buNone/>
            </a:pPr>
            <a:r>
              <a:rPr lang="en-US" sz="1600" dirty="0"/>
              <a:t>    </a:t>
            </a:r>
            <a:r>
              <a:rPr lang="en-US" sz="1600" dirty="0" err="1"/>
              <a:t>System.out.println</a:t>
            </a:r>
            <a:r>
              <a:rPr lang="en-US" sz="1600" dirty="0"/>
              <a:t>("Number of students in course1: " +num1);</a:t>
            </a:r>
          </a:p>
          <a:p>
            <a:pPr>
              <a:buNone/>
            </a:pPr>
            <a:r>
              <a:rPr lang="en-US" sz="1600" dirty="0"/>
              <a:t>    Student[] students = course1.getStudents();</a:t>
            </a:r>
          </a:p>
          <a:p>
            <a:pPr>
              <a:buNone/>
            </a:pPr>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course1.getNumberOfStudents(); </a:t>
            </a:r>
            <a:r>
              <a:rPr lang="en-US" sz="1600" dirty="0" err="1"/>
              <a:t>i</a:t>
            </a:r>
            <a:r>
              <a:rPr lang="en-US" sz="1600" dirty="0"/>
              <a:t>++){</a:t>
            </a:r>
          </a:p>
          <a:p>
            <a:pPr>
              <a:buNone/>
            </a:pPr>
            <a:r>
              <a:rPr lang="en-US" sz="1600" dirty="0"/>
              <a:t>      String name=students[</a:t>
            </a:r>
            <a:r>
              <a:rPr lang="en-US" sz="1600" dirty="0" err="1"/>
              <a:t>i</a:t>
            </a:r>
            <a:r>
              <a:rPr lang="en-US" sz="1600" dirty="0"/>
              <a:t>].</a:t>
            </a:r>
            <a:r>
              <a:rPr lang="en-US" sz="1600" dirty="0" err="1"/>
              <a:t>getName</a:t>
            </a:r>
            <a:r>
              <a:rPr lang="en-US" sz="1600" dirty="0"/>
              <a:t>() ;</a:t>
            </a:r>
          </a:p>
          <a:p>
            <a:pPr>
              <a:buNone/>
            </a:pPr>
            <a:r>
              <a:rPr lang="en-US" sz="1600" dirty="0"/>
              <a:t>      </a:t>
            </a:r>
            <a:r>
              <a:rPr lang="en-US" sz="1600" dirty="0" err="1"/>
              <a:t>System.out.println</a:t>
            </a:r>
            <a:r>
              <a:rPr lang="en-US" sz="1600" dirty="0"/>
              <a:t>(name);</a:t>
            </a:r>
          </a:p>
          <a:p>
            <a:pPr>
              <a:buNone/>
            </a:pPr>
            <a:r>
              <a:rPr lang="en-US" sz="1600" dirty="0"/>
              <a:t>    }</a:t>
            </a:r>
          </a:p>
          <a:p>
            <a:pPr>
              <a:buNone/>
            </a:pPr>
            <a:r>
              <a:rPr lang="en-US" sz="1600" dirty="0"/>
              <a:t>    </a:t>
            </a:r>
            <a:r>
              <a:rPr lang="en-US" sz="1600" dirty="0" err="1"/>
              <a:t>System.out.println</a:t>
            </a:r>
            <a:r>
              <a:rPr lang="en-US" sz="1600" dirty="0"/>
              <a:t>();</a:t>
            </a:r>
          </a:p>
          <a:p>
            <a:pPr>
              <a:buNone/>
            </a:pPr>
            <a:r>
              <a:rPr lang="en-US" sz="1600" dirty="0"/>
              <a:t>    </a:t>
            </a:r>
            <a:r>
              <a:rPr lang="en-US" sz="1600" dirty="0" err="1"/>
              <a:t>System.out.println</a:t>
            </a:r>
            <a:r>
              <a:rPr lang="en-US" sz="1600" dirty="0"/>
              <a:t>("Number of students in course2: "  + course2.getNumberOfStudents()); </a:t>
            </a:r>
          </a:p>
          <a:p>
            <a:pPr>
              <a:buNone/>
            </a:pPr>
            <a:r>
              <a:rPr lang="en-US" sz="1600" dirty="0"/>
              <a:t>  }</a:t>
            </a:r>
          </a:p>
          <a:p>
            <a:pPr>
              <a:buNone/>
            </a:pPr>
            <a:r>
              <a:rPr lang="en-US" sz="16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2051" name="Picture 3"/>
          <p:cNvPicPr>
            <a:picLocks noChangeAspect="1" noChangeArrowheads="1"/>
          </p:cNvPicPr>
          <p:nvPr/>
        </p:nvPicPr>
        <p:blipFill>
          <a:blip r:embed="rId3"/>
          <a:srcRect/>
          <a:stretch>
            <a:fillRect/>
          </a:stretch>
        </p:blipFill>
        <p:spPr bwMode="auto">
          <a:xfrm>
            <a:off x="4800600" y="304800"/>
            <a:ext cx="3712210" cy="1409700"/>
          </a:xfrm>
          <a:prstGeom prst="rect">
            <a:avLst/>
          </a:prstGeom>
          <a:noFill/>
          <a:ln w="9525">
            <a:noFill/>
            <a:miter lim="800000"/>
            <a:headEnd/>
            <a:tailEnd/>
          </a:ln>
          <a:effectLst/>
        </p:spPr>
      </p:pic>
    </p:spTree>
    <p:extLst>
      <p:ext uri="{BB962C8B-B14F-4D97-AF65-F5344CB8AC3E}">
        <p14:creationId xmlns:p14="http://schemas.microsoft.com/office/powerpoint/2010/main" val="114340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1"/>
          <p:cNvSpPr txBox="1">
            <a:spLocks/>
          </p:cNvSpPr>
          <p:nvPr/>
        </p:nvSpPr>
        <p:spPr>
          <a:xfrm>
            <a:off x="457200" y="609600"/>
            <a:ext cx="8229600" cy="6858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dk1"/>
                </a:solidFill>
                <a:effectLst/>
                <a:uLnTx/>
                <a:uFillTx/>
                <a:latin typeface="+mn-lt"/>
                <a:ea typeface="+mn-ea"/>
                <a:cs typeface="+mn-cs"/>
              </a:rPr>
              <a:t>The four OOP Principles</a:t>
            </a:r>
          </a:p>
        </p:txBody>
      </p:sp>
      <p:sp>
        <p:nvSpPr>
          <p:cNvPr id="7" name="Rectangle 6"/>
          <p:cNvSpPr/>
          <p:nvPr/>
        </p:nvSpPr>
        <p:spPr>
          <a:xfrm>
            <a:off x="6934200" y="1981200"/>
            <a:ext cx="1983492" cy="46166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sz="2400" dirty="0"/>
              <a:t>Polymorphism</a:t>
            </a:r>
          </a:p>
        </p:txBody>
      </p:sp>
      <p:sp>
        <p:nvSpPr>
          <p:cNvPr id="9" name="Rectangle 8"/>
          <p:cNvSpPr/>
          <p:nvPr/>
        </p:nvSpPr>
        <p:spPr>
          <a:xfrm>
            <a:off x="5181600" y="1981200"/>
            <a:ext cx="1606850" cy="461665"/>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2400" dirty="0"/>
              <a:t>Association</a:t>
            </a:r>
            <a:endParaRPr lang="en-US" dirty="0"/>
          </a:p>
        </p:txBody>
      </p:sp>
      <p:sp>
        <p:nvSpPr>
          <p:cNvPr id="10" name="Rectangle 9"/>
          <p:cNvSpPr/>
          <p:nvPr/>
        </p:nvSpPr>
        <p:spPr>
          <a:xfrm>
            <a:off x="2438400" y="1981200"/>
            <a:ext cx="26670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ctr">
              <a:spcBef>
                <a:spcPct val="20000"/>
              </a:spcBef>
            </a:pPr>
            <a:r>
              <a:rPr lang="en-US" sz="2400" dirty="0">
                <a:solidFill>
                  <a:prstClr val="black"/>
                </a:solidFill>
              </a:rPr>
              <a:t>Encapsulation</a:t>
            </a:r>
            <a:endParaRPr lang="en-US" sz="3200" dirty="0">
              <a:solidFill>
                <a:prstClr val="black"/>
              </a:solidFill>
            </a:endParaRPr>
          </a:p>
        </p:txBody>
      </p:sp>
      <p:sp>
        <p:nvSpPr>
          <p:cNvPr id="11" name="Rectangle 10"/>
          <p:cNvSpPr/>
          <p:nvPr/>
        </p:nvSpPr>
        <p:spPr>
          <a:xfrm>
            <a:off x="0" y="1981200"/>
            <a:ext cx="22860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ctr">
              <a:spcBef>
                <a:spcPct val="20000"/>
              </a:spcBef>
            </a:pPr>
            <a:r>
              <a:rPr lang="en-US" sz="2400" dirty="0">
                <a:solidFill>
                  <a:prstClr val="black"/>
                </a:solidFill>
              </a:rPr>
              <a:t>Abstraction </a:t>
            </a:r>
            <a:endParaRPr lang="en-US" sz="3200" dirty="0">
              <a:solidFill>
                <a:prstClr val="black"/>
              </a:solidFill>
            </a:endParaRPr>
          </a:p>
        </p:txBody>
      </p:sp>
      <p:sp>
        <p:nvSpPr>
          <p:cNvPr id="5" name="Rectangle 4"/>
          <p:cNvSpPr/>
          <p:nvPr/>
        </p:nvSpPr>
        <p:spPr>
          <a:xfrm>
            <a:off x="0" y="3200400"/>
            <a:ext cx="6019043" cy="783700"/>
          </a:xfrm>
          <a:prstGeom prst="rect">
            <a:avLst/>
          </a:prstGeom>
        </p:spPr>
        <p:txBody>
          <a:bodyPr wrap="none">
            <a:spAutoFit/>
          </a:bodyPr>
          <a:lstStyle/>
          <a:p>
            <a:r>
              <a:rPr lang="en-US" sz="3200" dirty="0"/>
              <a:t>Object-Oriented  Relationships</a:t>
            </a:r>
            <a:endParaRPr lang="ar-EG" sz="3200" dirty="0"/>
          </a:p>
        </p:txBody>
      </p:sp>
      <p:sp>
        <p:nvSpPr>
          <p:cNvPr id="12" name="TextBox 11"/>
          <p:cNvSpPr txBox="1"/>
          <p:nvPr/>
        </p:nvSpPr>
        <p:spPr>
          <a:xfrm>
            <a:off x="609600" y="5410200"/>
            <a:ext cx="34650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Inheritance : is a</a:t>
            </a:r>
          </a:p>
          <a:p>
            <a:endParaRPr lang="en-US" dirty="0">
              <a:solidFill>
                <a:srgbClr val="FF0000"/>
              </a:solidFill>
            </a:endParaRPr>
          </a:p>
        </p:txBody>
      </p:sp>
      <p:sp>
        <p:nvSpPr>
          <p:cNvPr id="13" name="TextBox 12"/>
          <p:cNvSpPr txBox="1"/>
          <p:nvPr/>
        </p:nvSpPr>
        <p:spPr>
          <a:xfrm>
            <a:off x="609600" y="4579819"/>
            <a:ext cx="3465012" cy="4949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Aggregation : has a</a:t>
            </a:r>
          </a:p>
        </p:txBody>
      </p:sp>
      <p:sp>
        <p:nvSpPr>
          <p:cNvPr id="15" name="TextBox 14"/>
          <p:cNvSpPr txBox="1"/>
          <p:nvPr/>
        </p:nvSpPr>
        <p:spPr>
          <a:xfrm>
            <a:off x="609600" y="5943600"/>
            <a:ext cx="3465012" cy="4949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Implementation : provides a </a:t>
            </a:r>
          </a:p>
        </p:txBody>
      </p:sp>
      <p:pic>
        <p:nvPicPr>
          <p:cNvPr id="1028" name="Picture 4"/>
          <p:cNvPicPr>
            <a:picLocks noChangeAspect="1" noChangeArrowheads="1"/>
          </p:cNvPicPr>
          <p:nvPr/>
        </p:nvPicPr>
        <p:blipFill>
          <a:blip r:embed="rId3"/>
          <a:srcRect/>
          <a:stretch>
            <a:fillRect/>
          </a:stretch>
        </p:blipFill>
        <p:spPr bwMode="auto">
          <a:xfrm>
            <a:off x="4191000" y="5334000"/>
            <a:ext cx="2317227" cy="536137"/>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67200" y="5867400"/>
            <a:ext cx="2284742" cy="510606"/>
          </a:xfrm>
          <a:prstGeom prst="rect">
            <a:avLst/>
          </a:prstGeom>
          <a:noFill/>
          <a:ln w="9525">
            <a:noFill/>
            <a:miter lim="800000"/>
            <a:headEnd/>
            <a:tailEnd/>
          </a:ln>
          <a:effectLst/>
        </p:spPr>
      </p:pic>
      <p:sp>
        <p:nvSpPr>
          <p:cNvPr id="18" name="TextBox 17"/>
          <p:cNvSpPr txBox="1"/>
          <p:nvPr/>
        </p:nvSpPr>
        <p:spPr>
          <a:xfrm>
            <a:off x="609600" y="3967091"/>
            <a:ext cx="3465012" cy="6187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Association</a:t>
            </a:r>
          </a:p>
        </p:txBody>
      </p:sp>
      <p:sp>
        <p:nvSpPr>
          <p:cNvPr id="19" name="TextBox 18"/>
          <p:cNvSpPr txBox="1"/>
          <p:nvPr/>
        </p:nvSpPr>
        <p:spPr>
          <a:xfrm>
            <a:off x="4247863" y="4069212"/>
            <a:ext cx="2076737" cy="41036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UML symbol</a:t>
            </a:r>
          </a:p>
        </p:txBody>
      </p:sp>
      <p:pic>
        <p:nvPicPr>
          <p:cNvPr id="3074" name="Picture 2"/>
          <p:cNvPicPr>
            <a:picLocks noChangeAspect="1" noChangeArrowheads="1"/>
          </p:cNvPicPr>
          <p:nvPr/>
        </p:nvPicPr>
        <p:blipFill>
          <a:blip r:embed="rId5"/>
          <a:srcRect/>
          <a:stretch>
            <a:fillRect/>
          </a:stretch>
        </p:blipFill>
        <p:spPr bwMode="auto">
          <a:xfrm>
            <a:off x="4267200" y="4495800"/>
            <a:ext cx="1905000" cy="519289"/>
          </a:xfrm>
          <a:prstGeom prst="rect">
            <a:avLst/>
          </a:prstGeom>
          <a:noFill/>
          <a:ln w="9525">
            <a:noFill/>
            <a:miter lim="800000"/>
            <a:headEnd/>
            <a:tailEnd/>
          </a:ln>
          <a:effectLst/>
        </p:spPr>
      </p:pic>
      <p:sp>
        <p:nvSpPr>
          <p:cNvPr id="20" name="TextBox 19"/>
          <p:cNvSpPr txBox="1"/>
          <p:nvPr/>
        </p:nvSpPr>
        <p:spPr>
          <a:xfrm>
            <a:off x="609600" y="5029200"/>
            <a:ext cx="34650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Composition: owns a</a:t>
            </a:r>
          </a:p>
        </p:txBody>
      </p:sp>
      <p:pic>
        <p:nvPicPr>
          <p:cNvPr id="21" name="Picture 2"/>
          <p:cNvPicPr>
            <a:picLocks noChangeAspect="1" noChangeArrowheads="1"/>
          </p:cNvPicPr>
          <p:nvPr/>
        </p:nvPicPr>
        <p:blipFill>
          <a:blip r:embed="rId6"/>
          <a:srcRect/>
          <a:stretch>
            <a:fillRect/>
          </a:stretch>
        </p:blipFill>
        <p:spPr bwMode="auto">
          <a:xfrm>
            <a:off x="4267200" y="5105400"/>
            <a:ext cx="2019300" cy="390525"/>
          </a:xfrm>
          <a:prstGeom prst="rect">
            <a:avLst/>
          </a:prstGeom>
          <a:noFill/>
          <a:ln w="9525">
            <a:noFill/>
            <a:miter lim="800000"/>
            <a:headEnd/>
            <a:tailEnd/>
          </a:ln>
          <a:effectLst/>
        </p:spPr>
      </p:pic>
      <p:pic>
        <p:nvPicPr>
          <p:cNvPr id="22" name="Picture 2" descr="association_aggre_com.gif"/>
          <p:cNvPicPr>
            <a:picLocks noChangeAspect="1" noChangeArrowheads="1"/>
          </p:cNvPicPr>
          <p:nvPr/>
        </p:nvPicPr>
        <p:blipFill>
          <a:blip r:embed="rId7"/>
          <a:srcRect/>
          <a:stretch>
            <a:fillRect/>
          </a:stretch>
        </p:blipFill>
        <p:spPr bwMode="auto">
          <a:xfrm>
            <a:off x="6773665" y="3635991"/>
            <a:ext cx="2285999" cy="2286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229600" cy="76200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t>association</a:t>
            </a:r>
            <a:r>
              <a:rPr lang="en-US" sz="2000" dirty="0"/>
              <a:t> defines a </a:t>
            </a:r>
            <a:r>
              <a:rPr lang="en-US" sz="2000" dirty="0">
                <a:solidFill>
                  <a:srgbClr val="0070C0"/>
                </a:solidFill>
              </a:rPr>
              <a:t>relationship</a:t>
            </a:r>
            <a:r>
              <a:rPr lang="en-US" sz="2000" dirty="0"/>
              <a:t> between classes of objects which allows one object instance to cause another to perform an action on its behalf... </a:t>
            </a:r>
          </a:p>
          <a:p>
            <a:pPr>
              <a:buNone/>
            </a:pPr>
            <a:endParaRPr lang="ar-EG"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itle 1"/>
          <p:cNvSpPr txBox="1">
            <a:spLocks/>
          </p:cNvSpPr>
          <p:nvPr/>
        </p:nvSpPr>
        <p:spPr>
          <a:xfrm>
            <a:off x="533400" y="0"/>
            <a:ext cx="8229600" cy="6096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lvl="0" algn="ctr">
              <a:spcBef>
                <a:spcPct val="0"/>
              </a:spcBef>
            </a:pPr>
            <a:r>
              <a:rPr kumimoji="0" lang="en-US" sz="2700" b="0" i="0" u="none" strike="noStrike" kern="1200" cap="none" spc="0" normalizeH="0" baseline="0" noProof="0" dirty="0">
                <a:ln>
                  <a:noFill/>
                </a:ln>
                <a:solidFill>
                  <a:schemeClr val="dk1"/>
                </a:solidFill>
                <a:effectLst/>
                <a:uLnTx/>
                <a:uFillTx/>
                <a:latin typeface="+mn-lt"/>
                <a:ea typeface="+mn-ea"/>
                <a:cs typeface="+mn-cs"/>
              </a:rPr>
              <a:t>Implementing Object-Oriented  Relationships :</a:t>
            </a:r>
            <a:r>
              <a:rPr kumimoji="0" lang="en-US" sz="2400" b="0" i="1" u="none" strike="noStrike" kern="1200" cap="none" spc="0" normalizeH="0" baseline="0" noProof="0" dirty="0">
                <a:ln>
                  <a:noFill/>
                </a:ln>
                <a:solidFill>
                  <a:schemeClr val="dk1"/>
                </a:solidFill>
                <a:effectLst/>
                <a:uLnTx/>
                <a:uFillTx/>
                <a:latin typeface="+mn-lt"/>
                <a:ea typeface="+mn-ea"/>
                <a:cs typeface="+mn-cs"/>
              </a:rPr>
              <a:t> </a:t>
            </a:r>
            <a:r>
              <a:rPr lang="en-US" sz="2400" b="1" dirty="0">
                <a:solidFill>
                  <a:srgbClr val="FF0000"/>
                </a:solidFill>
              </a:rPr>
              <a:t>Association</a:t>
            </a:r>
            <a:r>
              <a:rPr lang="en-US" sz="2400" dirty="0">
                <a:solidFill>
                  <a:srgbClr val="FF0000"/>
                </a:solidFill>
              </a:rPr>
              <a:t> </a:t>
            </a:r>
            <a:endParaRPr kumimoji="0" lang="ar-EG" sz="4400" b="0" i="0" u="none" strike="noStrike" kern="1200" cap="none" spc="0" normalizeH="0" baseline="0" noProof="0" dirty="0">
              <a:ln>
                <a:noFill/>
              </a:ln>
              <a:solidFill>
                <a:srgbClr val="FF0000"/>
              </a:solidFill>
              <a:effectLst/>
              <a:uLnTx/>
              <a:uFillTx/>
              <a:latin typeface="+mn-lt"/>
              <a:ea typeface="+mn-ea"/>
              <a:cs typeface="+mn-cs"/>
            </a:endParaRPr>
          </a:p>
        </p:txBody>
      </p:sp>
      <p:sp>
        <p:nvSpPr>
          <p:cNvPr id="9" name="Rectangle 8"/>
          <p:cNvSpPr/>
          <p:nvPr/>
        </p:nvSpPr>
        <p:spPr>
          <a:xfrm>
            <a:off x="0" y="3352800"/>
            <a:ext cx="8839200" cy="369332"/>
          </a:xfrm>
          <a:prstGeom prst="rect">
            <a:avLst/>
          </a:prstGeom>
        </p:spPr>
        <p:txBody>
          <a:bodyPr wrap="square">
            <a:spAutoFit/>
          </a:bodyPr>
          <a:lstStyle/>
          <a:p>
            <a:r>
              <a:rPr lang="en-US" dirty="0"/>
              <a:t>One way of  </a:t>
            </a:r>
            <a:r>
              <a:rPr lang="en-US" dirty="0">
                <a:solidFill>
                  <a:prstClr val="black"/>
                </a:solidFill>
              </a:rPr>
              <a:t>implementation is  by having object as </a:t>
            </a:r>
            <a:r>
              <a:rPr lang="en-US" dirty="0"/>
              <a:t>a </a:t>
            </a:r>
            <a:r>
              <a:rPr lang="en-US" b="1" dirty="0">
                <a:solidFill>
                  <a:srgbClr val="FF0000"/>
                </a:solidFill>
              </a:rPr>
              <a:t>method argument</a:t>
            </a:r>
            <a:r>
              <a:rPr lang="en-US" dirty="0"/>
              <a:t> </a:t>
            </a:r>
          </a:p>
        </p:txBody>
      </p:sp>
      <p:sp>
        <p:nvSpPr>
          <p:cNvPr id="11" name="TextBox 10"/>
          <p:cNvSpPr txBox="1"/>
          <p:nvPr/>
        </p:nvSpPr>
        <p:spPr>
          <a:xfrm>
            <a:off x="0" y="2286000"/>
            <a:ext cx="4495800" cy="461665"/>
          </a:xfrm>
          <a:prstGeom prst="rect">
            <a:avLst/>
          </a:prstGeom>
          <a:noFill/>
        </p:spPr>
        <p:txBody>
          <a:bodyPr wrap="square" rtlCol="0">
            <a:spAutoFit/>
          </a:bodyPr>
          <a:lstStyle/>
          <a:p>
            <a:r>
              <a:rPr lang="en-US" sz="2400" dirty="0">
                <a:solidFill>
                  <a:srgbClr val="0070C0"/>
                </a:solidFill>
              </a:rPr>
              <a:t>A customer can purchase a book</a:t>
            </a:r>
          </a:p>
        </p:txBody>
      </p:sp>
      <p:sp>
        <p:nvSpPr>
          <p:cNvPr id="12" name="TextBox 11"/>
          <p:cNvSpPr txBox="1"/>
          <p:nvPr/>
        </p:nvSpPr>
        <p:spPr>
          <a:xfrm>
            <a:off x="3276600" y="3810000"/>
            <a:ext cx="312420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public class Customer</a:t>
            </a:r>
          </a:p>
          <a:p>
            <a:r>
              <a:rPr lang="en-US" dirty="0"/>
              <a:t>{</a:t>
            </a:r>
          </a:p>
          <a:p>
            <a:r>
              <a:rPr lang="en-US" dirty="0"/>
              <a:t>….</a:t>
            </a:r>
          </a:p>
          <a:p>
            <a:r>
              <a:rPr lang="en-US" dirty="0"/>
              <a:t>void purchase(</a:t>
            </a:r>
            <a:r>
              <a:rPr lang="en-US" dirty="0">
                <a:solidFill>
                  <a:srgbClr val="FF0000"/>
                </a:solidFill>
              </a:rPr>
              <a:t>Book </a:t>
            </a:r>
            <a:r>
              <a:rPr lang="en-US" dirty="0" err="1">
                <a:solidFill>
                  <a:srgbClr val="FF0000"/>
                </a:solidFill>
              </a:rPr>
              <a:t>book</a:t>
            </a:r>
            <a:r>
              <a:rPr lang="en-US" dirty="0"/>
              <a:t>)</a:t>
            </a:r>
          </a:p>
          <a:p>
            <a:r>
              <a:rPr lang="en-US" dirty="0"/>
              <a:t>{</a:t>
            </a:r>
          </a:p>
          <a:p>
            <a:r>
              <a:rPr lang="en-US" dirty="0" err="1"/>
              <a:t>book.getPrice</a:t>
            </a:r>
            <a:r>
              <a:rPr lang="en-US" dirty="0"/>
              <a:t>();</a:t>
            </a:r>
          </a:p>
          <a:p>
            <a:r>
              <a:rPr lang="en-US" dirty="0"/>
              <a:t>//////</a:t>
            </a:r>
          </a:p>
          <a:p>
            <a:r>
              <a:rPr lang="en-US" dirty="0"/>
              <a:t>}</a:t>
            </a:r>
          </a:p>
          <a:p>
            <a:r>
              <a:rPr lang="en-US" dirty="0"/>
              <a:t>…..</a:t>
            </a:r>
          </a:p>
          <a:p>
            <a:r>
              <a:rPr lang="en-US" dirty="0"/>
              <a:t>}</a:t>
            </a:r>
          </a:p>
        </p:txBody>
      </p:sp>
      <p:sp>
        <p:nvSpPr>
          <p:cNvPr id="13" name="TextBox 12"/>
          <p:cNvSpPr txBox="1"/>
          <p:nvPr/>
        </p:nvSpPr>
        <p:spPr>
          <a:xfrm>
            <a:off x="457200" y="3886200"/>
            <a:ext cx="205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public  class Book</a:t>
            </a:r>
          </a:p>
          <a:p>
            <a:r>
              <a:rPr lang="en-US" dirty="0"/>
              <a:t>{</a:t>
            </a:r>
          </a:p>
          <a:p>
            <a:r>
              <a:rPr lang="en-US" dirty="0"/>
              <a:t>private double price</a:t>
            </a:r>
          </a:p>
          <a:p>
            <a:r>
              <a:rPr lang="en-US" dirty="0"/>
              <a:t>double </a:t>
            </a:r>
            <a:r>
              <a:rPr lang="en-US" dirty="0" err="1"/>
              <a:t>getPrice</a:t>
            </a:r>
            <a:r>
              <a:rPr lang="en-US" dirty="0"/>
              <a:t>()</a:t>
            </a:r>
          </a:p>
          <a:p>
            <a:r>
              <a:rPr lang="en-US" dirty="0"/>
              <a:t>{</a:t>
            </a:r>
          </a:p>
          <a:p>
            <a:endParaRPr lang="en-US" dirty="0"/>
          </a:p>
          <a:p>
            <a:r>
              <a:rPr lang="en-US" dirty="0"/>
              <a:t>}</a:t>
            </a:r>
          </a:p>
          <a:p>
            <a:endParaRPr lang="en-US" dirty="0"/>
          </a:p>
          <a:p>
            <a:r>
              <a:rPr lang="en-US" dirty="0"/>
              <a:t>}</a:t>
            </a:r>
          </a:p>
        </p:txBody>
      </p:sp>
      <p:grpSp>
        <p:nvGrpSpPr>
          <p:cNvPr id="2" name="Group 23"/>
          <p:cNvGrpSpPr/>
          <p:nvPr/>
        </p:nvGrpSpPr>
        <p:grpSpPr>
          <a:xfrm>
            <a:off x="4572000" y="2133600"/>
            <a:ext cx="4267200" cy="923330"/>
            <a:chOff x="4572000" y="2133600"/>
            <a:chExt cx="4267200" cy="923330"/>
          </a:xfrm>
        </p:grpSpPr>
        <p:grpSp>
          <p:nvGrpSpPr>
            <p:cNvPr id="6" name="Group 22"/>
            <p:cNvGrpSpPr/>
            <p:nvPr/>
          </p:nvGrpSpPr>
          <p:grpSpPr>
            <a:xfrm>
              <a:off x="4572000" y="2133600"/>
              <a:ext cx="4267200" cy="923330"/>
              <a:chOff x="4572000" y="2133600"/>
              <a:chExt cx="4267200" cy="923330"/>
            </a:xfrm>
          </p:grpSpPr>
          <p:sp>
            <p:nvSpPr>
              <p:cNvPr id="15" name="TextBox 14"/>
              <p:cNvSpPr txBox="1"/>
              <p:nvPr/>
            </p:nvSpPr>
            <p:spPr>
              <a:xfrm>
                <a:off x="4572000" y="2133600"/>
                <a:ext cx="12192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Customer</a:t>
                </a:r>
              </a:p>
              <a:p>
                <a:endParaRPr lang="en-US" dirty="0"/>
              </a:p>
              <a:p>
                <a:endParaRPr lang="en-US" dirty="0"/>
              </a:p>
            </p:txBody>
          </p:sp>
          <p:sp>
            <p:nvSpPr>
              <p:cNvPr id="16" name="TextBox 15"/>
              <p:cNvSpPr txBox="1"/>
              <p:nvPr/>
            </p:nvSpPr>
            <p:spPr>
              <a:xfrm>
                <a:off x="7620000" y="2133600"/>
                <a:ext cx="12192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    Book</a:t>
                </a:r>
              </a:p>
              <a:p>
                <a:endParaRPr lang="en-US" dirty="0"/>
              </a:p>
              <a:p>
                <a:endParaRPr lang="en-US" dirty="0"/>
              </a:p>
            </p:txBody>
          </p:sp>
          <p:cxnSp>
            <p:nvCxnSpPr>
              <p:cNvPr id="18" name="Straight Connector 17"/>
              <p:cNvCxnSpPr>
                <a:stCxn id="15" idx="3"/>
                <a:endCxn id="16" idx="1"/>
              </p:cNvCxnSpPr>
              <p:nvPr/>
            </p:nvCxnSpPr>
            <p:spPr>
              <a:xfrm>
                <a:off x="5791200" y="2595265"/>
                <a:ext cx="1828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172200" y="2209800"/>
              <a:ext cx="1143000" cy="369332"/>
            </a:xfrm>
            <a:prstGeom prst="rect">
              <a:avLst/>
            </a:prstGeom>
            <a:noFill/>
          </p:spPr>
          <p:txBody>
            <a:bodyPr wrap="square" rtlCol="0">
              <a:spAutoFit/>
            </a:bodyPr>
            <a:lstStyle/>
            <a:p>
              <a:r>
                <a:rPr lang="en-US" dirty="0"/>
                <a:t>purchase</a:t>
              </a:r>
            </a:p>
          </p:txBody>
        </p:sp>
        <p:sp>
          <p:nvSpPr>
            <p:cNvPr id="22" name="Isosceles Triangle 21"/>
            <p:cNvSpPr/>
            <p:nvPr/>
          </p:nvSpPr>
          <p:spPr>
            <a:xfrm rot="5400000">
              <a:off x="7221000" y="2380200"/>
              <a:ext cx="180000" cy="1440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411162"/>
          </a:xfrm>
        </p:spPr>
        <p:txBody>
          <a:bodyPr>
            <a:noAutofit/>
          </a:bodyPr>
          <a:lstStyle/>
          <a:p>
            <a:r>
              <a:rPr lang="en-US" sz="2800" b="1" dirty="0">
                <a:solidFill>
                  <a:srgbClr val="FF0000"/>
                </a:solidFill>
              </a:rPr>
              <a:t>Example Association by passing objects as arguments</a:t>
            </a:r>
            <a:endParaRPr lang="ar-EG" sz="2800"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62552" y="1066800"/>
            <a:ext cx="3733800"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public  class Book{</a:t>
            </a:r>
          </a:p>
          <a:p>
            <a:r>
              <a:rPr lang="en-US" dirty="0"/>
              <a:t>private double price;</a:t>
            </a:r>
          </a:p>
          <a:p>
            <a:r>
              <a:rPr lang="en-US" dirty="0"/>
              <a:t>private String title;</a:t>
            </a:r>
          </a:p>
          <a:p>
            <a:r>
              <a:rPr lang="en-US" dirty="0"/>
              <a:t>public Book(double  price, String title)</a:t>
            </a:r>
          </a:p>
          <a:p>
            <a:r>
              <a:rPr lang="en-US" dirty="0"/>
              <a:t>{</a:t>
            </a:r>
          </a:p>
          <a:p>
            <a:r>
              <a:rPr lang="en-US" dirty="0" err="1"/>
              <a:t>this.price</a:t>
            </a:r>
            <a:r>
              <a:rPr lang="en-US" dirty="0"/>
              <a:t>=price;</a:t>
            </a:r>
          </a:p>
          <a:p>
            <a:r>
              <a:rPr lang="en-US" dirty="0" err="1"/>
              <a:t>this.title</a:t>
            </a:r>
            <a:r>
              <a:rPr lang="en-US" dirty="0"/>
              <a:t>=title;</a:t>
            </a:r>
          </a:p>
          <a:p>
            <a:r>
              <a:rPr lang="en-US" dirty="0"/>
              <a:t>}</a:t>
            </a:r>
          </a:p>
          <a:p>
            <a:r>
              <a:rPr lang="en-US" dirty="0"/>
              <a:t>public double </a:t>
            </a:r>
            <a:r>
              <a:rPr lang="en-US" dirty="0" err="1"/>
              <a:t>getPrice</a:t>
            </a:r>
            <a:r>
              <a:rPr lang="en-US" dirty="0"/>
              <a:t>()</a:t>
            </a:r>
          </a:p>
          <a:p>
            <a:r>
              <a:rPr lang="en-US" dirty="0"/>
              <a:t>{</a:t>
            </a:r>
          </a:p>
          <a:p>
            <a:r>
              <a:rPr lang="en-US" dirty="0"/>
              <a:t>return price;</a:t>
            </a:r>
          </a:p>
          <a:p>
            <a:r>
              <a:rPr lang="en-US" dirty="0"/>
              <a:t>}</a:t>
            </a:r>
          </a:p>
          <a:p>
            <a:r>
              <a:rPr lang="en-US" dirty="0"/>
              <a:t>public String </a:t>
            </a:r>
            <a:r>
              <a:rPr lang="en-US" dirty="0" err="1"/>
              <a:t>getTitle</a:t>
            </a:r>
            <a:r>
              <a:rPr lang="en-US" dirty="0"/>
              <a:t>()</a:t>
            </a:r>
          </a:p>
          <a:p>
            <a:r>
              <a:rPr lang="en-US" dirty="0"/>
              <a:t>{</a:t>
            </a:r>
          </a:p>
          <a:p>
            <a:r>
              <a:rPr lang="en-US" dirty="0"/>
              <a:t>return title;</a:t>
            </a:r>
          </a:p>
          <a:p>
            <a:r>
              <a:rPr lang="en-US" dirty="0"/>
              <a:t>}</a:t>
            </a:r>
          </a:p>
          <a:p>
            <a:r>
              <a:rPr lang="en-US" dirty="0"/>
              <a:t>}</a:t>
            </a:r>
          </a:p>
        </p:txBody>
      </p:sp>
      <p:sp>
        <p:nvSpPr>
          <p:cNvPr id="7" name="TextBox 6"/>
          <p:cNvSpPr txBox="1"/>
          <p:nvPr/>
        </p:nvSpPr>
        <p:spPr>
          <a:xfrm>
            <a:off x="4614649" y="685800"/>
            <a:ext cx="3657600"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public class Customer{</a:t>
            </a:r>
          </a:p>
          <a:p>
            <a:r>
              <a:rPr lang="en-US" dirty="0"/>
              <a:t>private double </a:t>
            </a:r>
            <a:r>
              <a:rPr lang="en-US" dirty="0" err="1"/>
              <a:t>purchaseAmount</a:t>
            </a:r>
            <a:r>
              <a:rPr lang="en-US" dirty="0"/>
              <a:t>;</a:t>
            </a:r>
          </a:p>
          <a:p>
            <a:r>
              <a:rPr lang="en-US" dirty="0"/>
              <a:t>public void purchase(</a:t>
            </a:r>
            <a:r>
              <a:rPr lang="en-US" dirty="0">
                <a:solidFill>
                  <a:srgbClr val="FF0000"/>
                </a:solidFill>
              </a:rPr>
              <a:t>Book </a:t>
            </a:r>
            <a:r>
              <a:rPr lang="en-US" dirty="0" err="1">
                <a:solidFill>
                  <a:srgbClr val="FF0000"/>
                </a:solidFill>
              </a:rPr>
              <a:t>book</a:t>
            </a:r>
            <a:r>
              <a:rPr lang="en-US" dirty="0"/>
              <a:t>)</a:t>
            </a:r>
          </a:p>
          <a:p>
            <a:r>
              <a:rPr lang="en-US" dirty="0"/>
              <a:t>{</a:t>
            </a:r>
          </a:p>
          <a:p>
            <a:r>
              <a:rPr lang="en-US" dirty="0" err="1"/>
              <a:t>purchaseAmount</a:t>
            </a:r>
            <a:r>
              <a:rPr lang="en-US" dirty="0"/>
              <a:t> +=</a:t>
            </a:r>
            <a:r>
              <a:rPr lang="en-US" dirty="0" err="1"/>
              <a:t>book.getPrice</a:t>
            </a:r>
            <a:r>
              <a:rPr lang="en-US" dirty="0"/>
              <a:t>();</a:t>
            </a:r>
          </a:p>
          <a:p>
            <a:r>
              <a:rPr lang="en-US" dirty="0"/>
              <a:t>}</a:t>
            </a:r>
          </a:p>
          <a:p>
            <a:r>
              <a:rPr lang="en-US" dirty="0"/>
              <a:t>public double </a:t>
            </a:r>
            <a:r>
              <a:rPr lang="en-US" dirty="0" err="1"/>
              <a:t>getPurchaseAmount</a:t>
            </a:r>
            <a:r>
              <a:rPr lang="en-US" dirty="0"/>
              <a:t>()</a:t>
            </a:r>
          </a:p>
          <a:p>
            <a:r>
              <a:rPr lang="en-US" dirty="0"/>
              <a:t>{</a:t>
            </a:r>
          </a:p>
          <a:p>
            <a:r>
              <a:rPr lang="en-US" dirty="0"/>
              <a:t>return </a:t>
            </a:r>
            <a:r>
              <a:rPr lang="en-US" dirty="0" err="1"/>
              <a:t>purchaseAmount</a:t>
            </a:r>
            <a:r>
              <a:rPr lang="en-US" dirty="0"/>
              <a:t> ;</a:t>
            </a:r>
          </a:p>
          <a:p>
            <a:r>
              <a:rPr lang="en-US" dirty="0"/>
              <a:t>}</a:t>
            </a:r>
          </a:p>
          <a:p>
            <a:r>
              <a:rPr lang="en-US" dirty="0"/>
              <a:t>}</a:t>
            </a:r>
          </a:p>
        </p:txBody>
      </p:sp>
      <p:sp>
        <p:nvSpPr>
          <p:cNvPr id="9" name="TextBox 8"/>
          <p:cNvSpPr txBox="1"/>
          <p:nvPr/>
        </p:nvSpPr>
        <p:spPr>
          <a:xfrm>
            <a:off x="3831609" y="3995678"/>
            <a:ext cx="5223681"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public class Main{</a:t>
            </a:r>
          </a:p>
          <a:p>
            <a:r>
              <a:rPr lang="en-US" dirty="0"/>
              <a:t>public static void main(String [] </a:t>
            </a:r>
            <a:r>
              <a:rPr lang="en-US" dirty="0" err="1"/>
              <a:t>args</a:t>
            </a:r>
            <a:r>
              <a:rPr lang="en-US" dirty="0"/>
              <a:t>){</a:t>
            </a:r>
          </a:p>
          <a:p>
            <a:r>
              <a:rPr lang="en-US" dirty="0"/>
              <a:t>Customer cutomer1=new Customer ();</a:t>
            </a:r>
          </a:p>
          <a:p>
            <a:r>
              <a:rPr lang="en-US" dirty="0"/>
              <a:t>Book book1=new Book(100,”Java”);</a:t>
            </a:r>
          </a:p>
          <a:p>
            <a:r>
              <a:rPr lang="en-US" dirty="0"/>
              <a:t>Book book2=new Book(200,“C#”);</a:t>
            </a:r>
          </a:p>
          <a:p>
            <a:r>
              <a:rPr lang="en-US" dirty="0"/>
              <a:t>cutomer1. purchase(book1);</a:t>
            </a:r>
          </a:p>
          <a:p>
            <a:r>
              <a:rPr lang="en-US" dirty="0"/>
              <a:t>cutomer1. purchase(book2);</a:t>
            </a:r>
          </a:p>
          <a:p>
            <a:r>
              <a:rPr lang="en-US" dirty="0" err="1"/>
              <a:t>System.out.println</a:t>
            </a:r>
            <a:r>
              <a:rPr lang="en-US" dirty="0"/>
              <a:t>(cutomer1.getPurchaseAmount());</a:t>
            </a:r>
          </a:p>
          <a:p>
            <a:r>
              <a:rPr lang="en-US" dirty="0"/>
              <a:t>}</a:t>
            </a:r>
          </a:p>
          <a:p>
            <a:r>
              <a:rPr lang="en-US" dirty="0"/>
              <a:t>}</a:t>
            </a:r>
          </a:p>
        </p:txBody>
      </p:sp>
    </p:spTree>
    <p:extLst>
      <p:ext uri="{BB962C8B-B14F-4D97-AF65-F5344CB8AC3E}">
        <p14:creationId xmlns:p14="http://schemas.microsoft.com/office/powerpoint/2010/main" val="195987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style>
          <a:lnRef idx="1">
            <a:schemeClr val="dk1"/>
          </a:lnRef>
          <a:fillRef idx="2">
            <a:schemeClr val="dk1"/>
          </a:fillRef>
          <a:effectRef idx="1">
            <a:schemeClr val="dk1"/>
          </a:effectRef>
          <a:fontRef idx="minor">
            <a:schemeClr val="dk1"/>
          </a:fontRef>
        </p:style>
        <p:txBody>
          <a:bodyPr>
            <a:normAutofit/>
          </a:bodyPr>
          <a:lstStyle/>
          <a:p>
            <a:r>
              <a:rPr lang="en-US" sz="2400" i="1" dirty="0"/>
              <a:t> </a:t>
            </a:r>
            <a:r>
              <a:rPr lang="en-US" sz="2400" i="1" dirty="0">
                <a:solidFill>
                  <a:srgbClr val="FF0000"/>
                </a:solidFill>
              </a:rPr>
              <a:t>Aggregation</a:t>
            </a:r>
            <a:endParaRPr lang="ar-EG"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4572000" y="2209800"/>
            <a:ext cx="2667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person </a:t>
            </a:r>
            <a:r>
              <a:rPr lang="en-US" dirty="0">
                <a:solidFill>
                  <a:srgbClr val="FF0000"/>
                </a:solidFill>
              </a:rPr>
              <a:t> </a:t>
            </a:r>
            <a:r>
              <a:rPr lang="en-US" dirty="0"/>
              <a:t> </a:t>
            </a:r>
            <a:r>
              <a:rPr lang="en-US" dirty="0">
                <a:solidFill>
                  <a:srgbClr val="FF0000"/>
                </a:solidFill>
              </a:rPr>
              <a:t> has a </a:t>
            </a:r>
            <a:r>
              <a:rPr lang="en-US" dirty="0"/>
              <a:t>lawyer “  </a:t>
            </a:r>
          </a:p>
        </p:txBody>
      </p:sp>
      <p:sp>
        <p:nvSpPr>
          <p:cNvPr id="6" name="TextBox 5"/>
          <p:cNvSpPr txBox="1"/>
          <p:nvPr/>
        </p:nvSpPr>
        <p:spPr>
          <a:xfrm>
            <a:off x="4191000" y="2667000"/>
            <a:ext cx="16002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class Person</a:t>
            </a:r>
          </a:p>
          <a:p>
            <a:r>
              <a:rPr lang="en-US" dirty="0"/>
              <a:t>{</a:t>
            </a:r>
          </a:p>
          <a:p>
            <a:endParaRPr lang="en-US" dirty="0"/>
          </a:p>
          <a:p>
            <a:endParaRPr lang="en-US" dirty="0"/>
          </a:p>
          <a:p>
            <a:r>
              <a:rPr lang="en-US" dirty="0"/>
              <a:t>}</a:t>
            </a:r>
            <a:endParaRPr lang="ar-EG" dirty="0"/>
          </a:p>
        </p:txBody>
      </p:sp>
      <p:sp>
        <p:nvSpPr>
          <p:cNvPr id="8" name="TextBox 7"/>
          <p:cNvSpPr txBox="1"/>
          <p:nvPr/>
        </p:nvSpPr>
        <p:spPr>
          <a:xfrm>
            <a:off x="6477000" y="2667000"/>
            <a:ext cx="19050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class  Lawyer</a:t>
            </a:r>
          </a:p>
          <a:p>
            <a:r>
              <a:rPr lang="en-US" dirty="0"/>
              <a:t>{</a:t>
            </a:r>
          </a:p>
          <a:p>
            <a:r>
              <a:rPr lang="en-US" dirty="0"/>
              <a:t>public void sue()</a:t>
            </a:r>
          </a:p>
          <a:p>
            <a:endParaRPr lang="en-US" dirty="0"/>
          </a:p>
          <a:p>
            <a:r>
              <a:rPr lang="en-US" dirty="0"/>
              <a:t>}</a:t>
            </a:r>
            <a:endParaRPr lang="ar-EG" dirty="0"/>
          </a:p>
        </p:txBody>
      </p:sp>
      <p:sp>
        <p:nvSpPr>
          <p:cNvPr id="10" name="Rectangle 9"/>
          <p:cNvSpPr/>
          <p:nvPr/>
        </p:nvSpPr>
        <p:spPr>
          <a:xfrm>
            <a:off x="2590800" y="4549676"/>
            <a:ext cx="28956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Person{</a:t>
            </a:r>
          </a:p>
          <a:p>
            <a:r>
              <a:rPr lang="en-US" dirty="0">
                <a:solidFill>
                  <a:srgbClr val="0070C0"/>
                </a:solidFill>
              </a:rPr>
              <a:t>private Lawyer  lawyer</a:t>
            </a:r>
            <a:r>
              <a:rPr lang="en-US" dirty="0"/>
              <a:t>;</a:t>
            </a:r>
          </a:p>
          <a:p>
            <a:r>
              <a:rPr lang="en-US" dirty="0"/>
              <a:t>Person (Lawyer lawyer){ </a:t>
            </a:r>
            <a:r>
              <a:rPr lang="en-US" dirty="0" err="1"/>
              <a:t>this.lawyer</a:t>
            </a:r>
            <a:r>
              <a:rPr lang="en-US" dirty="0"/>
              <a:t>=lawyer;}</a:t>
            </a:r>
          </a:p>
          <a:p>
            <a:r>
              <a:rPr lang="en-US" dirty="0"/>
              <a:t>void m(){</a:t>
            </a:r>
          </a:p>
          <a:p>
            <a:r>
              <a:rPr lang="en-US" dirty="0" err="1">
                <a:solidFill>
                  <a:srgbClr val="0070C0"/>
                </a:solidFill>
              </a:rPr>
              <a:t>lawyer.sue</a:t>
            </a:r>
            <a:r>
              <a:rPr lang="en-US" dirty="0">
                <a:solidFill>
                  <a:srgbClr val="0070C0"/>
                </a:solidFill>
              </a:rPr>
              <a:t>()</a:t>
            </a:r>
          </a:p>
          <a:p>
            <a:r>
              <a:rPr lang="en-US" dirty="0">
                <a:solidFill>
                  <a:srgbClr val="0070C0"/>
                </a:solidFill>
              </a:rPr>
              <a:t>}</a:t>
            </a:r>
            <a:endParaRPr lang="en-US" dirty="0"/>
          </a:p>
          <a:p>
            <a:r>
              <a:rPr lang="en-US" dirty="0"/>
              <a:t>}</a:t>
            </a:r>
            <a:endParaRPr lang="ar-EG" dirty="0"/>
          </a:p>
        </p:txBody>
      </p:sp>
      <p:sp>
        <p:nvSpPr>
          <p:cNvPr id="15" name="Rectangle 14"/>
          <p:cNvSpPr/>
          <p:nvPr/>
        </p:nvSpPr>
        <p:spPr>
          <a:xfrm>
            <a:off x="533400" y="685800"/>
            <a:ext cx="8382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Wingdings" pitchFamily="2" charset="2"/>
              <a:buChar char="Ø"/>
            </a:pPr>
            <a:r>
              <a:rPr lang="en-US" i="1" dirty="0"/>
              <a:t>Aggregation  is a type of </a:t>
            </a:r>
            <a:r>
              <a:rPr lang="en-US" i="1" dirty="0">
                <a:solidFill>
                  <a:srgbClr val="0070C0"/>
                </a:solidFill>
              </a:rPr>
              <a:t>association</a:t>
            </a:r>
            <a:r>
              <a:rPr lang="en-US" i="1" dirty="0"/>
              <a:t>.</a:t>
            </a:r>
            <a:endParaRPr lang="en-US" dirty="0"/>
          </a:p>
          <a:p>
            <a:pPr>
              <a:buFont typeface="Wingdings" pitchFamily="2" charset="2"/>
              <a:buChar char="Ø"/>
            </a:pPr>
            <a:r>
              <a:rPr lang="en-US" dirty="0"/>
              <a:t>A connection between two objects where one has a field that refers to the other.</a:t>
            </a:r>
          </a:p>
          <a:p>
            <a:pPr>
              <a:buFont typeface="Wingdings" pitchFamily="2" charset="2"/>
              <a:buChar char="Ø"/>
            </a:pPr>
            <a:r>
              <a:rPr lang="en-US" i="1" dirty="0"/>
              <a:t>Aggregation </a:t>
            </a:r>
            <a:r>
              <a:rPr lang="en-US" dirty="0"/>
              <a:t>is referred to as </a:t>
            </a:r>
            <a:r>
              <a:rPr lang="en-US" dirty="0">
                <a:solidFill>
                  <a:srgbClr val="C00000"/>
                </a:solidFill>
              </a:rPr>
              <a:t>weak has a</a:t>
            </a:r>
            <a:r>
              <a:rPr lang="en-US" dirty="0"/>
              <a:t>.</a:t>
            </a:r>
          </a:p>
          <a:p>
            <a:pPr lvl="0">
              <a:buFont typeface="Wingdings" pitchFamily="2" charset="2"/>
              <a:buChar char="Ø"/>
            </a:pPr>
            <a:r>
              <a:rPr lang="en-US" dirty="0">
                <a:solidFill>
                  <a:srgbClr val="FF0000"/>
                </a:solidFill>
              </a:rPr>
              <a:t>has a </a:t>
            </a:r>
            <a:r>
              <a:rPr lang="en-US" dirty="0">
                <a:solidFill>
                  <a:prstClr val="black"/>
                </a:solidFill>
              </a:rPr>
              <a:t>relationship is implemented by the having object as </a:t>
            </a:r>
            <a:r>
              <a:rPr lang="en-US" dirty="0">
                <a:solidFill>
                  <a:srgbClr val="FF0000"/>
                </a:solidFill>
              </a:rPr>
              <a:t>member variables</a:t>
            </a:r>
            <a:r>
              <a:rPr lang="en-US" dirty="0"/>
              <a:t> </a:t>
            </a:r>
          </a:p>
          <a:p>
            <a:pPr lvl="0">
              <a:buFont typeface="Wingdings" pitchFamily="2" charset="2"/>
              <a:buChar char="Ø"/>
            </a:pPr>
            <a:r>
              <a:rPr lang="en-US" dirty="0"/>
              <a:t>The lifetime of objects are not associated</a:t>
            </a:r>
          </a:p>
        </p:txBody>
      </p:sp>
      <p:grpSp>
        <p:nvGrpSpPr>
          <p:cNvPr id="3" name="Group 12"/>
          <p:cNvGrpSpPr/>
          <p:nvPr/>
        </p:nvGrpSpPr>
        <p:grpSpPr>
          <a:xfrm>
            <a:off x="0" y="3733800"/>
            <a:ext cx="2667000" cy="2819400"/>
            <a:chOff x="0" y="3733800"/>
            <a:chExt cx="2667000" cy="2819400"/>
          </a:xfrm>
        </p:grpSpPr>
        <p:pic>
          <p:nvPicPr>
            <p:cNvPr id="317443" name="Picture 3"/>
            <p:cNvPicPr>
              <a:picLocks noChangeAspect="1" noChangeArrowheads="1"/>
            </p:cNvPicPr>
            <p:nvPr/>
          </p:nvPicPr>
          <p:blipFill>
            <a:blip r:embed="rId3" cstate="print"/>
            <a:srcRect/>
            <a:stretch>
              <a:fillRect/>
            </a:stretch>
          </p:blipFill>
          <p:spPr bwMode="auto">
            <a:xfrm>
              <a:off x="533400" y="4343400"/>
              <a:ext cx="1581150" cy="2209800"/>
            </a:xfrm>
            <a:prstGeom prst="rect">
              <a:avLst/>
            </a:prstGeom>
            <a:noFill/>
            <a:ln w="9525">
              <a:noFill/>
              <a:miter lim="800000"/>
              <a:headEnd/>
              <a:tailEnd/>
            </a:ln>
            <a:effectLst/>
          </p:spPr>
        </p:pic>
        <p:sp>
          <p:nvSpPr>
            <p:cNvPr id="12" name="Rectangle 11"/>
            <p:cNvSpPr/>
            <p:nvPr/>
          </p:nvSpPr>
          <p:spPr>
            <a:xfrm>
              <a:off x="0" y="3733800"/>
              <a:ext cx="2667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department  </a:t>
              </a:r>
              <a:r>
                <a:rPr lang="en-US" dirty="0">
                  <a:solidFill>
                    <a:srgbClr val="FF0000"/>
                  </a:solidFill>
                </a:rPr>
                <a:t>has a </a:t>
              </a:r>
              <a:r>
                <a:rPr lang="en-US" dirty="0"/>
                <a:t>professor“  </a:t>
              </a:r>
            </a:p>
          </p:txBody>
        </p:sp>
      </p:grpSp>
      <p:sp>
        <p:nvSpPr>
          <p:cNvPr id="14" name="Rectangle 13"/>
          <p:cNvSpPr/>
          <p:nvPr/>
        </p:nvSpPr>
        <p:spPr>
          <a:xfrm>
            <a:off x="5562600" y="4495800"/>
            <a:ext cx="3481979" cy="230832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lvl="0"/>
            <a:r>
              <a:rPr lang="en-US" dirty="0">
                <a:solidFill>
                  <a:prstClr val="black"/>
                </a:solidFill>
              </a:rPr>
              <a:t>class Test</a:t>
            </a:r>
          </a:p>
          <a:p>
            <a:pPr lvl="0"/>
            <a:r>
              <a:rPr lang="en-US" dirty="0">
                <a:solidFill>
                  <a:prstClr val="black"/>
                </a:solidFill>
              </a:rPr>
              <a:t>{</a:t>
            </a:r>
          </a:p>
          <a:p>
            <a:pPr lvl="0"/>
            <a:r>
              <a:rPr lang="en-US" dirty="0">
                <a:solidFill>
                  <a:prstClr val="black"/>
                </a:solidFill>
              </a:rPr>
              <a:t>….</a:t>
            </a:r>
          </a:p>
          <a:p>
            <a:pPr lvl="0"/>
            <a:r>
              <a:rPr lang="en-US" dirty="0">
                <a:solidFill>
                  <a:prstClr val="black"/>
                </a:solidFill>
              </a:rPr>
              <a:t>Lawyer </a:t>
            </a:r>
            <a:r>
              <a:rPr lang="en-US" dirty="0" err="1">
                <a:solidFill>
                  <a:prstClr val="black"/>
                </a:solidFill>
              </a:rPr>
              <a:t>mylawyer</a:t>
            </a:r>
            <a:r>
              <a:rPr lang="en-US" dirty="0">
                <a:solidFill>
                  <a:prstClr val="black"/>
                </a:solidFill>
              </a:rPr>
              <a:t>=new Lawyer ();</a:t>
            </a:r>
          </a:p>
          <a:p>
            <a:pPr lvl="0"/>
            <a:r>
              <a:rPr lang="en-US" dirty="0">
                <a:solidFill>
                  <a:prstClr val="black"/>
                </a:solidFill>
              </a:rPr>
              <a:t>Person p1=new Person(</a:t>
            </a:r>
            <a:r>
              <a:rPr lang="en-US" dirty="0" err="1">
                <a:solidFill>
                  <a:prstClr val="black"/>
                </a:solidFill>
              </a:rPr>
              <a:t>myLawyer</a:t>
            </a:r>
            <a:r>
              <a:rPr lang="en-US" dirty="0">
                <a:solidFill>
                  <a:prstClr val="black"/>
                </a:solidFill>
              </a:rPr>
              <a:t>);</a:t>
            </a:r>
          </a:p>
          <a:p>
            <a:r>
              <a:rPr lang="en-US" dirty="0">
                <a:solidFill>
                  <a:prstClr val="black"/>
                </a:solidFill>
              </a:rPr>
              <a:t>Person p2=new Person(</a:t>
            </a:r>
            <a:r>
              <a:rPr lang="en-US" dirty="0" err="1">
                <a:solidFill>
                  <a:prstClr val="black"/>
                </a:solidFill>
              </a:rPr>
              <a:t>myLawyer</a:t>
            </a:r>
            <a:r>
              <a:rPr lang="en-US" dirty="0">
                <a:solidFill>
                  <a:prstClr val="black"/>
                </a:solidFill>
              </a:rPr>
              <a:t>);</a:t>
            </a:r>
          </a:p>
          <a:p>
            <a:pPr lvl="0"/>
            <a:r>
              <a:rPr lang="en-US" dirty="0">
                <a:solidFill>
                  <a:prstClr val="black"/>
                </a:solidFill>
              </a:rPr>
              <a:t>p1.m();</a:t>
            </a:r>
          </a:p>
          <a:p>
            <a:pPr lvl="0"/>
            <a:r>
              <a:rPr lang="en-US" dirty="0">
                <a:solidFill>
                  <a:prstClr val="black"/>
                </a:solidFill>
              </a:rPr>
              <a:t>}</a:t>
            </a:r>
          </a:p>
        </p:txBody>
      </p:sp>
      <p:pic>
        <p:nvPicPr>
          <p:cNvPr id="13" name="Picture 12"/>
          <p:cNvPicPr>
            <a:picLocks noChangeAspect="1" noChangeArrowheads="1"/>
          </p:cNvPicPr>
          <p:nvPr/>
        </p:nvPicPr>
        <p:blipFill>
          <a:blip r:embed="rId4"/>
          <a:srcRect/>
          <a:stretch>
            <a:fillRect/>
          </a:stretch>
        </p:blipFill>
        <p:spPr bwMode="auto">
          <a:xfrm>
            <a:off x="0" y="2286000"/>
            <a:ext cx="2362200" cy="1276350"/>
          </a:xfrm>
          <a:prstGeom prst="rect">
            <a:avLst/>
          </a:prstGeom>
          <a:noFill/>
          <a:ln w="9525">
            <a:noFill/>
            <a:miter lim="800000"/>
            <a:headEnd/>
            <a:tailEnd/>
          </a:ln>
          <a:effectLst/>
        </p:spPr>
      </p:pic>
    </p:spTree>
    <p:extLst>
      <p:ext uri="{BB962C8B-B14F-4D97-AF65-F5344CB8AC3E}">
        <p14:creationId xmlns:p14="http://schemas.microsoft.com/office/powerpoint/2010/main" val="125439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9" presetClass="exit" presetSubtype="0" fill="hold" grpId="1" nodeType="withEffect">
                                  <p:stCondLst>
                                    <p:cond delay="0"/>
                                  </p:stCondLst>
                                  <p:childTnLst>
                                    <p:animEffect transition="out" filter="dissolv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6" grpId="1" animBg="1"/>
      <p:bldP spid="8" grpId="0" animBg="1"/>
      <p:bldP spid="10"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UML Representation for Aggregation  </a:t>
            </a:r>
            <a:endParaRPr lang="ar-EG"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3"/>
          <a:srcRect/>
          <a:stretch>
            <a:fillRect/>
          </a:stretch>
        </p:blipFill>
        <p:spPr bwMode="auto">
          <a:xfrm>
            <a:off x="4953000" y="1752600"/>
            <a:ext cx="3848100" cy="1876425"/>
          </a:xfrm>
          <a:prstGeom prst="rect">
            <a:avLst/>
          </a:prstGeom>
          <a:noFill/>
          <a:ln w="9525">
            <a:noFill/>
            <a:miter lim="800000"/>
            <a:headEnd/>
            <a:tailEnd/>
          </a:ln>
          <a:effectLst/>
        </p:spPr>
      </p:pic>
      <p:sp>
        <p:nvSpPr>
          <p:cNvPr id="6" name="Rectangle 5"/>
          <p:cNvSpPr/>
          <p:nvPr/>
        </p:nvSpPr>
        <p:spPr>
          <a:xfrm>
            <a:off x="228600" y="1981200"/>
            <a:ext cx="20574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A {</a:t>
            </a:r>
          </a:p>
          <a:p>
            <a:r>
              <a:rPr lang="en-US" dirty="0"/>
              <a:t>private B b1;</a:t>
            </a:r>
          </a:p>
          <a:p>
            <a:r>
              <a:rPr lang="en-US" dirty="0"/>
              <a:t>private </a:t>
            </a:r>
            <a:r>
              <a:rPr lang="en-US" dirty="0" err="1"/>
              <a:t>int</a:t>
            </a:r>
            <a:r>
              <a:rPr lang="en-US" dirty="0"/>
              <a:t> x;</a:t>
            </a:r>
          </a:p>
          <a:p>
            <a:r>
              <a:rPr lang="en-US" dirty="0"/>
              <a:t>public void m1(){}</a:t>
            </a:r>
          </a:p>
          <a:p>
            <a:r>
              <a:rPr lang="en-US" dirty="0"/>
              <a:t>}</a:t>
            </a:r>
            <a:endParaRPr lang="ar-EG" dirty="0"/>
          </a:p>
        </p:txBody>
      </p:sp>
      <p:sp>
        <p:nvSpPr>
          <p:cNvPr id="7" name="Rectangle 6"/>
          <p:cNvSpPr/>
          <p:nvPr/>
        </p:nvSpPr>
        <p:spPr>
          <a:xfrm>
            <a:off x="2514600" y="1981200"/>
            <a:ext cx="20574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B {</a:t>
            </a:r>
          </a:p>
          <a:p>
            <a:r>
              <a:rPr lang="en-US" dirty="0"/>
              <a:t>private </a:t>
            </a:r>
            <a:r>
              <a:rPr lang="en-US" dirty="0" err="1"/>
              <a:t>int</a:t>
            </a:r>
            <a:r>
              <a:rPr lang="en-US" dirty="0"/>
              <a:t> y;</a:t>
            </a:r>
          </a:p>
          <a:p>
            <a:r>
              <a:rPr lang="en-US" dirty="0"/>
              <a:t>public void m2(){}</a:t>
            </a:r>
          </a:p>
          <a:p>
            <a:r>
              <a:rPr lang="en-US" dirty="0"/>
              <a:t>}</a:t>
            </a:r>
            <a:endParaRPr lang="ar-EG" dirty="0"/>
          </a:p>
        </p:txBody>
      </p:sp>
      <p:grpSp>
        <p:nvGrpSpPr>
          <p:cNvPr id="11" name="Group 10"/>
          <p:cNvGrpSpPr/>
          <p:nvPr/>
        </p:nvGrpSpPr>
        <p:grpSpPr>
          <a:xfrm>
            <a:off x="304800" y="4343400"/>
            <a:ext cx="8839200" cy="1895475"/>
            <a:chOff x="304800" y="4343400"/>
            <a:chExt cx="8839200" cy="1895475"/>
          </a:xfrm>
        </p:grpSpPr>
        <p:pic>
          <p:nvPicPr>
            <p:cNvPr id="1027" name="Picture 3"/>
            <p:cNvPicPr>
              <a:picLocks noChangeAspect="1" noChangeArrowheads="1"/>
            </p:cNvPicPr>
            <p:nvPr/>
          </p:nvPicPr>
          <p:blipFill>
            <a:blip r:embed="rId4"/>
            <a:srcRect/>
            <a:stretch>
              <a:fillRect/>
            </a:stretch>
          </p:blipFill>
          <p:spPr bwMode="auto">
            <a:xfrm>
              <a:off x="4800600" y="4495800"/>
              <a:ext cx="4343400" cy="1743075"/>
            </a:xfrm>
            <a:prstGeom prst="rect">
              <a:avLst/>
            </a:prstGeom>
            <a:noFill/>
            <a:ln w="9525">
              <a:noFill/>
              <a:miter lim="800000"/>
              <a:headEnd/>
              <a:tailEnd/>
            </a:ln>
            <a:effectLst/>
          </p:spPr>
        </p:pic>
        <p:sp>
          <p:nvSpPr>
            <p:cNvPr id="9" name="Rectangle 8"/>
            <p:cNvSpPr/>
            <p:nvPr/>
          </p:nvSpPr>
          <p:spPr>
            <a:xfrm>
              <a:off x="2514600" y="4495800"/>
              <a:ext cx="20574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B {</a:t>
              </a:r>
            </a:p>
            <a:p>
              <a:r>
                <a:rPr lang="en-US" dirty="0"/>
                <a:t>private </a:t>
              </a:r>
              <a:r>
                <a:rPr lang="en-US" dirty="0" err="1"/>
                <a:t>int</a:t>
              </a:r>
              <a:r>
                <a:rPr lang="en-US" dirty="0"/>
                <a:t> y;</a:t>
              </a:r>
            </a:p>
            <a:p>
              <a:r>
                <a:rPr lang="en-US" dirty="0"/>
                <a:t>public void m2(){}</a:t>
              </a:r>
            </a:p>
            <a:p>
              <a:r>
                <a:rPr lang="en-US" dirty="0"/>
                <a:t>}</a:t>
              </a:r>
              <a:endParaRPr lang="ar-EG" dirty="0"/>
            </a:p>
          </p:txBody>
        </p:sp>
        <p:sp>
          <p:nvSpPr>
            <p:cNvPr id="10" name="Rectangle 9"/>
            <p:cNvSpPr/>
            <p:nvPr/>
          </p:nvSpPr>
          <p:spPr>
            <a:xfrm>
              <a:off x="304800" y="4343400"/>
              <a:ext cx="20574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class A {</a:t>
              </a:r>
            </a:p>
            <a:p>
              <a:r>
                <a:rPr lang="en-US" dirty="0"/>
                <a:t>private  B []  b1;</a:t>
              </a:r>
            </a:p>
            <a:p>
              <a:r>
                <a:rPr lang="en-US" dirty="0"/>
                <a:t>private </a:t>
              </a:r>
              <a:r>
                <a:rPr lang="en-US" dirty="0" err="1"/>
                <a:t>int</a:t>
              </a:r>
              <a:r>
                <a:rPr lang="en-US" dirty="0"/>
                <a:t> x;</a:t>
              </a:r>
            </a:p>
            <a:p>
              <a:r>
                <a:rPr lang="en-US" dirty="0"/>
                <a:t>public void m1(){}</a:t>
              </a:r>
            </a:p>
            <a:p>
              <a:r>
                <a:rPr lang="en-US"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121920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algn="just"/>
            <a:r>
              <a:rPr lang="en-US" sz="4000" dirty="0"/>
              <a:t>A </a:t>
            </a:r>
            <a:r>
              <a:rPr lang="en-US" sz="4000" b="1" dirty="0"/>
              <a:t>composition  is a strong type of aggregation.</a:t>
            </a:r>
          </a:p>
          <a:p>
            <a:pPr algn="just"/>
            <a:r>
              <a:rPr lang="en-US" sz="4000" b="1" dirty="0"/>
              <a:t> Each component in a composite can belong to </a:t>
            </a:r>
            <a:r>
              <a:rPr lang="en-US" sz="4000" dirty="0"/>
              <a:t>just one whole. </a:t>
            </a:r>
          </a:p>
          <a:p>
            <a:pPr algn="just"/>
            <a:r>
              <a:rPr lang="en-US" sz="3800" dirty="0"/>
              <a:t>Composition defines the relation “</a:t>
            </a:r>
            <a:r>
              <a:rPr lang="en-US" sz="3800" dirty="0">
                <a:solidFill>
                  <a:srgbClr val="FF0000"/>
                </a:solidFill>
              </a:rPr>
              <a:t>owns a</a:t>
            </a:r>
            <a:r>
              <a:rPr lang="en-US" sz="3800" dirty="0"/>
              <a:t>” / “</a:t>
            </a:r>
            <a:r>
              <a:rPr lang="en-US" sz="3800" dirty="0">
                <a:solidFill>
                  <a:srgbClr val="C00000"/>
                </a:solidFill>
              </a:rPr>
              <a:t>part-of' relationship</a:t>
            </a:r>
            <a:r>
              <a:rPr lang="en-US" sz="3800" dirty="0"/>
              <a:t>”/”</a:t>
            </a:r>
            <a:r>
              <a:rPr lang="en-US" sz="3800" dirty="0">
                <a:solidFill>
                  <a:srgbClr val="C00000"/>
                </a:solidFill>
              </a:rPr>
              <a:t> strong has a”</a:t>
            </a:r>
            <a:endParaRPr lang="en-US" sz="3800" dirty="0"/>
          </a:p>
          <a:p>
            <a:pPr lvl="0" algn="just"/>
            <a:r>
              <a:rPr lang="en-US" sz="4000" dirty="0"/>
              <a:t>The lifetime of objects are associated</a:t>
            </a:r>
          </a:p>
          <a:p>
            <a:pPr algn="just"/>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644099" name="Picture 3"/>
          <p:cNvPicPr>
            <a:picLocks noChangeAspect="1" noChangeArrowheads="1"/>
          </p:cNvPicPr>
          <p:nvPr/>
        </p:nvPicPr>
        <p:blipFill>
          <a:blip r:embed="rId3" cstate="print"/>
          <a:srcRect/>
          <a:stretch>
            <a:fillRect/>
          </a:stretch>
        </p:blipFill>
        <p:spPr bwMode="auto">
          <a:xfrm>
            <a:off x="457200" y="2362200"/>
            <a:ext cx="2819400" cy="1794164"/>
          </a:xfrm>
          <a:prstGeom prst="rect">
            <a:avLst/>
          </a:prstGeom>
          <a:noFill/>
          <a:ln w="9525">
            <a:noFill/>
            <a:miter lim="800000"/>
            <a:headEnd/>
            <a:tailEnd/>
          </a:ln>
          <a:effectLst/>
        </p:spPr>
      </p:pic>
      <p:sp>
        <p:nvSpPr>
          <p:cNvPr id="6" name="TextBox 5"/>
          <p:cNvSpPr txBox="1"/>
          <p:nvPr/>
        </p:nvSpPr>
        <p:spPr>
          <a:xfrm>
            <a:off x="457200" y="2057400"/>
            <a:ext cx="3200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The </a:t>
            </a:r>
            <a:r>
              <a:rPr lang="en-US" dirty="0" err="1"/>
              <a:t>CoffeeTable</a:t>
            </a:r>
            <a:r>
              <a:rPr lang="en-US" dirty="0"/>
              <a:t> </a:t>
            </a:r>
            <a:r>
              <a:rPr lang="en-US" dirty="0">
                <a:solidFill>
                  <a:srgbClr val="FF0000"/>
                </a:solidFill>
              </a:rPr>
              <a:t>owns</a:t>
            </a:r>
            <a:r>
              <a:rPr lang="en-US" dirty="0"/>
              <a:t> 4Leg</a:t>
            </a:r>
            <a:endParaRPr lang="ar-EG" dirty="0"/>
          </a:p>
        </p:txBody>
      </p:sp>
      <p:grpSp>
        <p:nvGrpSpPr>
          <p:cNvPr id="2" name="Group 16"/>
          <p:cNvGrpSpPr/>
          <p:nvPr/>
        </p:nvGrpSpPr>
        <p:grpSpPr>
          <a:xfrm>
            <a:off x="381000" y="4572000"/>
            <a:ext cx="8458200" cy="1553528"/>
            <a:chOff x="381000" y="4572000"/>
            <a:chExt cx="8458200" cy="1553528"/>
          </a:xfrm>
        </p:grpSpPr>
        <p:pic>
          <p:nvPicPr>
            <p:cNvPr id="7" name="Picture 2" descr="Figure 1 - Composition"/>
            <p:cNvPicPr>
              <a:picLocks noChangeAspect="1" noChangeArrowheads="1"/>
            </p:cNvPicPr>
            <p:nvPr/>
          </p:nvPicPr>
          <p:blipFill>
            <a:blip r:embed="rId4"/>
            <a:srcRect/>
            <a:stretch>
              <a:fillRect/>
            </a:stretch>
          </p:blipFill>
          <p:spPr bwMode="auto">
            <a:xfrm>
              <a:off x="381000" y="4572000"/>
              <a:ext cx="3352800" cy="1066800"/>
            </a:xfrm>
            <a:prstGeom prst="rect">
              <a:avLst/>
            </a:prstGeom>
            <a:noFill/>
          </p:spPr>
        </p:pic>
        <p:sp>
          <p:nvSpPr>
            <p:cNvPr id="10" name="TextBox 9"/>
            <p:cNvSpPr txBox="1"/>
            <p:nvPr/>
          </p:nvSpPr>
          <p:spPr>
            <a:xfrm>
              <a:off x="4800600" y="48768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public class Engine</a:t>
              </a:r>
            </a:p>
            <a:p>
              <a:r>
                <a:rPr lang="en-US" dirty="0"/>
                <a:t>{</a:t>
              </a:r>
            </a:p>
            <a:p>
              <a:r>
                <a:rPr lang="en-US" dirty="0"/>
                <a:t>}</a:t>
              </a:r>
              <a:endParaRPr lang="ar-EG" dirty="0"/>
            </a:p>
          </p:txBody>
        </p:sp>
        <p:sp>
          <p:nvSpPr>
            <p:cNvPr id="11" name="TextBox 10"/>
            <p:cNvSpPr txBox="1"/>
            <p:nvPr/>
          </p:nvSpPr>
          <p:spPr>
            <a:xfrm>
              <a:off x="6858000" y="4648200"/>
              <a:ext cx="19812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public class Car</a:t>
              </a:r>
            </a:p>
            <a:p>
              <a:r>
                <a:rPr lang="en-US" dirty="0"/>
                <a:t>{</a:t>
              </a:r>
            </a:p>
            <a:p>
              <a:r>
                <a:rPr lang="en-US" dirty="0"/>
                <a:t>Engine e;</a:t>
              </a:r>
            </a:p>
            <a:p>
              <a:r>
                <a:rPr lang="en-US" dirty="0"/>
                <a:t>e=new Engine();</a:t>
              </a:r>
            </a:p>
            <a:p>
              <a:r>
                <a:rPr lang="en-US" dirty="0"/>
                <a:t>}</a:t>
              </a:r>
              <a:endParaRPr lang="ar-EG" dirty="0"/>
            </a:p>
          </p:txBody>
        </p:sp>
      </p:grpSp>
      <p:sp>
        <p:nvSpPr>
          <p:cNvPr id="13" name="Title 1"/>
          <p:cNvSpPr>
            <a:spLocks noGrp="1"/>
          </p:cNvSpPr>
          <p:nvPr>
            <p:ph type="title"/>
          </p:nvPr>
        </p:nvSpPr>
        <p:spPr>
          <a:xfrm>
            <a:off x="533400" y="0"/>
            <a:ext cx="8229600" cy="609600"/>
          </a:xfrm>
        </p:spPr>
        <p:style>
          <a:lnRef idx="1">
            <a:schemeClr val="dk1"/>
          </a:lnRef>
          <a:fillRef idx="2">
            <a:schemeClr val="dk1"/>
          </a:fillRef>
          <a:effectRef idx="1">
            <a:schemeClr val="dk1"/>
          </a:effectRef>
          <a:fontRef idx="minor">
            <a:schemeClr val="dk1"/>
          </a:fontRef>
        </p:style>
        <p:txBody>
          <a:bodyPr>
            <a:normAutofit/>
          </a:bodyPr>
          <a:lstStyle/>
          <a:p>
            <a:r>
              <a:rPr lang="en-US" sz="2400" i="1" dirty="0"/>
              <a:t>Composition</a:t>
            </a:r>
            <a:endParaRPr lang="ar-EG" dirty="0">
              <a:solidFill>
                <a:srgbClr val="FF0000"/>
              </a:solidFill>
            </a:endParaRPr>
          </a:p>
        </p:txBody>
      </p:sp>
      <p:grpSp>
        <p:nvGrpSpPr>
          <p:cNvPr id="5" name="Group 13"/>
          <p:cNvGrpSpPr/>
          <p:nvPr/>
        </p:nvGrpSpPr>
        <p:grpSpPr>
          <a:xfrm>
            <a:off x="4876800" y="2133600"/>
            <a:ext cx="3776374" cy="1766887"/>
            <a:chOff x="5029200" y="3657600"/>
            <a:chExt cx="3776374" cy="1766887"/>
          </a:xfrm>
        </p:grpSpPr>
        <p:pic>
          <p:nvPicPr>
            <p:cNvPr id="15" name="Picture 2"/>
            <p:cNvPicPr>
              <a:picLocks noChangeAspect="1" noChangeArrowheads="1"/>
            </p:cNvPicPr>
            <p:nvPr/>
          </p:nvPicPr>
          <p:blipFill>
            <a:blip r:embed="rId5"/>
            <a:srcRect/>
            <a:stretch>
              <a:fillRect/>
            </a:stretch>
          </p:blipFill>
          <p:spPr bwMode="auto">
            <a:xfrm>
              <a:off x="5029200" y="4038600"/>
              <a:ext cx="3776374" cy="1385887"/>
            </a:xfrm>
            <a:prstGeom prst="rect">
              <a:avLst/>
            </a:prstGeom>
            <a:noFill/>
            <a:ln w="9525">
              <a:solidFill>
                <a:schemeClr val="tx1"/>
              </a:solidFill>
              <a:miter lim="800000"/>
              <a:headEnd/>
              <a:tailEnd/>
            </a:ln>
            <a:effectLst/>
          </p:spPr>
        </p:pic>
        <p:sp>
          <p:nvSpPr>
            <p:cNvPr id="16" name="Rectangle 15"/>
            <p:cNvSpPr/>
            <p:nvPr/>
          </p:nvSpPr>
          <p:spPr>
            <a:xfrm>
              <a:off x="5486400" y="3657600"/>
              <a:ext cx="29591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n-US" dirty="0">
                  <a:solidFill>
                    <a:prstClr val="black"/>
                  </a:solidFill>
                </a:rPr>
                <a:t>A house owns a room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TextBox 6"/>
          <p:cNvSpPr txBox="1"/>
          <p:nvPr/>
        </p:nvSpPr>
        <p:spPr>
          <a:xfrm>
            <a:off x="1905000" y="0"/>
            <a:ext cx="54102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a:t>Case Study : Voting System</a:t>
            </a:r>
          </a:p>
        </p:txBody>
      </p:sp>
      <p:sp>
        <p:nvSpPr>
          <p:cNvPr id="8" name="TextBox 7"/>
          <p:cNvSpPr txBox="1"/>
          <p:nvPr/>
        </p:nvSpPr>
        <p:spPr>
          <a:xfrm>
            <a:off x="0" y="685800"/>
            <a:ext cx="883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pPr>
              <a:buFont typeface="Wingdings" pitchFamily="2" charset="2"/>
              <a:buChar char="Ø"/>
            </a:pPr>
            <a:r>
              <a:rPr lang="en-US" dirty="0"/>
              <a:t>Design  a software  for a simple voting system  using 2 classes :</a:t>
            </a:r>
            <a:r>
              <a:rPr lang="en-US" dirty="0">
                <a:solidFill>
                  <a:srgbClr val="C00000"/>
                </a:solidFill>
              </a:rPr>
              <a:t>class Voting</a:t>
            </a:r>
            <a:r>
              <a:rPr lang="en-US" dirty="0"/>
              <a:t> &amp; </a:t>
            </a:r>
            <a:r>
              <a:rPr lang="en-US" dirty="0">
                <a:solidFill>
                  <a:srgbClr val="C00000"/>
                </a:solidFill>
              </a:rPr>
              <a:t>class Citizen</a:t>
            </a:r>
            <a:r>
              <a:rPr lang="en-US" dirty="0"/>
              <a:t> </a:t>
            </a:r>
          </a:p>
        </p:txBody>
      </p:sp>
      <p:sp>
        <p:nvSpPr>
          <p:cNvPr id="9" name="Rectangle 8"/>
          <p:cNvSpPr/>
          <p:nvPr/>
        </p:nvSpPr>
        <p:spPr>
          <a:xfrm>
            <a:off x="0" y="3995678"/>
            <a:ext cx="9144000" cy="261610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Ø"/>
            </a:pPr>
            <a:r>
              <a:rPr lang="en-US" dirty="0"/>
              <a:t>Each citizen has a </a:t>
            </a:r>
            <a:r>
              <a:rPr lang="en-US" dirty="0">
                <a:solidFill>
                  <a:srgbClr val="0070C0"/>
                </a:solidFill>
              </a:rPr>
              <a:t>name</a:t>
            </a:r>
            <a:r>
              <a:rPr lang="en-US" dirty="0"/>
              <a:t> and a boolean field (</a:t>
            </a:r>
            <a:r>
              <a:rPr lang="en-US" dirty="0">
                <a:solidFill>
                  <a:srgbClr val="0070C0"/>
                </a:solidFill>
              </a:rPr>
              <a:t>eligible</a:t>
            </a:r>
            <a:r>
              <a:rPr lang="en-US" dirty="0"/>
              <a:t>)representing whether he is eligible to vote or not , each citizen also </a:t>
            </a:r>
            <a:r>
              <a:rPr lang="en-US" sz="2000" b="1" dirty="0">
                <a:solidFill>
                  <a:srgbClr val="FF0000"/>
                </a:solidFill>
              </a:rPr>
              <a:t>has a </a:t>
            </a:r>
            <a:r>
              <a:rPr lang="en-US" sz="2000" dirty="0"/>
              <a:t>Voting</a:t>
            </a:r>
            <a:r>
              <a:rPr lang="en-US" dirty="0"/>
              <a:t>.</a:t>
            </a:r>
          </a:p>
          <a:p>
            <a:pPr>
              <a:buFont typeface="Wingdings" pitchFamily="2" charset="2"/>
              <a:buChar char="Ø"/>
            </a:pPr>
            <a:r>
              <a:rPr lang="en-US" dirty="0"/>
              <a:t>Each object of class citizen is initialized using the </a:t>
            </a:r>
            <a:r>
              <a:rPr lang="en-US" dirty="0">
                <a:solidFill>
                  <a:srgbClr val="0070C0"/>
                </a:solidFill>
              </a:rPr>
              <a:t>name</a:t>
            </a:r>
            <a:r>
              <a:rPr lang="en-US" dirty="0"/>
              <a:t> of citizen and the Voting .</a:t>
            </a:r>
          </a:p>
          <a:p>
            <a:r>
              <a:rPr lang="en-US" dirty="0"/>
              <a:t>Class Citizen has the following methods : </a:t>
            </a:r>
          </a:p>
          <a:p>
            <a:pPr lvl="1">
              <a:buFont typeface="Wingdings" pitchFamily="2" charset="2"/>
              <a:buChar char="Ø"/>
            </a:pPr>
            <a:r>
              <a:rPr lang="en-US" dirty="0"/>
              <a:t>accessor and mutator methods for </a:t>
            </a:r>
            <a:r>
              <a:rPr lang="en-US" dirty="0">
                <a:solidFill>
                  <a:srgbClr val="0070C0"/>
                </a:solidFill>
              </a:rPr>
              <a:t>eligible</a:t>
            </a:r>
            <a:r>
              <a:rPr lang="en-US" dirty="0"/>
              <a:t> field.</a:t>
            </a:r>
          </a:p>
          <a:p>
            <a:pPr lvl="1">
              <a:buFont typeface="Wingdings" pitchFamily="2" charset="2"/>
              <a:buChar char="Ø"/>
            </a:pPr>
            <a:r>
              <a:rPr lang="en-US" dirty="0"/>
              <a:t>accessor method for the name field.</a:t>
            </a:r>
          </a:p>
          <a:p>
            <a:pPr lvl="1">
              <a:buFont typeface="Wingdings" pitchFamily="2" charset="2"/>
              <a:buChar char="Ø"/>
            </a:pPr>
            <a:r>
              <a:rPr lang="en-US" dirty="0"/>
              <a:t>method </a:t>
            </a:r>
            <a:r>
              <a:rPr lang="en-US" dirty="0" err="1">
                <a:solidFill>
                  <a:srgbClr val="0070C0"/>
                </a:solidFill>
              </a:rPr>
              <a:t>voteFor</a:t>
            </a:r>
            <a:r>
              <a:rPr lang="en-US" dirty="0">
                <a:solidFill>
                  <a:srgbClr val="0070C0"/>
                </a:solidFill>
              </a:rPr>
              <a:t>()</a:t>
            </a:r>
            <a:r>
              <a:rPr lang="en-US" dirty="0"/>
              <a:t> :   check eligibility and then increase the accept count for the Voting .</a:t>
            </a:r>
          </a:p>
          <a:p>
            <a:pPr lvl="1">
              <a:buFont typeface="Wingdings" pitchFamily="2" charset="2"/>
              <a:buChar char="Ø"/>
            </a:pPr>
            <a:r>
              <a:rPr lang="en-US" dirty="0"/>
              <a:t>method </a:t>
            </a:r>
            <a:r>
              <a:rPr lang="en-US" dirty="0" err="1">
                <a:solidFill>
                  <a:srgbClr val="0070C0"/>
                </a:solidFill>
              </a:rPr>
              <a:t>voteAgainst</a:t>
            </a:r>
            <a:r>
              <a:rPr lang="en-US" dirty="0">
                <a:solidFill>
                  <a:srgbClr val="0070C0"/>
                </a:solidFill>
              </a:rPr>
              <a:t>()</a:t>
            </a:r>
            <a:r>
              <a:rPr lang="en-US" dirty="0"/>
              <a:t>: check eligibility and increase the refuse count of the Voting .</a:t>
            </a:r>
          </a:p>
          <a:p>
            <a:pPr lvl="1"/>
            <a:r>
              <a:rPr lang="en-US" dirty="0"/>
              <a:t>     ( a citizen can vote only once)</a:t>
            </a:r>
          </a:p>
        </p:txBody>
      </p:sp>
      <p:sp>
        <p:nvSpPr>
          <p:cNvPr id="10" name="Rectangle 9"/>
          <p:cNvSpPr/>
          <p:nvPr/>
        </p:nvSpPr>
        <p:spPr>
          <a:xfrm>
            <a:off x="0" y="1143000"/>
            <a:ext cx="91440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Font typeface="Wingdings" pitchFamily="2" charset="2"/>
              <a:buChar char="Ø"/>
            </a:pPr>
            <a:r>
              <a:rPr lang="en-US" dirty="0"/>
              <a:t>Each Voting has a </a:t>
            </a:r>
            <a:r>
              <a:rPr lang="en-US" dirty="0">
                <a:solidFill>
                  <a:srgbClr val="0070C0"/>
                </a:solidFill>
              </a:rPr>
              <a:t>title</a:t>
            </a:r>
            <a:r>
              <a:rPr lang="en-US" dirty="0"/>
              <a:t> and variables representing accept count (</a:t>
            </a:r>
            <a:r>
              <a:rPr lang="en-US" dirty="0">
                <a:solidFill>
                  <a:srgbClr val="0070C0"/>
                </a:solidFill>
              </a:rPr>
              <a:t>acceptCount</a:t>
            </a:r>
            <a:r>
              <a:rPr lang="en-US" dirty="0"/>
              <a:t>) and refuse count (</a:t>
            </a:r>
            <a:r>
              <a:rPr lang="en-US" dirty="0" err="1">
                <a:solidFill>
                  <a:srgbClr val="0070C0"/>
                </a:solidFill>
              </a:rPr>
              <a:t>refuseCount</a:t>
            </a:r>
            <a:r>
              <a:rPr lang="en-US" dirty="0"/>
              <a:t>)</a:t>
            </a:r>
          </a:p>
          <a:p>
            <a:pPr>
              <a:buFont typeface="Wingdings" pitchFamily="2" charset="2"/>
              <a:buChar char="Ø"/>
            </a:pPr>
            <a:r>
              <a:rPr lang="en-US" dirty="0"/>
              <a:t>Each object of class Voting is initialized using the </a:t>
            </a:r>
            <a:r>
              <a:rPr lang="en-US" dirty="0">
                <a:solidFill>
                  <a:srgbClr val="0070C0"/>
                </a:solidFill>
              </a:rPr>
              <a:t>title</a:t>
            </a:r>
            <a:r>
              <a:rPr lang="en-US" dirty="0"/>
              <a:t> of  the Voting .</a:t>
            </a:r>
          </a:p>
          <a:p>
            <a:r>
              <a:rPr lang="en-US" dirty="0"/>
              <a:t>Class Voting has the following methods : </a:t>
            </a:r>
          </a:p>
          <a:p>
            <a:pPr lvl="1">
              <a:buFont typeface="Wingdings" pitchFamily="2" charset="2"/>
              <a:buChar char="Ø"/>
            </a:pPr>
            <a:r>
              <a:rPr lang="en-US" dirty="0"/>
              <a:t>accessor method for the  </a:t>
            </a:r>
            <a:r>
              <a:rPr lang="en-US" dirty="0">
                <a:solidFill>
                  <a:srgbClr val="0070C0"/>
                </a:solidFill>
              </a:rPr>
              <a:t>title</a:t>
            </a:r>
            <a:r>
              <a:rPr lang="en-US" dirty="0"/>
              <a:t>, </a:t>
            </a:r>
            <a:r>
              <a:rPr lang="en-US" dirty="0">
                <a:solidFill>
                  <a:srgbClr val="0070C0"/>
                </a:solidFill>
              </a:rPr>
              <a:t>acceptCount </a:t>
            </a:r>
            <a:r>
              <a:rPr lang="en-US" dirty="0"/>
              <a:t>and the </a:t>
            </a:r>
            <a:r>
              <a:rPr lang="en-US" dirty="0">
                <a:solidFill>
                  <a:srgbClr val="0070C0"/>
                </a:solidFill>
              </a:rPr>
              <a:t>refuseCount </a:t>
            </a:r>
            <a:r>
              <a:rPr lang="en-US" dirty="0"/>
              <a:t>fields.</a:t>
            </a:r>
          </a:p>
          <a:p>
            <a:pPr lvl="1">
              <a:buFont typeface="Wingdings" pitchFamily="2" charset="2"/>
              <a:buChar char="Ø"/>
            </a:pPr>
            <a:r>
              <a:rPr lang="en-US" dirty="0"/>
              <a:t>method </a:t>
            </a:r>
            <a:r>
              <a:rPr lang="en-US" dirty="0" err="1">
                <a:solidFill>
                  <a:srgbClr val="0070C0"/>
                </a:solidFill>
              </a:rPr>
              <a:t>incrementAcceptCount</a:t>
            </a:r>
            <a:r>
              <a:rPr lang="en-US" dirty="0">
                <a:solidFill>
                  <a:srgbClr val="0070C0"/>
                </a:solidFill>
              </a:rPr>
              <a:t>()</a:t>
            </a:r>
            <a:r>
              <a:rPr lang="en-US" dirty="0"/>
              <a:t> :  increase the accept count for the Voting </a:t>
            </a:r>
          </a:p>
          <a:p>
            <a:pPr lvl="1">
              <a:buFont typeface="Wingdings" pitchFamily="2" charset="2"/>
              <a:buChar char="Ø"/>
            </a:pPr>
            <a:r>
              <a:rPr lang="en-US" dirty="0"/>
              <a:t>method </a:t>
            </a:r>
            <a:r>
              <a:rPr lang="en-US" dirty="0" err="1">
                <a:solidFill>
                  <a:srgbClr val="0070C0"/>
                </a:solidFill>
              </a:rPr>
              <a:t>incrementRefuseCount</a:t>
            </a:r>
            <a:r>
              <a:rPr lang="en-US" dirty="0">
                <a:solidFill>
                  <a:srgbClr val="0070C0"/>
                </a:solidFill>
              </a:rPr>
              <a:t>  ()</a:t>
            </a:r>
            <a:r>
              <a:rPr lang="en-US" dirty="0"/>
              <a:t>: increase the refuse count of the Voting </a:t>
            </a:r>
          </a:p>
          <a:p>
            <a:pPr lvl="1">
              <a:buFont typeface="Wingdings" pitchFamily="2" charset="2"/>
              <a:buChar char="Ø"/>
            </a:pPr>
            <a:r>
              <a:rPr lang="en-US" dirty="0"/>
              <a:t>method </a:t>
            </a:r>
            <a:r>
              <a:rPr lang="en-US" dirty="0" err="1">
                <a:solidFill>
                  <a:srgbClr val="0070C0"/>
                </a:solidFill>
              </a:rPr>
              <a:t>boolean</a:t>
            </a:r>
            <a:r>
              <a:rPr lang="en-US" dirty="0"/>
              <a:t> </a:t>
            </a:r>
            <a:r>
              <a:rPr lang="en-US" dirty="0" err="1">
                <a:solidFill>
                  <a:srgbClr val="0070C0"/>
                </a:solidFill>
              </a:rPr>
              <a:t>checkAcceptance</a:t>
            </a:r>
            <a:r>
              <a:rPr lang="en-US" dirty="0">
                <a:solidFill>
                  <a:srgbClr val="0070C0"/>
                </a:solidFill>
              </a:rPr>
              <a:t> () </a:t>
            </a:r>
            <a:r>
              <a:rPr lang="en-US" dirty="0"/>
              <a:t>: if the accept counts are more than the refused count return true otherwise return 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descr="Class Diagram 1.png"/>
          <p:cNvPicPr>
            <a:picLocks noChangeAspect="1"/>
          </p:cNvPicPr>
          <p:nvPr/>
        </p:nvPicPr>
        <p:blipFill>
          <a:blip r:embed="rId3" cstate="print"/>
          <a:stretch>
            <a:fillRect/>
          </a:stretch>
        </p:blipFill>
        <p:spPr>
          <a:xfrm>
            <a:off x="304800" y="609600"/>
            <a:ext cx="8830626" cy="51737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10218</TotalTime>
  <Words>1914</Words>
  <Application>Microsoft Office PowerPoint</Application>
  <PresentationFormat>On-screen Show (4:3)</PresentationFormat>
  <Paragraphs>405</Paragraphs>
  <Slides>18</Slides>
  <Notes>17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Example Association by passing objects as arguments</vt:lpstr>
      <vt:lpstr> Aggregation</vt:lpstr>
      <vt:lpstr>UML Representation for Aggregation  </vt:lpstr>
      <vt:lpstr>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Ashraf</cp:lastModifiedBy>
  <cp:revision>872</cp:revision>
  <cp:lastPrinted>2012-11-27T04:12:25Z</cp:lastPrinted>
  <dcterms:created xsi:type="dcterms:W3CDTF">2006-08-16T00:00:00Z</dcterms:created>
  <dcterms:modified xsi:type="dcterms:W3CDTF">2017-08-01T07:29:27Z</dcterms:modified>
</cp:coreProperties>
</file>