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664" r:id="rId3"/>
    <p:sldId id="707" r:id="rId4"/>
    <p:sldId id="715" r:id="rId5"/>
    <p:sldId id="717" r:id="rId6"/>
    <p:sldId id="668" r:id="rId7"/>
    <p:sldId id="695" r:id="rId8"/>
    <p:sldId id="690" r:id="rId9"/>
    <p:sldId id="711" r:id="rId10"/>
    <p:sldId id="691" r:id="rId11"/>
    <p:sldId id="673" r:id="rId12"/>
    <p:sldId id="714" r:id="rId13"/>
    <p:sldId id="674" r:id="rId14"/>
    <p:sldId id="675" r:id="rId15"/>
    <p:sldId id="692" r:id="rId16"/>
    <p:sldId id="716" r:id="rId17"/>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autoAdjust="0"/>
    <p:restoredTop sz="73418" autoAdjust="0"/>
  </p:normalViewPr>
  <p:slideViewPr>
    <p:cSldViewPr>
      <p:cViewPr varScale="1">
        <p:scale>
          <a:sx n="72" d="100"/>
          <a:sy n="72" d="100"/>
        </p:scale>
        <p:origin x="1326" y="9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48" d="100"/>
          <a:sy n="48" d="100"/>
        </p:scale>
        <p:origin x="-1920"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8" y="1"/>
            <a:ext cx="3076363" cy="511731"/>
          </a:xfrm>
          <a:prstGeom prst="rect">
            <a:avLst/>
          </a:prstGeom>
        </p:spPr>
        <p:txBody>
          <a:bodyPr vert="horz" lIns="99048" tIns="49524" rIns="99048" bIns="49524" rtlCol="1"/>
          <a:lstStyle>
            <a:lvl1pPr algn="r">
              <a:defRPr sz="1300"/>
            </a:lvl1pPr>
          </a:lstStyle>
          <a:p>
            <a:endParaRPr lang="ar-EG"/>
          </a:p>
        </p:txBody>
      </p:sp>
      <p:sp>
        <p:nvSpPr>
          <p:cNvPr id="3" name="Date Placeholder 2"/>
          <p:cNvSpPr>
            <a:spLocks noGrp="1"/>
          </p:cNvSpPr>
          <p:nvPr>
            <p:ph type="dt" sz="quarter" idx="1"/>
          </p:nvPr>
        </p:nvSpPr>
        <p:spPr>
          <a:xfrm>
            <a:off x="1644" y="1"/>
            <a:ext cx="3076363" cy="511731"/>
          </a:xfrm>
          <a:prstGeom prst="rect">
            <a:avLst/>
          </a:prstGeom>
        </p:spPr>
        <p:txBody>
          <a:bodyPr vert="horz" lIns="99048" tIns="49524" rIns="99048" bIns="49524" rtlCol="1"/>
          <a:lstStyle>
            <a:lvl1pPr algn="l">
              <a:defRPr sz="1300"/>
            </a:lvl1pPr>
          </a:lstStyle>
          <a:p>
            <a:endParaRPr lang="ar-EG"/>
          </a:p>
        </p:txBody>
      </p:sp>
      <p:sp>
        <p:nvSpPr>
          <p:cNvPr id="4" name="Footer Placeholder 3"/>
          <p:cNvSpPr>
            <a:spLocks noGrp="1"/>
          </p:cNvSpPr>
          <p:nvPr>
            <p:ph type="ftr" sz="quarter" idx="2"/>
          </p:nvPr>
        </p:nvSpPr>
        <p:spPr>
          <a:xfrm>
            <a:off x="4022938" y="9721106"/>
            <a:ext cx="3076363" cy="511731"/>
          </a:xfrm>
          <a:prstGeom prst="rect">
            <a:avLst/>
          </a:prstGeom>
        </p:spPr>
        <p:txBody>
          <a:bodyPr vert="horz" lIns="99048" tIns="49524" rIns="99048" bIns="49524" rtlCol="1" anchor="b"/>
          <a:lstStyle>
            <a:lvl1pPr algn="r">
              <a:defRPr sz="1300"/>
            </a:lvl1pPr>
          </a:lstStyle>
          <a:p>
            <a:endParaRPr lang="ar-EG"/>
          </a:p>
        </p:txBody>
      </p:sp>
      <p:sp>
        <p:nvSpPr>
          <p:cNvPr id="5" name="Slide Number Placeholder 4"/>
          <p:cNvSpPr>
            <a:spLocks noGrp="1"/>
          </p:cNvSpPr>
          <p:nvPr>
            <p:ph type="sldNum" sz="quarter" idx="3"/>
          </p:nvPr>
        </p:nvSpPr>
        <p:spPr>
          <a:xfrm>
            <a:off x="1644" y="9721106"/>
            <a:ext cx="3076363" cy="511731"/>
          </a:xfrm>
          <a:prstGeom prst="rect">
            <a:avLst/>
          </a:prstGeom>
        </p:spPr>
        <p:txBody>
          <a:bodyPr vert="horz" lIns="99048" tIns="49524" rIns="99048" bIns="49524" rtlCol="1" anchor="b"/>
          <a:lstStyle>
            <a:lvl1pPr algn="l">
              <a:defRPr sz="1300"/>
            </a:lvl1pPr>
          </a:lstStyle>
          <a:p>
            <a:fld id="{606CB1D9-3E65-458E-B651-AE435D68497F}" type="slidenum">
              <a:rPr lang="ar-EG" smtClean="0"/>
              <a:pPr/>
              <a:t>‹#›</a:t>
            </a:fld>
            <a:endParaRPr lang="ar-EG"/>
          </a:p>
        </p:txBody>
      </p:sp>
    </p:spTree>
    <p:extLst>
      <p:ext uri="{BB962C8B-B14F-4D97-AF65-F5344CB8AC3E}">
        <p14:creationId xmlns:p14="http://schemas.microsoft.com/office/powerpoint/2010/main" val="257506235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022938" y="1"/>
            <a:ext cx="3076363" cy="511731"/>
          </a:xfrm>
          <a:prstGeom prst="rect">
            <a:avLst/>
          </a:prstGeom>
        </p:spPr>
        <p:txBody>
          <a:bodyPr vert="horz" lIns="99048" tIns="49524" rIns="99048" bIns="49524" rtlCol="1"/>
          <a:lstStyle>
            <a:lvl1pPr algn="r">
              <a:defRPr sz="1300"/>
            </a:lvl1pPr>
          </a:lstStyle>
          <a:p>
            <a:endParaRPr lang="ar-EG"/>
          </a:p>
        </p:txBody>
      </p:sp>
      <p:sp>
        <p:nvSpPr>
          <p:cNvPr id="3" name="Date Placeholder 2"/>
          <p:cNvSpPr>
            <a:spLocks noGrp="1"/>
          </p:cNvSpPr>
          <p:nvPr>
            <p:ph type="dt" idx="1"/>
          </p:nvPr>
        </p:nvSpPr>
        <p:spPr>
          <a:xfrm>
            <a:off x="1644" y="1"/>
            <a:ext cx="3076363" cy="511731"/>
          </a:xfrm>
          <a:prstGeom prst="rect">
            <a:avLst/>
          </a:prstGeom>
        </p:spPr>
        <p:txBody>
          <a:bodyPr vert="horz" lIns="99048" tIns="49524" rIns="99048" bIns="49524" rtlCol="1"/>
          <a:lstStyle>
            <a:lvl1pPr algn="l">
              <a:defRPr sz="1300"/>
            </a:lvl1pPr>
          </a:lstStyle>
          <a:p>
            <a:endParaRPr lang="ar-EG"/>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1" anchor="ctr"/>
          <a:lstStyle/>
          <a:p>
            <a:endParaRPr lang="ar-EG"/>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4022938" y="9721106"/>
            <a:ext cx="3076363" cy="511731"/>
          </a:xfrm>
          <a:prstGeom prst="rect">
            <a:avLst/>
          </a:prstGeom>
        </p:spPr>
        <p:txBody>
          <a:bodyPr vert="horz" lIns="99048" tIns="49524" rIns="99048" bIns="49524" rtlCol="1" anchor="b"/>
          <a:lstStyle>
            <a:lvl1pPr algn="r">
              <a:defRPr sz="1300"/>
            </a:lvl1pPr>
          </a:lstStyle>
          <a:p>
            <a:endParaRPr lang="ar-EG"/>
          </a:p>
        </p:txBody>
      </p:sp>
      <p:sp>
        <p:nvSpPr>
          <p:cNvPr id="7" name="Slide Number Placeholder 6"/>
          <p:cNvSpPr>
            <a:spLocks noGrp="1"/>
          </p:cNvSpPr>
          <p:nvPr>
            <p:ph type="sldNum" sz="quarter" idx="5"/>
          </p:nvPr>
        </p:nvSpPr>
        <p:spPr>
          <a:xfrm>
            <a:off x="1644" y="9721106"/>
            <a:ext cx="3076363" cy="511731"/>
          </a:xfrm>
          <a:prstGeom prst="rect">
            <a:avLst/>
          </a:prstGeom>
        </p:spPr>
        <p:txBody>
          <a:bodyPr vert="horz" lIns="99048" tIns="49524" rIns="99048" bIns="49524" rtlCol="1" anchor="b"/>
          <a:lstStyle>
            <a:lvl1pPr algn="l">
              <a:defRPr sz="1300"/>
            </a:lvl1pPr>
          </a:lstStyle>
          <a:p>
            <a:fld id="{0A005EC7-42D3-47B6-A5BC-AE50E0E9F88B}" type="slidenum">
              <a:rPr lang="ar-EG" smtClean="0"/>
              <a:pPr/>
              <a:t>‹#›</a:t>
            </a:fld>
            <a:endParaRPr lang="ar-EG"/>
          </a:p>
        </p:txBody>
      </p:sp>
    </p:spTree>
    <p:extLst>
      <p:ext uri="{BB962C8B-B14F-4D97-AF65-F5344CB8AC3E}">
        <p14:creationId xmlns:p14="http://schemas.microsoft.com/office/powerpoint/2010/main" val="314342028"/>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iki.answers.com/Q/Is_java_interpreted" TargetMode="External"/><Relationship Id="rId7" Type="http://schemas.openxmlformats.org/officeDocument/2006/relationships/hyperlink" Target="http://en.wikipedia.org/wiki/Smalltalk"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en.wikipedia.org/wiki/Java_(programming_language)" TargetMode="External"/><Relationship Id="rId5" Type="http://schemas.openxmlformats.org/officeDocument/2006/relationships/hyperlink" Target="http://en.wikipedia.org/wiki/Run_time_(computing)" TargetMode="External"/><Relationship Id="rId4" Type="http://schemas.openxmlformats.org/officeDocument/2006/relationships/hyperlink" Target="http://en.wikipedia.org/wiki/Just-in-time_compil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1</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A005EC7-42D3-47B6-A5BC-AE50E0E9F88B}" type="slidenum">
              <a:rPr lang="ar-EG" smtClean="0"/>
              <a:pPr/>
              <a:t>11</a:t>
            </a:fld>
            <a:endParaRPr lang="ar-E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12</a:t>
            </a:fld>
            <a:endParaRPr lang="ar-EG"/>
          </a:p>
        </p:txBody>
      </p:sp>
    </p:spTree>
    <p:extLst>
      <p:ext uri="{BB962C8B-B14F-4D97-AF65-F5344CB8AC3E}">
        <p14:creationId xmlns:p14="http://schemas.microsoft.com/office/powerpoint/2010/main" val="468944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Your first application, HelloWorldApp, will simply display the greeting "Hello world!". To create this program, you </a:t>
            </a:r>
            <a:endParaRPr lang="ar-EG" dirty="0"/>
          </a:p>
          <a:p>
            <a:r>
              <a:rPr lang="en-US" b="1" dirty="0"/>
              <a:t>Create a source file</a:t>
            </a:r>
            <a:r>
              <a:rPr lang="en-US" dirty="0"/>
              <a:t> A source file contains code, written in the Java programming language, that you and other programmers can understand. You can use any text editor to create and edit source files. </a:t>
            </a:r>
            <a:br>
              <a:rPr lang="en-US" dirty="0"/>
            </a:br>
            <a:endParaRPr lang="en-US" dirty="0"/>
          </a:p>
          <a:p>
            <a:r>
              <a:rPr lang="en-US" b="1" dirty="0"/>
              <a:t>Compile the source file into a .class file</a:t>
            </a:r>
            <a:r>
              <a:rPr lang="en-US" dirty="0"/>
              <a:t> The Java programming language </a:t>
            </a:r>
            <a:r>
              <a:rPr lang="en-US" i="1" dirty="0"/>
              <a:t>compiler</a:t>
            </a:r>
            <a:r>
              <a:rPr lang="en-US" dirty="0"/>
              <a:t> (</a:t>
            </a:r>
            <a:r>
              <a:rPr lang="en-US" dirty="0" err="1"/>
              <a:t>javac</a:t>
            </a:r>
            <a:r>
              <a:rPr lang="en-US" dirty="0"/>
              <a:t>) takes your source file and translates its text into instructions that the Java virtual machine can understand. The instructions contained within this file are known as </a:t>
            </a:r>
            <a:r>
              <a:rPr lang="en-US" i="1" dirty="0" err="1"/>
              <a:t>bytecodes</a:t>
            </a:r>
            <a:r>
              <a:rPr lang="en-US" dirty="0"/>
              <a:t>. </a:t>
            </a:r>
            <a:br>
              <a:rPr lang="en-US" dirty="0"/>
            </a:br>
            <a:endParaRPr lang="en-US" dirty="0"/>
          </a:p>
          <a:p>
            <a:r>
              <a:rPr lang="en-US" b="1" dirty="0"/>
              <a:t>Run the program</a:t>
            </a:r>
            <a:r>
              <a:rPr lang="en-US" dirty="0"/>
              <a:t> The Java application </a:t>
            </a:r>
            <a:r>
              <a:rPr lang="en-US" i="1" dirty="0"/>
              <a:t>launcher tool</a:t>
            </a:r>
            <a:r>
              <a:rPr lang="en-US" dirty="0"/>
              <a:t> (java) uses the Java virtual machine to run your application. </a:t>
            </a:r>
          </a:p>
          <a:p>
            <a:r>
              <a:rPr lang="en-US" dirty="0"/>
              <a:t>will: </a:t>
            </a:r>
          </a:p>
          <a:p>
            <a:endParaRPr lang="en-US" dirty="0"/>
          </a:p>
          <a:p>
            <a:endParaRPr lang="ar-EG"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13</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1" eaLnBrk="1" fontAlgn="auto" latinLnBrk="0" hangingPunct="1">
              <a:lnSpc>
                <a:spcPct val="100000"/>
              </a:lnSpc>
              <a:spcBef>
                <a:spcPts val="0"/>
              </a:spcBef>
              <a:spcAft>
                <a:spcPts val="0"/>
              </a:spcAft>
              <a:buClrTx/>
              <a:buSzTx/>
              <a:buFontTx/>
              <a:buNone/>
              <a:tabLst/>
              <a:defRPr/>
            </a:pPr>
            <a:r>
              <a:rPr lang="en-US" sz="1200" dirty="0">
                <a:solidFill>
                  <a:srgbClr val="7030A0"/>
                </a:solidFill>
              </a:rPr>
              <a:t>package </a:t>
            </a:r>
            <a:r>
              <a:rPr lang="en-US" sz="1200" dirty="0">
                <a:solidFill>
                  <a:schemeClr val="tx1"/>
                </a:solidFill>
              </a:rPr>
              <a:t>cs243</a:t>
            </a:r>
            <a:r>
              <a:rPr lang="en-US" sz="1200" dirty="0">
                <a:solidFill>
                  <a:srgbClr val="7030A0"/>
                </a:solidFill>
              </a:rPr>
              <a:t>;</a:t>
            </a:r>
          </a:p>
          <a:p>
            <a:endParaRPr lang="en-US"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14</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p:cNvSpPr>
            <a:spLocks noGrp="1" noChangeArrowheads="1"/>
          </p:cNvSpPr>
          <p:nvPr>
            <p:ph type="sldNum" sz="quarter" idx="5"/>
          </p:nvPr>
        </p:nvSpPr>
        <p:spPr>
          <a:ln/>
        </p:spPr>
        <p:txBody>
          <a:bodyPr/>
          <a:lstStyle/>
          <a:p>
            <a:fld id="{77BE898E-3268-438B-AE45-8D3178994D30}" type="slidenum">
              <a:rPr lang="en-US"/>
              <a:pPr/>
              <a:t>15</a:t>
            </a:fld>
            <a:endParaRPr lang="en-US"/>
          </a:p>
        </p:txBody>
      </p:sp>
      <p:sp>
        <p:nvSpPr>
          <p:cNvPr id="3" name="Date Placeholder 2"/>
          <p:cNvSpPr>
            <a:spLocks noGrp="1"/>
          </p:cNvSpPr>
          <p:nvPr>
            <p:ph type="dt" idx="10"/>
          </p:nvPr>
        </p:nvSpPr>
        <p:spPr/>
        <p:txBody>
          <a:bodyPr/>
          <a:lstStyle/>
          <a:p>
            <a:endParaRPr lang="ar-EG"/>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10"/>
          </p:nvPr>
        </p:nvSpPr>
        <p:spPr/>
        <p:txBody>
          <a:bodyPr/>
          <a:lstStyle/>
          <a:p>
            <a:fld id="{5308D659-684E-48EF-B1F3-F21E4D673E49}" type="slidenum">
              <a:rPr lang="ar-EG" smtClean="0"/>
              <a:pPr/>
              <a:t>16</a:t>
            </a:fld>
            <a:endParaRPr lang="ar-EG"/>
          </a:p>
        </p:txBody>
      </p:sp>
    </p:spTree>
    <p:extLst>
      <p:ext uri="{BB962C8B-B14F-4D97-AF65-F5344CB8AC3E}">
        <p14:creationId xmlns:p14="http://schemas.microsoft.com/office/powerpoint/2010/main" val="1725927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A005EC7-42D3-47B6-A5BC-AE50E0E9F88B}" type="slidenum">
              <a:rPr lang="ar-EG" smtClean="0"/>
              <a:pPr/>
              <a:t>2</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3</a:t>
            </a:fld>
            <a:endParaRPr lang="ar-E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a:p>
        </p:txBody>
      </p:sp>
      <p:sp>
        <p:nvSpPr>
          <p:cNvPr id="4" name="Date Placeholder 3"/>
          <p:cNvSpPr>
            <a:spLocks noGrp="1"/>
          </p:cNvSpPr>
          <p:nvPr>
            <p:ph type="dt" idx="10"/>
          </p:nvPr>
        </p:nvSpPr>
        <p:spPr/>
        <p:txBody>
          <a:bodyPr/>
          <a:lstStyle/>
          <a:p>
            <a:endParaRPr lang="ar-EG"/>
          </a:p>
        </p:txBody>
      </p:sp>
      <p:sp>
        <p:nvSpPr>
          <p:cNvPr id="5" name="Slide Number Placeholder 4"/>
          <p:cNvSpPr>
            <a:spLocks noGrp="1"/>
          </p:cNvSpPr>
          <p:nvPr>
            <p:ph type="sldNum" sz="quarter" idx="11"/>
          </p:nvPr>
        </p:nvSpPr>
        <p:spPr/>
        <p:txBody>
          <a:bodyPr/>
          <a:lstStyle/>
          <a:p>
            <a:fld id="{0A005EC7-42D3-47B6-A5BC-AE50E0E9F88B}" type="slidenum">
              <a:rPr lang="ar-EG" smtClean="0"/>
              <a:pPr/>
              <a:t>4</a:t>
            </a:fld>
            <a:endParaRPr lang="ar-EG"/>
          </a:p>
        </p:txBody>
      </p:sp>
    </p:spTree>
    <p:extLst>
      <p:ext uri="{BB962C8B-B14F-4D97-AF65-F5344CB8AC3E}">
        <p14:creationId xmlns:p14="http://schemas.microsoft.com/office/powerpoint/2010/main" val="3949377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A005EC7-42D3-47B6-A5BC-AE50E0E9F88B}" type="slidenum">
              <a:rPr lang="ar-EG" smtClean="0"/>
              <a:pPr/>
              <a:t>6</a:t>
            </a:fld>
            <a:endParaRPr lang="ar-E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dk1"/>
                </a:solidFill>
                <a:effectLst/>
                <a:uLnTx/>
                <a:uFillTx/>
                <a:latin typeface="+mn-lt"/>
                <a:ea typeface="+mn-ea"/>
                <a:cs typeface="+mn-cs"/>
              </a:rPr>
              <a:t>Java SE 7 (Expected 2009)</a:t>
            </a:r>
          </a:p>
          <a:p>
            <a:endParaRPr lang="ar-EG"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7</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lgn="l"/>
            <a:r>
              <a:rPr lang="en-US" b="1" dirty="0"/>
              <a:t>Advantages of JAVA </a:t>
            </a:r>
            <a:br>
              <a:rPr lang="en-US" dirty="0"/>
            </a:br>
            <a:br>
              <a:rPr lang="en-US" dirty="0"/>
            </a:br>
            <a:r>
              <a:rPr lang="en-US" dirty="0" err="1"/>
              <a:t>JAVA</a:t>
            </a:r>
            <a:r>
              <a:rPr lang="en-US" dirty="0"/>
              <a:t> offers a number of advantages to developers.</a:t>
            </a:r>
            <a:br>
              <a:rPr lang="en-US" dirty="0"/>
            </a:br>
            <a:br>
              <a:rPr lang="en-US" dirty="0"/>
            </a:br>
            <a:r>
              <a:rPr lang="en-US" dirty="0"/>
              <a:t>Java is simple: Java was designed to be easy to use and is therefore easy to write, compile, debug, and learn than other programming languages. The reason that why Java is much simpler than C++ is because Java uses automatic memory allocation and garbage collection where else C++ requires the programmer to allocate memory and to collect garbage. </a:t>
            </a:r>
            <a:br>
              <a:rPr lang="en-US" dirty="0"/>
            </a:br>
            <a:br>
              <a:rPr lang="en-US" dirty="0"/>
            </a:br>
            <a:r>
              <a:rPr lang="en-US" dirty="0"/>
              <a:t>Java is object-oriented: Java is object-oriented because programming in Java is centered on creating objects, manipulating objects, and making objects work together. This allows you to create modular programs and reusable code.</a:t>
            </a:r>
            <a:br>
              <a:rPr lang="en-US" dirty="0"/>
            </a:br>
            <a:br>
              <a:rPr lang="en-US" dirty="0"/>
            </a:br>
            <a:r>
              <a:rPr lang="en-US" dirty="0"/>
              <a:t>Java is platform-independent: One of the most significant advantages of Java is its ability to move easily from one computer system to another. </a:t>
            </a:r>
          </a:p>
          <a:p>
            <a:pPr algn="l"/>
            <a:r>
              <a:rPr lang="en-US" dirty="0"/>
              <a:t>The ability to run the same program on many different systems is crucial to World Wide Web software, and Java succeeds at this by being platform-independent at both the source and binary levels.</a:t>
            </a:r>
            <a:br>
              <a:rPr lang="en-US" dirty="0"/>
            </a:br>
            <a:br>
              <a:rPr lang="en-US" dirty="0"/>
            </a:br>
            <a:r>
              <a:rPr lang="en-US" dirty="0"/>
              <a:t>Java is distributed: Distributed computing involves several computers on a network working together. Java is designed to make distributed computing easy with the networking capability that is inherently integrated into it. </a:t>
            </a:r>
          </a:p>
          <a:p>
            <a:pPr algn="l"/>
            <a:r>
              <a:rPr lang="en-US" dirty="0"/>
              <a:t>Writing network programs in Java is like sending and receiving data to and from a file. For example, the diagram below shows three programs running on three different systems, communicating with each other to perform a joint task.</a:t>
            </a:r>
            <a:br>
              <a:rPr lang="en-US" dirty="0"/>
            </a:br>
            <a:br>
              <a:rPr lang="en-US" dirty="0"/>
            </a:br>
            <a:r>
              <a:rPr lang="en-US" dirty="0"/>
              <a:t>Java is interpreted: An interpreter is needed in order to run Java programs. The programs are compiled into Java Virtual Machine code called </a:t>
            </a:r>
            <a:r>
              <a:rPr lang="en-US" dirty="0" err="1"/>
              <a:t>bytecode</a:t>
            </a:r>
            <a:r>
              <a:rPr lang="en-US" dirty="0"/>
              <a:t>. </a:t>
            </a:r>
          </a:p>
          <a:p>
            <a:pPr algn="l"/>
            <a:r>
              <a:rPr lang="en-US" dirty="0"/>
              <a:t>The </a:t>
            </a:r>
            <a:r>
              <a:rPr lang="en-US" dirty="0" err="1"/>
              <a:t>bytecode</a:t>
            </a:r>
            <a:r>
              <a:rPr lang="en-US" dirty="0"/>
              <a:t> is machine independent and is able to run on any machine that has a Java interpreter. With Java, the program need only be compiled once, and the </a:t>
            </a:r>
            <a:r>
              <a:rPr lang="en-US" dirty="0" err="1"/>
              <a:t>bytecode</a:t>
            </a:r>
            <a:r>
              <a:rPr lang="en-US" dirty="0"/>
              <a:t> generated by the Java compiler can run on any platform.</a:t>
            </a:r>
            <a:br>
              <a:rPr lang="en-US" dirty="0"/>
            </a:br>
            <a:br>
              <a:rPr lang="en-US" dirty="0"/>
            </a:br>
            <a:r>
              <a:rPr lang="en-US" dirty="0"/>
              <a:t>Java is secure: Java is one of the first programming languages to consider security as part of its design. The Java language, compiler, interpreter, and runtime environment were each developed with security in mind. </a:t>
            </a:r>
            <a:br>
              <a:rPr lang="en-US" dirty="0"/>
            </a:br>
            <a:br>
              <a:rPr lang="en-US" dirty="0"/>
            </a:br>
            <a:r>
              <a:rPr lang="en-US" dirty="0"/>
              <a:t>Java is robust: Robust means reliable and no programming language can really assure reliability. Java puts a lot of emphasis on early checking for possible errors, as Java compilers are able to detect many problems that would first show up during execution time in other languages. </a:t>
            </a:r>
            <a:br>
              <a:rPr lang="en-US" dirty="0"/>
            </a:br>
            <a:br>
              <a:rPr lang="en-US" dirty="0"/>
            </a:br>
            <a:r>
              <a:rPr lang="en-US" dirty="0"/>
              <a:t>Java is multithreaded: Multithreaded is the capability for a program to perform several tasks simultaneously within a program. In Java, multithreaded programming has been smoothly integrated into it, while in other languages, operating system-specific procedures have to be called in order to enable multithreading. Multithreading is a necessity in visual and network programming.</a:t>
            </a:r>
            <a:br>
              <a:rPr lang="en-US" dirty="0"/>
            </a:br>
            <a:br>
              <a:rPr lang="en-US" dirty="0"/>
            </a:br>
            <a:br>
              <a:rPr lang="en-US" dirty="0"/>
            </a:br>
            <a:r>
              <a:rPr lang="en-US" b="1" dirty="0"/>
              <a:t>Disadvantages of JAVA</a:t>
            </a:r>
            <a:br>
              <a:rPr lang="en-US" dirty="0"/>
            </a:br>
            <a:br>
              <a:rPr lang="en-US" dirty="0"/>
            </a:br>
            <a:r>
              <a:rPr lang="en-US" dirty="0"/>
              <a:t>Performance: Java can be perceived as significantly slower and more memory-consuming than natively compiled languages such as C or C++.</a:t>
            </a:r>
            <a:br>
              <a:rPr lang="en-US" dirty="0"/>
            </a:br>
            <a:br>
              <a:rPr lang="en-US" dirty="0"/>
            </a:br>
            <a:r>
              <a:rPr lang="en-US" dirty="0"/>
              <a:t>Look and feel: The default look and feel of GUI applications written in Java using the Swing toolkit is very different from native applications. It is possible to specify a different look and feel through the pluggable look and feel system of Swing. </a:t>
            </a:r>
            <a:br>
              <a:rPr lang="en-US" dirty="0"/>
            </a:br>
            <a:br>
              <a:rPr lang="en-US" dirty="0"/>
            </a:br>
            <a:r>
              <a:rPr lang="en-US" dirty="0"/>
              <a:t>Single-paradigm language: Java is predominantly a single-paradigm language. However, with the addition of static imports in Java 5.0 the procedural paradigm is better accommodated than in earlier versions of Java.</a:t>
            </a:r>
          </a:p>
          <a:p>
            <a:endParaRPr lang="en-US" dirty="0"/>
          </a:p>
          <a:p>
            <a:pPr algn="l"/>
            <a:r>
              <a:rPr lang="en-US" dirty="0"/>
              <a:t>http://en.wikipedia.org/wiki/Type_system#Static_typing</a:t>
            </a:r>
            <a:endParaRPr lang="ar-EG"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8</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0A005EC7-42D3-47B6-A5BC-AE50E0E9F88B}" type="slidenum">
              <a:rPr lang="ar-EG" smtClean="0"/>
              <a:pPr/>
              <a:t>9</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gn="l" rtl="0"/>
            <a:r>
              <a:rPr lang="en-US" dirty="0"/>
              <a:t>C#</a:t>
            </a:r>
          </a:p>
          <a:p>
            <a:pPr algn="l" rtl="0"/>
            <a:r>
              <a:rPr lang="ar-EG" dirty="0"/>
              <a:t> </a:t>
            </a:r>
            <a:r>
              <a:rPr lang="ar-EG" baseline="0" dirty="0"/>
              <a:t> </a:t>
            </a:r>
            <a:r>
              <a:rPr lang="en-US" dirty="0"/>
              <a:t>.class=intermediate language file .exe</a:t>
            </a:r>
          </a:p>
          <a:p>
            <a:pPr algn="l" rtl="0"/>
            <a:r>
              <a:rPr lang="ar-EG" dirty="0"/>
              <a:t> </a:t>
            </a:r>
            <a:r>
              <a:rPr lang="en-US" dirty="0"/>
              <a:t>JVM=Common</a:t>
            </a:r>
            <a:r>
              <a:rPr lang="en-US" baseline="0" dirty="0"/>
              <a:t> Language Runtime (CRM)</a:t>
            </a:r>
          </a:p>
          <a:p>
            <a:pPr algn="l" rtl="0"/>
            <a:r>
              <a:rPr lang="en-US" baseline="0" dirty="0"/>
              <a:t> classes has .</a:t>
            </a:r>
            <a:r>
              <a:rPr lang="en-US" baseline="0" dirty="0" err="1"/>
              <a:t>cs</a:t>
            </a:r>
            <a:r>
              <a:rPr lang="en-US" baseline="0" dirty="0"/>
              <a:t> </a:t>
            </a:r>
            <a:r>
              <a:rPr lang="en-US" baseline="0" dirty="0" err="1"/>
              <a:t>extention</a:t>
            </a:r>
            <a:endParaRPr lang="en-US" baseline="0" dirty="0"/>
          </a:p>
          <a:p>
            <a:pPr algn="l" rtl="0"/>
            <a:endParaRPr lang="en-US" baseline="0" dirty="0"/>
          </a:p>
          <a:p>
            <a:pPr algn="l" rtl="0"/>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latin typeface="+mn-lt"/>
                <a:ea typeface="+mn-ea"/>
                <a:cs typeface="+mn-cs"/>
              </a:rPr>
              <a:t>Java is both compiled and interpreted. </a:t>
            </a:r>
            <a:br>
              <a:rPr lang="en-US" sz="1200" u="none" strike="noStrike" kern="1200" dirty="0">
                <a:solidFill>
                  <a:schemeClr val="tx1"/>
                </a:solidFill>
                <a:latin typeface="+mn-lt"/>
                <a:ea typeface="+mn-ea"/>
                <a:cs typeface="+mn-cs"/>
              </a:rPr>
            </a:br>
            <a:br>
              <a:rPr lang="en-US" sz="1200" u="none" strike="noStrike" kern="1200" dirty="0">
                <a:solidFill>
                  <a:schemeClr val="tx1"/>
                </a:solidFill>
                <a:latin typeface="+mn-lt"/>
                <a:ea typeface="+mn-ea"/>
                <a:cs typeface="+mn-cs"/>
              </a:rPr>
            </a:br>
            <a:r>
              <a:rPr lang="en-US" sz="1200" u="none" strike="noStrike" kern="1200" dirty="0">
                <a:solidFill>
                  <a:schemeClr val="tx1"/>
                </a:solidFill>
                <a:latin typeface="+mn-lt"/>
                <a:ea typeface="+mn-ea"/>
                <a:cs typeface="+mn-cs"/>
              </a:rPr>
              <a:t>At first, the Java source code (in .java files) is compiled into the so-called </a:t>
            </a:r>
            <a:r>
              <a:rPr lang="en-US" sz="1200" u="none" strike="noStrike" kern="1200" dirty="0" err="1">
                <a:solidFill>
                  <a:schemeClr val="tx1"/>
                </a:solidFill>
                <a:latin typeface="+mn-lt"/>
                <a:ea typeface="+mn-ea"/>
                <a:cs typeface="+mn-cs"/>
              </a:rPr>
              <a:t>Bytecode</a:t>
            </a:r>
            <a:r>
              <a:rPr lang="en-US" sz="1200" u="none" strike="noStrike" kern="1200" dirty="0">
                <a:solidFill>
                  <a:schemeClr val="tx1"/>
                </a:solidFill>
                <a:latin typeface="+mn-lt"/>
                <a:ea typeface="+mn-ea"/>
                <a:cs typeface="+mn-cs"/>
              </a:rPr>
              <a:t> (.class files). The </a:t>
            </a:r>
            <a:r>
              <a:rPr lang="en-US" sz="1200" u="none" strike="noStrike" kern="1200" dirty="0" err="1">
                <a:solidFill>
                  <a:schemeClr val="tx1"/>
                </a:solidFill>
                <a:latin typeface="+mn-lt"/>
                <a:ea typeface="+mn-ea"/>
                <a:cs typeface="+mn-cs"/>
              </a:rPr>
              <a:t>Bytecode</a:t>
            </a:r>
            <a:r>
              <a:rPr lang="en-US" sz="1200" u="none" strike="noStrike" kern="1200" dirty="0">
                <a:solidFill>
                  <a:schemeClr val="tx1"/>
                </a:solidFill>
                <a:latin typeface="+mn-lt"/>
                <a:ea typeface="+mn-ea"/>
                <a:cs typeface="+mn-cs"/>
              </a:rPr>
              <a:t> is a pre-compiled, platform independent version of your program. The .class files can be used on any operating system. </a:t>
            </a:r>
            <a:br>
              <a:rPr lang="en-US" sz="1200" u="none" strike="noStrike" kern="1200" dirty="0">
                <a:solidFill>
                  <a:schemeClr val="tx1"/>
                </a:solidFill>
                <a:latin typeface="+mn-lt"/>
                <a:ea typeface="+mn-ea"/>
                <a:cs typeface="+mn-cs"/>
              </a:rPr>
            </a:br>
            <a:br>
              <a:rPr lang="en-US" sz="1200" u="none" strike="noStrike" kern="1200" dirty="0">
                <a:solidFill>
                  <a:schemeClr val="tx1"/>
                </a:solidFill>
                <a:latin typeface="+mn-lt"/>
                <a:ea typeface="+mn-ea"/>
                <a:cs typeface="+mn-cs"/>
              </a:rPr>
            </a:br>
            <a:r>
              <a:rPr lang="en-US" sz="1200" u="none" strike="noStrike" kern="1200" dirty="0">
                <a:solidFill>
                  <a:schemeClr val="tx1"/>
                </a:solidFill>
                <a:latin typeface="+mn-lt"/>
                <a:ea typeface="+mn-ea"/>
                <a:cs typeface="+mn-cs"/>
              </a:rPr>
              <a:t>When the Java application is started, the </a:t>
            </a:r>
            <a:r>
              <a:rPr lang="en-US" sz="1200" u="none" strike="noStrike" kern="1200" dirty="0" err="1">
                <a:solidFill>
                  <a:schemeClr val="tx1"/>
                </a:solidFill>
                <a:latin typeface="+mn-lt"/>
                <a:ea typeface="+mn-ea"/>
                <a:cs typeface="+mn-cs"/>
              </a:rPr>
              <a:t>Bytecode</a:t>
            </a:r>
            <a:r>
              <a:rPr lang="en-US" sz="1200" u="none" strike="noStrike" kern="1200" dirty="0">
                <a:solidFill>
                  <a:schemeClr val="tx1"/>
                </a:solidFill>
                <a:latin typeface="+mn-lt"/>
                <a:ea typeface="+mn-ea"/>
                <a:cs typeface="+mn-cs"/>
              </a:rPr>
              <a:t> is interpreted by the Java Virtual </a:t>
            </a:r>
            <a:r>
              <a:rPr lang="en-US" sz="1200" u="none" strike="noStrike" kern="1200" dirty="0" err="1">
                <a:solidFill>
                  <a:schemeClr val="tx1"/>
                </a:solidFill>
                <a:latin typeface="+mn-lt"/>
                <a:ea typeface="+mn-ea"/>
                <a:cs typeface="+mn-cs"/>
              </a:rPr>
              <a:t>Mashine</a:t>
            </a:r>
            <a:r>
              <a:rPr lang="en-US" sz="1200" u="none" strike="noStrike" kern="1200" dirty="0">
                <a:solidFill>
                  <a:schemeClr val="tx1"/>
                </a:solidFill>
                <a:latin typeface="+mn-lt"/>
                <a:ea typeface="+mn-ea"/>
                <a:cs typeface="+mn-cs"/>
              </a:rPr>
              <a:t>. Because the </a:t>
            </a:r>
            <a:r>
              <a:rPr lang="en-US" sz="1200" u="none" strike="noStrike" kern="1200" dirty="0" err="1">
                <a:solidFill>
                  <a:schemeClr val="tx1"/>
                </a:solidFill>
                <a:latin typeface="+mn-lt"/>
                <a:ea typeface="+mn-ea"/>
                <a:cs typeface="+mn-cs"/>
              </a:rPr>
              <a:t>Bytecode</a:t>
            </a:r>
            <a:r>
              <a:rPr lang="en-US" sz="1200" u="none" strike="noStrike" kern="1200" dirty="0">
                <a:solidFill>
                  <a:schemeClr val="tx1"/>
                </a:solidFill>
                <a:latin typeface="+mn-lt"/>
                <a:ea typeface="+mn-ea"/>
                <a:cs typeface="+mn-cs"/>
              </a:rPr>
              <a:t> is pre-compiled, Java does not have the disadvantages of classical interpreted languages, like BASIC.</a:t>
            </a:r>
            <a:br>
              <a:rPr lang="en-US" sz="1200" u="none" strike="noStrike" kern="1200" dirty="0">
                <a:solidFill>
                  <a:schemeClr val="tx1"/>
                </a:solidFill>
                <a:latin typeface="+mn-lt"/>
                <a:ea typeface="+mn-ea"/>
                <a:cs typeface="+mn-cs"/>
              </a:rPr>
            </a:br>
            <a:br>
              <a:rPr lang="en-US" sz="1200" u="none" strike="noStrike" kern="1200" dirty="0">
                <a:solidFill>
                  <a:schemeClr val="tx1"/>
                </a:solidFill>
                <a:latin typeface="+mn-lt"/>
                <a:ea typeface="+mn-ea"/>
                <a:cs typeface="+mn-cs"/>
              </a:rPr>
            </a:br>
            <a:r>
              <a:rPr lang="en-US" sz="1200" u="none" strike="noStrike" kern="1200" dirty="0">
                <a:solidFill>
                  <a:schemeClr val="tx1"/>
                </a:solidFill>
                <a:latin typeface="+mn-lt"/>
                <a:ea typeface="+mn-ea"/>
                <a:cs typeface="+mn-cs"/>
              </a:rPr>
              <a:t>Read more: </a:t>
            </a:r>
            <a:r>
              <a:rPr lang="en-US" sz="1200" u="none" strike="noStrike" kern="1200" dirty="0">
                <a:solidFill>
                  <a:schemeClr val="tx1"/>
                </a:solidFill>
                <a:latin typeface="+mn-lt"/>
                <a:ea typeface="+mn-ea"/>
                <a:cs typeface="+mn-cs"/>
                <a:hlinkClick r:id="rId3"/>
              </a:rPr>
              <a:t>http://wiki.answers.com/Q/Is_java_interpreted#ixzz1HgWHbMTb</a:t>
            </a:r>
            <a:endParaRPr lang="en-US" sz="1200" u="none" strike="noStrike" kern="1200" dirty="0">
              <a:solidFill>
                <a:schemeClr val="tx1"/>
              </a:solidFill>
              <a:latin typeface="+mn-lt"/>
              <a:ea typeface="+mn-ea"/>
              <a:cs typeface="+mn-cs"/>
            </a:endParaRPr>
          </a:p>
          <a:p>
            <a:pPr algn="l" rtl="0"/>
            <a:r>
              <a:rPr lang="en-US" dirty="0"/>
              <a:t>A </a:t>
            </a:r>
            <a:r>
              <a:rPr lang="en-US" dirty="0" err="1"/>
              <a:t>bytecode</a:t>
            </a:r>
            <a:r>
              <a:rPr lang="en-US" dirty="0"/>
              <a:t> program may be executed by parsing and </a:t>
            </a:r>
            <a:r>
              <a:rPr lang="en-US" i="1" dirty="0"/>
              <a:t>directly</a:t>
            </a:r>
            <a:r>
              <a:rPr lang="en-US" dirty="0"/>
              <a:t> executing the instructions, one at a time. This kind of </a:t>
            </a:r>
            <a:r>
              <a:rPr lang="en-US" i="1" dirty="0" err="1"/>
              <a:t>bytecode</a:t>
            </a:r>
            <a:r>
              <a:rPr lang="en-US" i="1" dirty="0"/>
              <a:t> interpreter</a:t>
            </a:r>
            <a:r>
              <a:rPr lang="en-US" dirty="0"/>
              <a:t> is very portable. Some systems, called dynamic translators, or "</a:t>
            </a:r>
            <a:r>
              <a:rPr lang="en-US" dirty="0">
                <a:hlinkClick r:id="rId4" action="ppaction://hlinkfile" tooltip="Just-in-time compilation"/>
              </a:rPr>
              <a:t>just-in-time</a:t>
            </a:r>
            <a:r>
              <a:rPr lang="en-US" dirty="0"/>
              <a:t>" (JIT) compilers, translate </a:t>
            </a:r>
            <a:r>
              <a:rPr lang="en-US" dirty="0" err="1"/>
              <a:t>bytecode</a:t>
            </a:r>
            <a:r>
              <a:rPr lang="en-US" dirty="0"/>
              <a:t> into machine language as necessary at </a:t>
            </a:r>
            <a:r>
              <a:rPr lang="en-US" dirty="0">
                <a:hlinkClick r:id="rId5" action="ppaction://hlinkfile" tooltip="Run time (computing)"/>
              </a:rPr>
              <a:t>runtime</a:t>
            </a:r>
            <a:r>
              <a:rPr lang="en-US" dirty="0"/>
              <a:t>: this makes the virtual machine </a:t>
            </a:r>
            <a:r>
              <a:rPr lang="en-US" dirty="0" err="1"/>
              <a:t>unportable</a:t>
            </a:r>
            <a:r>
              <a:rPr lang="en-US" dirty="0"/>
              <a:t>, but doesn't lose the portability of the </a:t>
            </a:r>
            <a:r>
              <a:rPr lang="en-US" dirty="0" err="1"/>
              <a:t>bytecode</a:t>
            </a:r>
            <a:r>
              <a:rPr lang="en-US" dirty="0"/>
              <a:t> itself. For example, </a:t>
            </a:r>
            <a:r>
              <a:rPr lang="en-US" dirty="0">
                <a:hlinkClick r:id="rId6" action="ppaction://hlinkfile" tooltip="Java (programming language)"/>
              </a:rPr>
              <a:t>Java</a:t>
            </a:r>
            <a:r>
              <a:rPr lang="en-US" dirty="0"/>
              <a:t> and </a:t>
            </a:r>
            <a:r>
              <a:rPr lang="en-US" dirty="0">
                <a:hlinkClick r:id="rId7" action="ppaction://hlinkfile"/>
              </a:rPr>
              <a:t>Smalltalk</a:t>
            </a:r>
            <a:r>
              <a:rPr lang="en-US" dirty="0"/>
              <a:t> code is typically stored in </a:t>
            </a:r>
            <a:r>
              <a:rPr lang="en-US" dirty="0" err="1"/>
              <a:t>bytecoded</a:t>
            </a:r>
            <a:r>
              <a:rPr lang="en-US" dirty="0"/>
              <a:t> format, which is typically then JIT compiled to translate the </a:t>
            </a:r>
            <a:r>
              <a:rPr lang="en-US" dirty="0" err="1"/>
              <a:t>bytecode</a:t>
            </a:r>
            <a:r>
              <a:rPr lang="en-US" dirty="0"/>
              <a:t> to machine code before execution. This introduces a delay before a program is run, when </a:t>
            </a:r>
            <a:r>
              <a:rPr lang="en-US" dirty="0" err="1"/>
              <a:t>bytecode</a:t>
            </a:r>
            <a:r>
              <a:rPr lang="en-US" dirty="0"/>
              <a:t> is compiled to native machine code, but improves execution speed considerably compared to direct interpretation of the source code—normally by several measures.</a:t>
            </a:r>
            <a:endParaRPr lang="en-US" baseline="0" dirty="0"/>
          </a:p>
          <a:p>
            <a:pPr algn="l" rtl="0"/>
            <a:endParaRPr lang="ar-EG" dirty="0"/>
          </a:p>
        </p:txBody>
      </p:sp>
      <p:sp>
        <p:nvSpPr>
          <p:cNvPr id="4" name="Slide Number Placeholder 3"/>
          <p:cNvSpPr>
            <a:spLocks noGrp="1"/>
          </p:cNvSpPr>
          <p:nvPr>
            <p:ph type="sldNum" sz="quarter" idx="10"/>
          </p:nvPr>
        </p:nvSpPr>
        <p:spPr/>
        <p:txBody>
          <a:bodyPr/>
          <a:lstStyle/>
          <a:p>
            <a:fld id="{0A005EC7-42D3-47B6-A5BC-AE50E0E9F88B}" type="slidenum">
              <a:rPr lang="ar-EG" smtClean="0"/>
              <a:pPr/>
              <a:t>10</a:t>
            </a:fld>
            <a:endParaRPr lang="ar-EG"/>
          </a:p>
        </p:txBody>
      </p:sp>
      <p:sp>
        <p:nvSpPr>
          <p:cNvPr id="5" name="Date Placeholder 4"/>
          <p:cNvSpPr>
            <a:spLocks noGrp="1"/>
          </p:cNvSpPr>
          <p:nvPr>
            <p:ph type="dt" idx="11"/>
          </p:nvPr>
        </p:nvSpPr>
        <p:spPr/>
        <p:txBody>
          <a:bodyPr/>
          <a:lstStyle/>
          <a:p>
            <a:endParaRPr lang="ar-EG"/>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060D03-1E71-4F21-8490-39E130B84F15}"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BE325C-1AD0-4CF0-A6ED-ACF43F3E0314}"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8058C-4E18-4979-B0AC-603862BE3E1C}"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C2AEE4-B8E8-47A1-A56A-15DBBE95B178}"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4534F0-3235-46FD-857C-D3FEE0C482D4}" type="datetime1">
              <a:rPr lang="en-US" smtClean="0"/>
              <a:pPr/>
              <a:t>9/29/2017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081C4A-2F40-4B77-AE8E-FACB897078BC}" type="datetime1">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B0C4D8-F6B4-4C6E-9DCD-33CBF694ECD6}" type="datetime1">
              <a:rPr lang="en-US" smtClean="0"/>
              <a:pPr/>
              <a:t>9/29/2017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818FD3-F28E-4442-ABAB-6D47143570A2}" type="datetime1">
              <a:rPr lang="en-US" smtClean="0"/>
              <a:pPr/>
              <a:t>9/29/2017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3E5D7-E012-42A5-A7C4-766A1FD880EF}" type="datetime1">
              <a:rPr lang="en-US" smtClean="0"/>
              <a:pPr/>
              <a:t>9/29/2017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4BBDD3-B328-4E01-92FF-497C2E1AF6C0}" type="datetime1">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BABD73-29ED-43F9-AC88-C523CA74F2D8}" type="datetime1">
              <a:rPr lang="en-US" smtClean="0"/>
              <a:pPr/>
              <a:t>9/29/2017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F9ACAD-0043-4701-8D84-B08E5796C2B6}" type="datetime1">
              <a:rPr lang="en-US" smtClean="0"/>
              <a:pPr/>
              <a:t>9/29/2017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14338" name="Picture 2" descr="http://zurlocker.typepad.com/photos/uncategorized/java_logo.jpg"/>
          <p:cNvPicPr>
            <a:picLocks noChangeAspect="1" noChangeArrowheads="1"/>
          </p:cNvPicPr>
          <p:nvPr userDrawn="1"/>
        </p:nvPicPr>
        <p:blipFill>
          <a:blip r:embed="rId13" cstate="print"/>
          <a:srcRect/>
          <a:stretch>
            <a:fillRect/>
          </a:stretch>
        </p:blipFill>
        <p:spPr bwMode="auto">
          <a:xfrm>
            <a:off x="0" y="1"/>
            <a:ext cx="885824" cy="685799"/>
          </a:xfrm>
          <a:prstGeom prst="rect">
            <a:avLst/>
          </a:prstGeom>
          <a:noFill/>
        </p:spPr>
      </p:pic>
      <p:sp>
        <p:nvSpPr>
          <p:cNvPr id="8" name="Rectangle 7"/>
          <p:cNvSpPr/>
          <p:nvPr userDrawn="1"/>
        </p:nvSpPr>
        <p:spPr>
          <a:xfrm>
            <a:off x="0" y="6596390"/>
            <a:ext cx="4648200" cy="438582"/>
          </a:xfrm>
          <a:prstGeom prst="rect">
            <a:avLst/>
          </a:prstGeom>
        </p:spPr>
        <p:txBody>
          <a:bodyPr wrap="square">
            <a:spAutoFit/>
          </a:bodyPr>
          <a:lstStyle/>
          <a:p>
            <a:pPr algn="l"/>
            <a:r>
              <a:rPr lang="en-US" sz="1050" b="0" kern="1200" dirty="0">
                <a:solidFill>
                  <a:schemeClr val="tx1"/>
                </a:solidFill>
                <a:latin typeface="+mn-lt"/>
                <a:ea typeface="+mn-ea"/>
                <a:cs typeface="+mn-cs"/>
              </a:rPr>
              <a:t>Object- Oriented Programming (CS243/CS612)</a:t>
            </a:r>
            <a:endParaRPr lang="en-US" sz="1050" dirty="0"/>
          </a:p>
          <a:p>
            <a:pPr lvl="0" algn="ctr">
              <a:spcBef>
                <a:spcPct val="0"/>
              </a:spcBef>
              <a:defRPr/>
            </a:pPr>
            <a:r>
              <a:rPr lang="en-US" sz="1200" b="0" kern="1200" dirty="0">
                <a:solidFill>
                  <a:schemeClr val="tx1"/>
                </a:solidFill>
                <a:latin typeface="+mn-lt"/>
                <a:ea typeface="+mn-ea"/>
                <a:cs typeface="+mn-cs"/>
              </a:rPr>
              <a:t> </a:t>
            </a:r>
            <a:r>
              <a:rPr lang="en-US" sz="1200" dirty="0"/>
              <a:t> </a:t>
            </a:r>
            <a:r>
              <a:rPr lang="en-US" sz="1100" dirty="0"/>
              <a:t>  </a:t>
            </a:r>
            <a:endParaRPr kumimoji="0" lang="ar-EG" sz="11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TextBox 8"/>
          <p:cNvSpPr txBox="1"/>
          <p:nvPr userDrawn="1"/>
        </p:nvSpPr>
        <p:spPr>
          <a:xfrm>
            <a:off x="6324600" y="6581001"/>
            <a:ext cx="1524000" cy="261610"/>
          </a:xfrm>
          <a:prstGeom prst="rect">
            <a:avLst/>
          </a:prstGeom>
          <a:noFill/>
        </p:spPr>
        <p:txBody>
          <a:bodyPr wrap="square" rtlCol="0">
            <a:spAutoFit/>
          </a:bodyPr>
          <a:lstStyle/>
          <a:p>
            <a:r>
              <a:rPr lang="en-US" sz="1050" dirty="0"/>
              <a:t>Dr Walid M. </a:t>
            </a:r>
            <a:r>
              <a:rPr lang="en-US" sz="1050" dirty="0" err="1"/>
              <a:t>Aly</a:t>
            </a:r>
            <a:endParaRPr lang="en-US" sz="1050" dirty="0"/>
          </a:p>
        </p:txBody>
      </p:sp>
      <p:pic>
        <p:nvPicPr>
          <p:cNvPr id="118785" name="Picture 1" descr="LOGO CCIT(B&amp;W)"/>
          <p:cNvPicPr>
            <a:picLocks noChangeAspect="1" noChangeArrowheads="1"/>
          </p:cNvPicPr>
          <p:nvPr userDrawn="1"/>
        </p:nvPicPr>
        <p:blipFill>
          <a:blip r:embed="rId14" cstate="print"/>
          <a:srcRect/>
          <a:stretch>
            <a:fillRect/>
          </a:stretch>
        </p:blipFill>
        <p:spPr bwMode="auto">
          <a:xfrm>
            <a:off x="8610601" y="0"/>
            <a:ext cx="533399" cy="534411"/>
          </a:xfrm>
          <a:prstGeom prst="rect">
            <a:avLst/>
          </a:prstGeom>
          <a:noFill/>
          <a:ln w="9525">
            <a:noFill/>
            <a:miter lim="800000"/>
            <a:headEnd/>
            <a:tailEnd/>
          </a:ln>
        </p:spPr>
      </p:pic>
      <p:sp>
        <p:nvSpPr>
          <p:cNvPr id="11" name="TextBox 10"/>
          <p:cNvSpPr txBox="1"/>
          <p:nvPr userDrawn="1"/>
        </p:nvSpPr>
        <p:spPr>
          <a:xfrm>
            <a:off x="4572000" y="6477000"/>
            <a:ext cx="685800" cy="381000"/>
          </a:xfrm>
          <a:prstGeom prst="rect">
            <a:avLst/>
          </a:prstGeom>
          <a:noFill/>
        </p:spPr>
        <p:txBody>
          <a:bodyPr wrap="square" rtlCol="1">
            <a:spAutoFit/>
          </a:bodyPr>
          <a:lstStyle/>
          <a:p>
            <a:r>
              <a:rPr lang="en-US" dirty="0"/>
              <a:t>lec1</a:t>
            </a:r>
            <a:endParaRPr lang="ar-EG"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java.sun.com/javase/downloads/index.js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textpad.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oracle.com/technetwork/java/javase/downloads/jdk-7-netbeans-download-432126.html" TargetMode="External"/><Relationship Id="rId7" Type="http://schemas.openxmlformats.org/officeDocument/2006/relationships/hyperlink" Target="http://netbeans.org/downloads/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file:///C:\Program%20Files\TextPad%205\TextPad.exe%20%20D:\Dr%20Walid\My%20%20courses\My%20Engineering%20Courses\Java%20Feb10\CC%20316%20%20Object-Oriented%20programming\Lectures\Lecture%201\programs\HelloWorldApp.jav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hyperlink" Target="http://www.oracle.com/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tiobe.com/content/paperinfo/tpci/ABAP.html" TargetMode="External"/><Relationship Id="rId3" Type="http://schemas.openxmlformats.org/officeDocument/2006/relationships/hyperlink" Target="http://www.tiobe.com/" TargetMode="External"/><Relationship Id="rId7" Type="http://schemas.openxmlformats.org/officeDocument/2006/relationships/hyperlink" Target="http://www.tiobe.com/content/paperinfo/tpci/Assembly.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www.tiobe.com/content/paperinfo/tpci/Logo.html" TargetMode="External"/><Relationship Id="rId11" Type="http://schemas.openxmlformats.org/officeDocument/2006/relationships/image" Target="../media/image8.gif"/><Relationship Id="rId5" Type="http://schemas.openxmlformats.org/officeDocument/2006/relationships/hyperlink" Target="http://www.tiobe.com/content/paperinfo/tpci/Ada.html" TargetMode="External"/><Relationship Id="rId10" Type="http://schemas.openxmlformats.org/officeDocument/2006/relationships/image" Target="../media/image7.gif"/><Relationship Id="rId4" Type="http://schemas.openxmlformats.org/officeDocument/2006/relationships/hyperlink" Target="http://www.tiobe.com/content/paperinfo/tpci/Pascal.html" TargetMode="External"/><Relationship Id="rId9" Type="http://schemas.openxmlformats.org/officeDocument/2006/relationships/image" Target="../media/image6.gif"/></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Java_Card" TargetMode="External"/><Relationship Id="rId7" Type="http://schemas.openxmlformats.org/officeDocument/2006/relationships/image" Target="../media/image15.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en.wikipedia.org/wiki/Java_Platform,_Enterprise_Edition" TargetMode="External"/><Relationship Id="rId5" Type="http://schemas.openxmlformats.org/officeDocument/2006/relationships/hyperlink" Target="http://en.wikipedia.org/wiki/Java_Platform,_Standard_Edition" TargetMode="External"/><Relationship Id="rId4" Type="http://schemas.openxmlformats.org/officeDocument/2006/relationships/hyperlink" Target="http://en.wikipedia.org/wiki/Java_Platform,_Micro_Edi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
        <p:nvSpPr>
          <p:cNvPr id="5" name="Title 1"/>
          <p:cNvSpPr txBox="1">
            <a:spLocks/>
          </p:cNvSpPr>
          <p:nvPr/>
        </p:nvSpPr>
        <p:spPr>
          <a:xfrm>
            <a:off x="838200" y="457200"/>
            <a:ext cx="7543800" cy="3048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vert="horz" lIns="91440" tIns="45720" rIns="91440" bIns="45720" rtlCol="0" anchor="ctr">
            <a:noAutofit/>
          </a:bodyPr>
          <a:lstStyle/>
          <a:p>
            <a:pPr lvl="0" algn="ctr">
              <a:spcBef>
                <a:spcPct val="0"/>
              </a:spcBef>
              <a:defRPr/>
            </a:pPr>
            <a:r>
              <a:rPr lang="en-US" sz="4400" dirty="0">
                <a:solidFill>
                  <a:srgbClr val="C00000"/>
                </a:solidFill>
              </a:rPr>
              <a:t>Object- Oriented </a:t>
            </a:r>
            <a:r>
              <a:rPr lang="en-US" sz="4400">
                <a:solidFill>
                  <a:srgbClr val="C00000"/>
                </a:solidFill>
              </a:rPr>
              <a:t>Programming (CS201)</a:t>
            </a:r>
            <a:endParaRPr kumimoji="0" lang="ar-EG" sz="4400" b="0" i="0" u="none" strike="noStrike" kern="1200" cap="none" spc="0" normalizeH="0" baseline="0" noProof="0" dirty="0">
              <a:ln>
                <a:noFill/>
              </a:ln>
              <a:solidFill>
                <a:srgbClr val="C00000"/>
              </a:solidFill>
              <a:effectLst/>
              <a:uLnTx/>
              <a:uFillTx/>
              <a:latin typeface="+mn-lt"/>
              <a:ea typeface="+mn-ea"/>
              <a:cs typeface="+mn-cs"/>
            </a:endParaRPr>
          </a:p>
        </p:txBody>
      </p:sp>
      <p:sp>
        <p:nvSpPr>
          <p:cNvPr id="6" name="Subtitle 5"/>
          <p:cNvSpPr>
            <a:spLocks noGrp="1"/>
          </p:cNvSpPr>
          <p:nvPr>
            <p:ph type="subTitle" idx="1"/>
          </p:nvPr>
        </p:nvSpPr>
        <p:spPr/>
        <p:txBody>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1828800"/>
          </a:xfrm>
        </p:spPr>
        <p:style>
          <a:lnRef idx="2">
            <a:schemeClr val="dk1"/>
          </a:lnRef>
          <a:fillRef idx="1">
            <a:schemeClr val="lt1"/>
          </a:fillRef>
          <a:effectRef idx="0">
            <a:schemeClr val="dk1"/>
          </a:effectRef>
          <a:fontRef idx="minor">
            <a:schemeClr val="dk1"/>
          </a:fontRef>
        </p:style>
        <p:txBody>
          <a:bodyPr>
            <a:normAutofit/>
          </a:bodyPr>
          <a:lstStyle/>
          <a:p>
            <a:pPr algn="just">
              <a:buFont typeface="Wingdings" pitchFamily="2" charset="2"/>
              <a:buChar char="§"/>
            </a:pPr>
            <a:r>
              <a:rPr lang="en-US" sz="2000" dirty="0"/>
              <a:t>Source code is first written in </a:t>
            </a:r>
            <a:r>
              <a:rPr lang="en-US" sz="2000" dirty="0">
                <a:solidFill>
                  <a:srgbClr val="FF0000"/>
                </a:solidFill>
              </a:rPr>
              <a:t>plain text files </a:t>
            </a:r>
            <a:r>
              <a:rPr lang="en-US" sz="2000" dirty="0"/>
              <a:t>ending with the </a:t>
            </a:r>
            <a:r>
              <a:rPr lang="en-US" sz="2000" dirty="0">
                <a:solidFill>
                  <a:srgbClr val="0070C0"/>
                </a:solidFill>
              </a:rPr>
              <a:t>.java </a:t>
            </a:r>
            <a:r>
              <a:rPr lang="en-US" sz="2000" dirty="0"/>
              <a:t>extension. </a:t>
            </a:r>
          </a:p>
          <a:p>
            <a:pPr algn="just">
              <a:buFont typeface="Wingdings" pitchFamily="2" charset="2"/>
              <a:buChar char="§"/>
            </a:pPr>
            <a:r>
              <a:rPr lang="en-US" sz="2000" dirty="0"/>
              <a:t>JAVA source files are </a:t>
            </a:r>
            <a:r>
              <a:rPr lang="en-US" sz="2000" dirty="0">
                <a:solidFill>
                  <a:srgbClr val="0070C0"/>
                </a:solidFill>
              </a:rPr>
              <a:t>compiled</a:t>
            </a:r>
            <a:r>
              <a:rPr lang="en-US" sz="2000" dirty="0"/>
              <a:t> into </a:t>
            </a:r>
            <a:r>
              <a:rPr lang="en-US" sz="2000" dirty="0">
                <a:solidFill>
                  <a:srgbClr val="FF0000"/>
                </a:solidFill>
              </a:rPr>
              <a:t>.class </a:t>
            </a:r>
            <a:r>
              <a:rPr lang="en-US" sz="2000" dirty="0"/>
              <a:t>files by the </a:t>
            </a:r>
            <a:r>
              <a:rPr lang="en-US" sz="2000" b="1" dirty="0">
                <a:solidFill>
                  <a:schemeClr val="accent1">
                    <a:lumMod val="60000"/>
                    <a:lumOff val="40000"/>
                  </a:schemeClr>
                </a:solidFill>
              </a:rPr>
              <a:t>java</a:t>
            </a:r>
            <a:r>
              <a:rPr lang="en-US" sz="2000" b="1" dirty="0"/>
              <a:t> </a:t>
            </a:r>
            <a:r>
              <a:rPr lang="en-US" sz="2000" b="1" dirty="0">
                <a:solidFill>
                  <a:schemeClr val="accent1">
                    <a:lumMod val="60000"/>
                    <a:lumOff val="40000"/>
                  </a:schemeClr>
                </a:solidFill>
              </a:rPr>
              <a:t>compiler</a:t>
            </a:r>
            <a:r>
              <a:rPr lang="en-US" sz="2000" dirty="0"/>
              <a:t>.</a:t>
            </a:r>
          </a:p>
          <a:p>
            <a:pPr algn="just">
              <a:buFont typeface="Wingdings" pitchFamily="2" charset="2"/>
              <a:buChar char="§"/>
            </a:pPr>
            <a:r>
              <a:rPr lang="en-US" sz="2000" dirty="0"/>
              <a:t>The </a:t>
            </a:r>
            <a:r>
              <a:rPr lang="en-US" sz="2000" dirty="0">
                <a:solidFill>
                  <a:srgbClr val="FF0000"/>
                </a:solidFill>
              </a:rPr>
              <a:t>.class </a:t>
            </a:r>
            <a:r>
              <a:rPr lang="en-US" sz="2000" dirty="0"/>
              <a:t>file contains </a:t>
            </a:r>
            <a:r>
              <a:rPr lang="en-US" sz="2000" i="1" dirty="0" err="1">
                <a:solidFill>
                  <a:srgbClr val="FF0000"/>
                </a:solidFill>
              </a:rPr>
              <a:t>bytecodes</a:t>
            </a:r>
            <a:r>
              <a:rPr lang="en-US" sz="2000" dirty="0"/>
              <a:t> which is the machine language of the </a:t>
            </a:r>
            <a:r>
              <a:rPr lang="en-US" sz="2000" b="1" dirty="0">
                <a:solidFill>
                  <a:srgbClr val="0070C0"/>
                </a:solidFill>
              </a:rPr>
              <a:t>Java Virtual Machine(Java VM).  </a:t>
            </a:r>
          </a:p>
          <a:p>
            <a:pPr algn="just">
              <a:buFont typeface="Wingdings" pitchFamily="2" charset="2"/>
              <a:buChar char="§"/>
            </a:pPr>
            <a:r>
              <a:rPr lang="en-US" sz="2000" dirty="0"/>
              <a:t>The JVM runs your application by running the </a:t>
            </a:r>
            <a:r>
              <a:rPr lang="en-US" sz="2000" dirty="0">
                <a:solidFill>
                  <a:srgbClr val="FF0000"/>
                </a:solidFill>
              </a:rPr>
              <a:t>.class </a:t>
            </a:r>
            <a:r>
              <a:rPr lang="en-US" sz="2000" dirty="0"/>
              <a:t>file.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Rectangle 5"/>
          <p:cNvSpPr/>
          <p:nvPr/>
        </p:nvSpPr>
        <p:spPr>
          <a:xfrm>
            <a:off x="0" y="2590800"/>
            <a:ext cx="8915400" cy="369332"/>
          </a:xfrm>
          <a:prstGeom prst="rect">
            <a:avLst/>
          </a:prstGeom>
          <a:solidFill>
            <a:schemeClr val="bg1">
              <a:lumMod val="75000"/>
            </a:schemeClr>
          </a:solidFill>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dirty="0"/>
              <a:t>Through the Java VM, the same application is capable of running on multiple platforms.</a:t>
            </a:r>
          </a:p>
        </p:txBody>
      </p:sp>
      <p:sp>
        <p:nvSpPr>
          <p:cNvPr id="8" name="TextBox 7"/>
          <p:cNvSpPr txBox="1"/>
          <p:nvPr/>
        </p:nvSpPr>
        <p:spPr>
          <a:xfrm>
            <a:off x="2438400" y="0"/>
            <a:ext cx="4495800" cy="523220"/>
          </a:xfrm>
          <a:prstGeom prst="rect">
            <a:avLst/>
          </a:prstGeom>
          <a:noFill/>
        </p:spPr>
        <p:txBody>
          <a:bodyPr wrap="square" rtlCol="1">
            <a:spAutoFit/>
          </a:bodyPr>
          <a:lstStyle/>
          <a:p>
            <a:pPr algn="ctr"/>
            <a:r>
              <a:rPr lang="en-US" sz="2800" b="1" dirty="0">
                <a:solidFill>
                  <a:srgbClr val="C00000"/>
                </a:solidFill>
              </a:rPr>
              <a:t>Java Basic Information</a:t>
            </a:r>
            <a:endParaRPr lang="ar-EG" sz="2800" b="1" dirty="0">
              <a:solidFill>
                <a:srgbClr val="C00000"/>
              </a:solidFill>
            </a:endParaRPr>
          </a:p>
        </p:txBody>
      </p:sp>
      <p:pic>
        <p:nvPicPr>
          <p:cNvPr id="9" name="Picture 3"/>
          <p:cNvPicPr>
            <a:picLocks noChangeAspect="1" noChangeArrowheads="1"/>
          </p:cNvPicPr>
          <p:nvPr/>
        </p:nvPicPr>
        <p:blipFill>
          <a:blip r:embed="rId3" cstate="print"/>
          <a:srcRect/>
          <a:stretch>
            <a:fillRect/>
          </a:stretch>
        </p:blipFill>
        <p:spPr bwMode="auto">
          <a:xfrm>
            <a:off x="6019800" y="3505200"/>
            <a:ext cx="2895600" cy="2771775"/>
          </a:xfrm>
          <a:prstGeom prst="rect">
            <a:avLst/>
          </a:prstGeom>
          <a:noFill/>
          <a:ln w="9525">
            <a:noFill/>
            <a:miter lim="800000"/>
            <a:headEnd/>
            <a:tailEnd/>
          </a:ln>
          <a:effectLst/>
        </p:spPr>
      </p:pic>
      <p:grpSp>
        <p:nvGrpSpPr>
          <p:cNvPr id="13" name="Group 12"/>
          <p:cNvGrpSpPr/>
          <p:nvPr/>
        </p:nvGrpSpPr>
        <p:grpSpPr>
          <a:xfrm>
            <a:off x="381000" y="4419599"/>
            <a:ext cx="2184400" cy="1713130"/>
            <a:chOff x="0" y="3581400"/>
            <a:chExt cx="1371600" cy="1018255"/>
          </a:xfrm>
        </p:grpSpPr>
        <p:sp>
          <p:nvSpPr>
            <p:cNvPr id="14" name="TextBox 13"/>
            <p:cNvSpPr txBox="1"/>
            <p:nvPr/>
          </p:nvSpPr>
          <p:spPr>
            <a:xfrm>
              <a:off x="0" y="3886200"/>
              <a:ext cx="1371600" cy="713455"/>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r>
                <a:rPr lang="en-US" dirty="0"/>
                <a:t>class </a:t>
              </a:r>
              <a:r>
                <a:rPr lang="en-US" dirty="0" err="1"/>
                <a:t>MyProgram</a:t>
              </a:r>
              <a:endParaRPr lang="en-US" dirty="0"/>
            </a:p>
            <a:p>
              <a:r>
                <a:rPr lang="en-US" dirty="0"/>
                <a:t>{</a:t>
              </a:r>
            </a:p>
            <a:p>
              <a:r>
                <a:rPr lang="en-US" dirty="0"/>
                <a:t>……..</a:t>
              </a:r>
            </a:p>
            <a:p>
              <a:r>
                <a:rPr lang="en-US" dirty="0"/>
                <a:t>}</a:t>
              </a:r>
              <a:endParaRPr lang="ar-EG" sz="2800" dirty="0"/>
            </a:p>
          </p:txBody>
        </p:sp>
        <p:sp>
          <p:nvSpPr>
            <p:cNvPr id="15" name="TextBox 14"/>
            <p:cNvSpPr txBox="1"/>
            <p:nvPr/>
          </p:nvSpPr>
          <p:spPr>
            <a:xfrm>
              <a:off x="0" y="3581400"/>
              <a:ext cx="1371600" cy="201231"/>
            </a:xfrm>
            <a:prstGeom prst="rect">
              <a:avLst/>
            </a:prstGeom>
            <a:noFill/>
          </p:spPr>
          <p:txBody>
            <a:bodyPr wrap="square" rtlCol="1">
              <a:spAutoFit/>
            </a:bodyPr>
            <a:lstStyle/>
            <a:p>
              <a:r>
                <a:rPr lang="en-US" sz="1600" dirty="0"/>
                <a:t>MyProgram.java</a:t>
              </a:r>
              <a:endParaRPr lang="ar-EG" sz="2400" dirty="0"/>
            </a:p>
          </p:txBody>
        </p:sp>
      </p:grpSp>
      <p:grpSp>
        <p:nvGrpSpPr>
          <p:cNvPr id="17" name="Group 16"/>
          <p:cNvGrpSpPr/>
          <p:nvPr/>
        </p:nvGrpSpPr>
        <p:grpSpPr>
          <a:xfrm>
            <a:off x="2286000" y="4495800"/>
            <a:ext cx="3276600" cy="1600200"/>
            <a:chOff x="1600200" y="3581400"/>
            <a:chExt cx="2057400" cy="951131"/>
          </a:xfrm>
        </p:grpSpPr>
        <p:grpSp>
          <p:nvGrpSpPr>
            <p:cNvPr id="12" name="Group 11"/>
            <p:cNvGrpSpPr/>
            <p:nvPr/>
          </p:nvGrpSpPr>
          <p:grpSpPr>
            <a:xfrm>
              <a:off x="2286000" y="3581400"/>
              <a:ext cx="1371600" cy="951131"/>
              <a:chOff x="0" y="3581400"/>
              <a:chExt cx="1371600" cy="951131"/>
            </a:xfrm>
          </p:grpSpPr>
          <p:sp>
            <p:nvSpPr>
              <p:cNvPr id="10" name="TextBox 9"/>
              <p:cNvSpPr txBox="1"/>
              <p:nvPr/>
            </p:nvSpPr>
            <p:spPr>
              <a:xfrm>
                <a:off x="0" y="3886200"/>
                <a:ext cx="1371600" cy="646331"/>
              </a:xfrm>
              <a:prstGeom prst="rect">
                <a:avLst/>
              </a:prstGeom>
            </p:spPr>
            <p:style>
              <a:lnRef idx="2">
                <a:schemeClr val="dk1"/>
              </a:lnRef>
              <a:fillRef idx="1">
                <a:schemeClr val="lt1"/>
              </a:fillRef>
              <a:effectRef idx="0">
                <a:schemeClr val="dk1"/>
              </a:effectRef>
              <a:fontRef idx="minor">
                <a:schemeClr val="dk1"/>
              </a:fontRef>
            </p:style>
            <p:txBody>
              <a:bodyPr wrap="square" rtlCol="1">
                <a:spAutoFit/>
              </a:bodyPr>
              <a:lstStyle/>
              <a:p>
                <a:r>
                  <a:rPr lang="en-US" sz="1200" dirty="0"/>
                  <a:t>…………</a:t>
                </a:r>
              </a:p>
              <a:p>
                <a:r>
                  <a:rPr lang="en-US" sz="1200" dirty="0"/>
                  <a:t>………</a:t>
                </a:r>
              </a:p>
              <a:p>
                <a:r>
                  <a:rPr lang="en-US" sz="1200" dirty="0"/>
                  <a:t>……….</a:t>
                </a:r>
                <a:endParaRPr lang="ar-EG" dirty="0"/>
              </a:p>
            </p:txBody>
          </p:sp>
          <p:sp>
            <p:nvSpPr>
              <p:cNvPr id="11" name="TextBox 10"/>
              <p:cNvSpPr txBox="1"/>
              <p:nvPr/>
            </p:nvSpPr>
            <p:spPr>
              <a:xfrm>
                <a:off x="0" y="3581400"/>
                <a:ext cx="1371600" cy="219525"/>
              </a:xfrm>
              <a:prstGeom prst="rect">
                <a:avLst/>
              </a:prstGeom>
              <a:noFill/>
            </p:spPr>
            <p:txBody>
              <a:bodyPr wrap="square" rtlCol="1">
                <a:spAutoFit/>
              </a:bodyPr>
              <a:lstStyle/>
              <a:p>
                <a:r>
                  <a:rPr lang="en-US" dirty="0" err="1"/>
                  <a:t>MyProgram.class</a:t>
                </a:r>
                <a:endParaRPr lang="ar-EG" sz="2800" dirty="0"/>
              </a:p>
            </p:txBody>
          </p:sp>
        </p:grpSp>
        <p:sp>
          <p:nvSpPr>
            <p:cNvPr id="16" name="Right Arrow 15"/>
            <p:cNvSpPr/>
            <p:nvPr/>
          </p:nvSpPr>
          <p:spPr>
            <a:xfrm>
              <a:off x="1600200" y="4038600"/>
              <a:ext cx="4572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26"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80">
                                          <p:stCondLst>
                                            <p:cond delay="0"/>
                                          </p:stCondLst>
                                        </p:cTn>
                                        <p:tgtEl>
                                          <p:spTgt spid="6"/>
                                        </p:tgtEl>
                                      </p:cBhvr>
                                    </p:animEffect>
                                    <p:anim calcmode="lin" valueType="num">
                                      <p:cBhvr>
                                        <p:cTn id="3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gtEl>
                                      </p:cBhvr>
                                      <p:to x="100000" y="60000"/>
                                    </p:animScale>
                                    <p:animScale>
                                      <p:cBhvr>
                                        <p:cTn id="40" dur="166" decel="50000">
                                          <p:stCondLst>
                                            <p:cond delay="676"/>
                                          </p:stCondLst>
                                        </p:cTn>
                                        <p:tgtEl>
                                          <p:spTgt spid="6"/>
                                        </p:tgtEl>
                                      </p:cBhvr>
                                      <p:to x="100000" y="100000"/>
                                    </p:animScale>
                                    <p:animScale>
                                      <p:cBhvr>
                                        <p:cTn id="41" dur="26">
                                          <p:stCondLst>
                                            <p:cond delay="1312"/>
                                          </p:stCondLst>
                                        </p:cTn>
                                        <p:tgtEl>
                                          <p:spTgt spid="6"/>
                                        </p:tgtEl>
                                      </p:cBhvr>
                                      <p:to x="100000" y="80000"/>
                                    </p:animScale>
                                    <p:animScale>
                                      <p:cBhvr>
                                        <p:cTn id="42" dur="166" decel="50000">
                                          <p:stCondLst>
                                            <p:cond delay="1338"/>
                                          </p:stCondLst>
                                        </p:cTn>
                                        <p:tgtEl>
                                          <p:spTgt spid="6"/>
                                        </p:tgtEl>
                                      </p:cBhvr>
                                      <p:to x="100000" y="100000"/>
                                    </p:animScale>
                                    <p:animScale>
                                      <p:cBhvr>
                                        <p:cTn id="43" dur="26">
                                          <p:stCondLst>
                                            <p:cond delay="1642"/>
                                          </p:stCondLst>
                                        </p:cTn>
                                        <p:tgtEl>
                                          <p:spTgt spid="6"/>
                                        </p:tgtEl>
                                      </p:cBhvr>
                                      <p:to x="100000" y="90000"/>
                                    </p:animScale>
                                    <p:animScale>
                                      <p:cBhvr>
                                        <p:cTn id="44" dur="166" decel="50000">
                                          <p:stCondLst>
                                            <p:cond delay="1668"/>
                                          </p:stCondLst>
                                        </p:cTn>
                                        <p:tgtEl>
                                          <p:spTgt spid="6"/>
                                        </p:tgtEl>
                                      </p:cBhvr>
                                      <p:to x="100000" y="100000"/>
                                    </p:animScale>
                                    <p:animScale>
                                      <p:cBhvr>
                                        <p:cTn id="45" dur="26">
                                          <p:stCondLst>
                                            <p:cond delay="1808"/>
                                          </p:stCondLst>
                                        </p:cTn>
                                        <p:tgtEl>
                                          <p:spTgt spid="6"/>
                                        </p:tgtEl>
                                      </p:cBhvr>
                                      <p:to x="100000" y="95000"/>
                                    </p:animScale>
                                    <p:animScale>
                                      <p:cBhvr>
                                        <p:cTn id="4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solidFill>
                  <a:srgbClr val="C00000"/>
                </a:solidFill>
              </a:rPr>
              <a:t>your first application!</a:t>
            </a:r>
            <a:endParaRPr lang="ar-EG" dirty="0">
              <a:solidFill>
                <a:srgbClr val="C00000"/>
              </a:solidFill>
            </a:endParaRPr>
          </a:p>
        </p:txBody>
      </p:sp>
      <p:sp>
        <p:nvSpPr>
          <p:cNvPr id="3" name="Content Placeholder 2"/>
          <p:cNvSpPr>
            <a:spLocks noGrp="1"/>
          </p:cNvSpPr>
          <p:nvPr>
            <p:ph idx="1"/>
          </p:nvPr>
        </p:nvSpPr>
        <p:spPr>
          <a:xfrm>
            <a:off x="0" y="685800"/>
            <a:ext cx="8610600" cy="1600200"/>
          </a:xfrm>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buNone/>
            </a:pPr>
            <a:r>
              <a:rPr lang="en-US" dirty="0"/>
              <a:t>To write, compile &amp; run  your first program, you'll need: </a:t>
            </a:r>
          </a:p>
          <a:p>
            <a:pPr marL="514350" indent="-514350">
              <a:buFont typeface="+mj-lt"/>
              <a:buAutoNum type="arabicPeriod"/>
            </a:pPr>
            <a:r>
              <a:rPr lang="en-US" b="1" dirty="0"/>
              <a:t>The Java SE Development Kit 7 (JDK 7).</a:t>
            </a:r>
            <a:endParaRPr lang="en-US" dirty="0"/>
          </a:p>
          <a:p>
            <a:pPr marL="514350" indent="-514350">
              <a:buFont typeface="+mj-lt"/>
              <a:buAutoNum type="arabicPeriod"/>
            </a:pPr>
            <a:r>
              <a:rPr lang="en-US" b="1" dirty="0"/>
              <a:t>A text editor.</a:t>
            </a:r>
            <a:endParaRPr lang="ar-E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2"/>
          <p:cNvSpPr txBox="1">
            <a:spLocks/>
          </p:cNvSpPr>
          <p:nvPr/>
        </p:nvSpPr>
        <p:spPr>
          <a:xfrm>
            <a:off x="228600" y="2895601"/>
            <a:ext cx="8686800" cy="13716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hlinkClick r:id="rId3"/>
              </a:rPr>
              <a:t>http://java.sun.com/javase/downloads/index.jsp</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JDK 7 : Java SE 7</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Java SE 7 Documentation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ar-EG"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Content Placeholder 2"/>
          <p:cNvSpPr txBox="1">
            <a:spLocks/>
          </p:cNvSpPr>
          <p:nvPr/>
        </p:nvSpPr>
        <p:spPr>
          <a:xfrm>
            <a:off x="228600" y="4876800"/>
            <a:ext cx="8686800" cy="10668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hlinkClick r:id="rId4"/>
              </a:rPr>
              <a:t>http://www.textpad.com</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q"/>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TextPad</a:t>
            </a:r>
          </a:p>
        </p:txBody>
      </p:sp>
      <p:sp>
        <p:nvSpPr>
          <p:cNvPr id="7" name="Rectangle 6"/>
          <p:cNvSpPr/>
          <p:nvPr/>
        </p:nvSpPr>
        <p:spPr>
          <a:xfrm>
            <a:off x="3962400" y="2438400"/>
            <a:ext cx="1124026"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514350" indent="-514350"/>
            <a:r>
              <a:rPr lang="en-US" sz="2400" b="1" dirty="0"/>
              <a:t>1-JDK 7</a:t>
            </a:r>
            <a:endParaRPr lang="ar-EG" sz="2400" dirty="0"/>
          </a:p>
        </p:txBody>
      </p:sp>
      <p:sp>
        <p:nvSpPr>
          <p:cNvPr id="8" name="Rectangle 7"/>
          <p:cNvSpPr/>
          <p:nvPr/>
        </p:nvSpPr>
        <p:spPr>
          <a:xfrm>
            <a:off x="3733800" y="4419600"/>
            <a:ext cx="2048510" cy="46166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514350" indent="-514350"/>
            <a:r>
              <a:rPr lang="en-US" sz="2400" b="1" dirty="0"/>
              <a:t>2-A Text Editor</a:t>
            </a:r>
            <a:endParaRPr lang="ar-EG" sz="2400" dirty="0"/>
          </a:p>
        </p:txBody>
      </p:sp>
      <p:sp>
        <p:nvSpPr>
          <p:cNvPr id="10" name="TextBox 9"/>
          <p:cNvSpPr txBox="1"/>
          <p:nvPr/>
        </p:nvSpPr>
        <p:spPr>
          <a:xfrm>
            <a:off x="0" y="6096000"/>
            <a:ext cx="5791200" cy="369332"/>
          </a:xfrm>
          <a:prstGeom prst="rect">
            <a:avLst/>
          </a:prstGeom>
          <a:noFill/>
        </p:spPr>
        <p:txBody>
          <a:bodyPr wrap="square" rtlCol="1">
            <a:spAutoFit/>
          </a:bodyPr>
          <a:lstStyle/>
          <a:p>
            <a:r>
              <a:rPr lang="en-US" dirty="0"/>
              <a:t>Alternative :</a:t>
            </a:r>
            <a:r>
              <a:rPr lang="en-US" dirty="0" err="1">
                <a:solidFill>
                  <a:srgbClr val="C00000"/>
                </a:solidFill>
              </a:rPr>
              <a:t>NetBeans</a:t>
            </a:r>
            <a:r>
              <a:rPr lang="en-US" dirty="0">
                <a:solidFill>
                  <a:srgbClr val="C00000"/>
                </a:solidFill>
              </a:rPr>
              <a:t>  IDE    </a:t>
            </a:r>
            <a:r>
              <a:rPr lang="en-US" b="1" dirty="0">
                <a:solidFill>
                  <a:srgbClr val="0070C0"/>
                </a:solidFill>
              </a:rPr>
              <a:t>http://netbeans.org/</a:t>
            </a:r>
            <a:r>
              <a:rPr lang="en-US" dirty="0">
                <a:solidFill>
                  <a:srgbClr val="C00000"/>
                </a:solidFill>
              </a:rPr>
              <a:t> </a:t>
            </a:r>
            <a:endParaRPr lang="ar-EG" dirty="0">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a:t>Installing </a:t>
            </a:r>
            <a:r>
              <a:rPr lang="en-US" dirty="0" err="1"/>
              <a:t>NetBeans</a:t>
            </a:r>
            <a:endParaRPr lang="ar-E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grpSp>
        <p:nvGrpSpPr>
          <p:cNvPr id="10" name="Group 9"/>
          <p:cNvGrpSpPr/>
          <p:nvPr/>
        </p:nvGrpSpPr>
        <p:grpSpPr>
          <a:xfrm>
            <a:off x="-34119" y="4549229"/>
            <a:ext cx="9059839" cy="1961525"/>
            <a:chOff x="-34119" y="4549229"/>
            <a:chExt cx="9059839" cy="1961525"/>
          </a:xfrm>
        </p:grpSpPr>
        <p:sp>
          <p:nvSpPr>
            <p:cNvPr id="5" name="Rectangle 4"/>
            <p:cNvSpPr/>
            <p:nvPr/>
          </p:nvSpPr>
          <p:spPr>
            <a:xfrm>
              <a:off x="0" y="6172200"/>
              <a:ext cx="9025720" cy="338554"/>
            </a:xfrm>
            <a:prstGeom prst="rect">
              <a:avLst/>
            </a:prstGeom>
          </p:spPr>
          <p:txBody>
            <a:bodyPr wrap="square">
              <a:spAutoFit/>
            </a:bodyPr>
            <a:lstStyle/>
            <a:p>
              <a:r>
                <a:rPr lang="en-US" sz="1600" dirty="0">
                  <a:hlinkClick r:id="rId3"/>
                </a:rPr>
                <a:t>http://www.oracle.com/technetwork/java/javase/downloads/jdk-7-netbeans-download-432126.html</a:t>
              </a:r>
              <a:endParaRPr lang="ar-EG" sz="1600" dirty="0"/>
            </a:p>
          </p:txBody>
        </p:sp>
        <p:sp>
          <p:nvSpPr>
            <p:cNvPr id="6" name="Rectangle 5"/>
            <p:cNvSpPr/>
            <p:nvPr/>
          </p:nvSpPr>
          <p:spPr>
            <a:xfrm>
              <a:off x="152400" y="5269468"/>
              <a:ext cx="2749471" cy="369332"/>
            </a:xfrm>
            <a:prstGeom prst="rect">
              <a:avLst/>
            </a:prstGeom>
          </p:spPr>
          <p:txBody>
            <a:bodyPr wrap="none">
              <a:spAutoFit/>
            </a:bodyPr>
            <a:lstStyle/>
            <a:p>
              <a:r>
                <a:rPr lang="en-US" b="1" dirty="0"/>
                <a:t>JDK 7u3 with </a:t>
              </a:r>
              <a:r>
                <a:rPr lang="en-US" b="1" dirty="0" err="1"/>
                <a:t>NetBeans</a:t>
              </a:r>
              <a:r>
                <a:rPr lang="en-US" b="1" dirty="0"/>
                <a:t> 7.1</a:t>
              </a: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92329" y="4749284"/>
              <a:ext cx="13525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34119" y="4549229"/>
              <a:ext cx="3319818" cy="400110"/>
            </a:xfrm>
            <a:prstGeom prst="rect">
              <a:avLst/>
            </a:prstGeom>
            <a:solidFill>
              <a:schemeClr val="bg1">
                <a:lumMod val="85000"/>
              </a:schemeClr>
            </a:solidFill>
          </p:spPr>
          <p:txBody>
            <a:bodyPr wrap="square" rtlCol="1">
              <a:spAutoFit/>
            </a:bodyPr>
            <a:lstStyle/>
            <a:p>
              <a:r>
                <a:rPr lang="en-US" sz="2000" dirty="0"/>
                <a:t>JDK7 &amp; </a:t>
              </a:r>
              <a:r>
                <a:rPr lang="en-US" sz="2000" dirty="0" err="1"/>
                <a:t>NetBeans</a:t>
              </a:r>
              <a:r>
                <a:rPr lang="en-US" sz="2000" dirty="0"/>
                <a:t> Bundle</a:t>
              </a:r>
              <a:endParaRPr lang="ar-EG" sz="2000" dirty="0"/>
            </a:p>
          </p:txBody>
        </p:sp>
      </p:gr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3156" y="1676400"/>
            <a:ext cx="1100519" cy="1332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77304" y="1371600"/>
            <a:ext cx="7038096"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52400" y="914400"/>
            <a:ext cx="4270721" cy="369332"/>
          </a:xfrm>
          <a:prstGeom prst="rect">
            <a:avLst/>
          </a:prstGeom>
        </p:spPr>
        <p:txBody>
          <a:bodyPr wrap="none">
            <a:spAutoFit/>
          </a:bodyPr>
          <a:lstStyle/>
          <a:p>
            <a:r>
              <a:rPr lang="en-US" dirty="0">
                <a:hlinkClick r:id="rId7"/>
              </a:rPr>
              <a:t>http://netbeans.org/downloads/index.html</a:t>
            </a:r>
            <a:endParaRPr lang="ar-EG" dirty="0"/>
          </a:p>
        </p:txBody>
      </p:sp>
      <p:sp>
        <p:nvSpPr>
          <p:cNvPr id="9" name="Up Arrow 8"/>
          <p:cNvSpPr/>
          <p:nvPr/>
        </p:nvSpPr>
        <p:spPr>
          <a:xfrm>
            <a:off x="5257800" y="3962400"/>
            <a:ext cx="138552" cy="2286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Tree>
    <p:extLst>
      <p:ext uri="{BB962C8B-B14F-4D97-AF65-F5344CB8AC3E}">
        <p14:creationId xmlns:p14="http://schemas.microsoft.com/office/powerpoint/2010/main" val="279288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Creating Your First Application</a:t>
            </a:r>
            <a:br>
              <a:rPr lang="en-US" b="1" dirty="0"/>
            </a:br>
            <a:endParaRPr lang="ar-EG" dirty="0"/>
          </a:p>
        </p:txBody>
      </p:sp>
      <p:sp>
        <p:nvSpPr>
          <p:cNvPr id="3" name="Content Placeholder 2"/>
          <p:cNvSpPr>
            <a:spLocks noGrp="1"/>
          </p:cNvSpPr>
          <p:nvPr>
            <p:ph idx="1"/>
          </p:nvPr>
        </p:nvSpPr>
        <p:spPr>
          <a:xfrm>
            <a:off x="228600" y="1066801"/>
            <a:ext cx="5638800" cy="32004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514350" indent="-514350" algn="just">
              <a:buFont typeface="+mj-lt"/>
              <a:buAutoNum type="arabicPeriod"/>
            </a:pPr>
            <a:r>
              <a:rPr lang="en-US" b="1" dirty="0"/>
              <a:t>Create a source file</a:t>
            </a:r>
            <a:r>
              <a:rPr lang="en-US" dirty="0"/>
              <a:t> </a:t>
            </a:r>
          </a:p>
          <a:p>
            <a:pPr marL="514350" indent="-514350" algn="just">
              <a:buFont typeface="+mj-lt"/>
              <a:buAutoNum type="arabicPeriod"/>
            </a:pPr>
            <a:r>
              <a:rPr lang="en-US" b="1" dirty="0"/>
              <a:t>Compile the source file into a .class file</a:t>
            </a:r>
            <a:r>
              <a:rPr lang="en-US" dirty="0"/>
              <a:t> :The Java programming language </a:t>
            </a:r>
            <a:r>
              <a:rPr lang="en-US" i="1" dirty="0"/>
              <a:t>compiler</a:t>
            </a:r>
            <a:r>
              <a:rPr lang="en-US" dirty="0"/>
              <a:t> (</a:t>
            </a:r>
            <a:r>
              <a:rPr lang="en-US" dirty="0" err="1">
                <a:solidFill>
                  <a:srgbClr val="0070C0"/>
                </a:solidFill>
              </a:rPr>
              <a:t>javac</a:t>
            </a:r>
            <a:r>
              <a:rPr lang="en-US" dirty="0"/>
              <a:t>) takes your source file and translates its text into  </a:t>
            </a:r>
            <a:r>
              <a:rPr lang="en-US" i="1" dirty="0" err="1">
                <a:solidFill>
                  <a:srgbClr val="FF0000"/>
                </a:solidFill>
              </a:rPr>
              <a:t>bytecodes</a:t>
            </a:r>
            <a:r>
              <a:rPr lang="en-US" dirty="0"/>
              <a:t>.</a:t>
            </a:r>
          </a:p>
          <a:p>
            <a:pPr marL="514350" indent="-514350" algn="just">
              <a:buNone/>
            </a:pPr>
            <a:r>
              <a:rPr lang="en-US" dirty="0"/>
              <a:t>         (</a:t>
            </a:r>
            <a:r>
              <a:rPr lang="en-US" dirty="0">
                <a:solidFill>
                  <a:srgbClr val="FF0000"/>
                </a:solidFill>
              </a:rPr>
              <a:t>. class </a:t>
            </a:r>
            <a:r>
              <a:rPr lang="en-US" dirty="0"/>
              <a:t>files are produced only if there are </a:t>
            </a:r>
            <a:r>
              <a:rPr lang="en-US" dirty="0">
                <a:solidFill>
                  <a:srgbClr val="002060"/>
                </a:solidFill>
              </a:rPr>
              <a:t>no compilation errors</a:t>
            </a:r>
            <a:r>
              <a:rPr lang="en-US" dirty="0"/>
              <a:t>) </a:t>
            </a:r>
          </a:p>
          <a:p>
            <a:pPr marL="514350" indent="-514350" algn="just">
              <a:buFont typeface="+mj-lt"/>
              <a:buAutoNum type="arabicPeriod" startAt="3"/>
            </a:pPr>
            <a:r>
              <a:rPr lang="en-US" b="1" dirty="0"/>
              <a:t>Run the program</a:t>
            </a:r>
            <a:r>
              <a:rPr lang="en-US" dirty="0"/>
              <a:t> The Java application </a:t>
            </a:r>
            <a:r>
              <a:rPr lang="en-US" i="1" dirty="0"/>
              <a:t>launcher tool</a:t>
            </a:r>
            <a:r>
              <a:rPr lang="en-US" dirty="0"/>
              <a:t> (</a:t>
            </a:r>
            <a:r>
              <a:rPr lang="en-US" dirty="0">
                <a:solidFill>
                  <a:srgbClr val="0070C0"/>
                </a:solidFill>
              </a:rPr>
              <a:t>java</a:t>
            </a:r>
            <a:r>
              <a:rPr lang="en-US" dirty="0"/>
              <a:t>) uses the Java virtual machine to run your application. </a:t>
            </a:r>
          </a:p>
          <a:p>
            <a:pPr>
              <a:buNone/>
            </a:pPr>
            <a:endParaRPr lang="ar-E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5" name="Picture 2" descr="Figure showing MyProgram.java, compiler, MyProgram.class, Java VM, and My Program running on a computer."/>
          <p:cNvPicPr>
            <a:picLocks noChangeAspect="1" noChangeArrowheads="1"/>
          </p:cNvPicPr>
          <p:nvPr/>
        </p:nvPicPr>
        <p:blipFill>
          <a:blip r:embed="rId3" cstate="print"/>
          <a:srcRect/>
          <a:stretch>
            <a:fillRect/>
          </a:stretch>
        </p:blipFill>
        <p:spPr bwMode="auto">
          <a:xfrm>
            <a:off x="762000" y="4724400"/>
            <a:ext cx="6883695" cy="1185368"/>
          </a:xfrm>
          <a:prstGeom prst="rect">
            <a:avLst/>
          </a:prstGeom>
          <a:noFill/>
        </p:spPr>
      </p:pic>
      <p:sp>
        <p:nvSpPr>
          <p:cNvPr id="6" name="TextBox 5"/>
          <p:cNvSpPr txBox="1"/>
          <p:nvPr/>
        </p:nvSpPr>
        <p:spPr>
          <a:xfrm>
            <a:off x="2438400" y="5715000"/>
            <a:ext cx="990600" cy="381000"/>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dirty="0" err="1"/>
              <a:t>javac</a:t>
            </a:r>
            <a:endParaRPr lang="ar-EG" dirty="0"/>
          </a:p>
        </p:txBody>
      </p:sp>
      <p:sp>
        <p:nvSpPr>
          <p:cNvPr id="7" name="TextBox 6"/>
          <p:cNvSpPr txBox="1"/>
          <p:nvPr/>
        </p:nvSpPr>
        <p:spPr>
          <a:xfrm>
            <a:off x="5105400" y="5715000"/>
            <a:ext cx="990600" cy="381000"/>
          </a:xfrm>
          <a:prstGeom prst="rect">
            <a:avLst/>
          </a:prstGeom>
        </p:spPr>
        <p:style>
          <a:lnRef idx="2">
            <a:schemeClr val="accent2"/>
          </a:lnRef>
          <a:fillRef idx="1">
            <a:schemeClr val="lt1"/>
          </a:fillRef>
          <a:effectRef idx="0">
            <a:schemeClr val="accent2"/>
          </a:effectRef>
          <a:fontRef idx="minor">
            <a:schemeClr val="dk1"/>
          </a:fontRef>
        </p:style>
        <p:txBody>
          <a:bodyPr wrap="square" rtlCol="1">
            <a:spAutoFit/>
          </a:bodyPr>
          <a:lstStyle/>
          <a:p>
            <a:r>
              <a:rPr lang="en-US" dirty="0"/>
              <a:t>java</a:t>
            </a:r>
            <a:endParaRPr lang="ar-EG" dirty="0"/>
          </a:p>
        </p:txBody>
      </p:sp>
      <p:pic>
        <p:nvPicPr>
          <p:cNvPr id="8" name="Picture 2" descr="http://marakana.com/bookshelf/java_fundamentals_tutorial/images/HelloWorld-CompileRun.png"/>
          <p:cNvPicPr>
            <a:picLocks noChangeAspect="1" noChangeArrowheads="1"/>
          </p:cNvPicPr>
          <p:nvPr/>
        </p:nvPicPr>
        <p:blipFill>
          <a:blip r:embed="rId4" cstate="print"/>
          <a:srcRect/>
          <a:stretch>
            <a:fillRect/>
          </a:stretch>
        </p:blipFill>
        <p:spPr bwMode="auto">
          <a:xfrm>
            <a:off x="6477000" y="1066800"/>
            <a:ext cx="2442368" cy="2628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685800"/>
          </a:xfrm>
          <a:solidFill>
            <a:schemeClr val="bg1">
              <a:lumMod val="65000"/>
            </a:schemeClr>
          </a:solidFill>
        </p:spPr>
        <p:txBody>
          <a:bodyPr>
            <a:normAutofit/>
          </a:bodyPr>
          <a:lstStyle/>
          <a:p>
            <a:r>
              <a:rPr lang="en-US" sz="2800" b="1" dirty="0"/>
              <a:t>A Simple Java Program</a:t>
            </a:r>
          </a:p>
        </p:txBody>
      </p:sp>
      <p:sp>
        <p:nvSpPr>
          <p:cNvPr id="3" name="Content Placeholder 2"/>
          <p:cNvSpPr>
            <a:spLocks noGrp="1"/>
          </p:cNvSpPr>
          <p:nvPr>
            <p:ph idx="1"/>
          </p:nvPr>
        </p:nvSpPr>
        <p:spPr>
          <a:xfrm>
            <a:off x="1219200" y="1676400"/>
            <a:ext cx="5867400" cy="3810000"/>
          </a:xfrm>
        </p:spPr>
        <p:style>
          <a:lnRef idx="2">
            <a:schemeClr val="accent2"/>
          </a:lnRef>
          <a:fillRef idx="1">
            <a:schemeClr val="lt1"/>
          </a:fillRef>
          <a:effectRef idx="0">
            <a:schemeClr val="accent2"/>
          </a:effectRef>
          <a:fontRef idx="minor">
            <a:schemeClr val="dk1"/>
          </a:fontRef>
        </p:style>
        <p:txBody>
          <a:bodyPr>
            <a:noAutofit/>
          </a:bodyPr>
          <a:lstStyle/>
          <a:p>
            <a:pPr>
              <a:spcBef>
                <a:spcPts val="0"/>
              </a:spcBef>
              <a:buNone/>
            </a:pPr>
            <a:endParaRPr lang="en-US" sz="2400" dirty="0"/>
          </a:p>
          <a:p>
            <a:pPr>
              <a:spcBef>
                <a:spcPts val="0"/>
              </a:spcBef>
              <a:buNone/>
            </a:pPr>
            <a:r>
              <a:rPr lang="en-US" sz="2400" dirty="0"/>
              <a:t>//    </a:t>
            </a:r>
            <a:r>
              <a:rPr lang="en-US" sz="2000" dirty="0"/>
              <a:t>this program prints “Hello World” to screen</a:t>
            </a:r>
            <a:endParaRPr lang="en-US" sz="2400" dirty="0"/>
          </a:p>
          <a:p>
            <a:pPr>
              <a:spcBef>
                <a:spcPts val="0"/>
              </a:spcBef>
              <a:buNone/>
            </a:pPr>
            <a:r>
              <a:rPr lang="en-US" sz="2400" dirty="0">
                <a:solidFill>
                  <a:srgbClr val="7030A0"/>
                </a:solidFill>
              </a:rPr>
              <a:t>public</a:t>
            </a:r>
            <a:r>
              <a:rPr lang="en-US" sz="2400" dirty="0"/>
              <a:t> </a:t>
            </a:r>
            <a:r>
              <a:rPr lang="en-US" sz="2400" dirty="0">
                <a:solidFill>
                  <a:srgbClr val="0070C0"/>
                </a:solidFill>
              </a:rPr>
              <a:t>class</a:t>
            </a:r>
            <a:r>
              <a:rPr lang="en-US" sz="2400" dirty="0"/>
              <a:t> </a:t>
            </a:r>
            <a:r>
              <a:rPr lang="en-US" sz="2400" dirty="0" err="1"/>
              <a:t>HelloWorld</a:t>
            </a:r>
            <a:r>
              <a:rPr lang="en-US" sz="2400" dirty="0"/>
              <a:t> </a:t>
            </a:r>
          </a:p>
          <a:p>
            <a:pPr>
              <a:spcBef>
                <a:spcPts val="0"/>
              </a:spcBef>
              <a:buNone/>
            </a:pPr>
            <a:r>
              <a:rPr lang="en-US" sz="2400" dirty="0"/>
              <a:t>{   </a:t>
            </a:r>
          </a:p>
          <a:p>
            <a:pPr>
              <a:spcBef>
                <a:spcPts val="0"/>
              </a:spcBef>
              <a:buNone/>
            </a:pPr>
            <a:r>
              <a:rPr lang="en-US" sz="2400" dirty="0"/>
              <a:t>  </a:t>
            </a:r>
            <a:r>
              <a:rPr lang="en-US" sz="2400" dirty="0">
                <a:solidFill>
                  <a:srgbClr val="C00000"/>
                </a:solidFill>
              </a:rPr>
              <a:t>public static void main(String[] args)</a:t>
            </a:r>
          </a:p>
          <a:p>
            <a:pPr>
              <a:spcBef>
                <a:spcPts val="0"/>
              </a:spcBef>
              <a:buNone/>
            </a:pPr>
            <a:r>
              <a:rPr lang="en-US" sz="2400" dirty="0"/>
              <a:t>   {         </a:t>
            </a:r>
          </a:p>
          <a:p>
            <a:pPr>
              <a:spcBef>
                <a:spcPts val="0"/>
              </a:spcBef>
              <a:buNone/>
            </a:pPr>
            <a:r>
              <a:rPr lang="en-US" sz="2400" dirty="0"/>
              <a:t>    System.out.println("Hello World!"); </a:t>
            </a:r>
          </a:p>
          <a:p>
            <a:pPr>
              <a:spcBef>
                <a:spcPts val="0"/>
              </a:spcBef>
              <a:buNone/>
            </a:pPr>
            <a:r>
              <a:rPr lang="en-US" sz="2400" dirty="0"/>
              <a:t>   }</a:t>
            </a:r>
          </a:p>
          <a:p>
            <a:pPr>
              <a:spcBef>
                <a:spcPts val="0"/>
              </a:spcBef>
              <a:buNone/>
            </a:pPr>
            <a:r>
              <a:rPr lang="en-US" sz="2400" dirty="0"/>
              <a:t> }</a:t>
            </a:r>
            <a:endParaRPr lang="ar-EG"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TextBox 5"/>
          <p:cNvSpPr txBox="1"/>
          <p:nvPr/>
        </p:nvSpPr>
        <p:spPr>
          <a:xfrm>
            <a:off x="5105400" y="5486400"/>
            <a:ext cx="21336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hlinkClick r:id="rId3" action="ppaction://program"/>
              </a:rPr>
              <a:t>HelloWorld.java</a:t>
            </a:r>
            <a:endParaRPr lang="en-US" dirty="0"/>
          </a:p>
        </p:txBody>
      </p:sp>
      <p:grpSp>
        <p:nvGrpSpPr>
          <p:cNvPr id="5" name="Group 22"/>
          <p:cNvGrpSpPr/>
          <p:nvPr/>
        </p:nvGrpSpPr>
        <p:grpSpPr>
          <a:xfrm>
            <a:off x="5905500" y="3288268"/>
            <a:ext cx="3276599" cy="369332"/>
            <a:chOff x="5562600" y="3200400"/>
            <a:chExt cx="3276599" cy="369332"/>
          </a:xfrm>
        </p:grpSpPr>
        <p:sp>
          <p:nvSpPr>
            <p:cNvPr id="11" name="Rectangle 10"/>
            <p:cNvSpPr/>
            <p:nvPr/>
          </p:nvSpPr>
          <p:spPr>
            <a:xfrm>
              <a:off x="6096000" y="3200400"/>
              <a:ext cx="2743199"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r>
                <a:rPr lang="en-US" dirty="0">
                  <a:solidFill>
                    <a:prstClr val="black"/>
                  </a:solidFill>
                </a:rPr>
                <a:t>Main method declaration</a:t>
              </a:r>
            </a:p>
          </p:txBody>
        </p:sp>
        <p:cxnSp>
          <p:nvCxnSpPr>
            <p:cNvPr id="15" name="Straight Arrow Connector 14"/>
            <p:cNvCxnSpPr>
              <a:stCxn id="11" idx="1"/>
            </p:cNvCxnSpPr>
            <p:nvPr/>
          </p:nvCxnSpPr>
          <p:spPr>
            <a:xfrm rot="10800000">
              <a:off x="5562600" y="3352800"/>
              <a:ext cx="533401" cy="3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7" name="Group 23"/>
          <p:cNvGrpSpPr/>
          <p:nvPr/>
        </p:nvGrpSpPr>
        <p:grpSpPr>
          <a:xfrm>
            <a:off x="6096000" y="4343400"/>
            <a:ext cx="3048000" cy="830997"/>
            <a:chOff x="5257800" y="3962400"/>
            <a:chExt cx="3048000" cy="830997"/>
          </a:xfrm>
        </p:grpSpPr>
        <p:sp>
          <p:nvSpPr>
            <p:cNvPr id="16" name="Rectangle 15"/>
            <p:cNvSpPr/>
            <p:nvPr/>
          </p:nvSpPr>
          <p:spPr>
            <a:xfrm>
              <a:off x="5791200" y="3962400"/>
              <a:ext cx="25146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lvl="0"/>
              <a:r>
                <a:rPr lang="en-US" sz="1600" dirty="0">
                  <a:solidFill>
                    <a:prstClr val="black"/>
                  </a:solidFill>
                </a:rPr>
                <a:t>Statement  Calling the method for printing to screen</a:t>
              </a:r>
            </a:p>
          </p:txBody>
        </p:sp>
        <p:cxnSp>
          <p:nvCxnSpPr>
            <p:cNvPr id="17" name="Straight Arrow Connector 16"/>
            <p:cNvCxnSpPr>
              <a:stCxn id="16" idx="1"/>
            </p:cNvCxnSpPr>
            <p:nvPr/>
          </p:nvCxnSpPr>
          <p:spPr>
            <a:xfrm rot="10800000">
              <a:off x="5257800" y="4114803"/>
              <a:ext cx="533400" cy="2630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8" name="Group 21"/>
          <p:cNvGrpSpPr/>
          <p:nvPr/>
        </p:nvGrpSpPr>
        <p:grpSpPr>
          <a:xfrm>
            <a:off x="6324600" y="2057400"/>
            <a:ext cx="2362200" cy="369332"/>
            <a:chOff x="5486400" y="2133600"/>
            <a:chExt cx="2362200" cy="369332"/>
          </a:xfrm>
        </p:grpSpPr>
        <p:sp>
          <p:nvSpPr>
            <p:cNvPr id="19" name="TextBox 18"/>
            <p:cNvSpPr txBox="1"/>
            <p:nvPr/>
          </p:nvSpPr>
          <p:spPr>
            <a:xfrm>
              <a:off x="6705600" y="2133600"/>
              <a:ext cx="1143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Comment</a:t>
              </a:r>
              <a:endParaRPr lang="ar-EG" dirty="0"/>
            </a:p>
          </p:txBody>
        </p:sp>
        <p:cxnSp>
          <p:nvCxnSpPr>
            <p:cNvPr id="21" name="Straight Arrow Connector 20"/>
            <p:cNvCxnSpPr>
              <a:stCxn id="19" idx="1"/>
            </p:cNvCxnSpPr>
            <p:nvPr/>
          </p:nvCxnSpPr>
          <p:spPr>
            <a:xfrm rot="10800000" flipV="1">
              <a:off x="5486400" y="2318266"/>
              <a:ext cx="1219200" cy="43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0" y="838200"/>
            <a:ext cx="7315200" cy="2212774"/>
            <a:chOff x="0" y="838200"/>
            <a:chExt cx="7315200" cy="2212774"/>
          </a:xfrm>
        </p:grpSpPr>
        <p:grpSp>
          <p:nvGrpSpPr>
            <p:cNvPr id="10" name="Group 39"/>
            <p:cNvGrpSpPr/>
            <p:nvPr/>
          </p:nvGrpSpPr>
          <p:grpSpPr>
            <a:xfrm>
              <a:off x="0" y="2743197"/>
              <a:ext cx="1295400" cy="307777"/>
              <a:chOff x="367748" y="2023534"/>
              <a:chExt cx="1182756" cy="273580"/>
            </a:xfrm>
          </p:grpSpPr>
          <p:sp>
            <p:nvSpPr>
              <p:cNvPr id="29" name="TextBox 28"/>
              <p:cNvSpPr txBox="1"/>
              <p:nvPr/>
            </p:nvSpPr>
            <p:spPr>
              <a:xfrm>
                <a:off x="367748" y="2023534"/>
                <a:ext cx="775252" cy="273580"/>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sz="1400" dirty="0"/>
                  <a:t>Modifier</a:t>
                </a:r>
                <a:endParaRPr lang="ar-EG" sz="1600" dirty="0"/>
              </a:p>
            </p:txBody>
          </p:sp>
          <p:cxnSp>
            <p:nvCxnSpPr>
              <p:cNvPr id="35" name="Straight Arrow Connector 34"/>
              <p:cNvCxnSpPr>
                <a:stCxn id="29" idx="3"/>
              </p:cNvCxnSpPr>
              <p:nvPr/>
            </p:nvCxnSpPr>
            <p:spPr>
              <a:xfrm flipV="1">
                <a:off x="1143000" y="2023534"/>
                <a:ext cx="407504" cy="1367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2" name="Group 40"/>
            <p:cNvGrpSpPr/>
            <p:nvPr/>
          </p:nvGrpSpPr>
          <p:grpSpPr>
            <a:xfrm>
              <a:off x="2590800" y="838200"/>
              <a:ext cx="1905000" cy="1703990"/>
              <a:chOff x="1447800" y="1143000"/>
              <a:chExt cx="1905000" cy="1703990"/>
            </a:xfrm>
          </p:grpSpPr>
          <p:sp>
            <p:nvSpPr>
              <p:cNvPr id="30" name="TextBox 29"/>
              <p:cNvSpPr txBox="1"/>
              <p:nvPr/>
            </p:nvSpPr>
            <p:spPr>
              <a:xfrm>
                <a:off x="2286000" y="1143000"/>
                <a:ext cx="1066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Keyword</a:t>
                </a:r>
                <a:endParaRPr lang="ar-EG" dirty="0"/>
              </a:p>
            </p:txBody>
          </p:sp>
          <p:cxnSp>
            <p:nvCxnSpPr>
              <p:cNvPr id="37" name="Straight Arrow Connector 36"/>
              <p:cNvCxnSpPr>
                <a:stCxn id="30" idx="2"/>
              </p:cNvCxnSpPr>
              <p:nvPr/>
            </p:nvCxnSpPr>
            <p:spPr>
              <a:xfrm flipH="1">
                <a:off x="1447800" y="1512332"/>
                <a:ext cx="1371600" cy="1334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3" name="Group 41"/>
            <p:cNvGrpSpPr/>
            <p:nvPr/>
          </p:nvGrpSpPr>
          <p:grpSpPr>
            <a:xfrm>
              <a:off x="3889612" y="838200"/>
              <a:ext cx="3425588" cy="1703990"/>
              <a:chOff x="2746612" y="1143000"/>
              <a:chExt cx="3425588" cy="1703990"/>
            </a:xfrm>
          </p:grpSpPr>
          <p:sp>
            <p:nvSpPr>
              <p:cNvPr id="31" name="TextBox 30"/>
              <p:cNvSpPr txBox="1"/>
              <p:nvPr/>
            </p:nvSpPr>
            <p:spPr>
              <a:xfrm>
                <a:off x="3581400" y="1143000"/>
                <a:ext cx="25908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dirty="0"/>
                  <a:t>Identifier  for Class name</a:t>
                </a:r>
                <a:endParaRPr lang="ar-EG" dirty="0"/>
              </a:p>
            </p:txBody>
          </p:sp>
          <p:cxnSp>
            <p:nvCxnSpPr>
              <p:cNvPr id="39" name="Straight Arrow Connector 38"/>
              <p:cNvCxnSpPr/>
              <p:nvPr/>
            </p:nvCxnSpPr>
            <p:spPr>
              <a:xfrm flipH="1">
                <a:off x="2746612" y="1512332"/>
                <a:ext cx="1752600" cy="1334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additive="base">
                                        <p:cTn id="1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2" presetClass="entr" presetSubtype="4"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 presetClass="entr" presetSubtype="4" fill="hold" nodeType="after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3" fill="hold">
                            <p:stCondLst>
                              <p:cond delay="1000"/>
                            </p:stCondLst>
                            <p:childTnLst>
                              <p:par>
                                <p:cTn id="44" presetID="2" presetClass="entr" presetSubtype="4" fill="hold"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1" presetClass="entr" presetSubtype="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 calcmode="lin" valueType="num">
                                      <p:cBhvr additive="base">
                                        <p:cTn id="5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1" presetClass="entr" presetSubtype="0"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3"/>
          <p:cNvSpPr>
            <a:spLocks noGrp="1"/>
          </p:cNvSpPr>
          <p:nvPr>
            <p:ph type="sldNum" sz="quarter" idx="4294967295"/>
          </p:nvPr>
        </p:nvSpPr>
        <p:spPr>
          <a:xfrm>
            <a:off x="7772400" y="6400800"/>
            <a:ext cx="1371600" cy="457200"/>
          </a:xfrm>
          <a:prstGeom prst="rect">
            <a:avLst/>
          </a:prstGeom>
        </p:spPr>
        <p:txBody>
          <a:bodyPr/>
          <a:lstStyle/>
          <a:p>
            <a:fld id="{FCFB02D3-290B-4574-926F-6202E2B80527}" type="slidenum">
              <a:rPr lang="en-US"/>
              <a:pPr/>
              <a:t>15</a:t>
            </a:fld>
            <a:endParaRPr lang="en-US"/>
          </a:p>
        </p:txBody>
      </p:sp>
      <p:sp>
        <p:nvSpPr>
          <p:cNvPr id="1260547" name="Rectangle 3"/>
          <p:cNvSpPr>
            <a:spLocks noGrp="1" noChangeArrowheads="1"/>
          </p:cNvSpPr>
          <p:nvPr>
            <p:ph type="body" idx="1"/>
          </p:nvPr>
        </p:nvSpPr>
        <p:spPr>
          <a:xfrm>
            <a:off x="-3175" y="762001"/>
            <a:ext cx="9147175" cy="787011"/>
          </a:xfrm>
          <a:ln/>
        </p:spPr>
        <p:txBody>
          <a:bodyPr wrap="square" lIns="90000" tIns="46800" rIns="90000" bIns="46800">
            <a:spAutoFit/>
          </a:bodyPr>
          <a:lstStyle/>
          <a:p>
            <a:pPr marL="339725" indent="-339725" algn="just" defTabSz="449263">
              <a:spcBef>
                <a:spcPts val="6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t>A problem in the structure of a program that causes the compiler to fail and prevent </a:t>
            </a:r>
          </a:p>
          <a:p>
            <a:pPr marL="339725" indent="-339725" algn="just" defTabSz="449263">
              <a:spcBef>
                <a:spcPts val="6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dirty="0"/>
              <a:t>the creation of the .class file.</a:t>
            </a:r>
            <a:endParaRPr lang="en-GB" sz="2000" dirty="0">
              <a:latin typeface="Courier New" pitchFamily="49" charset="0"/>
            </a:endParaRPr>
          </a:p>
        </p:txBody>
      </p:sp>
      <p:grpSp>
        <p:nvGrpSpPr>
          <p:cNvPr id="2" name="Group 4"/>
          <p:cNvGrpSpPr>
            <a:grpSpLocks/>
          </p:cNvGrpSpPr>
          <p:nvPr/>
        </p:nvGrpSpPr>
        <p:grpSpPr bwMode="auto">
          <a:xfrm>
            <a:off x="533400" y="3505200"/>
            <a:ext cx="7391400" cy="2208213"/>
            <a:chOff x="672" y="2687"/>
            <a:chExt cx="4656" cy="1391"/>
          </a:xfrm>
        </p:grpSpPr>
        <p:sp>
          <p:nvSpPr>
            <p:cNvPr id="1260549" name="Text Box 5"/>
            <p:cNvSpPr txBox="1">
              <a:spLocks noChangeArrowheads="1"/>
            </p:cNvSpPr>
            <p:nvPr/>
          </p:nvSpPr>
          <p:spPr bwMode="auto">
            <a:xfrm>
              <a:off x="672" y="2927"/>
              <a:ext cx="4656" cy="1151"/>
            </a:xfrm>
            <a:prstGeom prst="rect">
              <a:avLst/>
            </a:prstGeom>
            <a:noFill/>
            <a:ln w="9360">
              <a:solidFill>
                <a:srgbClr val="000000"/>
              </a:solidFill>
              <a:miter lim="800000"/>
              <a:headEnd/>
              <a:tailEnd/>
            </a:ln>
            <a:effectLst/>
          </p:spPr>
          <p:txBody>
            <a:bodyPr lIns="90000" tIns="46800" rIns="90000" bIns="46800">
              <a:spAutoFit/>
            </a:bodyPr>
            <a:lstStyle/>
            <a:p>
              <a:pPr defTabSz="449263">
                <a:lnSpc>
                  <a:spcPct val="70000"/>
                </a:lnSpc>
                <a:buClr>
                  <a:srgbClr val="808080"/>
                </a:buClr>
                <a:buSzPct val="60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a:solidFill>
                    <a:srgbClr val="000000"/>
                  </a:solidFill>
                  <a:latin typeface="Courier New" pitchFamily="49" charset="0"/>
                </a:rPr>
                <a:t>Hello.java:2: &lt;identifier&gt; expected</a:t>
              </a:r>
            </a:p>
            <a:p>
              <a:pPr defTabSz="449263">
                <a:lnSpc>
                  <a:spcPct val="70000"/>
                </a:lnSpc>
                <a:buClr>
                  <a:srgbClr val="808080"/>
                </a:buClr>
                <a:buSzPct val="60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a:solidFill>
                    <a:srgbClr val="000000"/>
                  </a:solidFill>
                  <a:latin typeface="Courier New" pitchFamily="49" charset="0"/>
                </a:rPr>
                <a:t>    </a:t>
              </a:r>
              <a:r>
                <a:rPr lang="en-GB" sz="1800" dirty="0" err="1">
                  <a:solidFill>
                    <a:srgbClr val="000000"/>
                  </a:solidFill>
                  <a:latin typeface="Courier New" pitchFamily="49" charset="0"/>
                </a:rPr>
                <a:t>pooblic</a:t>
              </a:r>
              <a:r>
                <a:rPr lang="en-GB" sz="1800" dirty="0">
                  <a:solidFill>
                    <a:srgbClr val="000000"/>
                  </a:solidFill>
                  <a:latin typeface="Courier New" pitchFamily="49" charset="0"/>
                </a:rPr>
                <a:t> static void main(String[] </a:t>
              </a:r>
              <a:r>
                <a:rPr lang="en-GB" sz="1800" dirty="0" err="1">
                  <a:solidFill>
                    <a:srgbClr val="000000"/>
                  </a:solidFill>
                  <a:latin typeface="Courier New" pitchFamily="49" charset="0"/>
                </a:rPr>
                <a:t>args</a:t>
              </a:r>
              <a:r>
                <a:rPr lang="en-GB" sz="1800" dirty="0">
                  <a:solidFill>
                    <a:srgbClr val="000000"/>
                  </a:solidFill>
                  <a:latin typeface="Courier New" pitchFamily="49" charset="0"/>
                </a:rPr>
                <a:t>) {</a:t>
              </a:r>
            </a:p>
            <a:p>
              <a:pPr defTabSz="449263">
                <a:lnSpc>
                  <a:spcPct val="70000"/>
                </a:lnSpc>
                <a:buClr>
                  <a:srgbClr val="808080"/>
                </a:buClr>
                <a:buSzPct val="60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a:solidFill>
                    <a:srgbClr val="000000"/>
                  </a:solidFill>
                  <a:latin typeface="Courier New" pitchFamily="49" charset="0"/>
                </a:rPr>
                <a:t>            ^</a:t>
              </a:r>
            </a:p>
            <a:p>
              <a:pPr defTabSz="449263">
                <a:lnSpc>
                  <a:spcPct val="70000"/>
                </a:lnSpc>
                <a:buClr>
                  <a:srgbClr val="808080"/>
                </a:buClr>
                <a:buSzPct val="60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a:solidFill>
                    <a:srgbClr val="000000"/>
                  </a:solidFill>
                  <a:latin typeface="Courier New" pitchFamily="49" charset="0"/>
                </a:rPr>
                <a:t>Hello.java:5: ';' expected</a:t>
              </a:r>
            </a:p>
            <a:p>
              <a:pPr defTabSz="449263">
                <a:lnSpc>
                  <a:spcPct val="70000"/>
                </a:lnSpc>
                <a:buClr>
                  <a:srgbClr val="808080"/>
                </a:buClr>
                <a:buSzPct val="60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a:solidFill>
                    <a:srgbClr val="000000"/>
                  </a:solidFill>
                  <a:latin typeface="Courier New" pitchFamily="49" charset="0"/>
                </a:rPr>
                <a:t>}</a:t>
              </a:r>
            </a:p>
            <a:p>
              <a:pPr defTabSz="449263">
                <a:lnSpc>
                  <a:spcPct val="70000"/>
                </a:lnSpc>
                <a:buClr>
                  <a:srgbClr val="808080"/>
                </a:buClr>
                <a:buSzPct val="60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a:solidFill>
                    <a:srgbClr val="000000"/>
                  </a:solidFill>
                  <a:latin typeface="Courier New" pitchFamily="49" charset="0"/>
                </a:rPr>
                <a:t>^</a:t>
              </a:r>
            </a:p>
            <a:p>
              <a:pPr defTabSz="449263">
                <a:lnSpc>
                  <a:spcPct val="70000"/>
                </a:lnSpc>
                <a:buClr>
                  <a:srgbClr val="808080"/>
                </a:buClr>
                <a:buSzPct val="60000"/>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dirty="0">
                  <a:solidFill>
                    <a:srgbClr val="000000"/>
                  </a:solidFill>
                  <a:latin typeface="Courier New" pitchFamily="49" charset="0"/>
                </a:rPr>
                <a:t>2 errors</a:t>
              </a:r>
              <a:endParaRPr lang="en-GB" sz="500" dirty="0">
                <a:solidFill>
                  <a:srgbClr val="000000"/>
                </a:solidFill>
                <a:latin typeface="Courier New" pitchFamily="49" charset="0"/>
              </a:endParaRPr>
            </a:p>
          </p:txBody>
        </p:sp>
        <p:sp>
          <p:nvSpPr>
            <p:cNvPr id="1260550" name="Text Box 6"/>
            <p:cNvSpPr txBox="1">
              <a:spLocks noChangeArrowheads="1"/>
            </p:cNvSpPr>
            <p:nvPr/>
          </p:nvSpPr>
          <p:spPr bwMode="auto">
            <a:xfrm>
              <a:off x="672" y="2687"/>
              <a:ext cx="1280" cy="251"/>
            </a:xfrm>
            <a:prstGeom prst="rect">
              <a:avLst/>
            </a:prstGeom>
            <a:noFill/>
            <a:ln w="9525">
              <a:noFill/>
              <a:round/>
              <a:headEnd/>
              <a:tailEnd/>
            </a:ln>
            <a:effectLst/>
          </p:spPr>
          <p:txBody>
            <a:bodyPr wrap="none" lIns="90000" tIns="46800" rIns="90000" bIns="46800">
              <a:spAutoFit/>
            </a:bodyPr>
            <a:lstStyle/>
            <a:p>
              <a:pPr defTabSz="449263">
                <a:spcBef>
                  <a:spcPct val="0"/>
                </a:spcBef>
                <a:buClr>
                  <a:srgbClr val="000000"/>
                </a:buClr>
                <a:buSzPct val="100000"/>
                <a:buFont typeface="Tahoma" pitchFamily="34"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solidFill>
                    <a:srgbClr val="000000"/>
                  </a:solidFill>
                  <a:latin typeface="Tahoma" pitchFamily="34" charset="0"/>
                </a:rPr>
                <a:t>compiler output:</a:t>
              </a:r>
            </a:p>
          </p:txBody>
        </p:sp>
      </p:grpSp>
      <p:sp>
        <p:nvSpPr>
          <p:cNvPr id="1260551" name="Rectangle 7"/>
          <p:cNvSpPr>
            <a:spLocks noGrp="1" noChangeArrowheads="1"/>
          </p:cNvSpPr>
          <p:nvPr>
            <p:ph type="title"/>
          </p:nvPr>
        </p:nvSpPr>
        <p:spPr>
          <a:xfrm>
            <a:off x="457200" y="0"/>
            <a:ext cx="8229600" cy="715962"/>
          </a:xfrm>
        </p:spPr>
        <p:txBody>
          <a:bodyPr>
            <a:normAutofit fontScale="90000"/>
          </a:bodyPr>
          <a:lstStyle/>
          <a:p>
            <a:r>
              <a:rPr lang="en-GB" b="1" dirty="0"/>
              <a:t>compiler error</a:t>
            </a:r>
            <a:endParaRPr lang="en-US" dirty="0"/>
          </a:p>
        </p:txBody>
      </p:sp>
      <p:sp>
        <p:nvSpPr>
          <p:cNvPr id="8" name="Rectangle 7"/>
          <p:cNvSpPr/>
          <p:nvPr/>
        </p:nvSpPr>
        <p:spPr>
          <a:xfrm>
            <a:off x="609600" y="1676400"/>
            <a:ext cx="7162800" cy="1456809"/>
          </a:xfrm>
          <a:prstGeom prst="rect">
            <a:avLst/>
          </a:prstGeom>
        </p:spPr>
        <p:txBody>
          <a:bodyPr wrap="square">
            <a:spAutoFit/>
          </a:bodyPr>
          <a:lstStyle/>
          <a:p>
            <a:pPr marL="339725" indent="-339725" defTabSz="449263">
              <a:lnSpc>
                <a:spcPct val="8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rgbClr val="808080"/>
                </a:solidFill>
                <a:latin typeface="Courier New" pitchFamily="49" charset="0"/>
              </a:rPr>
              <a:t>1</a:t>
            </a:r>
            <a:r>
              <a:rPr lang="en-GB" dirty="0">
                <a:latin typeface="Courier New" pitchFamily="49" charset="0"/>
              </a:rPr>
              <a:t>  public class Hello {</a:t>
            </a:r>
          </a:p>
          <a:p>
            <a:pPr marL="339725" indent="-339725" defTabSz="449263">
              <a:lnSpc>
                <a:spcPct val="8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rgbClr val="808080"/>
                </a:solidFill>
                <a:latin typeface="Courier New" pitchFamily="49" charset="0"/>
              </a:rPr>
              <a:t>2</a:t>
            </a:r>
            <a:r>
              <a:rPr lang="en-GB" dirty="0">
                <a:latin typeface="Courier New" pitchFamily="49" charset="0"/>
              </a:rPr>
              <a:t>      </a:t>
            </a:r>
            <a:r>
              <a:rPr lang="en-GB" dirty="0" err="1">
                <a:solidFill>
                  <a:srgbClr val="FF0000"/>
                </a:solidFill>
                <a:latin typeface="Courier New" pitchFamily="49" charset="0"/>
              </a:rPr>
              <a:t>pooblic</a:t>
            </a:r>
            <a:r>
              <a:rPr lang="en-GB" dirty="0">
                <a:latin typeface="Courier New" pitchFamily="49" charset="0"/>
              </a:rPr>
              <a:t> static void main(String[] </a:t>
            </a:r>
            <a:r>
              <a:rPr lang="en-GB" dirty="0" err="1">
                <a:latin typeface="Courier New" pitchFamily="49" charset="0"/>
              </a:rPr>
              <a:t>args</a:t>
            </a:r>
            <a:r>
              <a:rPr lang="en-GB" dirty="0">
                <a:latin typeface="Courier New" pitchFamily="49" charset="0"/>
              </a:rPr>
              <a:t>) {</a:t>
            </a:r>
          </a:p>
          <a:p>
            <a:pPr marL="339725" indent="-339725" defTabSz="449263">
              <a:lnSpc>
                <a:spcPct val="8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rgbClr val="808080"/>
                </a:solidFill>
                <a:latin typeface="Courier New" pitchFamily="49" charset="0"/>
              </a:rPr>
              <a:t>3</a:t>
            </a:r>
            <a:r>
              <a:rPr lang="en-GB" dirty="0">
                <a:latin typeface="Courier New" pitchFamily="49" charset="0"/>
              </a:rPr>
              <a:t>          </a:t>
            </a:r>
            <a:r>
              <a:rPr lang="en-GB" dirty="0" err="1">
                <a:latin typeface="Courier New" pitchFamily="49" charset="0"/>
              </a:rPr>
              <a:t>System.</a:t>
            </a:r>
            <a:r>
              <a:rPr lang="en-GB" u="sng" dirty="0" err="1">
                <a:solidFill>
                  <a:srgbClr val="FF0000"/>
                </a:solidFill>
                <a:latin typeface="Courier New" pitchFamily="49" charset="0"/>
              </a:rPr>
              <a:t>owt</a:t>
            </a:r>
            <a:r>
              <a:rPr lang="en-GB" dirty="0" err="1">
                <a:latin typeface="Courier New" pitchFamily="49" charset="0"/>
              </a:rPr>
              <a:t>.println</a:t>
            </a:r>
            <a:r>
              <a:rPr lang="en-GB" dirty="0">
                <a:latin typeface="Courier New" pitchFamily="49" charset="0"/>
              </a:rPr>
              <a:t>("Hello, world!")</a:t>
            </a:r>
          </a:p>
          <a:p>
            <a:pPr marL="339725" indent="-339725" defTabSz="449263">
              <a:lnSpc>
                <a:spcPct val="8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rgbClr val="808080"/>
                </a:solidFill>
                <a:latin typeface="Courier New" pitchFamily="49" charset="0"/>
              </a:rPr>
              <a:t>4</a:t>
            </a:r>
            <a:r>
              <a:rPr lang="en-GB" dirty="0">
                <a:latin typeface="Courier New" pitchFamily="49" charset="0"/>
              </a:rPr>
              <a:t>      }</a:t>
            </a:r>
          </a:p>
          <a:p>
            <a:pPr marL="339725" indent="-339725" defTabSz="449263">
              <a:lnSpc>
                <a:spcPct val="80000"/>
              </a:lnSpc>
              <a:spcBef>
                <a:spcPts val="500"/>
              </a:spcBef>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rgbClr val="808080"/>
                </a:solidFill>
                <a:latin typeface="Courier New" pitchFamily="49" charset="0"/>
              </a:rPr>
              <a:t>5</a:t>
            </a:r>
            <a:r>
              <a:rPr lang="en-GB" dirty="0">
                <a:latin typeface="Courier New"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method</a:t>
            </a:r>
            <a:endParaRPr lang="ar-EG" dirty="0"/>
          </a:p>
        </p:txBody>
      </p:sp>
      <p:sp>
        <p:nvSpPr>
          <p:cNvPr id="3" name="Content Placeholder 2"/>
          <p:cNvSpPr>
            <a:spLocks noGrp="1"/>
          </p:cNvSpPr>
          <p:nvPr>
            <p:ph idx="1"/>
          </p:nvPr>
        </p:nvSpPr>
        <p:spPr/>
        <p:txBody>
          <a:bodyPr/>
          <a:lstStyle/>
          <a:p>
            <a:r>
              <a:rPr lang="en-US" dirty="0"/>
              <a:t>The </a:t>
            </a:r>
            <a:r>
              <a:rPr lang="en-US" b="1" dirty="0">
                <a:solidFill>
                  <a:srgbClr val="FF0000"/>
                </a:solidFill>
              </a:rPr>
              <a:t>main</a:t>
            </a:r>
            <a:r>
              <a:rPr lang="en-US" dirty="0"/>
              <a:t> method is called automatically when the class is executed</a:t>
            </a:r>
          </a:p>
          <a:p>
            <a:r>
              <a:rPr lang="en-US" dirty="0"/>
              <a:t>The main method signature is</a:t>
            </a:r>
          </a:p>
          <a:p>
            <a:pPr marL="0" indent="0">
              <a:buNone/>
            </a:pPr>
            <a:r>
              <a:rPr lang="en-US" dirty="0">
                <a:solidFill>
                  <a:srgbClr val="C00000"/>
                </a:solidFill>
              </a:rPr>
              <a:t>       public static void main (String [] </a:t>
            </a:r>
            <a:r>
              <a:rPr lang="en-US" dirty="0" err="1">
                <a:solidFill>
                  <a:srgbClr val="C00000"/>
                </a:solidFill>
              </a:rPr>
              <a:t>args</a:t>
            </a:r>
            <a:r>
              <a:rPr lang="en-US" dirty="0">
                <a:solidFill>
                  <a:srgbClr val="C00000"/>
                </a:solidFill>
              </a:rPr>
              <a:t>)</a:t>
            </a:r>
          </a:p>
          <a:p>
            <a:pPr>
              <a:buFont typeface="Wingdings" pitchFamily="2" charset="2"/>
              <a:buChar char="§"/>
            </a:pPr>
            <a:r>
              <a:rPr lang="en-US" sz="2800" dirty="0"/>
              <a:t>The argument of main method must be an array of string ,however it can take any name</a:t>
            </a:r>
          </a:p>
          <a:p>
            <a:pPr>
              <a:buFont typeface="Wingdings" pitchFamily="2" charset="2"/>
              <a:buChar char="§"/>
            </a:pPr>
            <a:r>
              <a:rPr lang="en-US" sz="2800" dirty="0"/>
              <a:t>The main must be </a:t>
            </a:r>
            <a:r>
              <a:rPr lang="en-US" sz="2800" dirty="0">
                <a:solidFill>
                  <a:srgbClr val="0070C0"/>
                </a:solidFill>
              </a:rPr>
              <a:t>public</a:t>
            </a:r>
            <a:r>
              <a:rPr lang="en-US" sz="2800" dirty="0"/>
              <a:t> ,</a:t>
            </a:r>
            <a:r>
              <a:rPr lang="en-US" sz="2800" dirty="0">
                <a:solidFill>
                  <a:srgbClr val="0070C0"/>
                </a:solidFill>
              </a:rPr>
              <a:t>void</a:t>
            </a:r>
            <a:r>
              <a:rPr lang="en-US" sz="2800" dirty="0"/>
              <a:t> and </a:t>
            </a:r>
            <a:r>
              <a:rPr lang="en-US" sz="2800" dirty="0">
                <a:solidFill>
                  <a:srgbClr val="0070C0"/>
                </a:solidFill>
              </a:rPr>
              <a:t>static</a:t>
            </a:r>
            <a:endParaRPr lang="ar-EG" sz="2800" dirty="0">
              <a:solidFill>
                <a:srgbClr val="0070C0"/>
              </a:solidFill>
            </a:endParaRPr>
          </a:p>
        </p:txBody>
      </p:sp>
    </p:spTree>
    <p:extLst>
      <p:ext uri="{BB962C8B-B14F-4D97-AF65-F5344CB8AC3E}">
        <p14:creationId xmlns:p14="http://schemas.microsoft.com/office/powerpoint/2010/main" val="257192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629400" y="6492875"/>
            <a:ext cx="2133600" cy="365125"/>
          </a:xfrm>
        </p:spPr>
        <p:txBody>
          <a:bodyPr/>
          <a:lstStyle/>
          <a:p>
            <a:fld id="{B6F15528-21DE-4FAA-801E-634DDDAF4B2B}" type="slidenum">
              <a:rPr lang="en-US" smtClean="0"/>
              <a:pPr/>
              <a:t>2</a:t>
            </a:fld>
            <a:endParaRPr lang="en-US"/>
          </a:p>
        </p:txBody>
      </p:sp>
      <p:pic>
        <p:nvPicPr>
          <p:cNvPr id="10242" name="Picture 2" descr="http://www.agentgroup.unimore.it/pppj08/images/sun_logo.png"/>
          <p:cNvPicPr>
            <a:picLocks noChangeAspect="1" noChangeArrowheads="1"/>
          </p:cNvPicPr>
          <p:nvPr/>
        </p:nvPicPr>
        <p:blipFill>
          <a:blip r:embed="rId3" cstate="print"/>
          <a:srcRect/>
          <a:stretch>
            <a:fillRect/>
          </a:stretch>
        </p:blipFill>
        <p:spPr bwMode="auto">
          <a:xfrm>
            <a:off x="2057400" y="3200400"/>
            <a:ext cx="1371600" cy="612077"/>
          </a:xfrm>
          <a:prstGeom prst="rect">
            <a:avLst/>
          </a:prstGeom>
          <a:noFill/>
        </p:spPr>
      </p:pic>
      <p:sp>
        <p:nvSpPr>
          <p:cNvPr id="5" name="Rectangle 4"/>
          <p:cNvSpPr/>
          <p:nvPr/>
        </p:nvSpPr>
        <p:spPr>
          <a:xfrm>
            <a:off x="1524000" y="4419600"/>
            <a:ext cx="2132187" cy="369332"/>
          </a:xfrm>
          <a:prstGeom prst="rect">
            <a:avLst/>
          </a:prstGeom>
        </p:spPr>
        <p:txBody>
          <a:bodyPr wrap="none">
            <a:spAutoFit/>
          </a:bodyPr>
          <a:lstStyle/>
          <a:p>
            <a:r>
              <a:rPr lang="en-US" dirty="0"/>
              <a:t>http://java.sun.com/</a:t>
            </a:r>
            <a:endParaRPr lang="ar-EG" dirty="0"/>
          </a:p>
        </p:txBody>
      </p:sp>
      <p:sp>
        <p:nvSpPr>
          <p:cNvPr id="7" name="TextBox 6"/>
          <p:cNvSpPr txBox="1"/>
          <p:nvPr/>
        </p:nvSpPr>
        <p:spPr>
          <a:xfrm>
            <a:off x="4876800" y="1447800"/>
            <a:ext cx="5334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sz="3200" dirty="0"/>
              <a:t>C</a:t>
            </a:r>
            <a:endParaRPr lang="ar-EG" sz="3200" dirty="0"/>
          </a:p>
        </p:txBody>
      </p:sp>
      <p:sp>
        <p:nvSpPr>
          <p:cNvPr id="8" name="TextBox 7"/>
          <p:cNvSpPr txBox="1"/>
          <p:nvPr/>
        </p:nvSpPr>
        <p:spPr>
          <a:xfrm>
            <a:off x="4648200" y="2590800"/>
            <a:ext cx="10668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sz="3200" dirty="0"/>
              <a:t>C++</a:t>
            </a:r>
            <a:endParaRPr lang="ar-EG" sz="3200" dirty="0"/>
          </a:p>
        </p:txBody>
      </p:sp>
      <p:sp>
        <p:nvSpPr>
          <p:cNvPr id="9" name="TextBox 8"/>
          <p:cNvSpPr txBox="1"/>
          <p:nvPr/>
        </p:nvSpPr>
        <p:spPr>
          <a:xfrm>
            <a:off x="6096000" y="4724400"/>
            <a:ext cx="10668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sz="3200" dirty="0"/>
              <a:t>C#</a:t>
            </a:r>
            <a:endParaRPr lang="ar-EG" sz="3200" dirty="0"/>
          </a:p>
        </p:txBody>
      </p:sp>
      <p:sp>
        <p:nvSpPr>
          <p:cNvPr id="10" name="TextBox 9"/>
          <p:cNvSpPr txBox="1"/>
          <p:nvPr/>
        </p:nvSpPr>
        <p:spPr>
          <a:xfrm>
            <a:off x="3810000" y="3657600"/>
            <a:ext cx="1066800"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1">
            <a:spAutoFit/>
          </a:bodyPr>
          <a:lstStyle/>
          <a:p>
            <a:r>
              <a:rPr lang="en-US" sz="3200" dirty="0"/>
              <a:t>JAVA</a:t>
            </a:r>
            <a:endParaRPr lang="ar-EG" sz="3200" dirty="0"/>
          </a:p>
        </p:txBody>
      </p:sp>
      <p:cxnSp>
        <p:nvCxnSpPr>
          <p:cNvPr id="12" name="Straight Arrow Connector 11"/>
          <p:cNvCxnSpPr>
            <a:stCxn id="7" idx="2"/>
            <a:endCxn id="8" idx="0"/>
          </p:cNvCxnSpPr>
          <p:nvPr/>
        </p:nvCxnSpPr>
        <p:spPr>
          <a:xfrm rot="16200000" flipH="1">
            <a:off x="4869180" y="2316479"/>
            <a:ext cx="548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0" idx="0"/>
          </p:cNvCxnSpPr>
          <p:nvPr/>
        </p:nvCxnSpPr>
        <p:spPr>
          <a:xfrm rot="5400000">
            <a:off x="4521488" y="2997487"/>
            <a:ext cx="482025"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9" idx="1"/>
          </p:cNvCxnSpPr>
          <p:nvPr/>
        </p:nvCxnSpPr>
        <p:spPr>
          <a:xfrm rot="16200000" flipH="1">
            <a:off x="4832494" y="3753281"/>
            <a:ext cx="774413"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9" idx="0"/>
          </p:cNvCxnSpPr>
          <p:nvPr/>
        </p:nvCxnSpPr>
        <p:spPr>
          <a:xfrm rot="16200000" flipH="1">
            <a:off x="5131088" y="3226087"/>
            <a:ext cx="1548825"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638800" y="1524000"/>
            <a:ext cx="762000" cy="276999"/>
          </a:xfrm>
          <a:prstGeom prst="rect">
            <a:avLst/>
          </a:prstGeom>
          <a:noFill/>
        </p:spPr>
        <p:txBody>
          <a:bodyPr wrap="square" rtlCol="1">
            <a:spAutoFit/>
          </a:bodyPr>
          <a:lstStyle/>
          <a:p>
            <a:r>
              <a:rPr lang="en-US" sz="1200" dirty="0"/>
              <a:t>1970</a:t>
            </a:r>
            <a:endParaRPr lang="ar-EG" sz="1200" dirty="0"/>
          </a:p>
        </p:txBody>
      </p:sp>
      <p:sp>
        <p:nvSpPr>
          <p:cNvPr id="26" name="TextBox 25"/>
          <p:cNvSpPr txBox="1"/>
          <p:nvPr/>
        </p:nvSpPr>
        <p:spPr>
          <a:xfrm>
            <a:off x="5943600" y="2667000"/>
            <a:ext cx="762000" cy="276999"/>
          </a:xfrm>
          <a:prstGeom prst="rect">
            <a:avLst/>
          </a:prstGeom>
          <a:noFill/>
        </p:spPr>
        <p:txBody>
          <a:bodyPr wrap="square" rtlCol="1">
            <a:spAutoFit/>
          </a:bodyPr>
          <a:lstStyle/>
          <a:p>
            <a:r>
              <a:rPr lang="en-US" sz="1200" dirty="0"/>
              <a:t>1979</a:t>
            </a:r>
            <a:endParaRPr lang="ar-EG" sz="1200" dirty="0"/>
          </a:p>
        </p:txBody>
      </p:sp>
      <p:sp>
        <p:nvSpPr>
          <p:cNvPr id="27" name="TextBox 26"/>
          <p:cNvSpPr txBox="1"/>
          <p:nvPr/>
        </p:nvSpPr>
        <p:spPr>
          <a:xfrm>
            <a:off x="4953000" y="3810000"/>
            <a:ext cx="762000" cy="276999"/>
          </a:xfrm>
          <a:prstGeom prst="rect">
            <a:avLst/>
          </a:prstGeom>
          <a:noFill/>
        </p:spPr>
        <p:txBody>
          <a:bodyPr wrap="square" rtlCol="1">
            <a:spAutoFit/>
          </a:bodyPr>
          <a:lstStyle/>
          <a:p>
            <a:r>
              <a:rPr lang="en-US" sz="1200" dirty="0"/>
              <a:t>1991</a:t>
            </a:r>
            <a:endParaRPr lang="ar-EG" sz="1200" dirty="0"/>
          </a:p>
        </p:txBody>
      </p:sp>
      <p:sp>
        <p:nvSpPr>
          <p:cNvPr id="28" name="TextBox 27"/>
          <p:cNvSpPr txBox="1"/>
          <p:nvPr/>
        </p:nvSpPr>
        <p:spPr>
          <a:xfrm>
            <a:off x="7315200" y="4876800"/>
            <a:ext cx="762000" cy="276999"/>
          </a:xfrm>
          <a:prstGeom prst="rect">
            <a:avLst/>
          </a:prstGeom>
          <a:noFill/>
        </p:spPr>
        <p:txBody>
          <a:bodyPr wrap="square" rtlCol="1">
            <a:spAutoFit/>
          </a:bodyPr>
          <a:lstStyle/>
          <a:p>
            <a:r>
              <a:rPr lang="en-US" sz="1200" dirty="0"/>
              <a:t>2000</a:t>
            </a:r>
            <a:endParaRPr lang="ar-EG" sz="1200" dirty="0"/>
          </a:p>
        </p:txBody>
      </p:sp>
      <p:pic>
        <p:nvPicPr>
          <p:cNvPr id="111618" name="Picture 2" descr="http://www.oracleimg.com/ocom/groups/systemobject/@mktg_admin/@ocom_admin/documents/digitalasset/ora_logo_small.gif">
            <a:hlinkClick r:id="rId4"/>
          </p:cNvPr>
          <p:cNvPicPr>
            <a:picLocks noChangeAspect="1" noChangeArrowheads="1"/>
          </p:cNvPicPr>
          <p:nvPr/>
        </p:nvPicPr>
        <p:blipFill>
          <a:blip r:embed="rId5" cstate="print"/>
          <a:srcRect/>
          <a:stretch>
            <a:fillRect/>
          </a:stretch>
        </p:blipFill>
        <p:spPr bwMode="auto">
          <a:xfrm>
            <a:off x="1981200" y="4038600"/>
            <a:ext cx="1266825" cy="171450"/>
          </a:xfrm>
          <a:prstGeom prst="rect">
            <a:avLst/>
          </a:prstGeom>
          <a:noFill/>
        </p:spPr>
      </p:pic>
      <p:sp>
        <p:nvSpPr>
          <p:cNvPr id="30" name="Title 29"/>
          <p:cNvSpPr>
            <a:spLocks noGrp="1"/>
          </p:cNvSpPr>
          <p:nvPr>
            <p:ph type="title"/>
          </p:nvPr>
        </p:nvSpPr>
        <p:spPr>
          <a:xfrm>
            <a:off x="381000" y="0"/>
            <a:ext cx="8229600" cy="1143000"/>
          </a:xfrm>
        </p:spPr>
        <p:txBody>
          <a:bodyPr/>
          <a:lstStyle/>
          <a:p>
            <a:r>
              <a:rPr lang="en-US" sz="6000" dirty="0"/>
              <a:t>JAVA</a:t>
            </a:r>
            <a:endParaRPr lang="ar-E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a:solidFill>
                  <a:srgbClr val="FF0000"/>
                </a:solidFill>
              </a:rPr>
              <a:t>Text Book</a:t>
            </a:r>
            <a:endParaRPr lang="ar-EG"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1028" name="Picture 4" descr="https://encrypted-tbn3.google.com/images?q=tbn:ANd9GcR0-4kxo8li81agv3X6DFCNOdgB7CrK62ry7aj_X8H1ORe84FHc8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7400" y="1371599"/>
            <a:ext cx="4953000" cy="47045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74638"/>
            <a:ext cx="8247888" cy="563562"/>
          </a:xfrm>
        </p:spPr>
        <p:txBody>
          <a:bodyPr>
            <a:noAutofit/>
          </a:bodyPr>
          <a:lstStyle/>
          <a:p>
            <a:pPr algn="ctr"/>
            <a:r>
              <a:rPr lang="en-US" sz="2000" b="1" dirty="0"/>
              <a:t>TIOBE Programming Community Index for December 2011</a:t>
            </a:r>
            <a:br>
              <a:rPr lang="en-US" sz="2000" b="1" dirty="0"/>
            </a:br>
            <a:r>
              <a:rPr lang="en-US" sz="2000" b="1" dirty="0">
                <a:hlinkClick r:id="rId3"/>
              </a:rPr>
              <a:t>http://www.tiobe.com</a:t>
            </a:r>
            <a:br>
              <a:rPr lang="en-US" sz="2000" b="1" dirty="0"/>
            </a:br>
            <a:endParaRPr lang="en-US"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6298074"/>
              </p:ext>
            </p:extLst>
          </p:nvPr>
        </p:nvGraphicFramePr>
        <p:xfrm>
          <a:off x="838200" y="1524000"/>
          <a:ext cx="7620005" cy="7579809"/>
        </p:xfrm>
        <a:graphic>
          <a:graphicData uri="http://schemas.openxmlformats.org/drawingml/2006/table">
            <a:tbl>
              <a:tblPr>
                <a:tableStyleId>{5940675A-B579-460E-94D1-54222C63F5DA}</a:tableStyleId>
              </a:tblPr>
              <a:tblGrid>
                <a:gridCol w="1905001">
                  <a:extLst>
                    <a:ext uri="{9D8B030D-6E8A-4147-A177-3AD203B41FA5}">
                      <a16:colId xmlns:a16="http://schemas.microsoft.com/office/drawing/2014/main" val="20000"/>
                    </a:ext>
                  </a:extLst>
                </a:gridCol>
                <a:gridCol w="1905001">
                  <a:extLst>
                    <a:ext uri="{9D8B030D-6E8A-4147-A177-3AD203B41FA5}">
                      <a16:colId xmlns:a16="http://schemas.microsoft.com/office/drawing/2014/main" val="20001"/>
                    </a:ext>
                  </a:extLst>
                </a:gridCol>
                <a:gridCol w="2209803">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597129">
                <a:tc>
                  <a:txBody>
                    <a:bodyPr/>
                    <a:lstStyle/>
                    <a:p>
                      <a:pPr algn="ctr"/>
                      <a:r>
                        <a:rPr lang="en-US" sz="2000" dirty="0"/>
                        <a:t>Position</a:t>
                      </a:r>
                      <a:br>
                        <a:rPr lang="en-US" sz="2000" dirty="0"/>
                      </a:br>
                      <a:r>
                        <a:rPr lang="en-US" sz="2000" dirty="0"/>
                        <a:t>Dec 2011</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Position</a:t>
                      </a:r>
                      <a:br>
                        <a:rPr lang="en-US" sz="2000" dirty="0"/>
                      </a:br>
                      <a:r>
                        <a:rPr lang="en-US" sz="2000" dirty="0"/>
                        <a:t>Dec 2010</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Programming Language</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Ratings</a:t>
                      </a:r>
                      <a:br>
                        <a:rPr lang="en-US" sz="2000" dirty="0"/>
                      </a:br>
                      <a:r>
                        <a:rPr lang="en-US" sz="2000" dirty="0"/>
                        <a:t>Dec 2011</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0"/>
                  </a:ext>
                </a:extLst>
              </a:tr>
              <a:tr h="312165">
                <a:tc>
                  <a:txBody>
                    <a:bodyPr/>
                    <a:lstStyle/>
                    <a:p>
                      <a:pPr algn="ctr"/>
                      <a:r>
                        <a:rPr lang="en-US" sz="2000" dirty="0">
                          <a:solidFill>
                            <a:srgbClr val="FF0000"/>
                          </a:solidFill>
                        </a:rPr>
                        <a:t>1</a:t>
                      </a:r>
                      <a:endParaRPr lang="en-US" sz="2000" dirty="0">
                        <a:solidFill>
                          <a:srgbClr val="FF0000"/>
                        </a:solidFill>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solidFill>
                            <a:srgbClr val="FF0000"/>
                          </a:solidFill>
                        </a:rPr>
                        <a:t>1</a:t>
                      </a:r>
                      <a:endParaRPr lang="en-US" sz="2000" dirty="0">
                        <a:solidFill>
                          <a:srgbClr val="FF0000"/>
                        </a:solidFill>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solidFill>
                            <a:srgbClr val="FF0000"/>
                          </a:solidFill>
                        </a:rPr>
                        <a:t>Java</a:t>
                      </a:r>
                      <a:endParaRPr lang="en-US" sz="2000" dirty="0">
                        <a:solidFill>
                          <a:srgbClr val="FF0000"/>
                        </a:solidFill>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solidFill>
                            <a:srgbClr val="FF0000"/>
                          </a:solidFill>
                        </a:rPr>
                        <a:t>17.561%</a:t>
                      </a:r>
                      <a:endParaRPr lang="en-US" sz="2000" dirty="0">
                        <a:solidFill>
                          <a:srgbClr val="FF0000"/>
                        </a:solidFill>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1"/>
                  </a:ext>
                </a:extLst>
              </a:tr>
              <a:tr h="312165">
                <a:tc>
                  <a:txBody>
                    <a:bodyPr/>
                    <a:lstStyle/>
                    <a:p>
                      <a:pPr algn="ctr"/>
                      <a:r>
                        <a:rPr lang="en-US" sz="2000" dirty="0"/>
                        <a:t>2</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2</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C</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17.057%</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2"/>
                  </a:ext>
                </a:extLst>
              </a:tr>
              <a:tr h="312165">
                <a:tc>
                  <a:txBody>
                    <a:bodyPr/>
                    <a:lstStyle/>
                    <a:p>
                      <a:pPr algn="ctr"/>
                      <a:r>
                        <a:rPr lang="en-US" sz="2000" dirty="0"/>
                        <a:t>3</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3</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C++</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8.252%</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3"/>
                  </a:ext>
                </a:extLst>
              </a:tr>
              <a:tr h="312165">
                <a:tc>
                  <a:txBody>
                    <a:bodyPr/>
                    <a:lstStyle/>
                    <a:p>
                      <a:pPr algn="ctr"/>
                      <a:r>
                        <a:rPr lang="en-US" sz="2000" dirty="0"/>
                        <a:t>4</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5</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C#</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8.205%</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4"/>
                  </a:ext>
                </a:extLst>
              </a:tr>
              <a:tr h="312165">
                <a:tc>
                  <a:txBody>
                    <a:bodyPr/>
                    <a:lstStyle/>
                    <a:p>
                      <a:pPr algn="ctr"/>
                      <a:r>
                        <a:rPr lang="en-US" sz="2000" dirty="0"/>
                        <a:t>5</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8</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Objective-C</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6.805%</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5"/>
                  </a:ext>
                </a:extLst>
              </a:tr>
              <a:tr h="312165">
                <a:tc>
                  <a:txBody>
                    <a:bodyPr/>
                    <a:lstStyle/>
                    <a:p>
                      <a:pPr algn="ctr"/>
                      <a:r>
                        <a:rPr lang="en-US" sz="2000" dirty="0"/>
                        <a:t>6</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4</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PHP</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6.001%</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6"/>
                  </a:ext>
                </a:extLst>
              </a:tr>
              <a:tr h="312165">
                <a:tc>
                  <a:txBody>
                    <a:bodyPr/>
                    <a:lstStyle/>
                    <a:p>
                      <a:pPr algn="ctr"/>
                      <a:r>
                        <a:rPr lang="en-US" sz="2000" dirty="0"/>
                        <a:t>7</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7</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(Visual) Basic</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4.757%</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7"/>
                  </a:ext>
                </a:extLst>
              </a:tr>
              <a:tr h="312165">
                <a:tc>
                  <a:txBody>
                    <a:bodyPr/>
                    <a:lstStyle/>
                    <a:p>
                      <a:pPr algn="ctr"/>
                      <a:r>
                        <a:rPr lang="en-US" sz="2000" dirty="0"/>
                        <a:t>8</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6</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Python</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3.492%</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8"/>
                  </a:ext>
                </a:extLst>
              </a:tr>
              <a:tr h="312165">
                <a:tc>
                  <a:txBody>
                    <a:bodyPr/>
                    <a:lstStyle/>
                    <a:p>
                      <a:pPr algn="ctr"/>
                      <a:r>
                        <a:rPr lang="en-US" sz="2000" dirty="0"/>
                        <a:t>9</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9</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Perl</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2.472%</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09"/>
                  </a:ext>
                </a:extLst>
              </a:tr>
              <a:tr h="312165">
                <a:tc>
                  <a:txBody>
                    <a:bodyPr/>
                    <a:lstStyle/>
                    <a:p>
                      <a:pPr algn="ctr"/>
                      <a:r>
                        <a:rPr lang="en-US" sz="2000" dirty="0"/>
                        <a:t>10</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12</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JavaScript</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2.199%</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0"/>
                  </a:ext>
                </a:extLst>
              </a:tr>
              <a:tr h="312165">
                <a:tc>
                  <a:txBody>
                    <a:bodyPr/>
                    <a:lstStyle/>
                    <a:p>
                      <a:pPr algn="ctr"/>
                      <a:r>
                        <a:rPr lang="en-US" sz="2000" dirty="0"/>
                        <a:t>11</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11</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Ruby</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1.494%</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1"/>
                  </a:ext>
                </a:extLst>
              </a:tr>
              <a:tr h="597129">
                <a:tc>
                  <a:txBody>
                    <a:bodyPr/>
                    <a:lstStyle/>
                    <a:p>
                      <a:pPr algn="ctr"/>
                      <a:r>
                        <a:rPr lang="en-US" sz="2000" dirty="0"/>
                        <a:t>12</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10</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Delphi/Object Pascal</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1.245%</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2"/>
                  </a:ext>
                </a:extLst>
              </a:tr>
              <a:tr h="312165">
                <a:tc>
                  <a:txBody>
                    <a:bodyPr/>
                    <a:lstStyle/>
                    <a:p>
                      <a:pPr algn="ctr"/>
                      <a:r>
                        <a:rPr lang="en-US" sz="2000" dirty="0"/>
                        <a:t>13</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13</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Lisp</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1.175%</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3"/>
                  </a:ext>
                </a:extLst>
              </a:tr>
              <a:tr h="312165">
                <a:tc>
                  <a:txBody>
                    <a:bodyPr/>
                    <a:lstStyle/>
                    <a:p>
                      <a:pPr algn="ctr"/>
                      <a:r>
                        <a:rPr lang="en-US" sz="2000" dirty="0"/>
                        <a:t>14</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23</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PL/SQL</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0.803%</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4"/>
                  </a:ext>
                </a:extLst>
              </a:tr>
              <a:tr h="312165">
                <a:tc>
                  <a:txBody>
                    <a:bodyPr/>
                    <a:lstStyle/>
                    <a:p>
                      <a:pPr algn="ctr"/>
                      <a:r>
                        <a:rPr lang="en-US" sz="2000" dirty="0"/>
                        <a:t>15</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14</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Transact-SQL</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0.746%</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5"/>
                  </a:ext>
                </a:extLst>
              </a:tr>
              <a:tr h="312165">
                <a:tc>
                  <a:txBody>
                    <a:bodyPr/>
                    <a:lstStyle/>
                    <a:p>
                      <a:pPr algn="ctr"/>
                      <a:r>
                        <a:rPr lang="en-US" sz="2000" dirty="0"/>
                        <a:t>16</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16</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hlinkClick r:id="rId4" action="ppaction://hlinkfile"/>
                        </a:rPr>
                        <a:t>Pascal</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0.734%</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6"/>
                  </a:ext>
                </a:extLst>
              </a:tr>
              <a:tr h="312165">
                <a:tc>
                  <a:txBody>
                    <a:bodyPr/>
                    <a:lstStyle/>
                    <a:p>
                      <a:pPr algn="ctr"/>
                      <a:r>
                        <a:rPr lang="en-US" sz="2000" dirty="0"/>
                        <a:t>17</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18</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err="1">
                          <a:hlinkClick r:id="rId5" action="ppaction://hlinkfile"/>
                        </a:rPr>
                        <a:t>Ada</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0.632%</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7"/>
                  </a:ext>
                </a:extLst>
              </a:tr>
              <a:tr h="312165">
                <a:tc>
                  <a:txBody>
                    <a:bodyPr/>
                    <a:lstStyle/>
                    <a:p>
                      <a:pPr algn="ctr"/>
                      <a:r>
                        <a:rPr lang="en-US" sz="2000" dirty="0"/>
                        <a:t>18</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35</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hlinkClick r:id="rId6" action="ppaction://hlinkfile"/>
                        </a:rPr>
                        <a:t>Logo</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0.619%</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8"/>
                  </a:ext>
                </a:extLst>
              </a:tr>
              <a:tr h="312165">
                <a:tc>
                  <a:txBody>
                    <a:bodyPr/>
                    <a:lstStyle/>
                    <a:p>
                      <a:pPr algn="ctr"/>
                      <a:r>
                        <a:rPr lang="en-US" sz="2000" dirty="0"/>
                        <a:t>19</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17</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hlinkClick r:id="rId7" action="ppaction://hlinkfile"/>
                        </a:rPr>
                        <a:t>Assembly</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a:t>0.563%</a:t>
                      </a:r>
                      <a:endParaRPr lang="en-US" sz="200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19"/>
                  </a:ext>
                </a:extLst>
              </a:tr>
              <a:tr h="312165">
                <a:tc>
                  <a:txBody>
                    <a:bodyPr/>
                    <a:lstStyle/>
                    <a:p>
                      <a:pPr algn="ctr"/>
                      <a:r>
                        <a:rPr lang="en-US" sz="2000" dirty="0"/>
                        <a:t>20</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25</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hlinkClick r:id="rId8" action="ppaction://hlinkfile"/>
                        </a:rPr>
                        <a:t>ABAP</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tc>
                  <a:txBody>
                    <a:bodyPr/>
                    <a:lstStyle/>
                    <a:p>
                      <a:pPr algn="ctr"/>
                      <a:r>
                        <a:rPr lang="en-US" sz="2000" dirty="0"/>
                        <a:t>0.560%</a:t>
                      </a:r>
                      <a:endParaRPr lang="en-US" sz="2000" dirty="0">
                        <a:latin typeface="Times New Roman" pitchFamily="18" charset="0"/>
                        <a:cs typeface="Times New Roman" pitchFamily="18" charset="0"/>
                      </a:endParaRPr>
                    </a:p>
                  </a:txBody>
                  <a:tcPr marL="29095" marR="29095" marT="14547" marB="14547" anchor="ctr">
                    <a:solidFill>
                      <a:schemeClr val="bg1">
                        <a:lumMod val="85000"/>
                      </a:schemeClr>
                    </a:solidFill>
                  </a:tcPr>
                </a:tc>
                <a:extLst>
                  <a:ext uri="{0D108BD9-81ED-4DB2-BD59-A6C34878D82A}">
                    <a16:rowId xmlns:a16="http://schemas.microsoft.com/office/drawing/2014/main" val="10020"/>
                  </a:ext>
                </a:extLst>
              </a:tr>
            </a:tbl>
          </a:graphicData>
        </a:graphic>
      </p:graphicFrame>
      <p:pic>
        <p:nvPicPr>
          <p:cNvPr id="1025" name="Picture 1" descr="http://www.tiobe.com/tiobe_index/images/Same.gif"/>
          <p:cNvPicPr>
            <a:picLocks noChangeAspect="1" noChangeArrowheads="1"/>
          </p:cNvPicPr>
          <p:nvPr/>
        </p:nvPicPr>
        <p:blipFill>
          <a:blip r:embed="rId9" cstate="print"/>
          <a:srcRect/>
          <a:stretch>
            <a:fillRect/>
          </a:stretch>
        </p:blipFill>
        <p:spPr bwMode="auto">
          <a:xfrm>
            <a:off x="0" y="0"/>
            <a:ext cx="142875" cy="209550"/>
          </a:xfrm>
          <a:prstGeom prst="rect">
            <a:avLst/>
          </a:prstGeom>
          <a:noFill/>
        </p:spPr>
      </p:pic>
      <p:pic>
        <p:nvPicPr>
          <p:cNvPr id="1026" name="Picture 2" descr="http://www.tiobe.com/tiobe_index/images/Same.gif"/>
          <p:cNvPicPr>
            <a:picLocks noChangeAspect="1" noChangeArrowheads="1"/>
          </p:cNvPicPr>
          <p:nvPr/>
        </p:nvPicPr>
        <p:blipFill>
          <a:blip r:embed="rId9" cstate="print"/>
          <a:srcRect/>
          <a:stretch>
            <a:fillRect/>
          </a:stretch>
        </p:blipFill>
        <p:spPr bwMode="auto">
          <a:xfrm>
            <a:off x="0" y="0"/>
            <a:ext cx="142875" cy="209550"/>
          </a:xfrm>
          <a:prstGeom prst="rect">
            <a:avLst/>
          </a:prstGeom>
          <a:noFill/>
        </p:spPr>
      </p:pic>
      <p:pic>
        <p:nvPicPr>
          <p:cNvPr id="1027" name="Picture 3" descr="http://www.tiobe.com/tiobe_index/images/Same.gif"/>
          <p:cNvPicPr>
            <a:picLocks noChangeAspect="1" noChangeArrowheads="1"/>
          </p:cNvPicPr>
          <p:nvPr/>
        </p:nvPicPr>
        <p:blipFill>
          <a:blip r:embed="rId9" cstate="print"/>
          <a:srcRect/>
          <a:stretch>
            <a:fillRect/>
          </a:stretch>
        </p:blipFill>
        <p:spPr bwMode="auto">
          <a:xfrm>
            <a:off x="0" y="0"/>
            <a:ext cx="142875" cy="209550"/>
          </a:xfrm>
          <a:prstGeom prst="rect">
            <a:avLst/>
          </a:prstGeom>
          <a:noFill/>
        </p:spPr>
      </p:pic>
      <p:pic>
        <p:nvPicPr>
          <p:cNvPr id="1028" name="Picture 4"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29" name="Picture 5"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30" name="Picture 6"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31" name="Picture 7"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32" name="Picture 8" descr="http://www.tiobe.com/tiobe_index/images/Down.gif"/>
          <p:cNvPicPr>
            <a:picLocks noChangeAspect="1" noChangeArrowheads="1"/>
          </p:cNvPicPr>
          <p:nvPr/>
        </p:nvPicPr>
        <p:blipFill>
          <a:blip r:embed="rId11" cstate="print"/>
          <a:srcRect/>
          <a:stretch>
            <a:fillRect/>
          </a:stretch>
        </p:blipFill>
        <p:spPr bwMode="auto">
          <a:xfrm>
            <a:off x="0" y="0"/>
            <a:ext cx="95250" cy="142875"/>
          </a:xfrm>
          <a:prstGeom prst="rect">
            <a:avLst/>
          </a:prstGeom>
          <a:noFill/>
        </p:spPr>
      </p:pic>
      <p:pic>
        <p:nvPicPr>
          <p:cNvPr id="1033" name="Picture 9" descr="http://www.tiobe.com/tiobe_index/images/Down.gif"/>
          <p:cNvPicPr>
            <a:picLocks noChangeAspect="1" noChangeArrowheads="1"/>
          </p:cNvPicPr>
          <p:nvPr/>
        </p:nvPicPr>
        <p:blipFill>
          <a:blip r:embed="rId11" cstate="print"/>
          <a:srcRect/>
          <a:stretch>
            <a:fillRect/>
          </a:stretch>
        </p:blipFill>
        <p:spPr bwMode="auto">
          <a:xfrm>
            <a:off x="0" y="0"/>
            <a:ext cx="95250" cy="142875"/>
          </a:xfrm>
          <a:prstGeom prst="rect">
            <a:avLst/>
          </a:prstGeom>
          <a:noFill/>
        </p:spPr>
      </p:pic>
      <p:pic>
        <p:nvPicPr>
          <p:cNvPr id="1034" name="Picture 10" descr="http://www.tiobe.com/tiobe_index/images/Same.gif"/>
          <p:cNvPicPr>
            <a:picLocks noChangeAspect="1" noChangeArrowheads="1"/>
          </p:cNvPicPr>
          <p:nvPr/>
        </p:nvPicPr>
        <p:blipFill>
          <a:blip r:embed="rId9" cstate="print"/>
          <a:srcRect/>
          <a:stretch>
            <a:fillRect/>
          </a:stretch>
        </p:blipFill>
        <p:spPr bwMode="auto">
          <a:xfrm>
            <a:off x="0" y="0"/>
            <a:ext cx="142875" cy="209550"/>
          </a:xfrm>
          <a:prstGeom prst="rect">
            <a:avLst/>
          </a:prstGeom>
          <a:noFill/>
        </p:spPr>
      </p:pic>
      <p:pic>
        <p:nvPicPr>
          <p:cNvPr id="1035" name="Picture 11" descr="http://www.tiobe.com/tiobe_index/images/Down.gif"/>
          <p:cNvPicPr>
            <a:picLocks noChangeAspect="1" noChangeArrowheads="1"/>
          </p:cNvPicPr>
          <p:nvPr/>
        </p:nvPicPr>
        <p:blipFill>
          <a:blip r:embed="rId11" cstate="print"/>
          <a:srcRect/>
          <a:stretch>
            <a:fillRect/>
          </a:stretch>
        </p:blipFill>
        <p:spPr bwMode="auto">
          <a:xfrm>
            <a:off x="0" y="0"/>
            <a:ext cx="95250" cy="142875"/>
          </a:xfrm>
          <a:prstGeom prst="rect">
            <a:avLst/>
          </a:prstGeom>
          <a:noFill/>
        </p:spPr>
      </p:pic>
      <p:pic>
        <p:nvPicPr>
          <p:cNvPr id="1036" name="Picture 12" descr="http://www.tiobe.com/tiobe_index/images/Down.gif"/>
          <p:cNvPicPr>
            <a:picLocks noChangeAspect="1" noChangeArrowheads="1"/>
          </p:cNvPicPr>
          <p:nvPr/>
        </p:nvPicPr>
        <p:blipFill>
          <a:blip r:embed="rId11" cstate="print"/>
          <a:srcRect/>
          <a:stretch>
            <a:fillRect/>
          </a:stretch>
        </p:blipFill>
        <p:spPr bwMode="auto">
          <a:xfrm>
            <a:off x="0" y="0"/>
            <a:ext cx="95250" cy="142875"/>
          </a:xfrm>
          <a:prstGeom prst="rect">
            <a:avLst/>
          </a:prstGeom>
          <a:noFill/>
        </p:spPr>
      </p:pic>
      <p:pic>
        <p:nvPicPr>
          <p:cNvPr id="1037" name="Picture 13" descr="http://www.tiobe.com/tiobe_index/images/Same.gif"/>
          <p:cNvPicPr>
            <a:picLocks noChangeAspect="1" noChangeArrowheads="1"/>
          </p:cNvPicPr>
          <p:nvPr/>
        </p:nvPicPr>
        <p:blipFill>
          <a:blip r:embed="rId9" cstate="print"/>
          <a:srcRect/>
          <a:stretch>
            <a:fillRect/>
          </a:stretch>
        </p:blipFill>
        <p:spPr bwMode="auto">
          <a:xfrm>
            <a:off x="0" y="0"/>
            <a:ext cx="142875" cy="209550"/>
          </a:xfrm>
          <a:prstGeom prst="rect">
            <a:avLst/>
          </a:prstGeom>
          <a:noFill/>
        </p:spPr>
      </p:pic>
      <p:pic>
        <p:nvPicPr>
          <p:cNvPr id="1038" name="Picture 14"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39" name="Picture 15"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40" name="Picture 16" descr="http://www.tiobe.com/tiobe_index/images/Same.gif"/>
          <p:cNvPicPr>
            <a:picLocks noChangeAspect="1" noChangeArrowheads="1"/>
          </p:cNvPicPr>
          <p:nvPr/>
        </p:nvPicPr>
        <p:blipFill>
          <a:blip r:embed="rId9" cstate="print"/>
          <a:srcRect/>
          <a:stretch>
            <a:fillRect/>
          </a:stretch>
        </p:blipFill>
        <p:spPr bwMode="auto">
          <a:xfrm>
            <a:off x="0" y="0"/>
            <a:ext cx="142875" cy="209550"/>
          </a:xfrm>
          <a:prstGeom prst="rect">
            <a:avLst/>
          </a:prstGeom>
          <a:noFill/>
        </p:spPr>
      </p:pic>
      <p:pic>
        <p:nvPicPr>
          <p:cNvPr id="1041" name="Picture 17" descr="http://www.tiobe.com/tiobe_index/images/Down.gif"/>
          <p:cNvPicPr>
            <a:picLocks noChangeAspect="1" noChangeArrowheads="1"/>
          </p:cNvPicPr>
          <p:nvPr/>
        </p:nvPicPr>
        <p:blipFill>
          <a:blip r:embed="rId11" cstate="print"/>
          <a:srcRect/>
          <a:stretch>
            <a:fillRect/>
          </a:stretch>
        </p:blipFill>
        <p:spPr bwMode="auto">
          <a:xfrm>
            <a:off x="0" y="0"/>
            <a:ext cx="95250" cy="142875"/>
          </a:xfrm>
          <a:prstGeom prst="rect">
            <a:avLst/>
          </a:prstGeom>
          <a:noFill/>
        </p:spPr>
      </p:pic>
      <p:pic>
        <p:nvPicPr>
          <p:cNvPr id="1042" name="Picture 18" descr="http://www.tiobe.com/tiobe_index/images/Down.gif"/>
          <p:cNvPicPr>
            <a:picLocks noChangeAspect="1" noChangeArrowheads="1"/>
          </p:cNvPicPr>
          <p:nvPr/>
        </p:nvPicPr>
        <p:blipFill>
          <a:blip r:embed="rId11" cstate="print"/>
          <a:srcRect/>
          <a:stretch>
            <a:fillRect/>
          </a:stretch>
        </p:blipFill>
        <p:spPr bwMode="auto">
          <a:xfrm>
            <a:off x="0" y="0"/>
            <a:ext cx="95250" cy="142875"/>
          </a:xfrm>
          <a:prstGeom prst="rect">
            <a:avLst/>
          </a:prstGeom>
          <a:noFill/>
        </p:spPr>
      </p:pic>
      <p:pic>
        <p:nvPicPr>
          <p:cNvPr id="1043" name="Picture 19" descr="http://www.tiobe.com/tiobe_index/images/Same.gif"/>
          <p:cNvPicPr>
            <a:picLocks noChangeAspect="1" noChangeArrowheads="1"/>
          </p:cNvPicPr>
          <p:nvPr/>
        </p:nvPicPr>
        <p:blipFill>
          <a:blip r:embed="rId9" cstate="print"/>
          <a:srcRect/>
          <a:stretch>
            <a:fillRect/>
          </a:stretch>
        </p:blipFill>
        <p:spPr bwMode="auto">
          <a:xfrm>
            <a:off x="0" y="0"/>
            <a:ext cx="142875" cy="209550"/>
          </a:xfrm>
          <a:prstGeom prst="rect">
            <a:avLst/>
          </a:prstGeom>
          <a:noFill/>
        </p:spPr>
      </p:pic>
      <p:pic>
        <p:nvPicPr>
          <p:cNvPr id="1044" name="Picture 20"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45" name="Picture 21"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46" name="Picture 22"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47" name="Picture 23"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48" name="Picture 24"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49" name="Picture 25"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50" name="Picture 26"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51" name="Picture 27"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52" name="Picture 28"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53" name="Picture 29" descr="http://www.tiobe.com/tiobe_index/images/Down.gif"/>
          <p:cNvPicPr>
            <a:picLocks noChangeAspect="1" noChangeArrowheads="1"/>
          </p:cNvPicPr>
          <p:nvPr/>
        </p:nvPicPr>
        <p:blipFill>
          <a:blip r:embed="rId11" cstate="print"/>
          <a:srcRect/>
          <a:stretch>
            <a:fillRect/>
          </a:stretch>
        </p:blipFill>
        <p:spPr bwMode="auto">
          <a:xfrm>
            <a:off x="0" y="0"/>
            <a:ext cx="95250" cy="142875"/>
          </a:xfrm>
          <a:prstGeom prst="rect">
            <a:avLst/>
          </a:prstGeom>
          <a:noFill/>
        </p:spPr>
      </p:pic>
      <p:pic>
        <p:nvPicPr>
          <p:cNvPr id="1054" name="Picture 30" descr="http://www.tiobe.com/tiobe_index/images/Same.gif"/>
          <p:cNvPicPr>
            <a:picLocks noChangeAspect="1" noChangeArrowheads="1"/>
          </p:cNvPicPr>
          <p:nvPr/>
        </p:nvPicPr>
        <p:blipFill>
          <a:blip r:embed="rId9" cstate="print"/>
          <a:srcRect/>
          <a:stretch>
            <a:fillRect/>
          </a:stretch>
        </p:blipFill>
        <p:spPr bwMode="auto">
          <a:xfrm>
            <a:off x="0" y="0"/>
            <a:ext cx="142875" cy="209550"/>
          </a:xfrm>
          <a:prstGeom prst="rect">
            <a:avLst/>
          </a:prstGeom>
          <a:noFill/>
        </p:spPr>
      </p:pic>
      <p:pic>
        <p:nvPicPr>
          <p:cNvPr id="1055" name="Picture 31"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56" name="Picture 32"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57" name="Picture 33"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58" name="Picture 34"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59" name="Picture 35"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60" name="Picture 36"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61" name="Picture 37"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62" name="Picture 38"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63" name="Picture 39"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64" name="Picture 40"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65" name="Picture 41"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66" name="Picture 42" descr="http://www.tiobe.com/tiobe_index/images/Down.gif"/>
          <p:cNvPicPr>
            <a:picLocks noChangeAspect="1" noChangeArrowheads="1"/>
          </p:cNvPicPr>
          <p:nvPr/>
        </p:nvPicPr>
        <p:blipFill>
          <a:blip r:embed="rId11" cstate="print"/>
          <a:srcRect/>
          <a:stretch>
            <a:fillRect/>
          </a:stretch>
        </p:blipFill>
        <p:spPr bwMode="auto">
          <a:xfrm>
            <a:off x="0" y="0"/>
            <a:ext cx="95250" cy="142875"/>
          </a:xfrm>
          <a:prstGeom prst="rect">
            <a:avLst/>
          </a:prstGeom>
          <a:noFill/>
        </p:spPr>
      </p:pic>
      <p:pic>
        <p:nvPicPr>
          <p:cNvPr id="1067" name="Picture 43" descr="http://www.tiobe.com/tiobe_index/images/Down.gif"/>
          <p:cNvPicPr>
            <a:picLocks noChangeAspect="1" noChangeArrowheads="1"/>
          </p:cNvPicPr>
          <p:nvPr/>
        </p:nvPicPr>
        <p:blipFill>
          <a:blip r:embed="rId11" cstate="print"/>
          <a:srcRect/>
          <a:stretch>
            <a:fillRect/>
          </a:stretch>
        </p:blipFill>
        <p:spPr bwMode="auto">
          <a:xfrm>
            <a:off x="0" y="0"/>
            <a:ext cx="95250" cy="142875"/>
          </a:xfrm>
          <a:prstGeom prst="rect">
            <a:avLst/>
          </a:prstGeom>
          <a:noFill/>
        </p:spPr>
      </p:pic>
      <p:pic>
        <p:nvPicPr>
          <p:cNvPr id="1068" name="Picture 44"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69" name="Picture 45"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70" name="Picture 46"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71" name="Picture 47"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pic>
        <p:nvPicPr>
          <p:cNvPr id="1072" name="Picture 48" descr="http://www.tiobe.com/tiobe_index/images/Up.gif"/>
          <p:cNvPicPr>
            <a:picLocks noChangeAspect="1" noChangeArrowheads="1"/>
          </p:cNvPicPr>
          <p:nvPr/>
        </p:nvPicPr>
        <p:blipFill>
          <a:blip r:embed="rId10" cstate="print"/>
          <a:srcRect/>
          <a:stretch>
            <a:fillRect/>
          </a:stretch>
        </p:blipFill>
        <p:spPr bwMode="auto">
          <a:xfrm>
            <a:off x="0" y="0"/>
            <a:ext cx="95250" cy="142875"/>
          </a:xfrm>
          <a:prstGeom prst="rect">
            <a:avLst/>
          </a:prstGeom>
          <a:noFill/>
        </p:spPr>
      </p:pic>
    </p:spTree>
    <p:extLst>
      <p:ext uri="{BB962C8B-B14F-4D97-AF65-F5344CB8AC3E}">
        <p14:creationId xmlns:p14="http://schemas.microsoft.com/office/powerpoint/2010/main" val="365018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5" name="Picture 4"/>
          <p:cNvPicPr>
            <a:picLocks noChangeAspect="1"/>
          </p:cNvPicPr>
          <p:nvPr/>
        </p:nvPicPr>
        <p:blipFill>
          <a:blip r:embed="rId2"/>
          <a:stretch>
            <a:fillRect/>
          </a:stretch>
        </p:blipFill>
        <p:spPr>
          <a:xfrm>
            <a:off x="33337" y="881062"/>
            <a:ext cx="9077325" cy="5095875"/>
          </a:xfrm>
          <a:prstGeom prst="rect">
            <a:avLst/>
          </a:prstGeom>
        </p:spPr>
      </p:pic>
    </p:spTree>
    <p:extLst>
      <p:ext uri="{BB962C8B-B14F-4D97-AF65-F5344CB8AC3E}">
        <p14:creationId xmlns:p14="http://schemas.microsoft.com/office/powerpoint/2010/main" val="1126247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dirty="0"/>
              <a:t>What can JAVA Do???</a:t>
            </a:r>
            <a:endParaRPr lang="ar-EG"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grpSp>
        <p:nvGrpSpPr>
          <p:cNvPr id="17" name="Group 16"/>
          <p:cNvGrpSpPr/>
          <p:nvPr/>
        </p:nvGrpSpPr>
        <p:grpSpPr>
          <a:xfrm>
            <a:off x="0" y="609600"/>
            <a:ext cx="4851400" cy="2971800"/>
            <a:chOff x="0" y="609600"/>
            <a:chExt cx="4851400" cy="2971800"/>
          </a:xfrm>
        </p:grpSpPr>
        <p:pic>
          <p:nvPicPr>
            <p:cNvPr id="5" name="Picture 3"/>
            <p:cNvPicPr>
              <a:picLocks noChangeAspect="1" noChangeArrowheads="1"/>
            </p:cNvPicPr>
            <p:nvPr/>
          </p:nvPicPr>
          <p:blipFill>
            <a:blip r:embed="rId3" cstate="print"/>
            <a:srcRect/>
            <a:stretch>
              <a:fillRect/>
            </a:stretch>
          </p:blipFill>
          <p:spPr bwMode="ltGray">
            <a:xfrm>
              <a:off x="0" y="990600"/>
              <a:ext cx="4851400" cy="2590800"/>
            </a:xfrm>
            <a:prstGeom prst="rect">
              <a:avLst/>
            </a:prstGeom>
            <a:noFill/>
            <a:ln w="12700" cap="sq">
              <a:noFill/>
              <a:miter lim="800000"/>
              <a:headEnd type="none" w="sm" len="sm"/>
              <a:tailEnd type="none" w="sm" len="sm"/>
            </a:ln>
            <a:effectLst/>
          </p:spPr>
        </p:pic>
        <p:sp>
          <p:nvSpPr>
            <p:cNvPr id="9" name="TextBox 8"/>
            <p:cNvSpPr txBox="1"/>
            <p:nvPr/>
          </p:nvSpPr>
          <p:spPr>
            <a:xfrm>
              <a:off x="1524000" y="609600"/>
              <a:ext cx="2133600" cy="369332"/>
            </a:xfrm>
            <a:prstGeom prst="rect">
              <a:avLst/>
            </a:prstGeom>
            <a:noFill/>
          </p:spPr>
          <p:txBody>
            <a:bodyPr wrap="square" rtlCol="1">
              <a:spAutoFit/>
            </a:bodyPr>
            <a:lstStyle/>
            <a:p>
              <a:r>
                <a:rPr lang="en-US" dirty="0">
                  <a:solidFill>
                    <a:srgbClr val="FF0000"/>
                  </a:solidFill>
                </a:rPr>
                <a:t>Desktop Application</a:t>
              </a:r>
              <a:endParaRPr lang="ar-EG" dirty="0">
                <a:solidFill>
                  <a:srgbClr val="FF0000"/>
                </a:solidFill>
              </a:endParaRPr>
            </a:p>
          </p:txBody>
        </p:sp>
      </p:grpSp>
      <p:grpSp>
        <p:nvGrpSpPr>
          <p:cNvPr id="16" name="Group 15"/>
          <p:cNvGrpSpPr/>
          <p:nvPr/>
        </p:nvGrpSpPr>
        <p:grpSpPr>
          <a:xfrm>
            <a:off x="5105400" y="457200"/>
            <a:ext cx="3810000" cy="3276600"/>
            <a:chOff x="5105400" y="457200"/>
            <a:chExt cx="3810000" cy="3276600"/>
          </a:xfrm>
        </p:grpSpPr>
        <p:pic>
          <p:nvPicPr>
            <p:cNvPr id="8" name="Picture 3"/>
            <p:cNvPicPr>
              <a:picLocks noChangeAspect="1" noChangeArrowheads="1"/>
            </p:cNvPicPr>
            <p:nvPr/>
          </p:nvPicPr>
          <p:blipFill>
            <a:blip r:embed="rId4" cstate="print"/>
            <a:srcRect/>
            <a:stretch>
              <a:fillRect/>
            </a:stretch>
          </p:blipFill>
          <p:spPr bwMode="auto">
            <a:xfrm>
              <a:off x="5105400" y="838200"/>
              <a:ext cx="3810000" cy="2895600"/>
            </a:xfrm>
            <a:prstGeom prst="rect">
              <a:avLst/>
            </a:prstGeom>
            <a:noFill/>
            <a:ln w="9525">
              <a:noFill/>
              <a:miter lim="800000"/>
              <a:headEnd/>
              <a:tailEnd/>
            </a:ln>
          </p:spPr>
        </p:pic>
        <p:sp>
          <p:nvSpPr>
            <p:cNvPr id="10" name="TextBox 9"/>
            <p:cNvSpPr txBox="1"/>
            <p:nvPr/>
          </p:nvSpPr>
          <p:spPr>
            <a:xfrm>
              <a:off x="6096000" y="457200"/>
              <a:ext cx="2133600" cy="369332"/>
            </a:xfrm>
            <a:prstGeom prst="rect">
              <a:avLst/>
            </a:prstGeom>
            <a:noFill/>
          </p:spPr>
          <p:txBody>
            <a:bodyPr wrap="square" rtlCol="1">
              <a:spAutoFit/>
            </a:bodyPr>
            <a:lstStyle/>
            <a:p>
              <a:r>
                <a:rPr lang="en-US" dirty="0">
                  <a:solidFill>
                    <a:srgbClr val="FF0000"/>
                  </a:solidFill>
                </a:rPr>
                <a:t>Web Application</a:t>
              </a:r>
              <a:endParaRPr lang="ar-EG" dirty="0">
                <a:solidFill>
                  <a:srgbClr val="FF0000"/>
                </a:solidFill>
              </a:endParaRPr>
            </a:p>
          </p:txBody>
        </p:sp>
      </p:grpSp>
      <p:grpSp>
        <p:nvGrpSpPr>
          <p:cNvPr id="15" name="Group 14"/>
          <p:cNvGrpSpPr/>
          <p:nvPr/>
        </p:nvGrpSpPr>
        <p:grpSpPr>
          <a:xfrm>
            <a:off x="4267200" y="4114800"/>
            <a:ext cx="4876800" cy="2743200"/>
            <a:chOff x="2438400" y="4114800"/>
            <a:chExt cx="6705600" cy="2743200"/>
          </a:xfrm>
        </p:grpSpPr>
        <p:pic>
          <p:nvPicPr>
            <p:cNvPr id="292867" name="Picture 3"/>
            <p:cNvPicPr>
              <a:picLocks noChangeAspect="1" noChangeArrowheads="1"/>
            </p:cNvPicPr>
            <p:nvPr/>
          </p:nvPicPr>
          <p:blipFill>
            <a:blip r:embed="rId5" cstate="print"/>
            <a:srcRect/>
            <a:stretch>
              <a:fillRect/>
            </a:stretch>
          </p:blipFill>
          <p:spPr bwMode="auto">
            <a:xfrm>
              <a:off x="2438400" y="4495799"/>
              <a:ext cx="6705600" cy="2362201"/>
            </a:xfrm>
            <a:prstGeom prst="rect">
              <a:avLst/>
            </a:prstGeom>
            <a:noFill/>
          </p:spPr>
        </p:pic>
        <p:sp>
          <p:nvSpPr>
            <p:cNvPr id="11" name="TextBox 10"/>
            <p:cNvSpPr txBox="1"/>
            <p:nvPr/>
          </p:nvSpPr>
          <p:spPr>
            <a:xfrm>
              <a:off x="3695700" y="4114800"/>
              <a:ext cx="3314700" cy="369332"/>
            </a:xfrm>
            <a:prstGeom prst="rect">
              <a:avLst/>
            </a:prstGeom>
            <a:noFill/>
          </p:spPr>
          <p:txBody>
            <a:bodyPr wrap="square" rtlCol="1">
              <a:spAutoFit/>
            </a:bodyPr>
            <a:lstStyle/>
            <a:p>
              <a:r>
                <a:rPr lang="en-US" dirty="0">
                  <a:solidFill>
                    <a:srgbClr val="FF0000"/>
                  </a:solidFill>
                </a:rPr>
                <a:t>Network Application</a:t>
              </a:r>
              <a:endParaRPr lang="ar-EG" dirty="0">
                <a:solidFill>
                  <a:srgbClr val="FF0000"/>
                </a:solidFill>
              </a:endParaRPr>
            </a:p>
          </p:txBody>
        </p:sp>
      </p:grpSp>
      <p:grpSp>
        <p:nvGrpSpPr>
          <p:cNvPr id="18" name="Group 17"/>
          <p:cNvGrpSpPr/>
          <p:nvPr/>
        </p:nvGrpSpPr>
        <p:grpSpPr>
          <a:xfrm>
            <a:off x="0" y="3657600"/>
            <a:ext cx="3886200" cy="3200400"/>
            <a:chOff x="0" y="3657600"/>
            <a:chExt cx="3886200" cy="3200400"/>
          </a:xfrm>
        </p:grpSpPr>
        <p:grpSp>
          <p:nvGrpSpPr>
            <p:cNvPr id="14" name="Group 13"/>
            <p:cNvGrpSpPr/>
            <p:nvPr/>
          </p:nvGrpSpPr>
          <p:grpSpPr>
            <a:xfrm>
              <a:off x="0" y="3657600"/>
              <a:ext cx="3124200" cy="3200400"/>
              <a:chOff x="0" y="3213100"/>
              <a:chExt cx="3239911" cy="3644900"/>
            </a:xfrm>
          </p:grpSpPr>
          <p:pic>
            <p:nvPicPr>
              <p:cNvPr id="6" name="Picture 4"/>
              <p:cNvPicPr>
                <a:picLocks noChangeAspect="1" noChangeArrowheads="1"/>
              </p:cNvPicPr>
              <p:nvPr/>
            </p:nvPicPr>
            <p:blipFill>
              <a:blip r:embed="rId6" cstate="print"/>
              <a:srcRect/>
              <a:stretch>
                <a:fillRect/>
              </a:stretch>
            </p:blipFill>
            <p:spPr bwMode="auto">
              <a:xfrm>
                <a:off x="0" y="3733800"/>
                <a:ext cx="2057400" cy="3124200"/>
              </a:xfrm>
              <a:prstGeom prst="rect">
                <a:avLst/>
              </a:prstGeom>
              <a:noFill/>
            </p:spPr>
          </p:pic>
          <p:sp>
            <p:nvSpPr>
              <p:cNvPr id="12" name="TextBox 11"/>
              <p:cNvSpPr txBox="1"/>
              <p:nvPr/>
            </p:nvSpPr>
            <p:spPr>
              <a:xfrm>
                <a:off x="1106311" y="3213100"/>
                <a:ext cx="2133600" cy="369333"/>
              </a:xfrm>
              <a:prstGeom prst="rect">
                <a:avLst/>
              </a:prstGeom>
              <a:noFill/>
            </p:spPr>
            <p:txBody>
              <a:bodyPr wrap="square" rtlCol="1">
                <a:spAutoFit/>
              </a:bodyPr>
              <a:lstStyle/>
              <a:p>
                <a:r>
                  <a:rPr lang="en-US" dirty="0">
                    <a:solidFill>
                      <a:srgbClr val="FF0000"/>
                    </a:solidFill>
                  </a:rPr>
                  <a:t>Mobile Application</a:t>
                </a:r>
                <a:endParaRPr lang="ar-EG" dirty="0">
                  <a:solidFill>
                    <a:srgbClr val="FF0000"/>
                  </a:solidFill>
                </a:endParaRPr>
              </a:p>
            </p:txBody>
          </p:sp>
        </p:grpSp>
        <p:pic>
          <p:nvPicPr>
            <p:cNvPr id="29698" name="Picture 2" descr="http://1.bp.blogspot.com/_yESLMxNxM6Y/TGkv7KIdztI/AAAAAAAABzE/aWIcZ7_Jn-c/s320/android.jpg"/>
            <p:cNvPicPr>
              <a:picLocks noChangeAspect="1" noChangeArrowheads="1"/>
            </p:cNvPicPr>
            <p:nvPr/>
          </p:nvPicPr>
          <p:blipFill>
            <a:blip r:embed="rId7" cstate="print"/>
            <a:srcRect/>
            <a:stretch>
              <a:fillRect/>
            </a:stretch>
          </p:blipFill>
          <p:spPr bwMode="auto">
            <a:xfrm>
              <a:off x="2209800" y="5029200"/>
              <a:ext cx="1676400" cy="1257300"/>
            </a:xfrm>
            <a:prstGeom prst="rect">
              <a:avLst/>
            </a:prstGeom>
            <a:no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dirty="0"/>
              <a:t>Editions</a:t>
            </a:r>
            <a:endParaRPr lang="ar-EG" dirty="0"/>
          </a:p>
        </p:txBody>
      </p:sp>
      <p:sp>
        <p:nvSpPr>
          <p:cNvPr id="3" name="Content Placeholder 2"/>
          <p:cNvSpPr>
            <a:spLocks noGrp="1"/>
          </p:cNvSpPr>
          <p:nvPr>
            <p:ph idx="1"/>
          </p:nvPr>
        </p:nvSpPr>
        <p:spPr>
          <a:xfrm>
            <a:off x="381000" y="762000"/>
            <a:ext cx="8229600" cy="2362200"/>
          </a:xfrm>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r>
              <a:rPr lang="en-US" dirty="0">
                <a:hlinkClick r:id="rId3" action="ppaction://hlinkfile" tooltip="Java Card"/>
              </a:rPr>
              <a:t>Java Card</a:t>
            </a:r>
            <a:r>
              <a:rPr lang="en-US" dirty="0"/>
              <a:t> for smartcards </a:t>
            </a:r>
          </a:p>
          <a:p>
            <a:r>
              <a:rPr lang="en-US" dirty="0">
                <a:hlinkClick r:id="rId4" action="ppaction://hlinkfile" tooltip="Java Platform, Micro Edition"/>
              </a:rPr>
              <a:t>Java Platform, Micro Edition</a:t>
            </a:r>
            <a:r>
              <a:rPr lang="en-US" dirty="0"/>
              <a:t> (Java ME) — targeting environments with limited resources.</a:t>
            </a:r>
          </a:p>
          <a:p>
            <a:r>
              <a:rPr lang="en-US" dirty="0">
                <a:hlinkClick r:id="rId5" action="ppaction://hlinkfile" tooltip="Java Platform, Standard Edition"/>
              </a:rPr>
              <a:t>Java Platform, Standard Edition</a:t>
            </a:r>
            <a:r>
              <a:rPr lang="en-US" dirty="0"/>
              <a:t> (</a:t>
            </a:r>
            <a:r>
              <a:rPr lang="en-US" dirty="0">
                <a:solidFill>
                  <a:srgbClr val="FF0000"/>
                </a:solidFill>
              </a:rPr>
              <a:t>Java SE</a:t>
            </a:r>
            <a:r>
              <a:rPr lang="en-US" dirty="0"/>
              <a:t>) — targeting workstation environments.</a:t>
            </a:r>
          </a:p>
          <a:p>
            <a:r>
              <a:rPr lang="en-US" dirty="0">
                <a:hlinkClick r:id="rId6" action="ppaction://hlinkfile" tooltip="Java Platform, Enterprise Edition"/>
              </a:rPr>
              <a:t>Java Platform, Enterprise Edition</a:t>
            </a:r>
            <a:r>
              <a:rPr lang="en-US" dirty="0"/>
              <a:t> (Java EE) — targeting large distributed enterprise or Internet environments. </a:t>
            </a:r>
          </a:p>
          <a:p>
            <a:pPr>
              <a:buNone/>
            </a:pPr>
            <a:endParaRPr lang="ar-EG"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grpSp>
        <p:nvGrpSpPr>
          <p:cNvPr id="4" name="Group 7"/>
          <p:cNvGrpSpPr/>
          <p:nvPr/>
        </p:nvGrpSpPr>
        <p:grpSpPr>
          <a:xfrm>
            <a:off x="0" y="3581400"/>
            <a:ext cx="4114800" cy="2971800"/>
            <a:chOff x="304800" y="1295399"/>
            <a:chExt cx="4114800" cy="2971800"/>
          </a:xfrm>
        </p:grpSpPr>
        <p:sp>
          <p:nvSpPr>
            <p:cNvPr id="6" name="Title 1"/>
            <p:cNvSpPr txBox="1">
              <a:spLocks/>
            </p:cNvSpPr>
            <p:nvPr/>
          </p:nvSpPr>
          <p:spPr>
            <a:xfrm>
              <a:off x="304800" y="1295399"/>
              <a:ext cx="4114800" cy="457200"/>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mn-lt"/>
                  <a:ea typeface="+mn-ea"/>
                  <a:cs typeface="+mn-cs"/>
                </a:rPr>
                <a:t>Java  SE version history</a:t>
              </a:r>
              <a:endParaRPr kumimoji="0" lang="ar-EG"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7" name="Content Placeholder 2"/>
            <p:cNvSpPr txBox="1">
              <a:spLocks/>
            </p:cNvSpPr>
            <p:nvPr/>
          </p:nvSpPr>
          <p:spPr>
            <a:xfrm>
              <a:off x="304800" y="1752600"/>
              <a:ext cx="4114800" cy="2514599"/>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JDK 1.0 (January 23, 1996)</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JDK 1.1 (February 19, 1997)</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J2SE 1.2 (December 8, 1998)</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 J2SE 1.3 (May 8, 2000)</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J2SE 1.4 (February 6, 2002)</a:t>
              </a:r>
              <a:endParaRPr kumimoji="0" lang="ar-EG" sz="3200" b="0" i="0" u="none" strike="noStrike" kern="1200" cap="none" spc="0" normalizeH="0" baseline="0" noProof="0" dirty="0">
                <a:ln>
                  <a:noFill/>
                </a:ln>
                <a:solidFill>
                  <a:schemeClr val="dk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J2SE 5.0 (September 30, 2004)</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Java SE 6 (December 11, 2006)</a:t>
              </a:r>
            </a:p>
            <a:p>
              <a:pPr marL="342900" indent="-342900">
                <a:spcBef>
                  <a:spcPct val="20000"/>
                </a:spcBef>
                <a:buFont typeface="Wingdings" pitchFamily="2" charset="2"/>
                <a:buChar char="Ø"/>
                <a:defRPr/>
              </a:pPr>
              <a:r>
                <a:rPr lang="en-US" sz="2900" b="1" dirty="0">
                  <a:solidFill>
                    <a:srgbClr val="002060"/>
                  </a:solidFill>
                </a:rPr>
                <a:t>Java SE 7 (July 2011)</a:t>
              </a:r>
            </a:p>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Ø"/>
                <a:tabLst/>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pSp>
      <p:pic>
        <p:nvPicPr>
          <p:cNvPr id="153602" name="Picture 2" descr="http://www.globalknowledge.no/images/java%20certification.gif"/>
          <p:cNvPicPr>
            <a:picLocks noChangeAspect="1" noChangeArrowheads="1"/>
          </p:cNvPicPr>
          <p:nvPr/>
        </p:nvPicPr>
        <p:blipFill>
          <a:blip r:embed="rId7" cstate="print"/>
          <a:srcRect/>
          <a:stretch>
            <a:fillRect/>
          </a:stretch>
        </p:blipFill>
        <p:spPr bwMode="auto">
          <a:xfrm>
            <a:off x="4343400" y="3276600"/>
            <a:ext cx="4800599" cy="3124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609600"/>
            <a:ext cx="5943600" cy="3505200"/>
          </a:xfrm>
        </p:spPr>
        <p:style>
          <a:lnRef idx="2">
            <a:schemeClr val="dk1"/>
          </a:lnRef>
          <a:fillRef idx="1">
            <a:schemeClr val="lt1"/>
          </a:fillRef>
          <a:effectRef idx="0">
            <a:schemeClr val="dk1"/>
          </a:effectRef>
          <a:fontRef idx="minor">
            <a:schemeClr val="dk1"/>
          </a:fontRef>
        </p:style>
        <p:txBody>
          <a:bodyPr>
            <a:noAutofit/>
          </a:bodyPr>
          <a:lstStyle/>
          <a:p>
            <a:pPr>
              <a:buFont typeface="Wingdings" pitchFamily="2" charset="2"/>
              <a:buChar char="Ø"/>
            </a:pPr>
            <a:r>
              <a:rPr lang="en-US" sz="2000" dirty="0"/>
              <a:t>Java is simple. </a:t>
            </a:r>
          </a:p>
          <a:p>
            <a:pPr>
              <a:buFont typeface="Wingdings" pitchFamily="2" charset="2"/>
              <a:buChar char="Ø"/>
            </a:pPr>
            <a:r>
              <a:rPr lang="en-US" sz="2000" dirty="0"/>
              <a:t>Java is object-oriented.</a:t>
            </a:r>
          </a:p>
          <a:p>
            <a:pPr>
              <a:buFont typeface="Wingdings" pitchFamily="2" charset="2"/>
              <a:buChar char="Ø"/>
            </a:pPr>
            <a:r>
              <a:rPr lang="en-US" sz="2000" dirty="0"/>
              <a:t>Java is platform-independent.</a:t>
            </a:r>
          </a:p>
          <a:p>
            <a:pPr>
              <a:buFont typeface="Wingdings" pitchFamily="2" charset="2"/>
              <a:buChar char="Ø"/>
            </a:pPr>
            <a:r>
              <a:rPr lang="en-US" sz="2000" dirty="0"/>
              <a:t>Java  embraces Distributed computing. </a:t>
            </a:r>
          </a:p>
          <a:p>
            <a:pPr>
              <a:buFont typeface="Wingdings" pitchFamily="2" charset="2"/>
              <a:buChar char="Ø"/>
            </a:pPr>
            <a:r>
              <a:rPr lang="en-US" sz="2000" dirty="0"/>
              <a:t>Java is secure.</a:t>
            </a:r>
          </a:p>
          <a:p>
            <a:pPr>
              <a:buFont typeface="Wingdings" pitchFamily="2" charset="2"/>
              <a:buChar char="Ø"/>
            </a:pPr>
            <a:r>
              <a:rPr lang="en-US" sz="2000" dirty="0"/>
              <a:t>Java is reliable. </a:t>
            </a:r>
          </a:p>
          <a:p>
            <a:pPr>
              <a:buFont typeface="Wingdings" pitchFamily="2" charset="2"/>
              <a:buChar char="Ø"/>
            </a:pPr>
            <a:r>
              <a:rPr lang="en-US" sz="2000" dirty="0"/>
              <a:t>Java is multithreaded.</a:t>
            </a:r>
          </a:p>
          <a:p>
            <a:pPr>
              <a:buFont typeface="Wingdings" pitchFamily="2" charset="2"/>
              <a:buChar char="Ø"/>
            </a:pPr>
            <a:r>
              <a:rPr lang="en-US" sz="2000" dirty="0"/>
              <a:t>Automatic memory management</a:t>
            </a:r>
          </a:p>
          <a:p>
            <a:pPr>
              <a:buFont typeface="Wingdings" pitchFamily="2" charset="2"/>
              <a:buChar char="Ø"/>
            </a:pPr>
            <a:r>
              <a:rPr lang="en-US" sz="2000" dirty="0">
                <a:solidFill>
                  <a:srgbClr val="0070C0"/>
                </a:solidFill>
              </a:rPr>
              <a:t>Java is free</a:t>
            </a:r>
            <a:r>
              <a:rPr lang="en-US" sz="2400" dirty="0">
                <a:solidFill>
                  <a:srgbClr val="0070C0"/>
                </a:solidFill>
              </a:rPr>
              <a:t>!</a:t>
            </a:r>
            <a:br>
              <a:rPr lang="en-US" sz="2400" dirty="0"/>
            </a:br>
            <a:br>
              <a:rPr lang="en-US" sz="2400" dirty="0"/>
            </a:br>
            <a:br>
              <a:rPr lang="en-US" sz="2400" dirty="0"/>
            </a:br>
            <a:endParaRPr lang="en-US" sz="2400" dirty="0"/>
          </a:p>
          <a:p>
            <a:endParaRPr lang="ar-EG"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p:cNvSpPr/>
          <p:nvPr/>
        </p:nvSpPr>
        <p:spPr>
          <a:xfrm>
            <a:off x="3200400" y="228600"/>
            <a:ext cx="2743200"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b="1" dirty="0">
                <a:solidFill>
                  <a:srgbClr val="C00000"/>
                </a:solidFill>
              </a:rPr>
              <a:t>Advantages of JAVA </a:t>
            </a:r>
            <a:endParaRPr lang="ar-EG" dirty="0">
              <a:solidFill>
                <a:srgbClr val="C00000"/>
              </a:solidFill>
            </a:endParaRPr>
          </a:p>
        </p:txBody>
      </p:sp>
      <p:grpSp>
        <p:nvGrpSpPr>
          <p:cNvPr id="9" name="Group 8"/>
          <p:cNvGrpSpPr/>
          <p:nvPr/>
        </p:nvGrpSpPr>
        <p:grpSpPr>
          <a:xfrm>
            <a:off x="838200" y="4267200"/>
            <a:ext cx="7620000" cy="2590800"/>
            <a:chOff x="762000" y="4572000"/>
            <a:chExt cx="7620000" cy="2209800"/>
          </a:xfrm>
        </p:grpSpPr>
        <p:sp>
          <p:nvSpPr>
            <p:cNvPr id="7" name="Rectangle 6"/>
            <p:cNvSpPr/>
            <p:nvPr/>
          </p:nvSpPr>
          <p:spPr>
            <a:xfrm>
              <a:off x="2743200" y="4572000"/>
              <a:ext cx="3810000" cy="34127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b="1" dirty="0">
                  <a:solidFill>
                    <a:srgbClr val="C00000"/>
                  </a:solidFill>
                </a:rPr>
                <a:t>Disadvantages of JAVA</a:t>
              </a:r>
              <a:endParaRPr lang="ar-EG" sz="1600" dirty="0">
                <a:solidFill>
                  <a:srgbClr val="C00000"/>
                </a:solidFill>
              </a:endParaRPr>
            </a:p>
          </p:txBody>
        </p:sp>
        <p:sp>
          <p:nvSpPr>
            <p:cNvPr id="8" name="Content Placeholder 2"/>
            <p:cNvSpPr txBox="1">
              <a:spLocks/>
            </p:cNvSpPr>
            <p:nvPr/>
          </p:nvSpPr>
          <p:spPr>
            <a:xfrm>
              <a:off x="762000" y="5029200"/>
              <a:ext cx="7620000" cy="17526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p>
              <a:pPr marL="342900" lvl="0" indent="-342900">
                <a:spcBef>
                  <a:spcPct val="20000"/>
                </a:spcBef>
                <a:buFont typeface="Wingdings" pitchFamily="2" charset="2"/>
                <a:buChar char="Ø"/>
              </a:pPr>
              <a:r>
                <a:rPr lang="en-US" sz="2000" dirty="0"/>
                <a:t>Slower</a:t>
              </a:r>
            </a:p>
            <a:p>
              <a:pPr marL="342900" lvl="0" indent="-342900">
                <a:spcBef>
                  <a:spcPct val="20000"/>
                </a:spcBef>
                <a:buFont typeface="Wingdings" pitchFamily="2" charset="2"/>
                <a:buChar char="Ø"/>
              </a:pPr>
              <a:r>
                <a:rPr lang="en-US" sz="2000" dirty="0"/>
                <a:t>memory-consuming </a:t>
              </a:r>
            </a:p>
            <a:p>
              <a:pPr marL="342900" lvl="0" indent="-342900">
                <a:spcBef>
                  <a:spcPct val="20000"/>
                </a:spcBef>
                <a:buFont typeface="Wingdings" pitchFamily="2" charset="2"/>
                <a:buChar char="Ø"/>
              </a:pPr>
              <a:r>
                <a:rPr lang="en-US" sz="2000" dirty="0"/>
                <a:t>Single-pattern language (Every thing is an object)</a:t>
              </a:r>
            </a:p>
            <a:p>
              <a:pPr marL="342900" indent="-342900">
                <a:spcBef>
                  <a:spcPct val="20000"/>
                </a:spcBef>
                <a:buFont typeface="Wingdings" pitchFamily="2" charset="2"/>
                <a:buChar char="Ø"/>
              </a:pPr>
              <a:r>
                <a:rPr lang="en-US" sz="2000" dirty="0"/>
                <a:t>statically typed language</a:t>
              </a:r>
            </a:p>
            <a:p>
              <a:pPr marL="342900" indent="-342900">
                <a:spcBef>
                  <a:spcPct val="20000"/>
                </a:spcBef>
                <a:buFont typeface="Wingdings" pitchFamily="2" charset="2"/>
                <a:buChar char="Ø"/>
              </a:pPr>
              <a:r>
                <a:rPr lang="en-US" sz="2000" dirty="0"/>
                <a:t>Easy to decompile (need java obfuscator)</a:t>
              </a:r>
              <a:br>
                <a:rPr kumimoji="0" lang="en-US" sz="2000" b="0" i="0" u="none" strike="noStrike" kern="1200" cap="none" spc="0" normalizeH="0" baseline="0" noProof="0" dirty="0">
                  <a:ln>
                    <a:noFill/>
                  </a:ln>
                  <a:solidFill>
                    <a:schemeClr val="dk1"/>
                  </a:solidFill>
                  <a:effectLst/>
                  <a:uLnTx/>
                  <a:uFillTx/>
                </a:rPr>
              </a:br>
              <a:br>
                <a:rPr kumimoji="0" lang="en-US" sz="2000" b="0" i="0" u="none" strike="noStrike" kern="1200" cap="none" spc="0" normalizeH="0" baseline="0" noProof="0" dirty="0">
                  <a:ln>
                    <a:noFill/>
                  </a:ln>
                  <a:solidFill>
                    <a:schemeClr val="dk1"/>
                  </a:solidFill>
                  <a:effectLst/>
                  <a:uLnTx/>
                  <a:uFillTx/>
                </a:rPr>
              </a:br>
              <a:br>
                <a:rPr kumimoji="0" lang="en-US" sz="2000" b="0" i="0" u="none" strike="noStrike" kern="1200" cap="none" spc="0" normalizeH="0" baseline="0" noProof="0" dirty="0">
                  <a:ln>
                    <a:noFill/>
                  </a:ln>
                  <a:solidFill>
                    <a:schemeClr val="dk1"/>
                  </a:solidFill>
                  <a:effectLst/>
                  <a:uLnTx/>
                  <a:uFillTx/>
                </a:rPr>
              </a:br>
              <a:endParaRPr kumimoji="0" lang="en-US" sz="2000" b="0" i="0" u="none" strike="noStrike" kern="1200" cap="none" spc="0" normalizeH="0" baseline="0" noProof="0" dirty="0">
                <a:ln>
                  <a:noFill/>
                </a:ln>
                <a:solidFill>
                  <a:schemeClr val="dk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ar-EG" sz="2000" b="0" i="0" u="none" strike="noStrike" kern="1200" cap="none" spc="0" normalizeH="0" baseline="0" noProof="0" dirty="0">
                <a:ln>
                  <a:noFill/>
                </a:ln>
                <a:solidFill>
                  <a:schemeClr val="dk1"/>
                </a:solidFill>
                <a:effectLst/>
                <a:uLnTx/>
                <a:uFillTx/>
              </a:endParaRPr>
            </a:p>
          </p:txBody>
        </p:sp>
      </p:grpSp>
      <p:sp>
        <p:nvSpPr>
          <p:cNvPr id="2" name="Rectangle 1"/>
          <p:cNvSpPr/>
          <p:nvPr/>
        </p:nvSpPr>
        <p:spPr>
          <a:xfrm>
            <a:off x="3298029" y="3244334"/>
            <a:ext cx="184731" cy="369332"/>
          </a:xfrm>
          <a:prstGeom prst="rect">
            <a:avLst/>
          </a:prstGeom>
        </p:spPr>
        <p:txBody>
          <a:bodyPr wrap="none">
            <a:spAutoFit/>
          </a:bodyPr>
          <a:lstStyle/>
          <a:p>
            <a:endParaRPr lang="ar-EG"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6" name="TextBox 5"/>
          <p:cNvSpPr txBox="1"/>
          <p:nvPr/>
        </p:nvSpPr>
        <p:spPr>
          <a:xfrm>
            <a:off x="3429000" y="5105400"/>
            <a:ext cx="2286000" cy="523220"/>
          </a:xfrm>
          <a:prstGeom prst="rect">
            <a:avLst/>
          </a:prstGeom>
          <a:noFill/>
        </p:spPr>
        <p:txBody>
          <a:bodyPr wrap="square" rtlCol="1">
            <a:spAutoFit/>
          </a:bodyPr>
          <a:lstStyle/>
          <a:p>
            <a:r>
              <a:rPr lang="en-US" sz="2800" dirty="0"/>
              <a:t>Lecture 1</a:t>
            </a:r>
            <a:endParaRPr lang="ar-EG" sz="2800" dirty="0"/>
          </a:p>
        </p:txBody>
      </p:sp>
      <p:sp>
        <p:nvSpPr>
          <p:cNvPr id="7" name="Title 1"/>
          <p:cNvSpPr txBox="1">
            <a:spLocks/>
          </p:cNvSpPr>
          <p:nvPr/>
        </p:nvSpPr>
        <p:spPr>
          <a:xfrm>
            <a:off x="838200" y="457200"/>
            <a:ext cx="7543800" cy="11430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0000" lnSpcReduction="10000"/>
          </a:bodyPr>
          <a:lstStyle/>
          <a:p>
            <a:pPr lvl="0" algn="ctr">
              <a:spcBef>
                <a:spcPct val="0"/>
              </a:spcBef>
              <a:defRPr/>
            </a:pPr>
            <a:r>
              <a:rPr lang="en-US" sz="4000" dirty="0"/>
              <a:t>Object- Oriented Programming </a:t>
            </a:r>
            <a:r>
              <a:rPr lang="en-US" sz="4400" dirty="0"/>
              <a:t>(CS201)</a:t>
            </a:r>
            <a:endParaRPr kumimoji="0" lang="ar-EG" sz="44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Subtitle 7"/>
          <p:cNvSpPr>
            <a:spLocks noGrp="1"/>
          </p:cNvSpPr>
          <p:nvPr>
            <p:ph type="subTitle"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12301</TotalTime>
  <Words>969</Words>
  <Application>Microsoft Office PowerPoint</Application>
  <PresentationFormat>On-screen Show (4:3)</PresentationFormat>
  <Paragraphs>262</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Tahoma</vt:lpstr>
      <vt:lpstr>Times New Roman</vt:lpstr>
      <vt:lpstr>Wingdings</vt:lpstr>
      <vt:lpstr>Office Theme</vt:lpstr>
      <vt:lpstr>PowerPoint Presentation</vt:lpstr>
      <vt:lpstr>JAVA</vt:lpstr>
      <vt:lpstr>Text Book</vt:lpstr>
      <vt:lpstr>TIOBE Programming Community Index for December 2011 http://www.tiobe.com </vt:lpstr>
      <vt:lpstr>PowerPoint Presentation</vt:lpstr>
      <vt:lpstr>What can JAVA Do???</vt:lpstr>
      <vt:lpstr>Editions</vt:lpstr>
      <vt:lpstr>PowerPoint Presentation</vt:lpstr>
      <vt:lpstr>PowerPoint Presentation</vt:lpstr>
      <vt:lpstr>PowerPoint Presentation</vt:lpstr>
      <vt:lpstr>your first application!</vt:lpstr>
      <vt:lpstr>Installing NetBeans</vt:lpstr>
      <vt:lpstr>Creating Your First Application </vt:lpstr>
      <vt:lpstr>A Simple Java Program</vt:lpstr>
      <vt:lpstr>compiler error</vt:lpstr>
      <vt:lpstr>The main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dc:creator>
  <cp:lastModifiedBy>Ashraf</cp:lastModifiedBy>
  <cp:revision>826</cp:revision>
  <dcterms:created xsi:type="dcterms:W3CDTF">2006-08-16T00:00:00Z</dcterms:created>
  <dcterms:modified xsi:type="dcterms:W3CDTF">2017-09-29T18:22:44Z</dcterms:modified>
</cp:coreProperties>
</file>