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5"/>
  </p:notesMasterIdLst>
  <p:sldIdLst>
    <p:sldId id="272" r:id="rId5"/>
    <p:sldId id="10872" r:id="rId6"/>
    <p:sldId id="257" r:id="rId7"/>
    <p:sldId id="10873" r:id="rId8"/>
    <p:sldId id="10874" r:id="rId9"/>
    <p:sldId id="10864" r:id="rId10"/>
    <p:sldId id="10877" r:id="rId11"/>
    <p:sldId id="10875" r:id="rId12"/>
    <p:sldId id="10865" r:id="rId13"/>
    <p:sldId id="10878" r:id="rId14"/>
    <p:sldId id="10879" r:id="rId15"/>
    <p:sldId id="10881" r:id="rId16"/>
    <p:sldId id="10882" r:id="rId17"/>
    <p:sldId id="10867" r:id="rId18"/>
    <p:sldId id="10883" r:id="rId19"/>
    <p:sldId id="10884" r:id="rId20"/>
    <p:sldId id="10885" r:id="rId21"/>
    <p:sldId id="10886" r:id="rId22"/>
    <p:sldId id="10887" r:id="rId23"/>
    <p:sldId id="108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4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047E1-9CDB-3CB4-01F8-979F136D372E}" v="12" dt="2023-09-11T11:31:20.870"/>
    <p1510:client id="{BD53A05C-DF07-2244-B6CA-47EA81714F3A}" v="2" dt="2023-09-11T11:14:47.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76"/>
  </p:normalViewPr>
  <p:slideViewPr>
    <p:cSldViewPr snapToGrid="0">
      <p:cViewPr>
        <p:scale>
          <a:sx n="63" d="100"/>
          <a:sy n="63" d="100"/>
        </p:scale>
        <p:origin x="9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D9C31-A6F4-9F4E-A34C-EB0EF5CF4227}"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D32C3-BB58-854B-880D-BA9C2B2AF6B3}" type="slidenum">
              <a:rPr lang="en-US" smtClean="0"/>
              <a:t>‹#›</a:t>
            </a:fld>
            <a:endParaRPr lang="en-US"/>
          </a:p>
        </p:txBody>
      </p:sp>
    </p:spTree>
    <p:extLst>
      <p:ext uri="{BB962C8B-B14F-4D97-AF65-F5344CB8AC3E}">
        <p14:creationId xmlns:p14="http://schemas.microsoft.com/office/powerpoint/2010/main" val="165376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F86FE-8BC9-4A7C-9BF5-235B0C6CC963}"/>
              </a:ext>
            </a:extLst>
          </p:cNvPr>
          <p:cNvSpPr>
            <a:spLocks noGrp="1"/>
          </p:cNvSpPr>
          <p:nvPr>
            <p:ph type="dt" sz="half" idx="10"/>
          </p:nvPr>
        </p:nvSpPr>
        <p:spPr/>
        <p:txBody>
          <a:bodyPr/>
          <a:lstStyle/>
          <a:p>
            <a:fld id="{E3F0FBAE-4B35-4EFB-821F-6290FD8466A6}" type="datetimeFigureOut">
              <a:rPr lang="en-GB" smtClean="0"/>
              <a:t>18/10/2023</a:t>
            </a:fld>
            <a:endParaRPr lang="en-GB"/>
          </a:p>
        </p:txBody>
      </p:sp>
      <p:sp>
        <p:nvSpPr>
          <p:cNvPr id="3" name="Footer Placeholder 2">
            <a:extLst>
              <a:ext uri="{FF2B5EF4-FFF2-40B4-BE49-F238E27FC236}">
                <a16:creationId xmlns:a16="http://schemas.microsoft.com/office/drawing/2014/main" id="{C15681C7-2D49-414C-9517-DB1AFD8B0B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B6239F-E34F-41DE-B5B2-5C91F72E8DB0}"/>
              </a:ext>
            </a:extLst>
          </p:cNvPr>
          <p:cNvSpPr>
            <a:spLocks noGrp="1"/>
          </p:cNvSpPr>
          <p:nvPr>
            <p:ph type="sldNum" sz="quarter" idx="12"/>
          </p:nvPr>
        </p:nvSpPr>
        <p:spPr/>
        <p:txBody>
          <a:bodyPr/>
          <a:lstStyle/>
          <a:p>
            <a:fld id="{CE4020F4-3D05-4669-85EC-75F8A8492E42}" type="slidenum">
              <a:rPr lang="en-GB" smtClean="0"/>
              <a:t>‹#›</a:t>
            </a:fld>
            <a:endParaRPr lang="en-GB"/>
          </a:p>
        </p:txBody>
      </p:sp>
    </p:spTree>
    <p:extLst>
      <p:ext uri="{BB962C8B-B14F-4D97-AF65-F5344CB8AC3E}">
        <p14:creationId xmlns:p14="http://schemas.microsoft.com/office/powerpoint/2010/main" val="277160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DA8D-07A4-4977-8331-0F667A368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5E033-F425-4872-BCDB-FDE431BDF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4A080A2-F76C-42EF-A6ED-010520B41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77978-B88F-423B-BBB6-2B7C0AFABF2D}"/>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6" name="Footer Placeholder 5">
            <a:extLst>
              <a:ext uri="{FF2B5EF4-FFF2-40B4-BE49-F238E27FC236}">
                <a16:creationId xmlns:a16="http://schemas.microsoft.com/office/drawing/2014/main" id="{B161C0C8-E3CD-420F-9F13-4A88F1D0ED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A2DC0-14C6-4050-9DE0-21AD5767E8E8}"/>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29517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676E-C2CD-4CA4-BAD3-DEC7DF0756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656568-9F7A-4ED0-A011-AF8FC0673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355800-83D7-45D5-9BA7-CC1274E482C3}"/>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5" name="Footer Placeholder 4">
            <a:extLst>
              <a:ext uri="{FF2B5EF4-FFF2-40B4-BE49-F238E27FC236}">
                <a16:creationId xmlns:a16="http://schemas.microsoft.com/office/drawing/2014/main" id="{7E51849E-1BF3-458B-9B97-723D5B57FC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255DD0-C64B-4F8B-88ED-DBDB4A5B7C2E}"/>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339679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DA020-F029-4E21-BE2E-E1A4CDB00C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B7328B-FDEF-4744-82EB-82B4FDEC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D864E1-620B-4B26-B668-2BB4B71093C8}"/>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5" name="Footer Placeholder 4">
            <a:extLst>
              <a:ext uri="{FF2B5EF4-FFF2-40B4-BE49-F238E27FC236}">
                <a16:creationId xmlns:a16="http://schemas.microsoft.com/office/drawing/2014/main" id="{C25A6731-E359-4E80-935A-D390F41673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C16222-4C99-48BB-82A7-0EAC781EF020}"/>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174081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80D4-2535-4E26-9573-396C44898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749BC1-C8CE-47E1-A25C-2D55971FC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E207C62-683F-48E9-9F5E-4A0F4F278333}"/>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5" name="Footer Placeholder 4">
            <a:extLst>
              <a:ext uri="{FF2B5EF4-FFF2-40B4-BE49-F238E27FC236}">
                <a16:creationId xmlns:a16="http://schemas.microsoft.com/office/drawing/2014/main" id="{127FC685-431D-4721-8BEE-9D00436461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0ABCF4-663A-4F08-AFF8-4FAAB49B4BCC}"/>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255376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7837-DB56-415F-B732-AF350067CA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8A85C-D239-48BE-856A-0D613822AC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2F0C3D-94C5-45C6-833B-9319AC8F2FB5}"/>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5" name="Footer Placeholder 4">
            <a:extLst>
              <a:ext uri="{FF2B5EF4-FFF2-40B4-BE49-F238E27FC236}">
                <a16:creationId xmlns:a16="http://schemas.microsoft.com/office/drawing/2014/main" id="{83B8A442-A629-431B-A170-4ADDC949C7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ECA312-F773-422B-88F9-65B4553C0F6F}"/>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160008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A7E-E8CC-4DE3-AB2B-09C469E6F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34E37C-C016-468F-A19B-BE873DA061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C8711-927E-46C7-95C5-072EF5DD9458}"/>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5" name="Footer Placeholder 4">
            <a:extLst>
              <a:ext uri="{FF2B5EF4-FFF2-40B4-BE49-F238E27FC236}">
                <a16:creationId xmlns:a16="http://schemas.microsoft.com/office/drawing/2014/main" id="{61538BD5-A499-47C4-A6C5-B0C1615ABB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18248D-78B8-4216-B24A-756802EEDD66}"/>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174248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F2C5-EC18-4A3C-8E3D-115F93FB34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DA3797-C3D6-4CE9-88BA-47D21FD2BC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5FCD63-129D-43A5-B7D5-70C2E6CE8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041B95A-44EC-4455-A86E-1E4973E3F635}"/>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6" name="Footer Placeholder 5">
            <a:extLst>
              <a:ext uri="{FF2B5EF4-FFF2-40B4-BE49-F238E27FC236}">
                <a16:creationId xmlns:a16="http://schemas.microsoft.com/office/drawing/2014/main" id="{E7F27B4A-D1CE-46D2-B9E6-8B01F56CAF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CACA67-8879-46D2-A744-53C7A0E6FED8}"/>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286014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E5E3-B60F-4BEF-82C0-7AFBD1C650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136491-B068-4763-8E8F-C2A3BDBB4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6CB8F-522F-435C-AE28-F5A37D03D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37E8EB-C1BD-40E2-B8D9-DAB802BD5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DA676C-B653-44CE-ABE2-85C72A4FD2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A408AD-6AF8-4839-ABE6-35BA25F48BEA}"/>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8" name="Footer Placeholder 7">
            <a:extLst>
              <a:ext uri="{FF2B5EF4-FFF2-40B4-BE49-F238E27FC236}">
                <a16:creationId xmlns:a16="http://schemas.microsoft.com/office/drawing/2014/main" id="{87891A3C-F099-4AB1-AC09-4FA3973B1C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99F68C-0BA4-4BB0-BC52-A770E060891D}"/>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54366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5C5A-DB7A-4A3D-B2C7-7A2DD12254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E3A7AC-74FB-41B4-9C2F-2C7E9DF9BC9C}"/>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4" name="Footer Placeholder 3">
            <a:extLst>
              <a:ext uri="{FF2B5EF4-FFF2-40B4-BE49-F238E27FC236}">
                <a16:creationId xmlns:a16="http://schemas.microsoft.com/office/drawing/2014/main" id="{5D5B553D-460F-4138-B338-8676E491F3D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3CB8078-57D4-48C1-A774-043EFB57BF94}"/>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73866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A4C28-58DB-44D4-94A3-CC4FD92C5CD4}"/>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3" name="Footer Placeholder 2">
            <a:extLst>
              <a:ext uri="{FF2B5EF4-FFF2-40B4-BE49-F238E27FC236}">
                <a16:creationId xmlns:a16="http://schemas.microsoft.com/office/drawing/2014/main" id="{1AC7CC7F-1C6E-485A-A8D3-7C42586541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9FCCA8-D351-4E2E-9713-CDDA3672AD31}"/>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90837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0EEF-2930-4430-9510-AE7061376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FD5A0C-6DF0-409B-9E22-56F346949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2429510-80AC-412E-88B8-BDC659616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ECC93-AEFE-4A88-A716-3277E182BED2}"/>
              </a:ext>
            </a:extLst>
          </p:cNvPr>
          <p:cNvSpPr>
            <a:spLocks noGrp="1"/>
          </p:cNvSpPr>
          <p:nvPr>
            <p:ph type="dt" sz="half" idx="10"/>
          </p:nvPr>
        </p:nvSpPr>
        <p:spPr/>
        <p:txBody>
          <a:bodyPr/>
          <a:lstStyle/>
          <a:p>
            <a:fld id="{AE6DC057-9D18-44F2-A5BC-727E5FC60AEC}" type="datetimeFigureOut">
              <a:rPr lang="en-GB" smtClean="0"/>
              <a:t>18/10/2023</a:t>
            </a:fld>
            <a:endParaRPr lang="en-GB"/>
          </a:p>
        </p:txBody>
      </p:sp>
      <p:sp>
        <p:nvSpPr>
          <p:cNvPr id="6" name="Footer Placeholder 5">
            <a:extLst>
              <a:ext uri="{FF2B5EF4-FFF2-40B4-BE49-F238E27FC236}">
                <a16:creationId xmlns:a16="http://schemas.microsoft.com/office/drawing/2014/main" id="{448F3BBA-8C4D-412F-A2E0-8CC83BF0BE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2B3726-C369-468B-8FFE-26B35B412EBC}"/>
              </a:ext>
            </a:extLst>
          </p:cNvPr>
          <p:cNvSpPr>
            <a:spLocks noGrp="1"/>
          </p:cNvSpPr>
          <p:nvPr>
            <p:ph type="sldNum" sz="quarter" idx="12"/>
          </p:nvPr>
        </p:nvSpPr>
        <p:spPr/>
        <p:txBody>
          <a:bodyPr/>
          <a:lstStyle/>
          <a:p>
            <a:fld id="{3F01E0B7-9F04-43F2-A0F7-5387B1F6E6E6}" type="slidenum">
              <a:rPr lang="en-GB" smtClean="0"/>
              <a:t>‹#›</a:t>
            </a:fld>
            <a:endParaRPr lang="en-GB"/>
          </a:p>
        </p:txBody>
      </p:sp>
    </p:spTree>
    <p:extLst>
      <p:ext uri="{BB962C8B-B14F-4D97-AF65-F5344CB8AC3E}">
        <p14:creationId xmlns:p14="http://schemas.microsoft.com/office/powerpoint/2010/main" val="286351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EF01B-CF61-41E7-9A46-F75EFB550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560502-500A-4653-AA39-E45F3427A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4E70CE-373B-45C8-A6DE-0CD4CE1CE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DC057-9D18-44F2-A5BC-727E5FC60AEC}" type="datetimeFigureOut">
              <a:rPr lang="en-GB" smtClean="0"/>
              <a:t>18/10/2023</a:t>
            </a:fld>
            <a:endParaRPr lang="en-GB"/>
          </a:p>
        </p:txBody>
      </p:sp>
      <p:sp>
        <p:nvSpPr>
          <p:cNvPr id="5" name="Footer Placeholder 4">
            <a:extLst>
              <a:ext uri="{FF2B5EF4-FFF2-40B4-BE49-F238E27FC236}">
                <a16:creationId xmlns:a16="http://schemas.microsoft.com/office/drawing/2014/main" id="{097A8531-A570-4287-9BA2-011301195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240098-7398-4823-BAA3-544CBB352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1E0B7-9F04-43F2-A0F7-5387B1F6E6E6}" type="slidenum">
              <a:rPr lang="en-GB" smtClean="0"/>
              <a:t>‹#›</a:t>
            </a:fld>
            <a:endParaRPr lang="en-GB"/>
          </a:p>
        </p:txBody>
      </p:sp>
    </p:spTree>
    <p:extLst>
      <p:ext uri="{BB962C8B-B14F-4D97-AF65-F5344CB8AC3E}">
        <p14:creationId xmlns:p14="http://schemas.microsoft.com/office/powerpoint/2010/main" val="1261170495"/>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validator.w3.org/#validate_by_upload+with_option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validator.w3.org/#validate_by_upload+with_option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org/WAI/fundamentals/accessibility-intro/#important" TargetMode="External"/><Relationship Id="rId2" Type="http://schemas.openxmlformats.org/officeDocument/2006/relationships/hyperlink" Target="https://social.desa.un.org/issues/disability/crpd/convention-on-the-rights-of-persons-with-disabilities-crpd" TargetMode="External"/><Relationship Id="rId1" Type="http://schemas.openxmlformats.org/officeDocument/2006/relationships/slideLayout" Target="../slideLayouts/slideLayout3.xml"/><Relationship Id="rId6" Type="http://schemas.openxmlformats.org/officeDocument/2006/relationships/hyperlink" Target="https://www.w3.org/WAI/ER/tools/" TargetMode="External"/><Relationship Id="rId5" Type="http://schemas.openxmlformats.org/officeDocument/2006/relationships/hyperlink" Target="https://wave.webaim.org/extension/" TargetMode="External"/><Relationship Id="rId4" Type="http://schemas.openxmlformats.org/officeDocument/2006/relationships/hyperlink" Target="https://validator.w3.org/#validate_by_upload+with_op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un.org/development/desa/disabilities/convention-on-the-rights-of-persons-with-disabilities.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1900128"/>
            <a:ext cx="9144000" cy="2387600"/>
          </a:xfrm>
        </p:spPr>
        <p:txBody>
          <a:bodyPr/>
          <a:lstStyle/>
          <a:p>
            <a:r>
              <a:rPr lang="en-US" b="1" i="0" dirty="0">
                <a:effectLst/>
                <a:latin typeface="Söhne"/>
              </a:rPr>
              <a:t>Web Accessibility and Inclusive Design</a:t>
            </a:r>
            <a:r>
              <a:rPr lang="en-US" dirty="0"/>
              <a:t> </a:t>
            </a:r>
          </a:p>
        </p:txBody>
      </p:sp>
      <p:sp>
        <p:nvSpPr>
          <p:cNvPr id="5" name="Subtitle 4"/>
          <p:cNvSpPr>
            <a:spLocks noGrp="1"/>
          </p:cNvSpPr>
          <p:nvPr>
            <p:ph type="subTitle" idx="1"/>
          </p:nvPr>
        </p:nvSpPr>
        <p:spPr>
          <a:xfrm>
            <a:off x="8496267" y="5827515"/>
            <a:ext cx="3502091" cy="901667"/>
          </a:xfrm>
        </p:spPr>
        <p:txBody>
          <a:bodyPr>
            <a:normAutofit fontScale="92500"/>
          </a:bodyPr>
          <a:lstStyle/>
          <a:p>
            <a:r>
              <a:rPr lang="en-US" dirty="0"/>
              <a:t>Computer Science Lecturer</a:t>
            </a:r>
          </a:p>
          <a:p>
            <a:r>
              <a:rPr lang="en-US" dirty="0"/>
              <a:t>Asma Usman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6B92-C041-2FEA-A2FC-B9A30524D4E5}"/>
              </a:ext>
            </a:extLst>
          </p:cNvPr>
          <p:cNvSpPr>
            <a:spLocks noGrp="1"/>
          </p:cNvSpPr>
          <p:nvPr>
            <p:ph type="title"/>
          </p:nvPr>
        </p:nvSpPr>
        <p:spPr/>
        <p:txBody>
          <a:bodyPr/>
          <a:lstStyle/>
          <a:p>
            <a:r>
              <a:rPr lang="en-GB" b="1" i="0" dirty="0">
                <a:effectLst/>
                <a:latin typeface="Söhne"/>
              </a:rPr>
              <a:t>Accessibility Evaluation Tools</a:t>
            </a:r>
            <a:endParaRPr lang="en-GB" dirty="0"/>
          </a:p>
        </p:txBody>
      </p:sp>
      <p:sp>
        <p:nvSpPr>
          <p:cNvPr id="3" name="Content Placeholder 2">
            <a:extLst>
              <a:ext uri="{FF2B5EF4-FFF2-40B4-BE49-F238E27FC236}">
                <a16:creationId xmlns:a16="http://schemas.microsoft.com/office/drawing/2014/main" id="{8AA0D0EE-99A8-8500-8AFE-BEF370C52AFF}"/>
              </a:ext>
            </a:extLst>
          </p:cNvPr>
          <p:cNvSpPr>
            <a:spLocks noGrp="1"/>
          </p:cNvSpPr>
          <p:nvPr>
            <p:ph idx="1"/>
          </p:nvPr>
        </p:nvSpPr>
        <p:spPr/>
        <p:txBody>
          <a:bodyPr/>
          <a:lstStyle/>
          <a:p>
            <a:r>
              <a:rPr lang="en-US" b="0" i="0" dirty="0">
                <a:solidFill>
                  <a:srgbClr val="374151"/>
                </a:solidFill>
                <a:effectLst/>
                <a:latin typeface="Söhne"/>
              </a:rPr>
              <a:t>Accessibility evaluation tools are software applications or online services designed to assess and identify issues related to web accessibility on websites and digital applications. These tools are used to evaluate the compliance of a website with established accessibility standards, such as the Web Content Accessibility Guidelines (WCAG). Accessibility evaluation tools help web developers, designers, and content creators ensure that their digital content is accessible to individuals with disabilities, including those with visual, auditory, motor, or cognitive impairments.</a:t>
            </a:r>
            <a:endParaRPr lang="en-GB" dirty="0"/>
          </a:p>
        </p:txBody>
      </p:sp>
    </p:spTree>
    <p:extLst>
      <p:ext uri="{BB962C8B-B14F-4D97-AF65-F5344CB8AC3E}">
        <p14:creationId xmlns:p14="http://schemas.microsoft.com/office/powerpoint/2010/main" val="341772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BF-BC0F-692A-6B04-6425291060D6}"/>
              </a:ext>
            </a:extLst>
          </p:cNvPr>
          <p:cNvSpPr>
            <a:spLocks noGrp="1"/>
          </p:cNvSpPr>
          <p:nvPr>
            <p:ph type="title"/>
          </p:nvPr>
        </p:nvSpPr>
        <p:spPr/>
        <p:txBody>
          <a:bodyPr/>
          <a:lstStyle/>
          <a:p>
            <a:r>
              <a:rPr lang="en-GB" b="1" i="0" dirty="0">
                <a:effectLst/>
                <a:latin typeface="Söhne"/>
              </a:rPr>
              <a:t>Accessibility Evaluation Tools</a:t>
            </a:r>
            <a:endParaRPr lang="en-GB" dirty="0"/>
          </a:p>
        </p:txBody>
      </p:sp>
      <p:sp>
        <p:nvSpPr>
          <p:cNvPr id="3" name="Content Placeholder 2">
            <a:extLst>
              <a:ext uri="{FF2B5EF4-FFF2-40B4-BE49-F238E27FC236}">
                <a16:creationId xmlns:a16="http://schemas.microsoft.com/office/drawing/2014/main" id="{24DF2257-604E-CAD0-042C-DE005F0E7B5E}"/>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Automated Scanning</a:t>
            </a:r>
            <a:r>
              <a:rPr lang="en-US" b="0" i="0" dirty="0">
                <a:solidFill>
                  <a:srgbClr val="374151"/>
                </a:solidFill>
                <a:effectLst/>
                <a:latin typeface="Söhne"/>
              </a:rPr>
              <a:t>: These tools use automated algorithms to scan web pages, evaluate their code, structure, and content, and identify potential accessibility issues. This process helps to quickly pinpoint common problems.</a:t>
            </a:r>
          </a:p>
          <a:p>
            <a:pPr algn="l">
              <a:buFont typeface="+mj-lt"/>
              <a:buAutoNum type="arabicPeriod"/>
            </a:pPr>
            <a:r>
              <a:rPr lang="en-US" b="1" i="0" dirty="0">
                <a:solidFill>
                  <a:srgbClr val="374151"/>
                </a:solidFill>
                <a:effectLst/>
                <a:latin typeface="Söhne"/>
              </a:rPr>
              <a:t>Reports and Feedback</a:t>
            </a:r>
            <a:r>
              <a:rPr lang="en-US" b="0" i="0" dirty="0">
                <a:solidFill>
                  <a:srgbClr val="374151"/>
                </a:solidFill>
                <a:effectLst/>
                <a:latin typeface="Söhne"/>
              </a:rPr>
              <a:t>: After scanning a website, accessibility evaluation tools generate detailed reports that highlight identified issues. These reports often include recommendations for remediation.</a:t>
            </a:r>
          </a:p>
          <a:p>
            <a:pPr algn="l">
              <a:buFont typeface="+mj-lt"/>
              <a:buAutoNum type="arabicPeriod"/>
            </a:pPr>
            <a:r>
              <a:rPr lang="en-US" b="1" i="0" dirty="0">
                <a:solidFill>
                  <a:srgbClr val="374151"/>
                </a:solidFill>
                <a:effectLst/>
                <a:latin typeface="Söhne"/>
              </a:rPr>
              <a:t>Real-time Feedback</a:t>
            </a:r>
            <a:r>
              <a:rPr lang="en-US" b="0" i="0" dirty="0">
                <a:solidFill>
                  <a:srgbClr val="374151"/>
                </a:solidFill>
                <a:effectLst/>
                <a:latin typeface="Söhne"/>
              </a:rPr>
              <a:t>: Some tools provide real-time feedback as users interact with a web page, making it easier to identify issues as they occur.</a:t>
            </a:r>
          </a:p>
          <a:p>
            <a:pPr algn="l">
              <a:buFont typeface="+mj-lt"/>
              <a:buAutoNum type="arabicPeriod"/>
            </a:pPr>
            <a:r>
              <a:rPr lang="en-US" b="1" i="0" dirty="0">
                <a:solidFill>
                  <a:srgbClr val="374151"/>
                </a:solidFill>
                <a:effectLst/>
                <a:latin typeface="Söhne"/>
              </a:rPr>
              <a:t>Integration</a:t>
            </a:r>
            <a:r>
              <a:rPr lang="en-US" b="0" i="0" dirty="0">
                <a:solidFill>
                  <a:srgbClr val="374151"/>
                </a:solidFill>
                <a:effectLst/>
                <a:latin typeface="Söhne"/>
              </a:rPr>
              <a:t>: Many tools can be integrated into the development process, making accessibility evaluation a part of ongoing web development and content creation.</a:t>
            </a:r>
          </a:p>
          <a:p>
            <a:pPr algn="l">
              <a:buFont typeface="+mj-lt"/>
              <a:buAutoNum type="arabicPeriod"/>
            </a:pPr>
            <a:r>
              <a:rPr lang="en-US" b="1" i="0" dirty="0">
                <a:solidFill>
                  <a:srgbClr val="374151"/>
                </a:solidFill>
                <a:effectLst/>
                <a:latin typeface="Söhne"/>
              </a:rPr>
              <a:t>Support for Standards</a:t>
            </a:r>
            <a:r>
              <a:rPr lang="en-US" b="0" i="0" dirty="0">
                <a:solidFill>
                  <a:srgbClr val="374151"/>
                </a:solidFill>
                <a:effectLst/>
                <a:latin typeface="Söhne"/>
              </a:rPr>
              <a:t>: These tools are designed to assess websites for compliance with established accessibility standards and guidelines, such as WCAG.</a:t>
            </a:r>
          </a:p>
          <a:p>
            <a:endParaRPr lang="en-GB" dirty="0"/>
          </a:p>
        </p:txBody>
      </p:sp>
    </p:spTree>
    <p:extLst>
      <p:ext uri="{BB962C8B-B14F-4D97-AF65-F5344CB8AC3E}">
        <p14:creationId xmlns:p14="http://schemas.microsoft.com/office/powerpoint/2010/main" val="254429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5F36-0CA2-BF64-B535-E9CC09BD0678}"/>
              </a:ext>
            </a:extLst>
          </p:cNvPr>
          <p:cNvSpPr>
            <a:spLocks noGrp="1"/>
          </p:cNvSpPr>
          <p:nvPr>
            <p:ph type="title"/>
          </p:nvPr>
        </p:nvSpPr>
        <p:spPr/>
        <p:txBody>
          <a:bodyPr/>
          <a:lstStyle/>
          <a:p>
            <a:r>
              <a:rPr lang="en-GB" b="1" i="0" dirty="0">
                <a:effectLst/>
                <a:latin typeface="Söhne"/>
              </a:rPr>
              <a:t>Accessibility Evaluation Tools</a:t>
            </a:r>
            <a:endParaRPr lang="en-GB" dirty="0"/>
          </a:p>
        </p:txBody>
      </p:sp>
      <p:sp>
        <p:nvSpPr>
          <p:cNvPr id="3" name="Content Placeholder 2">
            <a:extLst>
              <a:ext uri="{FF2B5EF4-FFF2-40B4-BE49-F238E27FC236}">
                <a16:creationId xmlns:a16="http://schemas.microsoft.com/office/drawing/2014/main" id="{2837F01E-6761-AC90-DFA1-4FFEF3BD0B64}"/>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WAVE (Web Accessibility Evaluation Tool)</a:t>
            </a:r>
            <a:r>
              <a:rPr lang="en-US" b="0" i="0" dirty="0">
                <a:solidFill>
                  <a:srgbClr val="374151"/>
                </a:solidFill>
                <a:effectLst/>
                <a:latin typeface="Söhne"/>
              </a:rPr>
              <a:t>: A widely used online tool that provides a visual representation of web page accessibility issues and offers guidance for addressing them.</a:t>
            </a:r>
          </a:p>
          <a:p>
            <a:pPr algn="l">
              <a:buFont typeface="+mj-lt"/>
              <a:buAutoNum type="arabicPeriod"/>
            </a:pPr>
            <a:r>
              <a:rPr lang="en-US" b="1" i="0" dirty="0">
                <a:solidFill>
                  <a:srgbClr val="374151"/>
                </a:solidFill>
                <a:effectLst/>
                <a:latin typeface="Söhne"/>
              </a:rPr>
              <a:t>Axe</a:t>
            </a:r>
            <a:r>
              <a:rPr lang="en-US" b="0" i="0" dirty="0">
                <a:solidFill>
                  <a:srgbClr val="374151"/>
                </a:solidFill>
                <a:effectLst/>
                <a:latin typeface="Söhne"/>
              </a:rPr>
              <a:t>: An open-source accessibility testing library and browser extension for auditing web pages for accessibility issues. Axe can be integrated into development workflows.</a:t>
            </a:r>
          </a:p>
          <a:p>
            <a:pPr algn="l">
              <a:buFont typeface="+mj-lt"/>
              <a:buAutoNum type="arabicPeriod"/>
            </a:pPr>
            <a:r>
              <a:rPr lang="en-US" b="1" i="0" dirty="0">
                <a:solidFill>
                  <a:srgbClr val="374151"/>
                </a:solidFill>
                <a:effectLst/>
                <a:latin typeface="Söhne"/>
              </a:rPr>
              <a:t>Lighthouse</a:t>
            </a:r>
            <a:r>
              <a:rPr lang="en-US" b="0" i="0" dirty="0">
                <a:solidFill>
                  <a:srgbClr val="374151"/>
                </a:solidFill>
                <a:effectLst/>
                <a:latin typeface="Söhne"/>
              </a:rPr>
              <a:t>: An integrated tool in the Google Chrome browser that evaluates web pages for accessibility, performance, best practices, and more.</a:t>
            </a:r>
          </a:p>
          <a:p>
            <a:pPr algn="l">
              <a:buFont typeface="+mj-lt"/>
              <a:buAutoNum type="arabicPeriod"/>
            </a:pPr>
            <a:r>
              <a:rPr lang="en-US" b="1" i="0" dirty="0">
                <a:solidFill>
                  <a:srgbClr val="374151"/>
                </a:solidFill>
                <a:effectLst/>
                <a:latin typeface="Söhne"/>
              </a:rPr>
              <a:t>Pa11y</a:t>
            </a:r>
            <a:r>
              <a:rPr lang="en-US" b="0" i="0" dirty="0">
                <a:solidFill>
                  <a:srgbClr val="374151"/>
                </a:solidFill>
                <a:effectLst/>
                <a:latin typeface="Söhne"/>
              </a:rPr>
              <a:t>: An open-source, command-line-based accessibility testing tool for automating the testing of web pages.</a:t>
            </a:r>
          </a:p>
          <a:p>
            <a:pPr algn="l">
              <a:buFont typeface="+mj-lt"/>
              <a:buAutoNum type="arabicPeriod"/>
            </a:pPr>
            <a:r>
              <a:rPr lang="en-US" b="1" i="0" dirty="0">
                <a:solidFill>
                  <a:srgbClr val="374151"/>
                </a:solidFill>
                <a:effectLst/>
                <a:latin typeface="Söhne"/>
              </a:rPr>
              <a:t>Tenon</a:t>
            </a:r>
            <a:r>
              <a:rPr lang="en-US" b="0" i="0" dirty="0">
                <a:solidFill>
                  <a:srgbClr val="374151"/>
                </a:solidFill>
                <a:effectLst/>
                <a:latin typeface="Söhne"/>
              </a:rPr>
              <a:t>: A commercial accessibility testing tool with both online and API-based services for evaluating websites for accessibility compliance.</a:t>
            </a:r>
          </a:p>
          <a:p>
            <a:pPr algn="l">
              <a:buFont typeface="+mj-lt"/>
              <a:buAutoNum type="arabicPeriod"/>
            </a:pPr>
            <a:r>
              <a:rPr lang="en-US" b="1" i="0" dirty="0" err="1">
                <a:solidFill>
                  <a:srgbClr val="374151"/>
                </a:solidFill>
                <a:effectLst/>
                <a:latin typeface="Söhne"/>
              </a:rPr>
              <a:t>AInspector</a:t>
            </a:r>
            <a:r>
              <a:rPr lang="en-US" b="0" i="0" dirty="0">
                <a:solidFill>
                  <a:srgbClr val="374151"/>
                </a:solidFill>
                <a:effectLst/>
                <a:latin typeface="Söhne"/>
              </a:rPr>
              <a:t>: A Firefox browser extension that provides accessibility evaluation and testing features.</a:t>
            </a:r>
          </a:p>
          <a:p>
            <a:r>
              <a:rPr lang="en-US" dirty="0">
                <a:hlinkClick r:id="rId2"/>
              </a:rPr>
              <a:t>The W3C Markup Validation Service</a:t>
            </a:r>
            <a:r>
              <a:rPr lang="en-US" dirty="0"/>
              <a:t>: </a:t>
            </a:r>
            <a:r>
              <a:rPr lang="en-US" b="0" i="0" dirty="0">
                <a:solidFill>
                  <a:srgbClr val="374151"/>
                </a:solidFill>
                <a:effectLst/>
                <a:latin typeface="Söhne"/>
              </a:rPr>
              <a:t>The W3C Markup Validation Service helps web developers and designers identify and correct errors in their HTML code, ensuring that web pages comply with HTML standards and are displayed correctly across various browsers.</a:t>
            </a:r>
            <a:r>
              <a:rPr lang="en-US" dirty="0"/>
              <a:t> </a:t>
            </a:r>
            <a:endParaRPr lang="en-GB" dirty="0"/>
          </a:p>
        </p:txBody>
      </p:sp>
    </p:spTree>
    <p:extLst>
      <p:ext uri="{BB962C8B-B14F-4D97-AF65-F5344CB8AC3E}">
        <p14:creationId xmlns:p14="http://schemas.microsoft.com/office/powerpoint/2010/main" val="206552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4A9B-7F28-FECB-8E49-99C5A60AFA65}"/>
              </a:ext>
            </a:extLst>
          </p:cNvPr>
          <p:cNvSpPr>
            <a:spLocks noGrp="1"/>
          </p:cNvSpPr>
          <p:nvPr>
            <p:ph type="title"/>
          </p:nvPr>
        </p:nvSpPr>
        <p:spPr/>
        <p:txBody>
          <a:bodyPr/>
          <a:lstStyle/>
          <a:p>
            <a:r>
              <a:rPr lang="en-US" b="1" dirty="0"/>
              <a:t>Demonstration</a:t>
            </a:r>
            <a:r>
              <a:rPr lang="en-US" dirty="0"/>
              <a:t> </a:t>
            </a:r>
            <a:endParaRPr lang="en-GB" dirty="0"/>
          </a:p>
        </p:txBody>
      </p:sp>
      <p:sp>
        <p:nvSpPr>
          <p:cNvPr id="3" name="Content Placeholder 2">
            <a:extLst>
              <a:ext uri="{FF2B5EF4-FFF2-40B4-BE49-F238E27FC236}">
                <a16:creationId xmlns:a16="http://schemas.microsoft.com/office/drawing/2014/main" id="{84AE3CE3-4EBB-50AF-49D0-CE360A6AA4E5}"/>
              </a:ext>
            </a:extLst>
          </p:cNvPr>
          <p:cNvSpPr>
            <a:spLocks noGrp="1"/>
          </p:cNvSpPr>
          <p:nvPr>
            <p:ph idx="1"/>
          </p:nvPr>
        </p:nvSpPr>
        <p:spPr>
          <a:xfrm>
            <a:off x="721830" y="1253331"/>
            <a:ext cx="10515600" cy="4351338"/>
          </a:xfrm>
        </p:spPr>
        <p:txBody>
          <a:bodyPr/>
          <a:lstStyle/>
          <a:p>
            <a:endParaRPr lang="en-GB" dirty="0"/>
          </a:p>
          <a:p>
            <a:r>
              <a:rPr lang="en-GB" dirty="0"/>
              <a:t>&lt;</a:t>
            </a:r>
            <a:r>
              <a:rPr lang="en-GB" dirty="0" err="1"/>
              <a:t>img</a:t>
            </a:r>
            <a:r>
              <a:rPr lang="en-GB" dirty="0"/>
              <a:t> </a:t>
            </a:r>
            <a:r>
              <a:rPr lang="en-GB" dirty="0" err="1"/>
              <a:t>src</a:t>
            </a:r>
            <a:r>
              <a:rPr lang="en-GB" dirty="0"/>
              <a:t>="MicrosoftTeams-image-2.png" alt="Fast Food Takeaway Logo"&gt;</a:t>
            </a:r>
          </a:p>
          <a:p>
            <a:endParaRPr lang="en-GB" dirty="0"/>
          </a:p>
          <a:p>
            <a:endParaRPr lang="en-GB" dirty="0"/>
          </a:p>
        </p:txBody>
      </p:sp>
      <p:pic>
        <p:nvPicPr>
          <p:cNvPr id="5" name="Picture 4">
            <a:extLst>
              <a:ext uri="{FF2B5EF4-FFF2-40B4-BE49-F238E27FC236}">
                <a16:creationId xmlns:a16="http://schemas.microsoft.com/office/drawing/2014/main" id="{3D38668A-20E8-CD48-E12F-A857425EE561}"/>
              </a:ext>
            </a:extLst>
          </p:cNvPr>
          <p:cNvPicPr>
            <a:picLocks noChangeAspect="1"/>
          </p:cNvPicPr>
          <p:nvPr/>
        </p:nvPicPr>
        <p:blipFill>
          <a:blip r:embed="rId2"/>
          <a:stretch>
            <a:fillRect/>
          </a:stretch>
        </p:blipFill>
        <p:spPr>
          <a:xfrm>
            <a:off x="2519680" y="2984181"/>
            <a:ext cx="6919900" cy="3743743"/>
          </a:xfrm>
          <a:prstGeom prst="rect">
            <a:avLst/>
          </a:prstGeom>
        </p:spPr>
      </p:pic>
    </p:spTree>
    <p:extLst>
      <p:ext uri="{BB962C8B-B14F-4D97-AF65-F5344CB8AC3E}">
        <p14:creationId xmlns:p14="http://schemas.microsoft.com/office/powerpoint/2010/main" val="322201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6AD7-F02A-F90E-8B89-6EAC5C3C417E}"/>
              </a:ext>
            </a:extLst>
          </p:cNvPr>
          <p:cNvSpPr>
            <a:spLocks noGrp="1"/>
          </p:cNvSpPr>
          <p:nvPr>
            <p:ph type="title"/>
          </p:nvPr>
        </p:nvSpPr>
        <p:spPr>
          <a:xfrm>
            <a:off x="1010920" y="1157605"/>
            <a:ext cx="10033000" cy="1325563"/>
          </a:xfrm>
        </p:spPr>
        <p:txBody>
          <a:bodyPr>
            <a:normAutofit/>
          </a:bodyPr>
          <a:lstStyle/>
          <a:p>
            <a:r>
              <a:rPr lang="en-US" b="1" i="0" dirty="0">
                <a:effectLst/>
                <a:latin typeface="Söhne"/>
              </a:rPr>
              <a:t>Activity 2: </a:t>
            </a:r>
            <a:br>
              <a:rPr lang="en-US" b="1" i="0" dirty="0">
                <a:effectLst/>
                <a:latin typeface="Söhne"/>
              </a:rPr>
            </a:br>
            <a:r>
              <a:rPr lang="en-US" b="1" i="0" dirty="0">
                <a:effectLst/>
                <a:latin typeface="Söhne"/>
              </a:rPr>
              <a:t>Using an Accessibility Evaluation Tool</a:t>
            </a:r>
            <a:endParaRPr lang="en-GB" dirty="0"/>
          </a:p>
        </p:txBody>
      </p:sp>
      <p:sp>
        <p:nvSpPr>
          <p:cNvPr id="3" name="Content Placeholder 2">
            <a:extLst>
              <a:ext uri="{FF2B5EF4-FFF2-40B4-BE49-F238E27FC236}">
                <a16:creationId xmlns:a16="http://schemas.microsoft.com/office/drawing/2014/main" id="{73EA6CDE-C1D1-6D9D-10B3-A272660E7D97}"/>
              </a:ext>
            </a:extLst>
          </p:cNvPr>
          <p:cNvSpPr>
            <a:spLocks noGrp="1"/>
          </p:cNvSpPr>
          <p:nvPr>
            <p:ph idx="1"/>
          </p:nvPr>
        </p:nvSpPr>
        <p:spPr>
          <a:xfrm>
            <a:off x="1041400" y="2991168"/>
            <a:ext cx="9616440" cy="4073843"/>
          </a:xfrm>
        </p:spPr>
        <p:txBody>
          <a:bodyPr/>
          <a:lstStyle/>
          <a:p>
            <a:r>
              <a:rPr lang="en-US" b="0" i="0" dirty="0">
                <a:solidFill>
                  <a:srgbClr val="374151"/>
                </a:solidFill>
                <a:effectLst/>
                <a:latin typeface="Söhne"/>
              </a:rPr>
              <a:t>Evaluate a sample webpage using the tool</a:t>
            </a:r>
          </a:p>
          <a:p>
            <a:r>
              <a:rPr lang="en-US" b="0" i="0" dirty="0">
                <a:solidFill>
                  <a:srgbClr val="374151"/>
                </a:solidFill>
                <a:effectLst/>
                <a:latin typeface="Söhne"/>
              </a:rPr>
              <a:t>Discuss the results, highlighting identified accessibility issues</a:t>
            </a:r>
          </a:p>
          <a:p>
            <a:endParaRPr lang="en-GB" dirty="0"/>
          </a:p>
        </p:txBody>
      </p:sp>
    </p:spTree>
    <p:extLst>
      <p:ext uri="{BB962C8B-B14F-4D97-AF65-F5344CB8AC3E}">
        <p14:creationId xmlns:p14="http://schemas.microsoft.com/office/powerpoint/2010/main" val="264608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2103-547A-4B57-776D-B6DBFB95F4EB}"/>
              </a:ext>
            </a:extLst>
          </p:cNvPr>
          <p:cNvSpPr>
            <a:spLocks noGrp="1"/>
          </p:cNvSpPr>
          <p:nvPr>
            <p:ph type="title"/>
          </p:nvPr>
        </p:nvSpPr>
        <p:spPr/>
        <p:txBody>
          <a:bodyPr/>
          <a:lstStyle/>
          <a:p>
            <a:r>
              <a:rPr lang="en-GB" b="1" i="0" dirty="0">
                <a:effectLst/>
                <a:latin typeface="Söhne"/>
              </a:rPr>
              <a:t>HTML and CSS Validation</a:t>
            </a:r>
            <a:endParaRPr lang="en-GB" dirty="0"/>
          </a:p>
        </p:txBody>
      </p:sp>
      <p:sp>
        <p:nvSpPr>
          <p:cNvPr id="3" name="Content Placeholder 2">
            <a:extLst>
              <a:ext uri="{FF2B5EF4-FFF2-40B4-BE49-F238E27FC236}">
                <a16:creationId xmlns:a16="http://schemas.microsoft.com/office/drawing/2014/main" id="{EFF7C017-E5AB-2870-05B5-D4AE648B9F50}"/>
              </a:ext>
            </a:extLst>
          </p:cNvPr>
          <p:cNvSpPr>
            <a:spLocks noGrp="1"/>
          </p:cNvSpPr>
          <p:nvPr>
            <p:ph idx="1"/>
          </p:nvPr>
        </p:nvSpPr>
        <p:spPr>
          <a:xfrm>
            <a:off x="462280" y="1690688"/>
            <a:ext cx="10515600" cy="4351338"/>
          </a:xfrm>
        </p:spPr>
        <p:txBody>
          <a:bodyPr>
            <a:normAutofit fontScale="62500" lnSpcReduction="20000"/>
          </a:bodyPr>
          <a:lstStyle/>
          <a:p>
            <a:pPr algn="l">
              <a:buFont typeface="Arial" panose="020B0604020202020204" pitchFamily="34" charset="0"/>
              <a:buChar char="•"/>
            </a:pPr>
            <a:r>
              <a:rPr lang="en-US" b="0" i="0" dirty="0">
                <a:solidFill>
                  <a:srgbClr val="374151"/>
                </a:solidFill>
                <a:effectLst/>
                <a:latin typeface="Söhne"/>
              </a:rPr>
              <a:t>What is validation </a:t>
            </a:r>
          </a:p>
          <a:p>
            <a:pPr algn="l">
              <a:buFont typeface="Arial" panose="020B0604020202020204" pitchFamily="34" charset="0"/>
              <a:buChar char="•"/>
            </a:pPr>
            <a:r>
              <a:rPr lang="en-US" b="0" i="0" dirty="0">
                <a:solidFill>
                  <a:srgbClr val="374151"/>
                </a:solidFill>
                <a:effectLst/>
                <a:latin typeface="Söhne"/>
              </a:rPr>
              <a:t>Cross-Browser Compatibility</a:t>
            </a:r>
          </a:p>
          <a:p>
            <a:pPr algn="l">
              <a:buFont typeface="Arial" panose="020B0604020202020204" pitchFamily="34" charset="0"/>
              <a:buChar char="•"/>
            </a:pPr>
            <a:r>
              <a:rPr lang="en-US" b="0" i="0" dirty="0">
                <a:solidFill>
                  <a:srgbClr val="374151"/>
                </a:solidFill>
                <a:effectLst/>
                <a:latin typeface="Söhne"/>
              </a:rPr>
              <a:t>Improves Code Quality</a:t>
            </a:r>
          </a:p>
          <a:p>
            <a:pPr algn="l">
              <a:buFont typeface="Arial" panose="020B0604020202020204" pitchFamily="34" charset="0"/>
              <a:buChar char="•"/>
            </a:pPr>
            <a:r>
              <a:rPr lang="en-US" b="0" i="0" dirty="0">
                <a:solidFill>
                  <a:srgbClr val="374151"/>
                </a:solidFill>
                <a:effectLst/>
                <a:latin typeface="Söhne"/>
              </a:rPr>
              <a:t>Enhances SEO Performance</a:t>
            </a:r>
          </a:p>
          <a:p>
            <a:pPr algn="l">
              <a:buFont typeface="Arial" panose="020B0604020202020204" pitchFamily="34" charset="0"/>
              <a:buChar char="•"/>
            </a:pPr>
            <a:r>
              <a:rPr lang="en-US" b="0" i="0" dirty="0">
                <a:solidFill>
                  <a:srgbClr val="374151"/>
                </a:solidFill>
                <a:effectLst/>
                <a:latin typeface="Söhne"/>
              </a:rPr>
              <a:t>Helps with Debugging</a:t>
            </a:r>
          </a:p>
          <a:p>
            <a:pPr algn="l">
              <a:buFont typeface="Arial" panose="020B0604020202020204" pitchFamily="34" charset="0"/>
              <a:buChar char="•"/>
            </a:pPr>
            <a:r>
              <a:rPr lang="en-US" b="0" i="0" dirty="0">
                <a:solidFill>
                  <a:srgbClr val="374151"/>
                </a:solidFill>
                <a:effectLst/>
                <a:latin typeface="Söhne"/>
              </a:rPr>
              <a:t>Adherence to Web Standards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dirty="0">
                <a:solidFill>
                  <a:srgbClr val="374151"/>
                </a:solidFill>
                <a:latin typeface="Söhne"/>
              </a:rPr>
              <a:t>W</a:t>
            </a:r>
            <a:r>
              <a:rPr lang="en-US" b="0" i="0" dirty="0">
                <a:solidFill>
                  <a:srgbClr val="374151"/>
                </a:solidFill>
                <a:effectLst/>
                <a:latin typeface="Söhne"/>
              </a:rPr>
              <a:t>hy HTML validation</a:t>
            </a:r>
          </a:p>
          <a:p>
            <a:pPr algn="l">
              <a:buFont typeface="Arial" panose="020B0604020202020204" pitchFamily="34" charset="0"/>
              <a:buChar char="•"/>
            </a:pPr>
            <a:r>
              <a:rPr lang="en-GB" b="0" i="0" dirty="0">
                <a:solidFill>
                  <a:srgbClr val="374151"/>
                </a:solidFill>
                <a:effectLst/>
                <a:latin typeface="Söhne"/>
              </a:rPr>
              <a:t>Ensures Proper Structure</a:t>
            </a:r>
          </a:p>
          <a:p>
            <a:pPr algn="l">
              <a:buFont typeface="Arial" panose="020B0604020202020204" pitchFamily="34" charset="0"/>
              <a:buChar char="•"/>
            </a:pPr>
            <a:r>
              <a:rPr lang="en-GB" b="0" i="0" dirty="0">
                <a:solidFill>
                  <a:srgbClr val="374151"/>
                </a:solidFill>
                <a:effectLst/>
                <a:latin typeface="Söhne"/>
              </a:rPr>
              <a:t>Identifies Syntax Errors</a:t>
            </a:r>
          </a:p>
          <a:p>
            <a:pPr algn="l">
              <a:buFont typeface="Arial" panose="020B0604020202020204" pitchFamily="34" charset="0"/>
              <a:buChar char="•"/>
            </a:pPr>
            <a:r>
              <a:rPr lang="en-GB" b="0" i="0" dirty="0">
                <a:solidFill>
                  <a:srgbClr val="374151"/>
                </a:solidFill>
                <a:effectLst/>
                <a:latin typeface="Söhne"/>
              </a:rPr>
              <a:t>Supports Accessibility</a:t>
            </a:r>
          </a:p>
          <a:p>
            <a:pPr algn="l">
              <a:buFont typeface="Arial" panose="020B0604020202020204" pitchFamily="34" charset="0"/>
              <a:buChar char="•"/>
            </a:pPr>
            <a:r>
              <a:rPr lang="en-GB" b="0" i="0" dirty="0">
                <a:solidFill>
                  <a:srgbClr val="374151"/>
                </a:solidFill>
                <a:effectLst/>
                <a:latin typeface="Söhne"/>
              </a:rPr>
              <a:t>Improved SEO</a:t>
            </a:r>
          </a:p>
          <a:p>
            <a:pPr algn="l">
              <a:buFont typeface="Arial" panose="020B0604020202020204" pitchFamily="34" charset="0"/>
              <a:buChar char="•"/>
            </a:pPr>
            <a:r>
              <a:rPr lang="en-GB" b="0" i="0" dirty="0">
                <a:solidFill>
                  <a:srgbClr val="374151"/>
                </a:solidFill>
                <a:effectLst/>
                <a:latin typeface="Söhne"/>
              </a:rPr>
              <a:t>Compatibility with Future Technologies</a:t>
            </a:r>
          </a:p>
          <a:p>
            <a:pPr marL="0" indent="0" algn="l">
              <a:buNone/>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endParaRPr lang="en-GB" dirty="0"/>
          </a:p>
          <a:p>
            <a:endParaRPr lang="en-GB" dirty="0"/>
          </a:p>
        </p:txBody>
      </p:sp>
    </p:spTree>
    <p:extLst>
      <p:ext uri="{BB962C8B-B14F-4D97-AF65-F5344CB8AC3E}">
        <p14:creationId xmlns:p14="http://schemas.microsoft.com/office/powerpoint/2010/main" val="38881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4043-DF72-339D-B21E-77D61F71D1EC}"/>
              </a:ext>
            </a:extLst>
          </p:cNvPr>
          <p:cNvSpPr>
            <a:spLocks noGrp="1"/>
          </p:cNvSpPr>
          <p:nvPr>
            <p:ph type="title"/>
          </p:nvPr>
        </p:nvSpPr>
        <p:spPr/>
        <p:txBody>
          <a:bodyPr/>
          <a:lstStyle/>
          <a:p>
            <a:r>
              <a:rPr lang="en-US" dirty="0"/>
              <a:t>Why CSS validation</a:t>
            </a:r>
            <a:endParaRPr lang="en-GB" dirty="0"/>
          </a:p>
        </p:txBody>
      </p:sp>
      <p:sp>
        <p:nvSpPr>
          <p:cNvPr id="3" name="Content Placeholder 2">
            <a:extLst>
              <a:ext uri="{FF2B5EF4-FFF2-40B4-BE49-F238E27FC236}">
                <a16:creationId xmlns:a16="http://schemas.microsoft.com/office/drawing/2014/main" id="{ADC8689D-A7F0-FEE1-EDE7-5A54D02E9898}"/>
              </a:ext>
            </a:extLst>
          </p:cNvPr>
          <p:cNvSpPr>
            <a:spLocks noGrp="1"/>
          </p:cNvSpPr>
          <p:nvPr>
            <p:ph idx="1"/>
          </p:nvPr>
        </p:nvSpPr>
        <p:spPr>
          <a:xfrm>
            <a:off x="838200" y="1825625"/>
            <a:ext cx="10515600" cy="3396615"/>
          </a:xfrm>
        </p:spPr>
        <p:txBody>
          <a:bodyPr/>
          <a:lstStyle/>
          <a:p>
            <a:pPr algn="l">
              <a:buFont typeface="Arial" panose="020B0604020202020204" pitchFamily="34" charset="0"/>
              <a:buChar char="•"/>
            </a:pPr>
            <a:r>
              <a:rPr lang="en-US" b="0" i="0" dirty="0">
                <a:solidFill>
                  <a:srgbClr val="374151"/>
                </a:solidFill>
                <a:effectLst/>
                <a:latin typeface="Söhne"/>
              </a:rPr>
              <a:t>What and why CSS validation.</a:t>
            </a:r>
          </a:p>
          <a:p>
            <a:pPr algn="l">
              <a:buFont typeface="Arial" panose="020B0604020202020204" pitchFamily="34" charset="0"/>
              <a:buChar char="•"/>
            </a:pPr>
            <a:r>
              <a:rPr lang="en-US" b="0" i="0" dirty="0">
                <a:solidFill>
                  <a:srgbClr val="374151"/>
                </a:solidFill>
                <a:effectLst/>
                <a:latin typeface="Söhne"/>
              </a:rPr>
              <a:t>Maintains Consistency</a:t>
            </a:r>
          </a:p>
          <a:p>
            <a:pPr algn="l">
              <a:buFont typeface="Arial" panose="020B0604020202020204" pitchFamily="34" charset="0"/>
              <a:buChar char="•"/>
            </a:pPr>
            <a:r>
              <a:rPr lang="en-US" b="0" i="0" dirty="0">
                <a:solidFill>
                  <a:srgbClr val="374151"/>
                </a:solidFill>
                <a:effectLst/>
                <a:latin typeface="Söhne"/>
              </a:rPr>
              <a:t>Identifies Syntax Errors</a:t>
            </a:r>
          </a:p>
          <a:p>
            <a:pPr algn="l">
              <a:buFont typeface="Arial" panose="020B0604020202020204" pitchFamily="34" charset="0"/>
              <a:buChar char="•"/>
            </a:pPr>
            <a:r>
              <a:rPr lang="en-US" b="0" i="0" dirty="0">
                <a:solidFill>
                  <a:srgbClr val="374151"/>
                </a:solidFill>
                <a:effectLst/>
                <a:latin typeface="Söhne"/>
              </a:rPr>
              <a:t>Compatibility Across Browsers</a:t>
            </a:r>
          </a:p>
          <a:p>
            <a:pPr algn="l">
              <a:buFont typeface="Arial" panose="020B0604020202020204" pitchFamily="34" charset="0"/>
              <a:buChar char="•"/>
            </a:pPr>
            <a:r>
              <a:rPr lang="en-US" b="0" i="0" dirty="0">
                <a:solidFill>
                  <a:srgbClr val="374151"/>
                </a:solidFill>
                <a:effectLst/>
                <a:latin typeface="Söhne"/>
              </a:rPr>
              <a:t>Ensures Faster Loading Times</a:t>
            </a:r>
          </a:p>
          <a:p>
            <a:pPr algn="l">
              <a:buFont typeface="Arial" panose="020B0604020202020204" pitchFamily="34" charset="0"/>
              <a:buChar char="•"/>
            </a:pPr>
            <a:r>
              <a:rPr lang="en-US" b="0" i="0" dirty="0">
                <a:solidFill>
                  <a:srgbClr val="374151"/>
                </a:solidFill>
                <a:effectLst/>
                <a:latin typeface="Söhne"/>
              </a:rPr>
              <a:t>Improved Code Maintainability</a:t>
            </a:r>
          </a:p>
          <a:p>
            <a:endParaRPr lang="en-GB" dirty="0"/>
          </a:p>
        </p:txBody>
      </p:sp>
    </p:spTree>
    <p:extLst>
      <p:ext uri="{BB962C8B-B14F-4D97-AF65-F5344CB8AC3E}">
        <p14:creationId xmlns:p14="http://schemas.microsoft.com/office/powerpoint/2010/main" val="331030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A907-6A4B-E8AC-600D-BFA626896BAD}"/>
              </a:ext>
            </a:extLst>
          </p:cNvPr>
          <p:cNvSpPr>
            <a:spLocks noGrp="1"/>
          </p:cNvSpPr>
          <p:nvPr>
            <p:ph type="title"/>
          </p:nvPr>
        </p:nvSpPr>
        <p:spPr>
          <a:xfrm>
            <a:off x="716280" y="681037"/>
            <a:ext cx="10515600" cy="1325563"/>
          </a:xfrm>
        </p:spPr>
        <p:txBody>
          <a:bodyPr/>
          <a:lstStyle/>
          <a:p>
            <a:r>
              <a:rPr lang="en-US" b="0" i="0" dirty="0">
                <a:solidFill>
                  <a:srgbClr val="374151"/>
                </a:solidFill>
                <a:effectLst/>
                <a:latin typeface="Söhne"/>
              </a:rPr>
              <a:t>Common Validation Errors</a:t>
            </a:r>
            <a:br>
              <a:rPr lang="en-US" b="0" i="0" dirty="0">
                <a:solidFill>
                  <a:srgbClr val="374151"/>
                </a:solidFill>
                <a:effectLst/>
                <a:latin typeface="Söhne"/>
              </a:rPr>
            </a:br>
            <a:endParaRPr lang="en-GB" dirty="0"/>
          </a:p>
        </p:txBody>
      </p:sp>
      <p:sp>
        <p:nvSpPr>
          <p:cNvPr id="3" name="Content Placeholder 2">
            <a:extLst>
              <a:ext uri="{FF2B5EF4-FFF2-40B4-BE49-F238E27FC236}">
                <a16:creationId xmlns:a16="http://schemas.microsoft.com/office/drawing/2014/main" id="{0B219442-475E-BBDB-26EB-B94B3F9CEF1C}"/>
              </a:ext>
            </a:extLst>
          </p:cNvPr>
          <p:cNvSpPr>
            <a:spLocks noGrp="1"/>
          </p:cNvSpPr>
          <p:nvPr>
            <p:ph idx="1"/>
          </p:nvPr>
        </p:nvSpPr>
        <p:spPr>
          <a:xfrm>
            <a:off x="269240" y="1571625"/>
            <a:ext cx="10515600" cy="1659255"/>
          </a:xfrm>
        </p:spPr>
        <p:txBody>
          <a:bodyPr/>
          <a:lstStyle/>
          <a:p>
            <a:pPr marL="742950" lvl="1" indent="-285750" algn="l">
              <a:buFont typeface="Arial" panose="020B0604020202020204" pitchFamily="34" charset="0"/>
              <a:buChar char="•"/>
            </a:pPr>
            <a:r>
              <a:rPr lang="en-US" b="0" i="0" dirty="0">
                <a:solidFill>
                  <a:srgbClr val="374151"/>
                </a:solidFill>
                <a:effectLst/>
                <a:latin typeface="Söhne"/>
              </a:rPr>
              <a:t>Unclosed Tags</a:t>
            </a:r>
          </a:p>
          <a:p>
            <a:pPr marL="742950" lvl="1" indent="-285750" algn="l">
              <a:buFont typeface="Arial" panose="020B0604020202020204" pitchFamily="34" charset="0"/>
              <a:buChar char="•"/>
            </a:pPr>
            <a:r>
              <a:rPr lang="en-US" b="0" i="0" dirty="0">
                <a:solidFill>
                  <a:srgbClr val="374151"/>
                </a:solidFill>
                <a:effectLst/>
                <a:latin typeface="Söhne"/>
              </a:rPr>
              <a:t>Mismatched Quotes</a:t>
            </a:r>
          </a:p>
          <a:p>
            <a:pPr marL="742950" lvl="1" indent="-285750" algn="l">
              <a:buFont typeface="Arial" panose="020B0604020202020204" pitchFamily="34" charset="0"/>
              <a:buChar char="•"/>
            </a:pPr>
            <a:r>
              <a:rPr lang="en-US" b="0" i="0" dirty="0">
                <a:solidFill>
                  <a:srgbClr val="374151"/>
                </a:solidFill>
                <a:effectLst/>
                <a:latin typeface="Söhne"/>
              </a:rPr>
              <a:t>Missing or Misused Selectors</a:t>
            </a:r>
          </a:p>
          <a:p>
            <a:pPr marL="742950" lvl="1" indent="-285750" algn="l">
              <a:buFont typeface="Arial" panose="020B0604020202020204" pitchFamily="34" charset="0"/>
              <a:buChar char="•"/>
            </a:pPr>
            <a:r>
              <a:rPr lang="en-US" b="0" i="0" dirty="0">
                <a:solidFill>
                  <a:srgbClr val="374151"/>
                </a:solidFill>
                <a:effectLst/>
                <a:latin typeface="Söhne"/>
              </a:rPr>
              <a:t>Unsupported Properties</a:t>
            </a:r>
          </a:p>
          <a:p>
            <a:endParaRPr lang="en-GB" dirty="0"/>
          </a:p>
        </p:txBody>
      </p:sp>
      <p:sp>
        <p:nvSpPr>
          <p:cNvPr id="4" name="Title 1">
            <a:extLst>
              <a:ext uri="{FF2B5EF4-FFF2-40B4-BE49-F238E27FC236}">
                <a16:creationId xmlns:a16="http://schemas.microsoft.com/office/drawing/2014/main" id="{57DE5609-D38A-BB1C-0A8D-24A608293627}"/>
              </a:ext>
            </a:extLst>
          </p:cNvPr>
          <p:cNvSpPr txBox="1">
            <a:spLocks/>
          </p:cNvSpPr>
          <p:nvPr/>
        </p:nvSpPr>
        <p:spPr>
          <a:xfrm>
            <a:off x="716280" y="32308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0" i="0" dirty="0">
                <a:solidFill>
                  <a:srgbClr val="374151"/>
                </a:solidFill>
                <a:effectLst/>
                <a:latin typeface="Söhne"/>
              </a:rPr>
              <a:t>Best Practices for Validation</a:t>
            </a:r>
            <a:br>
              <a:rPr lang="en-US" dirty="0">
                <a:solidFill>
                  <a:srgbClr val="374151"/>
                </a:solidFill>
                <a:latin typeface="Söhne"/>
              </a:rPr>
            </a:br>
            <a:endParaRPr lang="en-GB" dirty="0"/>
          </a:p>
        </p:txBody>
      </p:sp>
      <p:sp>
        <p:nvSpPr>
          <p:cNvPr id="6" name="TextBox 5">
            <a:extLst>
              <a:ext uri="{FF2B5EF4-FFF2-40B4-BE49-F238E27FC236}">
                <a16:creationId xmlns:a16="http://schemas.microsoft.com/office/drawing/2014/main" id="{D9864247-62B8-EAAA-68BA-8FD3C395D095}"/>
              </a:ext>
            </a:extLst>
          </p:cNvPr>
          <p:cNvSpPr txBox="1"/>
          <p:nvPr/>
        </p:nvSpPr>
        <p:spPr>
          <a:xfrm>
            <a:off x="883920" y="4118114"/>
            <a:ext cx="6096000" cy="1891287"/>
          </a:xfrm>
          <a:prstGeom prst="rect">
            <a:avLst/>
          </a:prstGeom>
          <a:noFill/>
        </p:spPr>
        <p:txBody>
          <a:bodyPr wrap="square">
            <a:spAutoFit/>
          </a:bodyPr>
          <a:lstStyle/>
          <a:p>
            <a:pPr algn="l">
              <a:lnSpc>
                <a:spcPct val="150000"/>
              </a:lnSpc>
              <a:buFont typeface="Arial" panose="020B0604020202020204" pitchFamily="34" charset="0"/>
              <a:buChar char="•"/>
            </a:pPr>
            <a:r>
              <a:rPr lang="en-US" sz="2000" b="0" i="0" dirty="0">
                <a:solidFill>
                  <a:srgbClr val="374151"/>
                </a:solidFill>
                <a:effectLst/>
                <a:latin typeface="Söhne"/>
              </a:rPr>
              <a:t>Validate Early and Often</a:t>
            </a:r>
          </a:p>
          <a:p>
            <a:pPr algn="l">
              <a:lnSpc>
                <a:spcPct val="150000"/>
              </a:lnSpc>
              <a:buFont typeface="Arial" panose="020B0604020202020204" pitchFamily="34" charset="0"/>
              <a:buChar char="•"/>
            </a:pPr>
            <a:r>
              <a:rPr lang="en-US" sz="2000" b="0" i="0" dirty="0">
                <a:solidFill>
                  <a:srgbClr val="374151"/>
                </a:solidFill>
                <a:effectLst/>
                <a:latin typeface="Söhne"/>
              </a:rPr>
              <a:t>Use Real-Time Validation Tools</a:t>
            </a:r>
          </a:p>
          <a:p>
            <a:pPr algn="l">
              <a:lnSpc>
                <a:spcPct val="150000"/>
              </a:lnSpc>
              <a:buFont typeface="Arial" panose="020B0604020202020204" pitchFamily="34" charset="0"/>
              <a:buChar char="•"/>
            </a:pPr>
            <a:r>
              <a:rPr lang="en-US" sz="2000" b="0" i="0" dirty="0">
                <a:solidFill>
                  <a:srgbClr val="374151"/>
                </a:solidFill>
                <a:effectLst/>
                <a:latin typeface="Söhne"/>
              </a:rPr>
              <a:t>Keep Your Code Organized</a:t>
            </a:r>
          </a:p>
          <a:p>
            <a:pPr algn="l">
              <a:lnSpc>
                <a:spcPct val="150000"/>
              </a:lnSpc>
              <a:buFont typeface="Arial" panose="020B0604020202020204" pitchFamily="34" charset="0"/>
              <a:buChar char="•"/>
            </a:pPr>
            <a:r>
              <a:rPr lang="en-US" sz="2000" b="0" i="0" dirty="0">
                <a:solidFill>
                  <a:srgbClr val="374151"/>
                </a:solidFill>
                <a:effectLst/>
                <a:latin typeface="Söhne"/>
              </a:rPr>
              <a:t>Stay Informed About Web Standards</a:t>
            </a:r>
          </a:p>
        </p:txBody>
      </p:sp>
    </p:spTree>
    <p:extLst>
      <p:ext uri="{BB962C8B-B14F-4D97-AF65-F5344CB8AC3E}">
        <p14:creationId xmlns:p14="http://schemas.microsoft.com/office/powerpoint/2010/main" val="346021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E024-4315-2EEA-CB36-7297C2CE8C49}"/>
              </a:ext>
            </a:extLst>
          </p:cNvPr>
          <p:cNvSpPr>
            <a:spLocks noGrp="1"/>
          </p:cNvSpPr>
          <p:nvPr>
            <p:ph type="title"/>
          </p:nvPr>
        </p:nvSpPr>
        <p:spPr/>
        <p:txBody>
          <a:bodyPr/>
          <a:lstStyle/>
          <a:p>
            <a:r>
              <a:rPr lang="en-GB" b="0" i="0" dirty="0">
                <a:solidFill>
                  <a:srgbClr val="374151"/>
                </a:solidFill>
                <a:effectLst/>
                <a:latin typeface="Söhne"/>
              </a:rPr>
              <a:t>User Testing</a:t>
            </a:r>
            <a:endParaRPr lang="en-GB" dirty="0"/>
          </a:p>
        </p:txBody>
      </p:sp>
      <p:sp>
        <p:nvSpPr>
          <p:cNvPr id="3" name="Content Placeholder 2">
            <a:extLst>
              <a:ext uri="{FF2B5EF4-FFF2-40B4-BE49-F238E27FC236}">
                <a16:creationId xmlns:a16="http://schemas.microsoft.com/office/drawing/2014/main" id="{C143A471-9CBF-4F2B-E5BA-076DAFDBDB5B}"/>
              </a:ext>
            </a:extLst>
          </p:cNvPr>
          <p:cNvSpPr>
            <a:spLocks noGrp="1"/>
          </p:cNvSpPr>
          <p:nvPr>
            <p:ph idx="1"/>
          </p:nvPr>
        </p:nvSpPr>
        <p:spPr>
          <a:xfrm>
            <a:off x="279400" y="1853248"/>
            <a:ext cx="11242040" cy="4913312"/>
          </a:xfrm>
        </p:spPr>
        <p:txBody>
          <a:bodyPr>
            <a:normAutofit fontScale="92500" lnSpcReduction="20000"/>
          </a:bodyPr>
          <a:lstStyle/>
          <a:p>
            <a:pPr algn="l">
              <a:buFont typeface="+mj-lt"/>
              <a:buAutoNum type="arabicPeriod"/>
            </a:pPr>
            <a:r>
              <a:rPr lang="en-US" sz="1800" b="1" i="0" dirty="0">
                <a:solidFill>
                  <a:srgbClr val="374151"/>
                </a:solidFill>
                <a:effectLst/>
                <a:latin typeface="Söhne"/>
              </a:rPr>
              <a:t>Real User Experiences</a:t>
            </a:r>
            <a:r>
              <a:rPr lang="en-US" sz="1800" b="0" i="0" dirty="0">
                <a:solidFill>
                  <a:srgbClr val="374151"/>
                </a:solidFill>
                <a:effectLst/>
                <a:latin typeface="Söhne"/>
              </a:rPr>
              <a:t>: Testers with disabilities provide genuine user experiences, allowing developers to understand how real users interact with their websites.</a:t>
            </a:r>
          </a:p>
          <a:p>
            <a:pPr algn="l">
              <a:buFont typeface="+mj-lt"/>
              <a:buAutoNum type="arabicPeriod"/>
            </a:pPr>
            <a:r>
              <a:rPr lang="en-US" sz="1800" b="1" i="0" dirty="0">
                <a:solidFill>
                  <a:srgbClr val="374151"/>
                </a:solidFill>
                <a:effectLst/>
                <a:latin typeface="Söhne"/>
              </a:rPr>
              <a:t>In-Depth Feedback</a:t>
            </a:r>
            <a:r>
              <a:rPr lang="en-US" sz="1800" b="0" i="0" dirty="0">
                <a:solidFill>
                  <a:srgbClr val="374151"/>
                </a:solidFill>
                <a:effectLst/>
                <a:latin typeface="Söhne"/>
              </a:rPr>
              <a:t>: Testers can offer detailed feedback about specific barriers, making it easier to identify and address accessibility issues.</a:t>
            </a:r>
          </a:p>
          <a:p>
            <a:pPr algn="l">
              <a:buFont typeface="+mj-lt"/>
              <a:buAutoNum type="arabicPeriod"/>
            </a:pPr>
            <a:r>
              <a:rPr lang="en-US" sz="1800" b="1" i="0" dirty="0">
                <a:solidFill>
                  <a:srgbClr val="374151"/>
                </a:solidFill>
                <a:effectLst/>
                <a:latin typeface="Söhne"/>
              </a:rPr>
              <a:t>Diverse Perspectives</a:t>
            </a:r>
            <a:r>
              <a:rPr lang="en-US" sz="1800" b="0" i="0" dirty="0">
                <a:solidFill>
                  <a:srgbClr val="374151"/>
                </a:solidFill>
                <a:effectLst/>
                <a:latin typeface="Söhne"/>
              </a:rPr>
              <a:t>: Different disabilities may result in varied challenges, providing a more comprehensive perspective on accessibility.</a:t>
            </a:r>
          </a:p>
          <a:p>
            <a:pPr algn="l">
              <a:buFont typeface="+mj-lt"/>
              <a:buAutoNum type="arabicPeriod"/>
            </a:pPr>
            <a:r>
              <a:rPr lang="en-US" sz="1800" b="1" i="0" dirty="0">
                <a:solidFill>
                  <a:srgbClr val="374151"/>
                </a:solidFill>
                <a:effectLst/>
                <a:latin typeface="Söhne"/>
              </a:rPr>
              <a:t>Unforeseen Issues</a:t>
            </a:r>
            <a:r>
              <a:rPr lang="en-US" sz="1800" b="0" i="0" dirty="0">
                <a:solidFill>
                  <a:srgbClr val="374151"/>
                </a:solidFill>
                <a:effectLst/>
                <a:latin typeface="Söhne"/>
              </a:rPr>
              <a:t>: Testers can uncover unexpected barriers and challenges that may not have been detected in initial assessments.</a:t>
            </a:r>
          </a:p>
          <a:p>
            <a:pPr algn="l">
              <a:buFont typeface="+mj-lt"/>
              <a:buAutoNum type="arabicPeriod"/>
            </a:pPr>
            <a:r>
              <a:rPr lang="en-US" sz="1800" b="1" i="0" dirty="0">
                <a:solidFill>
                  <a:srgbClr val="374151"/>
                </a:solidFill>
                <a:effectLst/>
                <a:latin typeface="Söhne"/>
              </a:rPr>
              <a:t>Usability Insights</a:t>
            </a:r>
            <a:r>
              <a:rPr lang="en-US" sz="1800" b="0" i="0" dirty="0">
                <a:solidFill>
                  <a:srgbClr val="374151"/>
                </a:solidFill>
                <a:effectLst/>
                <a:latin typeface="Söhne"/>
              </a:rPr>
              <a:t>: In addition to accessibility, user testers can provide feedback on general usability, improving the overall user experience.</a:t>
            </a:r>
          </a:p>
          <a:p>
            <a:pPr algn="l">
              <a:buFont typeface="+mj-lt"/>
              <a:buAutoNum type="arabicPeriod"/>
            </a:pPr>
            <a:r>
              <a:rPr lang="en-US" sz="1800" b="1" i="0" dirty="0">
                <a:solidFill>
                  <a:srgbClr val="374151"/>
                </a:solidFill>
                <a:effectLst/>
                <a:latin typeface="Söhne"/>
              </a:rPr>
              <a:t>Prioritization</a:t>
            </a:r>
            <a:r>
              <a:rPr lang="en-US" sz="1800" b="0" i="0" dirty="0">
                <a:solidFill>
                  <a:srgbClr val="374151"/>
                </a:solidFill>
                <a:effectLst/>
                <a:latin typeface="Söhne"/>
              </a:rPr>
              <a:t>: Testers can help prioritize accessibility fixes by highlighting which issues have the most significant impact on their experience.</a:t>
            </a:r>
          </a:p>
          <a:p>
            <a:pPr algn="l">
              <a:buFont typeface="+mj-lt"/>
              <a:buAutoNum type="arabicPeriod"/>
            </a:pPr>
            <a:r>
              <a:rPr lang="en-US" sz="1800" b="1" i="0" dirty="0">
                <a:solidFill>
                  <a:srgbClr val="374151"/>
                </a:solidFill>
                <a:effectLst/>
                <a:latin typeface="Söhne"/>
              </a:rPr>
              <a:t>Human Stories</a:t>
            </a:r>
            <a:r>
              <a:rPr lang="en-US" sz="1800" b="0" i="0" dirty="0">
                <a:solidFill>
                  <a:srgbClr val="374151"/>
                </a:solidFill>
                <a:effectLst/>
                <a:latin typeface="Söhne"/>
              </a:rPr>
              <a:t>: Personal experiences shared by testers can create empathy and a stronger commitment to accessibility within the development team.</a:t>
            </a:r>
          </a:p>
          <a:p>
            <a:pPr algn="l">
              <a:buFont typeface="+mj-lt"/>
              <a:buAutoNum type="arabicPeriod"/>
            </a:pPr>
            <a:r>
              <a:rPr lang="en-US" sz="1800" b="1" i="0" dirty="0">
                <a:solidFill>
                  <a:srgbClr val="374151"/>
                </a:solidFill>
                <a:effectLst/>
                <a:latin typeface="Söhne"/>
              </a:rPr>
              <a:t>User Satisfaction</a:t>
            </a:r>
            <a:r>
              <a:rPr lang="en-US" sz="1800" b="0" i="0" dirty="0">
                <a:solidFill>
                  <a:srgbClr val="374151"/>
                </a:solidFill>
                <a:effectLst/>
                <a:latin typeface="Söhne"/>
              </a:rPr>
              <a:t>: Improving accessibility enhances user satisfaction and engagement, leading to a more successful website.</a:t>
            </a:r>
          </a:p>
          <a:p>
            <a:pPr algn="l">
              <a:buFont typeface="+mj-lt"/>
              <a:buAutoNum type="arabicPeriod"/>
            </a:pPr>
            <a:r>
              <a:rPr lang="en-US" sz="1800" b="1" i="0" dirty="0">
                <a:solidFill>
                  <a:srgbClr val="374151"/>
                </a:solidFill>
                <a:effectLst/>
                <a:latin typeface="Söhne"/>
              </a:rPr>
              <a:t>Legal Compliance</a:t>
            </a:r>
            <a:r>
              <a:rPr lang="en-US" sz="1800" b="0" i="0" dirty="0">
                <a:solidFill>
                  <a:srgbClr val="374151"/>
                </a:solidFill>
                <a:effectLst/>
                <a:latin typeface="Söhne"/>
              </a:rPr>
              <a:t>: Involving individuals with disabilities demonstrates a proactive approach to accessibility, contributing to legal compliance.</a:t>
            </a:r>
          </a:p>
          <a:p>
            <a:pPr algn="l">
              <a:buFont typeface="+mj-lt"/>
              <a:buAutoNum type="arabicPeriod"/>
            </a:pPr>
            <a:r>
              <a:rPr lang="en-US" sz="1800" b="1" i="0" dirty="0">
                <a:solidFill>
                  <a:srgbClr val="374151"/>
                </a:solidFill>
                <a:effectLst/>
                <a:latin typeface="Söhne"/>
              </a:rPr>
              <a:t>Continuous Improvement</a:t>
            </a:r>
            <a:r>
              <a:rPr lang="en-US" sz="1800" b="0" i="0" dirty="0">
                <a:solidFill>
                  <a:srgbClr val="374151"/>
                </a:solidFill>
                <a:effectLst/>
                <a:latin typeface="Söhne"/>
              </a:rPr>
              <a:t>: User testing fosters a culture of continuous improvement, ensuring that websites remain accessible over time.</a:t>
            </a:r>
            <a:endParaRPr lang="en-GB" sz="1800" dirty="0"/>
          </a:p>
        </p:txBody>
      </p:sp>
    </p:spTree>
    <p:extLst>
      <p:ext uri="{BB962C8B-B14F-4D97-AF65-F5344CB8AC3E}">
        <p14:creationId xmlns:p14="http://schemas.microsoft.com/office/powerpoint/2010/main" val="2387428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DB5F-C9A1-EAD8-5DD7-C8D670B56345}"/>
              </a:ext>
            </a:extLst>
          </p:cNvPr>
          <p:cNvSpPr>
            <a:spLocks noGrp="1"/>
          </p:cNvSpPr>
          <p:nvPr>
            <p:ph type="title"/>
          </p:nvPr>
        </p:nvSpPr>
        <p:spPr/>
        <p:txBody>
          <a:bodyPr/>
          <a:lstStyle/>
          <a:p>
            <a:r>
              <a:rPr lang="en-US" dirty="0"/>
              <a:t>Documentation notes:</a:t>
            </a:r>
            <a:endParaRPr lang="en-GB" dirty="0"/>
          </a:p>
        </p:txBody>
      </p:sp>
      <p:sp>
        <p:nvSpPr>
          <p:cNvPr id="3" name="Content Placeholder 2">
            <a:extLst>
              <a:ext uri="{FF2B5EF4-FFF2-40B4-BE49-F238E27FC236}">
                <a16:creationId xmlns:a16="http://schemas.microsoft.com/office/drawing/2014/main" id="{754D636C-649B-39C8-659D-8FAA8C607790}"/>
              </a:ext>
            </a:extLst>
          </p:cNvPr>
          <p:cNvSpPr>
            <a:spLocks noGrp="1"/>
          </p:cNvSpPr>
          <p:nvPr>
            <p:ph idx="1"/>
          </p:nvPr>
        </p:nvSpPr>
        <p:spPr/>
        <p:txBody>
          <a:bodyPr/>
          <a:lstStyle/>
          <a:p>
            <a:r>
              <a:rPr lang="en-US" dirty="0"/>
              <a:t>Add screen shots from the validation link with errors (before)</a:t>
            </a:r>
          </a:p>
          <a:p>
            <a:r>
              <a:rPr lang="en-GB" dirty="0">
                <a:hlinkClick r:id="rId2"/>
              </a:rPr>
              <a:t>https://validator.w3.org/#validate_by_upload+with_options</a:t>
            </a:r>
            <a:endParaRPr lang="en-GB" dirty="0"/>
          </a:p>
          <a:p>
            <a:r>
              <a:rPr lang="en-US" dirty="0"/>
              <a:t>Add screen shots from the validation link without errors (after)</a:t>
            </a:r>
          </a:p>
          <a:p>
            <a:endParaRPr lang="en-GB" dirty="0"/>
          </a:p>
        </p:txBody>
      </p:sp>
    </p:spTree>
    <p:extLst>
      <p:ext uri="{BB962C8B-B14F-4D97-AF65-F5344CB8AC3E}">
        <p14:creationId xmlns:p14="http://schemas.microsoft.com/office/powerpoint/2010/main" val="236616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3228-CC70-E9CE-4C9F-8CB76EB5E243}"/>
              </a:ext>
            </a:extLst>
          </p:cNvPr>
          <p:cNvSpPr>
            <a:spLocks noGrp="1"/>
          </p:cNvSpPr>
          <p:nvPr>
            <p:ph type="ctrTitle"/>
          </p:nvPr>
        </p:nvSpPr>
        <p:spPr>
          <a:xfrm>
            <a:off x="873760" y="1191418"/>
            <a:ext cx="7406640" cy="817563"/>
          </a:xfrm>
        </p:spPr>
        <p:txBody>
          <a:bodyPr>
            <a:normAutofit fontScale="90000"/>
          </a:bodyPr>
          <a:lstStyle/>
          <a:p>
            <a:r>
              <a:rPr lang="en-US" b="1" i="1" dirty="0"/>
              <a:t>Objectives</a:t>
            </a:r>
            <a:endParaRPr lang="en-GB" b="1" i="1" dirty="0"/>
          </a:p>
        </p:txBody>
      </p:sp>
      <p:sp>
        <p:nvSpPr>
          <p:cNvPr id="3" name="Subtitle 2">
            <a:extLst>
              <a:ext uri="{FF2B5EF4-FFF2-40B4-BE49-F238E27FC236}">
                <a16:creationId xmlns:a16="http://schemas.microsoft.com/office/drawing/2014/main" id="{46C3A4DA-608B-3D4F-C251-8B6DED04354F}"/>
              </a:ext>
            </a:extLst>
          </p:cNvPr>
          <p:cNvSpPr>
            <a:spLocks noGrp="1"/>
          </p:cNvSpPr>
          <p:nvPr>
            <p:ph type="subTitle" idx="1"/>
          </p:nvPr>
        </p:nvSpPr>
        <p:spPr>
          <a:xfrm>
            <a:off x="873760" y="2423478"/>
            <a:ext cx="9479280" cy="3438842"/>
          </a:xfrm>
        </p:spPr>
        <p:txBody>
          <a:bodyPr>
            <a:normAutofit/>
          </a:bodyPr>
          <a:lstStyle/>
          <a:p>
            <a:pPr marL="342900" indent="-342900" algn="l">
              <a:buFont typeface="Wingdings" panose="05000000000000000000" pitchFamily="2" charset="2"/>
              <a:buChar char="§"/>
            </a:pPr>
            <a:r>
              <a:rPr lang="en-GB" sz="2800" b="1" dirty="0">
                <a:latin typeface="Arial" panose="020B0604020202020204" pitchFamily="34" charset="0"/>
                <a:cs typeface="Arial" panose="020B0604020202020204" pitchFamily="34" charset="0"/>
              </a:rPr>
              <a:t>Web Accessibility</a:t>
            </a:r>
          </a:p>
          <a:p>
            <a:pPr marL="342900" indent="-342900" algn="l">
              <a:buFont typeface="Wingdings" panose="05000000000000000000" pitchFamily="2" charset="2"/>
              <a:buChar char="§"/>
            </a:pPr>
            <a:r>
              <a:rPr lang="en-US" sz="2800" b="1" dirty="0">
                <a:latin typeface="Arial" panose="020B0604020202020204" pitchFamily="34" charset="0"/>
                <a:cs typeface="Arial" panose="020B0604020202020204" pitchFamily="34" charset="0"/>
              </a:rPr>
              <a:t>Accessibility Checklist</a:t>
            </a:r>
          </a:p>
          <a:p>
            <a:pPr marL="342900" indent="-342900" algn="l">
              <a:buFont typeface="Wingdings" panose="05000000000000000000" pitchFamily="2" charset="2"/>
              <a:buChar char="§"/>
            </a:pPr>
            <a:r>
              <a:rPr lang="en-GB" sz="2800" b="1" i="0" dirty="0">
                <a:effectLst/>
                <a:latin typeface="Arial" panose="020B0604020202020204" pitchFamily="34" charset="0"/>
                <a:cs typeface="Arial" panose="020B0604020202020204" pitchFamily="34" charset="0"/>
              </a:rPr>
              <a:t>Accessibility Evaluation Tools</a:t>
            </a:r>
          </a:p>
          <a:p>
            <a:pPr marL="342900" indent="-342900" algn="l">
              <a:buFont typeface="Wingdings" panose="05000000000000000000" pitchFamily="2" charset="2"/>
              <a:buChar char="§"/>
            </a:pPr>
            <a:r>
              <a:rPr lang="en-GB" sz="2800" b="1" i="0" dirty="0">
                <a:effectLst/>
                <a:latin typeface="Arial" panose="020B0604020202020204" pitchFamily="34" charset="0"/>
                <a:cs typeface="Arial" panose="020B0604020202020204" pitchFamily="34" charset="0"/>
              </a:rPr>
              <a:t>Addressing Accessibility Issues</a:t>
            </a:r>
          </a:p>
          <a:p>
            <a:pPr marL="342900" indent="-342900" algn="l">
              <a:buFont typeface="Wingdings" panose="05000000000000000000" pitchFamily="2" charset="2"/>
              <a:buChar char="§"/>
            </a:pPr>
            <a:r>
              <a:rPr lang="en-GB" sz="2800" b="1" i="0" dirty="0">
                <a:effectLst/>
                <a:latin typeface="Arial" panose="020B0604020202020204" pitchFamily="34" charset="0"/>
                <a:cs typeface="Arial" panose="020B0604020202020204" pitchFamily="34" charset="0"/>
              </a:rPr>
              <a:t>HTML and CSS Validation </a:t>
            </a:r>
          </a:p>
          <a:p>
            <a:pPr marL="342900" indent="-342900" algn="l">
              <a:buFont typeface="Wingdings" panose="05000000000000000000" pitchFamily="2" charset="2"/>
              <a:buChar char="§"/>
            </a:pPr>
            <a:r>
              <a:rPr lang="en-US" sz="2800" b="1" i="0" dirty="0">
                <a:effectLst/>
                <a:latin typeface="Arial" panose="020B0604020202020204" pitchFamily="34" charset="0"/>
                <a:cs typeface="Arial" panose="020B0604020202020204" pitchFamily="34" charset="0"/>
              </a:rPr>
              <a:t>Integrating Accessibility into Web Development</a:t>
            </a:r>
            <a:r>
              <a:rPr lang="en-GB" sz="2800" b="1" dirty="0">
                <a:latin typeface="Arial" panose="020B0604020202020204" pitchFamily="34" charset="0"/>
                <a:cs typeface="Arial" panose="020B0604020202020204" pitchFamily="34" charset="0"/>
              </a:rPr>
              <a:t> </a:t>
            </a:r>
            <a:endParaRPr lang="en-US" sz="2800" b="1"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58261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DD70-8067-E1E6-904B-A0323B68A59F}"/>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1EA9FB21-10AE-6125-37A3-3A9FCEF00B79}"/>
              </a:ext>
            </a:extLst>
          </p:cNvPr>
          <p:cNvSpPr>
            <a:spLocks noGrp="1"/>
          </p:cNvSpPr>
          <p:nvPr>
            <p:ph idx="1"/>
          </p:nvPr>
        </p:nvSpPr>
        <p:spPr>
          <a:xfrm>
            <a:off x="838200" y="1500505"/>
            <a:ext cx="10515600" cy="3396615"/>
          </a:xfrm>
        </p:spPr>
        <p:txBody>
          <a:bodyPr/>
          <a:lstStyle/>
          <a:p>
            <a:r>
              <a:rPr lang="en-US" dirty="0">
                <a:hlinkClick r:id="rId2"/>
              </a:rPr>
              <a:t>Convention on the Rights of Persons with Disabilities (CRPD) | Division for Inclusive Social Development (DISD) (un.org)</a:t>
            </a:r>
            <a:endParaRPr lang="en-US" dirty="0"/>
          </a:p>
          <a:p>
            <a:r>
              <a:rPr lang="en-US" dirty="0">
                <a:hlinkClick r:id="rId3"/>
              </a:rPr>
              <a:t>Introduction to Web Accessibility | Web Accessibility Initiative (WAI) | W3C</a:t>
            </a:r>
            <a:endParaRPr lang="en-US" dirty="0"/>
          </a:p>
          <a:p>
            <a:r>
              <a:rPr lang="en-US" dirty="0">
                <a:hlinkClick r:id="rId4"/>
              </a:rPr>
              <a:t>The W3C Markup Validation Service</a:t>
            </a:r>
            <a:endParaRPr lang="en-US" dirty="0"/>
          </a:p>
          <a:p>
            <a:r>
              <a:rPr lang="en-US" dirty="0">
                <a:hlinkClick r:id="rId5"/>
              </a:rPr>
              <a:t>WAVE Chrome, Firefox, and Edge Extensions (webaim.org)</a:t>
            </a:r>
            <a:endParaRPr lang="en-US" dirty="0"/>
          </a:p>
          <a:p>
            <a:r>
              <a:rPr lang="en-US" dirty="0">
                <a:hlinkClick r:id="rId6"/>
              </a:rPr>
              <a:t>Web Accessibility Evaluation Tools List (w3.org)</a:t>
            </a:r>
            <a:endParaRPr lang="en-US" dirty="0"/>
          </a:p>
          <a:p>
            <a:endParaRPr lang="en-US" dirty="0"/>
          </a:p>
          <a:p>
            <a:endParaRPr lang="en-US" dirty="0"/>
          </a:p>
        </p:txBody>
      </p:sp>
    </p:spTree>
    <p:extLst>
      <p:ext uri="{BB962C8B-B14F-4D97-AF65-F5344CB8AC3E}">
        <p14:creationId xmlns:p14="http://schemas.microsoft.com/office/powerpoint/2010/main" val="355840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9E28D1-1B62-F4CF-BCCF-6EE38D59539C}"/>
              </a:ext>
            </a:extLst>
          </p:cNvPr>
          <p:cNvSpPr txBox="1">
            <a:spLocks/>
          </p:cNvSpPr>
          <p:nvPr/>
        </p:nvSpPr>
        <p:spPr>
          <a:xfrm>
            <a:off x="924560" y="721360"/>
            <a:ext cx="6453235" cy="1199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rgbClr val="374151"/>
                </a:solidFill>
                <a:latin typeface="Söhne"/>
              </a:rPr>
              <a:t>Web Accessibility? </a:t>
            </a:r>
            <a:endParaRPr lang="en-US" sz="4000" dirty="0"/>
          </a:p>
        </p:txBody>
      </p:sp>
      <p:sp>
        <p:nvSpPr>
          <p:cNvPr id="5" name="Subtitle 2">
            <a:extLst>
              <a:ext uri="{FF2B5EF4-FFF2-40B4-BE49-F238E27FC236}">
                <a16:creationId xmlns:a16="http://schemas.microsoft.com/office/drawing/2014/main" id="{AF77A238-F9C3-6AC4-BE56-675AD56ED0E9}"/>
              </a:ext>
            </a:extLst>
          </p:cNvPr>
          <p:cNvSpPr txBox="1">
            <a:spLocks/>
          </p:cNvSpPr>
          <p:nvPr/>
        </p:nvSpPr>
        <p:spPr>
          <a:xfrm>
            <a:off x="497840" y="1792973"/>
            <a:ext cx="10288306" cy="38821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0" i="0" dirty="0">
                <a:effectLst/>
                <a:latin typeface="Söhne"/>
              </a:rPr>
              <a:t>Web disability, often referred to as web inaccessibility, refers to the barriers and challenges that people with disabilities face when using the internet.</a:t>
            </a:r>
            <a:endParaRPr lang="en-US" sz="2600" dirty="0">
              <a:latin typeface="Söhne"/>
            </a:endParaRPr>
          </a:p>
          <a:p>
            <a:r>
              <a:rPr lang="en-US" sz="3200" dirty="0">
                <a:latin typeface="Söhne"/>
              </a:rPr>
              <a:t>Disable people can </a:t>
            </a:r>
            <a:r>
              <a:rPr lang="en-US" sz="3200" b="0" i="0" dirty="0">
                <a:effectLst/>
                <a:latin typeface="Noto Sans" panose="020B0502040204020203" pitchFamily="34" charset="0"/>
              </a:rPr>
              <a:t>perceive, understand, navigate, and interact with web </a:t>
            </a:r>
            <a:r>
              <a:rPr lang="en-US" sz="3200" dirty="0">
                <a:latin typeface="Söhne"/>
              </a:rPr>
              <a:t>or </a:t>
            </a:r>
            <a:r>
              <a:rPr lang="en-GB" sz="3200" b="0" i="0" dirty="0">
                <a:effectLst/>
                <a:latin typeface="Noto Sans" panose="020B0502040504020204" pitchFamily="34" charset="0"/>
              </a:rPr>
              <a:t>contribute to the Web</a:t>
            </a:r>
          </a:p>
          <a:p>
            <a:r>
              <a:rPr lang="en-US" sz="3200" b="0" i="0" dirty="0">
                <a:effectLst/>
                <a:latin typeface="Söhne"/>
              </a:rPr>
              <a:t>Disabilities can include visual, auditory, motor, or cognitive impairments</a:t>
            </a:r>
            <a:endParaRPr lang="en-GB" sz="3200" dirty="0">
              <a:latin typeface="Noto Sans" panose="020B0502040504020204" pitchFamily="34" charset="0"/>
            </a:endParaRPr>
          </a:p>
          <a:p>
            <a:r>
              <a:rPr lang="en-US" sz="3200" dirty="0">
                <a:latin typeface="Söhne"/>
              </a:rPr>
              <a:t>This </a:t>
            </a:r>
            <a:r>
              <a:rPr lang="en-US" sz="3200" b="0" i="0" dirty="0">
                <a:effectLst/>
                <a:latin typeface="Söhne"/>
              </a:rPr>
              <a:t>may result from websites that are not designed with accessibility in mind</a:t>
            </a:r>
          </a:p>
          <a:p>
            <a:pPr algn="l">
              <a:buFont typeface="Arial" panose="020B0604020202020204" pitchFamily="34" charset="0"/>
              <a:buChar char="•"/>
            </a:pPr>
            <a:r>
              <a:rPr lang="en-US" sz="3200" dirty="0">
                <a:latin typeface="Söhne"/>
              </a:rPr>
              <a:t>L</a:t>
            </a:r>
            <a:r>
              <a:rPr lang="en-US" sz="3200" b="0" i="0" dirty="0">
                <a:effectLst/>
                <a:latin typeface="Söhne"/>
              </a:rPr>
              <a:t>egal and ethical considerations of web accessibility.</a:t>
            </a:r>
          </a:p>
          <a:p>
            <a:endParaRPr lang="en-US" sz="3200" dirty="0"/>
          </a:p>
        </p:txBody>
      </p:sp>
    </p:spTree>
    <p:extLst>
      <p:ext uri="{BB962C8B-B14F-4D97-AF65-F5344CB8AC3E}">
        <p14:creationId xmlns:p14="http://schemas.microsoft.com/office/powerpoint/2010/main" val="407872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D3C4-907D-026D-3E10-55A9D3A5B753}"/>
              </a:ext>
            </a:extLst>
          </p:cNvPr>
          <p:cNvSpPr>
            <a:spLocks noGrp="1"/>
          </p:cNvSpPr>
          <p:nvPr>
            <p:ph type="title"/>
          </p:nvPr>
        </p:nvSpPr>
        <p:spPr/>
        <p:txBody>
          <a:bodyPr/>
          <a:lstStyle/>
          <a:p>
            <a:r>
              <a:rPr lang="en-US" sz="4400" dirty="0">
                <a:latin typeface="Söhne"/>
              </a:rPr>
              <a:t>W</a:t>
            </a:r>
            <a:r>
              <a:rPr lang="en-US" sz="4400" b="0" i="0" dirty="0">
                <a:effectLst/>
                <a:latin typeface="Söhne"/>
              </a:rPr>
              <a:t>eb accessibility significance.</a:t>
            </a:r>
            <a:br>
              <a:rPr lang="en-US" sz="4400" b="0" i="0" dirty="0">
                <a:effectLst/>
                <a:latin typeface="Söhne"/>
              </a:rPr>
            </a:br>
            <a:endParaRPr lang="en-GB" dirty="0"/>
          </a:p>
        </p:txBody>
      </p:sp>
      <p:sp>
        <p:nvSpPr>
          <p:cNvPr id="3" name="Content Placeholder 2">
            <a:extLst>
              <a:ext uri="{FF2B5EF4-FFF2-40B4-BE49-F238E27FC236}">
                <a16:creationId xmlns:a16="http://schemas.microsoft.com/office/drawing/2014/main" id="{8B30F1DE-4BC0-A71B-0833-33EDE5C8DB2C}"/>
              </a:ext>
            </a:extLst>
          </p:cNvPr>
          <p:cNvSpPr>
            <a:spLocks noGrp="1"/>
          </p:cNvSpPr>
          <p:nvPr>
            <p:ph idx="1"/>
          </p:nvPr>
        </p:nvSpPr>
        <p:spPr>
          <a:xfrm>
            <a:off x="838200" y="1873091"/>
            <a:ext cx="10515600" cy="4351338"/>
          </a:xfrm>
        </p:spPr>
        <p:txBody>
          <a:bodyPr>
            <a:normAutofit lnSpcReduction="10000"/>
          </a:bodyPr>
          <a:lstStyle/>
          <a:p>
            <a:r>
              <a:rPr lang="en-US" sz="2800" b="0" i="0" dirty="0">
                <a:solidFill>
                  <a:srgbClr val="1D1D1D"/>
                </a:solidFill>
                <a:effectLst/>
                <a:latin typeface="Noto Sans" panose="020B0502040504020204" pitchFamily="34" charset="0"/>
              </a:rPr>
              <a:t>Access to information and communications technologies, including the Web, is defined as a basic human right in the United Nations Convention on the Rights of Persons with Disabilities (UN </a:t>
            </a:r>
            <a:r>
              <a:rPr lang="en-US" sz="2800" b="0" i="0" dirty="0">
                <a:effectLst/>
                <a:latin typeface="Noto Sans" panose="020B0502040504020204" pitchFamily="34" charset="0"/>
                <a:hlinkClick r:id="rId2"/>
              </a:rPr>
              <a:t>CRPD</a:t>
            </a:r>
            <a:r>
              <a:rPr lang="en-US" sz="2800" b="0" i="0" dirty="0">
                <a:solidFill>
                  <a:srgbClr val="1D1D1D"/>
                </a:solidFill>
                <a:effectLst/>
                <a:latin typeface="Noto Sans" panose="020B0502040504020204" pitchFamily="34" charset="0"/>
              </a:rPr>
              <a:t>).</a:t>
            </a:r>
          </a:p>
          <a:p>
            <a:pPr algn="l"/>
            <a:r>
              <a:rPr lang="en-US" b="0" i="0" dirty="0">
                <a:solidFill>
                  <a:srgbClr val="1D1D1D"/>
                </a:solidFill>
                <a:effectLst/>
                <a:latin typeface="Noto Sans" panose="020B0502040504020204" pitchFamily="34" charset="0"/>
              </a:rPr>
              <a:t>Accessibility supports social inclusion for people with disabilities as well as others, such as:</a:t>
            </a:r>
          </a:p>
          <a:p>
            <a:pPr algn="l">
              <a:buFont typeface="Arial" panose="020B0604020202020204" pitchFamily="34" charset="0"/>
              <a:buChar char="•"/>
            </a:pPr>
            <a:r>
              <a:rPr lang="en-US" b="0" i="0" dirty="0">
                <a:solidFill>
                  <a:srgbClr val="1D1D1D"/>
                </a:solidFill>
                <a:effectLst/>
                <a:latin typeface="Noto Sans" panose="020B0502040504020204" pitchFamily="34" charset="0"/>
              </a:rPr>
              <a:t>older people</a:t>
            </a:r>
          </a:p>
          <a:p>
            <a:pPr algn="l">
              <a:buFont typeface="Arial" panose="020B0604020202020204" pitchFamily="34" charset="0"/>
              <a:buChar char="•"/>
            </a:pPr>
            <a:r>
              <a:rPr lang="en-US" b="0" i="0" dirty="0">
                <a:solidFill>
                  <a:srgbClr val="1D1D1D"/>
                </a:solidFill>
                <a:effectLst/>
                <a:latin typeface="Noto Sans" panose="020B0502040504020204" pitchFamily="34" charset="0"/>
              </a:rPr>
              <a:t>people in rural areas</a:t>
            </a:r>
          </a:p>
          <a:p>
            <a:pPr algn="l">
              <a:buFont typeface="Arial" panose="020B0604020202020204" pitchFamily="34" charset="0"/>
              <a:buChar char="•"/>
            </a:pPr>
            <a:r>
              <a:rPr lang="en-US" b="0" i="0" dirty="0">
                <a:solidFill>
                  <a:srgbClr val="1D1D1D"/>
                </a:solidFill>
                <a:effectLst/>
                <a:latin typeface="Noto Sans" panose="020B0502040504020204" pitchFamily="34" charset="0"/>
              </a:rPr>
              <a:t>people in developing countries</a:t>
            </a:r>
          </a:p>
          <a:p>
            <a:pPr algn="l">
              <a:buFont typeface="Arial" panose="020B0604020202020204" pitchFamily="34" charset="0"/>
              <a:buChar char="•"/>
            </a:pPr>
            <a:r>
              <a:rPr lang="en-US" dirty="0">
                <a:solidFill>
                  <a:srgbClr val="1D1D1D"/>
                </a:solidFill>
                <a:latin typeface="Noto Sans" panose="020B0502040504020204" pitchFamily="34" charset="0"/>
              </a:rPr>
              <a:t>Disable people </a:t>
            </a:r>
          </a:p>
          <a:p>
            <a:pPr algn="l">
              <a:buFont typeface="Arial" panose="020B0604020202020204" pitchFamily="34" charset="0"/>
              <a:buChar char="•"/>
            </a:pPr>
            <a:endParaRPr lang="en-US" b="0" i="0" dirty="0">
              <a:solidFill>
                <a:srgbClr val="1D1D1D"/>
              </a:solidFill>
              <a:effectLst/>
              <a:latin typeface="Noto Sans" panose="020B0502040504020204" pitchFamily="34" charset="0"/>
            </a:endParaRPr>
          </a:p>
          <a:p>
            <a:endParaRPr lang="en-US" sz="2800" b="0" i="0" dirty="0">
              <a:solidFill>
                <a:srgbClr val="1D1D1D"/>
              </a:solidFill>
              <a:effectLst/>
              <a:latin typeface="Noto Sans" panose="020B0502040504020204" pitchFamily="34" charset="0"/>
            </a:endParaRPr>
          </a:p>
          <a:p>
            <a:endParaRPr lang="en-GB" dirty="0"/>
          </a:p>
        </p:txBody>
      </p:sp>
    </p:spTree>
    <p:extLst>
      <p:ext uri="{BB962C8B-B14F-4D97-AF65-F5344CB8AC3E}">
        <p14:creationId xmlns:p14="http://schemas.microsoft.com/office/powerpoint/2010/main" val="24327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AD30-6A54-F298-84FA-9758118A8C68}"/>
              </a:ext>
            </a:extLst>
          </p:cNvPr>
          <p:cNvSpPr>
            <a:spLocks noGrp="1"/>
          </p:cNvSpPr>
          <p:nvPr>
            <p:ph type="title"/>
          </p:nvPr>
        </p:nvSpPr>
        <p:spPr/>
        <p:txBody>
          <a:bodyPr/>
          <a:lstStyle/>
          <a:p>
            <a:r>
              <a:rPr lang="en-US" b="1" i="0" dirty="0">
                <a:effectLst/>
                <a:latin typeface="Söhne"/>
              </a:rPr>
              <a:t>Achieve Web Accessibility</a:t>
            </a:r>
            <a:endParaRPr lang="en-GB" dirty="0"/>
          </a:p>
        </p:txBody>
      </p:sp>
      <p:sp>
        <p:nvSpPr>
          <p:cNvPr id="3" name="Content Placeholder 2">
            <a:extLst>
              <a:ext uri="{FF2B5EF4-FFF2-40B4-BE49-F238E27FC236}">
                <a16:creationId xmlns:a16="http://schemas.microsoft.com/office/drawing/2014/main" id="{C51EEE16-98CA-AA85-3845-0712DFB0B78A}"/>
              </a:ext>
            </a:extLst>
          </p:cNvPr>
          <p:cNvSpPr>
            <a:spLocks noGrp="1"/>
          </p:cNvSpPr>
          <p:nvPr>
            <p:ph idx="1"/>
          </p:nvPr>
        </p:nvSpPr>
        <p:spPr>
          <a:xfrm>
            <a:off x="685800" y="1978025"/>
            <a:ext cx="10515600" cy="4351338"/>
          </a:xfrm>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Design with Inclusivity in Mind: Develop websites with a focus on inclusive design from the start.</a:t>
            </a:r>
          </a:p>
          <a:p>
            <a:pPr algn="l">
              <a:buFont typeface="Arial" panose="020B0604020202020204" pitchFamily="34" charset="0"/>
              <a:buChar char="•"/>
            </a:pPr>
            <a:r>
              <a:rPr lang="en-US" b="0" i="0" dirty="0">
                <a:solidFill>
                  <a:srgbClr val="374151"/>
                </a:solidFill>
                <a:effectLst/>
                <a:latin typeface="Söhne"/>
              </a:rPr>
              <a:t>Follow Web Standards: Adhere to web accessibility standards and guidelines, such as the Web Content Accessibility Guidelines (WCAG).</a:t>
            </a:r>
          </a:p>
          <a:p>
            <a:pPr algn="l">
              <a:buFont typeface="Arial" panose="020B0604020202020204" pitchFamily="34" charset="0"/>
              <a:buChar char="•"/>
            </a:pPr>
            <a:r>
              <a:rPr lang="en-US" b="0" i="0" dirty="0">
                <a:solidFill>
                  <a:srgbClr val="374151"/>
                </a:solidFill>
                <a:effectLst/>
                <a:latin typeface="Söhne"/>
              </a:rPr>
              <a:t>Testing and Evaluation: Regularly test and evaluate websites using accessibility evaluation tools to identify and address issues.</a:t>
            </a:r>
          </a:p>
          <a:p>
            <a:pPr algn="l">
              <a:buFont typeface="Arial" panose="020B0604020202020204" pitchFamily="34" charset="0"/>
              <a:buChar char="•"/>
            </a:pPr>
            <a:r>
              <a:rPr lang="en-US" b="0" i="0" dirty="0">
                <a:solidFill>
                  <a:srgbClr val="374151"/>
                </a:solidFill>
                <a:effectLst/>
                <a:latin typeface="Söhne"/>
              </a:rPr>
              <a:t>User Involvement: Include individuals with disabilities in the design and testing process to gain insights and feedback.</a:t>
            </a:r>
          </a:p>
          <a:p>
            <a:pPr algn="l">
              <a:buFont typeface="Arial" panose="020B0604020202020204" pitchFamily="34" charset="0"/>
              <a:buChar char="•"/>
            </a:pPr>
            <a:r>
              <a:rPr lang="en-US" b="0" i="0" dirty="0">
                <a:solidFill>
                  <a:srgbClr val="374151"/>
                </a:solidFill>
                <a:effectLst/>
                <a:latin typeface="Söhne"/>
              </a:rPr>
              <a:t>Continuous Improvement: Accessibility is an ongoing process; regularly update and improve your website's accessibility features.</a:t>
            </a:r>
          </a:p>
          <a:p>
            <a:endParaRPr lang="en-GB" dirty="0"/>
          </a:p>
        </p:txBody>
      </p:sp>
    </p:spTree>
    <p:extLst>
      <p:ext uri="{BB962C8B-B14F-4D97-AF65-F5344CB8AC3E}">
        <p14:creationId xmlns:p14="http://schemas.microsoft.com/office/powerpoint/2010/main" val="100947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6D46-B020-0976-0B03-C74D09911011}"/>
              </a:ext>
            </a:extLst>
          </p:cNvPr>
          <p:cNvSpPr>
            <a:spLocks noGrp="1"/>
          </p:cNvSpPr>
          <p:nvPr>
            <p:ph type="title"/>
          </p:nvPr>
        </p:nvSpPr>
        <p:spPr>
          <a:xfrm>
            <a:off x="350520" y="308927"/>
            <a:ext cx="10515600" cy="864235"/>
          </a:xfrm>
        </p:spPr>
        <p:txBody>
          <a:bodyPr>
            <a:normAutofit fontScale="90000"/>
          </a:bodyPr>
          <a:lstStyle/>
          <a:p>
            <a:r>
              <a:rPr lang="en-US" dirty="0"/>
              <a:t>Accessibility Checklist</a:t>
            </a:r>
            <a:br>
              <a:rPr lang="en-US" dirty="0"/>
            </a:br>
            <a:endParaRPr lang="en-GB" dirty="0"/>
          </a:p>
        </p:txBody>
      </p:sp>
      <p:sp>
        <p:nvSpPr>
          <p:cNvPr id="4" name="Title 1">
            <a:extLst>
              <a:ext uri="{FF2B5EF4-FFF2-40B4-BE49-F238E27FC236}">
                <a16:creationId xmlns:a16="http://schemas.microsoft.com/office/drawing/2014/main" id="{D6E908D6-286A-41B5-AF06-56226865921D}"/>
              </a:ext>
            </a:extLst>
          </p:cNvPr>
          <p:cNvSpPr txBox="1">
            <a:spLocks/>
          </p:cNvSpPr>
          <p:nvPr/>
        </p:nvSpPr>
        <p:spPr>
          <a:xfrm>
            <a:off x="543560" y="1874361"/>
            <a:ext cx="10515600" cy="438943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Font typeface="Arial" panose="020B0604020202020204" pitchFamily="34" charset="0"/>
              <a:buChar char="•"/>
            </a:pPr>
            <a:r>
              <a:rPr lang="en-US" b="0" i="0" dirty="0">
                <a:solidFill>
                  <a:srgbClr val="374151"/>
                </a:solidFill>
                <a:effectLst/>
                <a:latin typeface="Söhne"/>
              </a:rPr>
              <a:t>Semantic HTML: Use proper HTML elements (e.g., headings, lists, forms) to structure content.</a:t>
            </a:r>
          </a:p>
          <a:p>
            <a:pPr algn="l">
              <a:buFont typeface="Arial" panose="020B0604020202020204" pitchFamily="34" charset="0"/>
              <a:buChar char="•"/>
            </a:pPr>
            <a:r>
              <a:rPr lang="en-US" b="0" i="0" dirty="0">
                <a:solidFill>
                  <a:srgbClr val="374151"/>
                </a:solidFill>
                <a:effectLst/>
                <a:latin typeface="Söhne"/>
              </a:rPr>
              <a:t>Alternative Text for Images: Provide descriptive alt attributes for all images.</a:t>
            </a:r>
          </a:p>
          <a:p>
            <a:pPr algn="l">
              <a:buFont typeface="Arial" panose="020B0604020202020204" pitchFamily="34" charset="0"/>
              <a:buChar char="•"/>
            </a:pPr>
            <a:r>
              <a:rPr lang="en-US" b="0" i="0" dirty="0">
                <a:solidFill>
                  <a:srgbClr val="374151"/>
                </a:solidFill>
                <a:effectLst/>
                <a:latin typeface="Söhne"/>
              </a:rPr>
              <a:t>Keyboard Navigation: Ensure interactive elements are operable via the keyboard.</a:t>
            </a:r>
          </a:p>
          <a:p>
            <a:pPr algn="l">
              <a:buFont typeface="Arial" panose="020B0604020202020204" pitchFamily="34" charset="0"/>
              <a:buChar char="•"/>
            </a:pPr>
            <a:r>
              <a:rPr lang="en-US" b="0" i="0" dirty="0">
                <a:solidFill>
                  <a:srgbClr val="374151"/>
                </a:solidFill>
                <a:effectLst/>
                <a:latin typeface="Söhne"/>
              </a:rPr>
              <a:t>Focus Styles: Include visible focus styles for keyboard navigation.</a:t>
            </a:r>
          </a:p>
          <a:p>
            <a:pPr algn="l">
              <a:buFont typeface="Arial" panose="020B0604020202020204" pitchFamily="34" charset="0"/>
              <a:buChar char="•"/>
            </a:pPr>
            <a:r>
              <a:rPr lang="en-US" b="0" i="0" dirty="0">
                <a:solidFill>
                  <a:srgbClr val="374151"/>
                </a:solidFill>
                <a:effectLst/>
                <a:latin typeface="Söhne"/>
              </a:rPr>
              <a:t>Contrast Ratio: Maintain sufficient contrast between text and background colors.</a:t>
            </a:r>
          </a:p>
          <a:p>
            <a:pPr algn="l">
              <a:buFont typeface="Arial" panose="020B0604020202020204" pitchFamily="34" charset="0"/>
              <a:buChar char="•"/>
            </a:pPr>
            <a:r>
              <a:rPr lang="en-US" b="0" i="0" dirty="0">
                <a:solidFill>
                  <a:srgbClr val="374151"/>
                </a:solidFill>
                <a:effectLst/>
                <a:latin typeface="Söhne"/>
              </a:rPr>
              <a:t>Resize Text: Allow text to be resized without loss of content or functionality.</a:t>
            </a:r>
          </a:p>
          <a:p>
            <a:pPr algn="l">
              <a:buFont typeface="Arial" panose="020B0604020202020204" pitchFamily="34" charset="0"/>
              <a:buChar char="•"/>
            </a:pPr>
            <a:r>
              <a:rPr lang="en-US" b="0" i="0" dirty="0">
                <a:solidFill>
                  <a:srgbClr val="374151"/>
                </a:solidFill>
                <a:effectLst/>
                <a:latin typeface="Söhne"/>
              </a:rPr>
              <a:t>Forms and Labels: Label form elements correctly and provide error messages and instructions.</a:t>
            </a:r>
          </a:p>
          <a:p>
            <a:pPr algn="l">
              <a:buFont typeface="Arial" panose="020B0604020202020204" pitchFamily="34" charset="0"/>
              <a:buChar char="•"/>
            </a:pPr>
            <a:r>
              <a:rPr lang="en-US" b="0" i="0" dirty="0">
                <a:solidFill>
                  <a:srgbClr val="374151"/>
                </a:solidFill>
                <a:effectLst/>
                <a:latin typeface="Söhne"/>
              </a:rPr>
              <a:t>Headings and Structure: Use headings in a logical order for clear content structure.</a:t>
            </a:r>
          </a:p>
          <a:p>
            <a:pPr algn="l">
              <a:buFont typeface="Arial" panose="020B0604020202020204" pitchFamily="34" charset="0"/>
              <a:buChar char="•"/>
            </a:pPr>
            <a:r>
              <a:rPr lang="en-US" b="0" i="0" dirty="0">
                <a:solidFill>
                  <a:srgbClr val="374151"/>
                </a:solidFill>
                <a:effectLst/>
                <a:latin typeface="Söhne"/>
              </a:rPr>
              <a:t>Links: Use descriptive link text instead of generic terms.</a:t>
            </a:r>
          </a:p>
          <a:p>
            <a:pPr algn="l">
              <a:buFont typeface="Arial" panose="020B0604020202020204" pitchFamily="34" charset="0"/>
              <a:buChar char="•"/>
            </a:pPr>
            <a:r>
              <a:rPr lang="en-US" b="0" i="0" dirty="0">
                <a:solidFill>
                  <a:srgbClr val="374151"/>
                </a:solidFill>
                <a:effectLst/>
                <a:latin typeface="Söhne"/>
              </a:rPr>
              <a:t>Video and Audio: Provide captions for video and transcripts for audio.</a:t>
            </a:r>
          </a:p>
          <a:p>
            <a:pPr algn="l">
              <a:buFont typeface="Arial" panose="020B0604020202020204" pitchFamily="34" charset="0"/>
              <a:buChar char="•"/>
            </a:pPr>
            <a:r>
              <a:rPr lang="en-US" b="0" i="0" dirty="0">
                <a:solidFill>
                  <a:srgbClr val="374151"/>
                </a:solidFill>
                <a:effectLst/>
                <a:latin typeface="Söhne"/>
              </a:rPr>
              <a:t>Tables: Use tables for tabular data only and include proper headers and summaries.</a:t>
            </a:r>
          </a:p>
          <a:p>
            <a:pPr algn="l">
              <a:buFont typeface="Arial" panose="020B0604020202020204" pitchFamily="34" charset="0"/>
              <a:buChar char="•"/>
            </a:pPr>
            <a:r>
              <a:rPr lang="en-US" b="0" i="0" dirty="0">
                <a:solidFill>
                  <a:srgbClr val="374151"/>
                </a:solidFill>
                <a:effectLst/>
                <a:latin typeface="Söhne"/>
              </a:rPr>
              <a:t>ARIA Roles and Attributes: Use ARIA to enhance accessibility when necessary.</a:t>
            </a:r>
          </a:p>
          <a:p>
            <a:pPr algn="l">
              <a:buFont typeface="Arial" panose="020B0604020202020204" pitchFamily="34" charset="0"/>
              <a:buChar char="•"/>
            </a:pPr>
            <a:r>
              <a:rPr lang="en-US" b="0" i="0" dirty="0">
                <a:solidFill>
                  <a:srgbClr val="374151"/>
                </a:solidFill>
                <a:effectLst/>
                <a:latin typeface="Söhne"/>
              </a:rPr>
              <a:t>Skip Navigation: Include a "skip to content" link for user navigation.</a:t>
            </a:r>
          </a:p>
          <a:p>
            <a:endParaRPr lang="en-GB" dirty="0"/>
          </a:p>
        </p:txBody>
      </p:sp>
    </p:spTree>
    <p:extLst>
      <p:ext uri="{BB962C8B-B14F-4D97-AF65-F5344CB8AC3E}">
        <p14:creationId xmlns:p14="http://schemas.microsoft.com/office/powerpoint/2010/main" val="75204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AE36-2866-BD80-15B4-55AA121943AA}"/>
              </a:ext>
            </a:extLst>
          </p:cNvPr>
          <p:cNvSpPr>
            <a:spLocks noGrp="1"/>
          </p:cNvSpPr>
          <p:nvPr>
            <p:ph type="title"/>
          </p:nvPr>
        </p:nvSpPr>
        <p:spPr/>
        <p:txBody>
          <a:bodyPr/>
          <a:lstStyle/>
          <a:p>
            <a:r>
              <a:rPr lang="en-US" dirty="0"/>
              <a:t>Why </a:t>
            </a:r>
            <a:r>
              <a:rPr lang="en-GB" b="1" i="0" dirty="0">
                <a:effectLst/>
                <a:latin typeface="Söhne"/>
              </a:rPr>
              <a:t>Accessibility Checklist</a:t>
            </a:r>
            <a:endParaRPr lang="en-GB" dirty="0"/>
          </a:p>
        </p:txBody>
      </p:sp>
      <p:sp>
        <p:nvSpPr>
          <p:cNvPr id="3" name="Content Placeholder 2">
            <a:extLst>
              <a:ext uri="{FF2B5EF4-FFF2-40B4-BE49-F238E27FC236}">
                <a16:creationId xmlns:a16="http://schemas.microsoft.com/office/drawing/2014/main" id="{14D10282-9475-D86B-AB46-7F24C62A65EC}"/>
              </a:ext>
            </a:extLst>
          </p:cNvPr>
          <p:cNvSpPr>
            <a:spLocks noGrp="1"/>
          </p:cNvSpPr>
          <p:nvPr>
            <p:ph idx="1"/>
          </p:nvPr>
        </p:nvSpPr>
        <p:spPr>
          <a:xfrm>
            <a:off x="533400" y="1906905"/>
            <a:ext cx="10515600" cy="4351338"/>
          </a:xfrm>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Söhne"/>
              </a:rPr>
              <a:t>Ensures Inclusivity: A checklist helps guarantee that web content is accessible to everyone, including people with disabilities.</a:t>
            </a:r>
          </a:p>
          <a:p>
            <a:pPr algn="l">
              <a:buFont typeface="Arial" panose="020B0604020202020204" pitchFamily="34" charset="0"/>
              <a:buChar char="•"/>
            </a:pPr>
            <a:r>
              <a:rPr lang="en-US" b="0" i="0" dirty="0">
                <a:solidFill>
                  <a:srgbClr val="374151"/>
                </a:solidFill>
                <a:effectLst/>
                <a:latin typeface="Söhne"/>
              </a:rPr>
              <a:t>Legal Compliance: It helps meet legal requirements, avoiding potential penalties and lawsuits.</a:t>
            </a:r>
          </a:p>
          <a:p>
            <a:pPr algn="l">
              <a:buFont typeface="Arial" panose="020B0604020202020204" pitchFamily="34" charset="0"/>
              <a:buChar char="•"/>
            </a:pPr>
            <a:r>
              <a:rPr lang="en-US" b="0" i="0" dirty="0">
                <a:solidFill>
                  <a:srgbClr val="374151"/>
                </a:solidFill>
                <a:effectLst/>
                <a:latin typeface="Söhne"/>
              </a:rPr>
              <a:t>Better User Experience: Following accessibility guidelines enhances the user experience for all visitors.</a:t>
            </a:r>
          </a:p>
          <a:p>
            <a:pPr algn="l">
              <a:buFont typeface="Arial" panose="020B0604020202020204" pitchFamily="34" charset="0"/>
              <a:buChar char="•"/>
            </a:pPr>
            <a:r>
              <a:rPr lang="en-US" b="0" i="0" dirty="0">
                <a:solidFill>
                  <a:srgbClr val="374151"/>
                </a:solidFill>
                <a:effectLst/>
                <a:latin typeface="Söhne"/>
              </a:rPr>
              <a:t>Expands Audience: An accessible website accommodates a broader audience, potentially increasing engagement.</a:t>
            </a:r>
          </a:p>
          <a:p>
            <a:pPr algn="l">
              <a:buFont typeface="Arial" panose="020B0604020202020204" pitchFamily="34" charset="0"/>
              <a:buChar char="•"/>
            </a:pPr>
            <a:r>
              <a:rPr lang="en-US" b="0" i="0" dirty="0">
                <a:solidFill>
                  <a:srgbClr val="374151"/>
                </a:solidFill>
                <a:effectLst/>
                <a:latin typeface="Söhne"/>
              </a:rPr>
              <a:t>Boosts SEO: Search engines favor accessible sites, improving discoverability.</a:t>
            </a:r>
          </a:p>
          <a:p>
            <a:pPr algn="l">
              <a:buFont typeface="Arial" panose="020B0604020202020204" pitchFamily="34" charset="0"/>
              <a:buChar char="•"/>
            </a:pPr>
            <a:r>
              <a:rPr lang="en-US" b="0" i="0" dirty="0">
                <a:solidFill>
                  <a:srgbClr val="374151"/>
                </a:solidFill>
                <a:effectLst/>
                <a:latin typeface="Söhne"/>
              </a:rPr>
              <a:t>Demonstrates Commitment: Prioritizing accessibility shows social responsibility and inclusivity.</a:t>
            </a:r>
          </a:p>
          <a:p>
            <a:pPr algn="l">
              <a:buFont typeface="Arial" panose="020B0604020202020204" pitchFamily="34" charset="0"/>
              <a:buChar char="•"/>
            </a:pPr>
            <a:r>
              <a:rPr lang="en-US" b="0" i="0" dirty="0">
                <a:solidFill>
                  <a:srgbClr val="374151"/>
                </a:solidFill>
                <a:effectLst/>
                <a:latin typeface="Söhne"/>
              </a:rPr>
              <a:t>Encourages Innovation: Accessibility promotes the development of inclusive technology and design.</a:t>
            </a:r>
          </a:p>
          <a:p>
            <a:endParaRPr lang="en-GB" dirty="0"/>
          </a:p>
        </p:txBody>
      </p:sp>
    </p:spTree>
    <p:extLst>
      <p:ext uri="{BB962C8B-B14F-4D97-AF65-F5344CB8AC3E}">
        <p14:creationId xmlns:p14="http://schemas.microsoft.com/office/powerpoint/2010/main" val="71614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7283-5DAD-58CB-292A-E9F27F6DEB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BC062A0-0902-0651-0E5D-43DBEC0817C6}"/>
              </a:ext>
            </a:extLst>
          </p:cNvPr>
          <p:cNvSpPr>
            <a:spLocks noGrp="1"/>
          </p:cNvSpPr>
          <p:nvPr>
            <p:ph idx="1"/>
          </p:nvPr>
        </p:nvSpPr>
        <p:spPr/>
        <p:txBody>
          <a:bodyPr/>
          <a:lstStyle/>
          <a:p>
            <a:r>
              <a:rPr lang="en-US" b="0" i="0" dirty="0">
                <a:solidFill>
                  <a:srgbClr val="1D1D1D"/>
                </a:solidFill>
                <a:effectLst/>
                <a:latin typeface="Noto Sans" panose="020B0502040504020204" pitchFamily="34" charset="0"/>
              </a:rPr>
              <a:t>There are evaluation tools that help with evaluation. However, no tool alone can determine if a site meets accessibility guidelines. Knowledgeable human evaluation is required to determine if a site is accessible.</a:t>
            </a:r>
            <a:endParaRPr lang="en-GB" dirty="0"/>
          </a:p>
        </p:txBody>
      </p:sp>
    </p:spTree>
    <p:extLst>
      <p:ext uri="{BB962C8B-B14F-4D97-AF65-F5344CB8AC3E}">
        <p14:creationId xmlns:p14="http://schemas.microsoft.com/office/powerpoint/2010/main" val="131292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61A8-0EC8-34B2-5ED2-87AC007D7B9E}"/>
              </a:ext>
            </a:extLst>
          </p:cNvPr>
          <p:cNvSpPr>
            <a:spLocks noGrp="1"/>
          </p:cNvSpPr>
          <p:nvPr>
            <p:ph type="title"/>
          </p:nvPr>
        </p:nvSpPr>
        <p:spPr>
          <a:xfrm>
            <a:off x="838200" y="365125"/>
            <a:ext cx="8051800" cy="1325563"/>
          </a:xfrm>
        </p:spPr>
        <p:txBody>
          <a:bodyPr/>
          <a:lstStyle/>
          <a:p>
            <a:r>
              <a:rPr lang="en-US" b="1" dirty="0"/>
              <a:t>Activity 1: </a:t>
            </a:r>
            <a:r>
              <a:rPr lang="en-GB" b="1" i="0" dirty="0">
                <a:effectLst/>
              </a:rPr>
              <a:t>Using an Accessibility Checklist</a:t>
            </a:r>
            <a:endParaRPr lang="en-GB" b="1" dirty="0"/>
          </a:p>
        </p:txBody>
      </p:sp>
      <p:sp>
        <p:nvSpPr>
          <p:cNvPr id="3" name="Content Placeholder 2">
            <a:extLst>
              <a:ext uri="{FF2B5EF4-FFF2-40B4-BE49-F238E27FC236}">
                <a16:creationId xmlns:a16="http://schemas.microsoft.com/office/drawing/2014/main" id="{341B375B-A428-6D99-5782-9E3A18648585}"/>
              </a:ext>
            </a:extLst>
          </p:cNvPr>
          <p:cNvSpPr>
            <a:spLocks noGrp="1"/>
          </p:cNvSpPr>
          <p:nvPr>
            <p:ph idx="1"/>
          </p:nvPr>
        </p:nvSpPr>
        <p:spPr/>
        <p:txBody>
          <a:bodyPr/>
          <a:lstStyle/>
          <a:p>
            <a:r>
              <a:rPr lang="en-US" b="0" i="0" dirty="0">
                <a:solidFill>
                  <a:srgbClr val="374151"/>
                </a:solidFill>
                <a:effectLst/>
                <a:latin typeface="Söhne"/>
              </a:rPr>
              <a:t>Sample checklist</a:t>
            </a:r>
          </a:p>
          <a:p>
            <a:r>
              <a:rPr lang="en-US" dirty="0">
                <a:solidFill>
                  <a:srgbClr val="374151"/>
                </a:solidFill>
                <a:latin typeface="Söhne"/>
              </a:rPr>
              <a:t>A</a:t>
            </a:r>
            <a:r>
              <a:rPr lang="en-US" b="0" i="0" dirty="0">
                <a:solidFill>
                  <a:srgbClr val="374151"/>
                </a:solidFill>
                <a:effectLst/>
                <a:latin typeface="Söhne"/>
              </a:rPr>
              <a:t>ssess a given webpage using the checklist</a:t>
            </a:r>
          </a:p>
          <a:p>
            <a:r>
              <a:rPr lang="en-US" b="0" i="0" dirty="0">
                <a:solidFill>
                  <a:srgbClr val="374151"/>
                </a:solidFill>
                <a:effectLst/>
                <a:latin typeface="Söhne"/>
              </a:rPr>
              <a:t>Discuss the results as a group</a:t>
            </a:r>
          </a:p>
          <a:p>
            <a:r>
              <a:rPr lang="en-US" dirty="0">
                <a:solidFill>
                  <a:srgbClr val="374151"/>
                </a:solidFill>
                <a:latin typeface="Söhne"/>
              </a:rPr>
              <a:t>Write 10 points</a:t>
            </a:r>
            <a:endParaRPr lang="en-GB" dirty="0"/>
          </a:p>
        </p:txBody>
      </p:sp>
    </p:spTree>
    <p:extLst>
      <p:ext uri="{BB962C8B-B14F-4D97-AF65-F5344CB8AC3E}">
        <p14:creationId xmlns:p14="http://schemas.microsoft.com/office/powerpoint/2010/main" val="152466137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EAC557D8EAFC469061A1A14288BC40" ma:contentTypeVersion="13" ma:contentTypeDescription="Create a new document." ma:contentTypeScope="" ma:versionID="4c7d767c785fcece8401c086130d6b8f">
  <xsd:schema xmlns:xsd="http://www.w3.org/2001/XMLSchema" xmlns:xs="http://www.w3.org/2001/XMLSchema" xmlns:p="http://schemas.microsoft.com/office/2006/metadata/properties" xmlns:ns2="68a90178-7f7f-4a44-842a-0cb297e6501b" xmlns:ns3="2e383fbd-f317-4de0-a581-ba77d8adb302" targetNamespace="http://schemas.microsoft.com/office/2006/metadata/properties" ma:root="true" ma:fieldsID="99f24e17cf7308911409e951325ef828" ns2:_="" ns3:_="">
    <xsd:import namespace="68a90178-7f7f-4a44-842a-0cb297e6501b"/>
    <xsd:import namespace="2e383fbd-f317-4de0-a581-ba77d8adb30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a90178-7f7f-4a44-842a-0cb297e65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d25522f-edd0-427e-9795-bb5f64c4b6d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383fbd-f317-4de0-a581-ba77d8adb30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2eb4627-5af3-47a8-bd40-4c14a8a42eb8}" ma:internalName="TaxCatchAll" ma:showField="CatchAllData" ma:web="2e383fbd-f317-4de0-a581-ba77d8adb302">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383fbd-f317-4de0-a581-ba77d8adb302" xsi:nil="true"/>
    <lcf76f155ced4ddcb4097134ff3c332f xmlns="68a90178-7f7f-4a44-842a-0cb297e650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BAB0A10-BC49-4C31-BE5A-05EE7D64FD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a90178-7f7f-4a44-842a-0cb297e6501b"/>
    <ds:schemaRef ds:uri="2e383fbd-f317-4de0-a581-ba77d8adb3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FA4E84-734D-4EA3-BEB4-C1D606CD77FA}">
  <ds:schemaRefs>
    <ds:schemaRef ds:uri="http://schemas.microsoft.com/sharepoint/v3/contenttype/forms"/>
  </ds:schemaRefs>
</ds:datastoreItem>
</file>

<file path=customXml/itemProps3.xml><?xml version="1.0" encoding="utf-8"?>
<ds:datastoreItem xmlns:ds="http://schemas.openxmlformats.org/officeDocument/2006/customXml" ds:itemID="{4A0F8F2E-108F-4D6A-B58E-2DE0308FC5B7}">
  <ds:schemaRefs>
    <ds:schemaRef ds:uri="http://schemas.microsoft.com/office/2006/metadata/properties"/>
    <ds:schemaRef ds:uri="68a90178-7f7f-4a44-842a-0cb297e6501b"/>
    <ds:schemaRef ds:uri="http://schemas.microsoft.com/office/2006/documentManagement/types"/>
    <ds:schemaRef ds:uri="http://purl.org/dc/dcmitype/"/>
    <ds:schemaRef ds:uri="http://purl.org/dc/elements/1.1/"/>
    <ds:schemaRef ds:uri="http://schemas.openxmlformats.org/package/2006/metadata/core-properties"/>
    <ds:schemaRef ds:uri="2e383fbd-f317-4de0-a581-ba77d8adb302"/>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1495</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Noto Sans</vt:lpstr>
      <vt:lpstr>Söhne</vt:lpstr>
      <vt:lpstr>Wingdings</vt:lpstr>
      <vt:lpstr>Custom Design</vt:lpstr>
      <vt:lpstr>Web Accessibility and Inclusive Design </vt:lpstr>
      <vt:lpstr>Objectives</vt:lpstr>
      <vt:lpstr>PowerPoint Presentation</vt:lpstr>
      <vt:lpstr>Web accessibility significance. </vt:lpstr>
      <vt:lpstr>Achieve Web Accessibility</vt:lpstr>
      <vt:lpstr>Accessibility Checklist </vt:lpstr>
      <vt:lpstr>Why Accessibility Checklist</vt:lpstr>
      <vt:lpstr>PowerPoint Presentation</vt:lpstr>
      <vt:lpstr>Activity 1: Using an Accessibility Checklist</vt:lpstr>
      <vt:lpstr>Accessibility Evaluation Tools</vt:lpstr>
      <vt:lpstr>Accessibility Evaluation Tools</vt:lpstr>
      <vt:lpstr>Accessibility Evaluation Tools</vt:lpstr>
      <vt:lpstr>Demonstration </vt:lpstr>
      <vt:lpstr>Activity 2:  Using an Accessibility Evaluation Tool</vt:lpstr>
      <vt:lpstr>HTML and CSS Validation</vt:lpstr>
      <vt:lpstr>Why CSS validation</vt:lpstr>
      <vt:lpstr>Common Validation Errors </vt:lpstr>
      <vt:lpstr>User Testing</vt:lpstr>
      <vt:lpstr>Documentation notes: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Marketing Strategy</dc:title>
  <dc:creator>Lowe, David</dc:creator>
  <cp:lastModifiedBy>Asma Usman</cp:lastModifiedBy>
  <cp:revision>31</cp:revision>
  <dcterms:created xsi:type="dcterms:W3CDTF">2021-01-25T22:41:29Z</dcterms:created>
  <dcterms:modified xsi:type="dcterms:W3CDTF">2023-10-19T19:45:43Z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0x010100CCEAC557D8EAFC469061A1A14288BC40</vt:lpwstr>
  </property>
</Properties>
</file>